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326" r:id="rId2"/>
    <p:sldId id="346" r:id="rId3"/>
    <p:sldId id="303" r:id="rId4"/>
    <p:sldId id="323" r:id="rId5"/>
    <p:sldId id="274" r:id="rId6"/>
    <p:sldId id="334" r:id="rId7"/>
    <p:sldId id="335" r:id="rId8"/>
    <p:sldId id="281" r:id="rId9"/>
    <p:sldId id="325" r:id="rId10"/>
    <p:sldId id="301" r:id="rId11"/>
    <p:sldId id="290" r:id="rId12"/>
    <p:sldId id="295" r:id="rId13"/>
    <p:sldId id="296" r:id="rId14"/>
    <p:sldId id="297" r:id="rId15"/>
    <p:sldId id="305" r:id="rId16"/>
    <p:sldId id="347" r:id="rId17"/>
    <p:sldId id="302" r:id="rId18"/>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FF"/>
    <a:srgbClr val="80BE63"/>
    <a:srgbClr val="6C9AC3"/>
    <a:srgbClr val="E28F41"/>
    <a:srgbClr val="4747FF"/>
    <a:srgbClr val="4F4FFF"/>
    <a:srgbClr val="A19D9D"/>
    <a:srgbClr val="8D8787"/>
    <a:srgbClr val="5F5FF6"/>
    <a:srgbClr val="106E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973" autoAdjust="0"/>
    <p:restoredTop sz="83900" autoAdjust="0"/>
  </p:normalViewPr>
  <p:slideViewPr>
    <p:cSldViewPr snapToGrid="0" showGuides="1">
      <p:cViewPr varScale="1">
        <p:scale>
          <a:sx n="51" d="100"/>
          <a:sy n="51" d="100"/>
        </p:scale>
        <p:origin x="608" y="40"/>
      </p:cViewPr>
      <p:guideLst>
        <p:guide orient="horz" pos="2088"/>
        <p:guide pos="3816"/>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FD93C9B2-20F6-4DB1-B471-224337D0AC79}" type="datetimeFigureOut">
              <a:rPr lang="en-US" smtClean="0"/>
              <a:t>3/18/2022</a:t>
            </a:fld>
            <a:endParaRPr lang="en-US"/>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Palatino Linotype" panose="02040502050505030304" pitchFamily="18" charset="0"/>
              </a:rPr>
              <a:t>Hello and welcome to this first presentation in the Practicum AI </a:t>
            </a:r>
            <a:r>
              <a:rPr lang="en-US" i="1" dirty="0">
                <a:latin typeface="Palatino Linotype" panose="02040502050505030304" pitchFamily="18" charset="0"/>
              </a:rPr>
              <a:t>Deep Learning Foundations </a:t>
            </a:r>
            <a:r>
              <a:rPr lang="en-US" dirty="0">
                <a:latin typeface="Palatino Linotype" panose="02040502050505030304" pitchFamily="18" charset="0"/>
              </a:rPr>
              <a:t>workshop series.  I’m Dan Maxwell, and I will act as your guide and mentor for this learning experience.  I currently work as an AI Trainer / Consultant in the Research Computing Department at the University of Florida.</a:t>
            </a:r>
          </a:p>
          <a:p>
            <a:endParaRPr lang="en-US" dirty="0">
              <a:latin typeface="Palatino Linotype" panose="02040502050505030304" pitchFamily="18" charset="0"/>
            </a:endParaRPr>
          </a:p>
          <a:p>
            <a:r>
              <a:rPr lang="en-US" dirty="0">
                <a:latin typeface="Palatino Linotype" panose="02040502050505030304" pitchFamily="18" charset="0"/>
              </a:rPr>
              <a:t>Let’s get started…</a:t>
            </a:r>
          </a:p>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 variety of neural network types and innovation is ongoing in this area.  So, I’d like to conclude this presentation with a brief overview of some of the more popular architectures, including their various applications.</a:t>
            </a:r>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38738660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dirty="0">
                <a:solidFill>
                  <a:srgbClr val="3C3C3B"/>
                </a:solidFill>
                <a:effectLst/>
                <a:latin typeface="+mn-lt"/>
              </a:rPr>
              <a:t>The </a:t>
            </a:r>
            <a:r>
              <a:rPr lang="en-US" sz="1100" b="1" i="0" dirty="0">
                <a:solidFill>
                  <a:srgbClr val="3C3C3B"/>
                </a:solidFill>
                <a:effectLst/>
                <a:latin typeface="+mn-lt"/>
              </a:rPr>
              <a:t>multi-layer perceptron</a:t>
            </a:r>
            <a:r>
              <a:rPr lang="en-US" sz="1100" b="0" i="0" dirty="0">
                <a:solidFill>
                  <a:srgbClr val="3C3C3B"/>
                </a:solidFill>
                <a:effectLst/>
                <a:latin typeface="+mn-lt"/>
              </a:rPr>
              <a:t> (</a:t>
            </a:r>
            <a:r>
              <a:rPr lang="en-US" sz="1100" b="1" i="0" dirty="0">
                <a:solidFill>
                  <a:srgbClr val="3C3C3B"/>
                </a:solidFill>
                <a:effectLst/>
                <a:latin typeface="+mn-lt"/>
              </a:rPr>
              <a:t>MLP</a:t>
            </a:r>
            <a:r>
              <a:rPr lang="en-US" sz="1100" b="0" i="0" dirty="0">
                <a:solidFill>
                  <a:srgbClr val="3C3C3B"/>
                </a:solidFill>
                <a:effectLst/>
                <a:latin typeface="+mn-lt"/>
              </a:rPr>
              <a:t>) is a basic type of neural network. An MLP is also known as a feed-forward network.  Applications of the multi-layer perceptron include:</a:t>
            </a:r>
          </a:p>
          <a:p>
            <a:endParaRPr lang="en-US" sz="1100" b="0" i="0" dirty="0">
              <a:solidFill>
                <a:srgbClr val="3C3C3B"/>
              </a:solidFill>
              <a:effectLst/>
              <a:latin typeface="+mn-lt"/>
            </a:endParaRPr>
          </a:p>
          <a:p>
            <a:pPr marL="233309" indent="-233309" defTabSz="933237">
              <a:buFontTx/>
              <a:buAutoNum type="arabicPeriod"/>
              <a:defRPr/>
            </a:pPr>
            <a:r>
              <a:rPr lang="en-US" sz="1100" b="0" i="0" dirty="0">
                <a:solidFill>
                  <a:srgbClr val="000000"/>
                </a:solidFill>
                <a:effectLst/>
                <a:latin typeface="+mn-lt"/>
              </a:rPr>
              <a:t>Complex Classification</a:t>
            </a:r>
          </a:p>
          <a:p>
            <a:pPr marL="233309" indent="-233309" defTabSz="933237">
              <a:buFontTx/>
              <a:buAutoNum type="arabicPeriod"/>
              <a:defRPr/>
            </a:pPr>
            <a:r>
              <a:rPr lang="en-US" sz="1100" b="0" i="0" dirty="0">
                <a:solidFill>
                  <a:srgbClr val="000000"/>
                </a:solidFill>
                <a:effectLst/>
                <a:latin typeface="+mn-lt"/>
              </a:rPr>
              <a:t>Machine Translation</a:t>
            </a:r>
          </a:p>
          <a:p>
            <a:pPr defTabSz="933237">
              <a:defRPr/>
            </a:pPr>
            <a:endParaRPr lang="en-US" b="0" i="0" dirty="0">
              <a:solidFill>
                <a:srgbClr val="000000"/>
              </a:solidFill>
              <a:effectLst/>
              <a:latin typeface="Lato"/>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4738013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dirty="0">
                <a:solidFill>
                  <a:srgbClr val="3C3C3B"/>
                </a:solidFill>
                <a:effectLst/>
                <a:latin typeface="Calibri" panose="020F0502020204030204" pitchFamily="34" charset="0"/>
                <a:cs typeface="Calibri" panose="020F0502020204030204" pitchFamily="34" charset="0"/>
              </a:rPr>
              <a:t>A </a:t>
            </a:r>
            <a:r>
              <a:rPr lang="en-US" sz="1100" b="1" i="0" dirty="0">
                <a:solidFill>
                  <a:srgbClr val="3C3C3B"/>
                </a:solidFill>
                <a:effectLst/>
                <a:latin typeface="Calibri" panose="020F0502020204030204" pitchFamily="34" charset="0"/>
                <a:cs typeface="Calibri" panose="020F0502020204030204" pitchFamily="34" charset="0"/>
              </a:rPr>
              <a:t>convolutional neural network (CNN) </a:t>
            </a:r>
            <a:r>
              <a:rPr lang="en-US" sz="1100" b="0" i="0" dirty="0">
                <a:solidFill>
                  <a:srgbClr val="3C3C3B"/>
                </a:solidFill>
                <a:effectLst/>
                <a:latin typeface="Calibri" panose="020F0502020204030204" pitchFamily="34" charset="0"/>
                <a:cs typeface="Calibri" panose="020F0502020204030204" pitchFamily="34" charset="0"/>
              </a:rPr>
              <a:t>is a class of AI models that are predominantly used for image recognition.  In a fully connected neural network, each neuron in a layer is connected to every other neuron in the next layer.  CNNs, however, adopt a different strategy and do not employ a fully connected architecture. Instead, CNNs extract local features from images, which are then fed to the subsequent layers.  Some application of CNNs include:</a:t>
            </a:r>
          </a:p>
          <a:p>
            <a:endParaRPr lang="en-US" sz="1100" b="0" i="0" dirty="0">
              <a:solidFill>
                <a:srgbClr val="3C3C3B"/>
              </a:solidFill>
              <a:effectLst/>
              <a:latin typeface="Calibri" panose="020F0502020204030204" pitchFamily="34" charset="0"/>
              <a:cs typeface="Calibri" panose="020F0502020204030204" pitchFamily="34" charset="0"/>
            </a:endParaRPr>
          </a:p>
          <a:p>
            <a:pPr marL="233309" indent="-233309" defTabSz="933237">
              <a:buFontTx/>
              <a:buAutoNum type="arabicPeriod"/>
              <a:defRPr/>
            </a:pPr>
            <a:r>
              <a:rPr lang="en-US" sz="1100" b="0" i="0" dirty="0">
                <a:solidFill>
                  <a:srgbClr val="000000"/>
                </a:solidFill>
                <a:effectLst/>
                <a:latin typeface="Calibri" panose="020F0502020204030204" pitchFamily="34" charset="0"/>
                <a:cs typeface="Calibri" panose="020F0502020204030204" pitchFamily="34" charset="0"/>
              </a:rPr>
              <a:t>Image processing</a:t>
            </a:r>
          </a:p>
          <a:p>
            <a:pPr marL="233309" indent="-233309" defTabSz="933237">
              <a:buFontTx/>
              <a:buAutoNum type="arabicPeriod"/>
              <a:defRPr/>
            </a:pPr>
            <a:r>
              <a:rPr lang="en-US" sz="1100" b="0" i="0" dirty="0">
                <a:solidFill>
                  <a:srgbClr val="000000"/>
                </a:solidFill>
                <a:effectLst/>
                <a:latin typeface="Calibri" panose="020F0502020204030204" pitchFamily="34" charset="0"/>
                <a:cs typeface="Calibri" panose="020F0502020204030204" pitchFamily="34" charset="0"/>
              </a:rPr>
              <a:t>Computer Vision</a:t>
            </a:r>
          </a:p>
          <a:p>
            <a:pPr marL="233309" indent="-233309" defTabSz="933237">
              <a:buFontTx/>
              <a:buAutoNum type="arabicPeriod"/>
              <a:defRPr/>
            </a:pPr>
            <a:r>
              <a:rPr lang="en-US" sz="1100" b="0" i="0" dirty="0">
                <a:solidFill>
                  <a:srgbClr val="000000"/>
                </a:solidFill>
                <a:effectLst/>
                <a:latin typeface="Calibri" panose="020F0502020204030204" pitchFamily="34" charset="0"/>
                <a:cs typeface="Calibri" panose="020F0502020204030204" pitchFamily="34" charset="0"/>
              </a:rPr>
              <a:t>Speech Recognition</a:t>
            </a:r>
          </a:p>
          <a:p>
            <a:pPr marL="233309" indent="-233309" defTabSz="933237">
              <a:buFontTx/>
              <a:buAutoNum type="arabicPeriod"/>
              <a:defRPr/>
            </a:pPr>
            <a:endParaRPr lang="en-US" b="0" i="0" dirty="0">
              <a:solidFill>
                <a:srgbClr val="000000"/>
              </a:solidFill>
              <a:effectLst/>
              <a:latin typeface="Lato"/>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3452473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i="0" dirty="0">
                <a:solidFill>
                  <a:srgbClr val="3C3C3B"/>
                </a:solidFill>
                <a:effectLst/>
                <a:latin typeface="Calibri" panose="020F0502020204030204" pitchFamily="34" charset="0"/>
                <a:cs typeface="Calibri" panose="020F0502020204030204" pitchFamily="34" charset="0"/>
              </a:rPr>
              <a:t>Recurrent neural networks (RNNs) </a:t>
            </a:r>
            <a:r>
              <a:rPr lang="en-US" sz="1100" b="0" i="0" dirty="0">
                <a:solidFill>
                  <a:srgbClr val="3C3C3B"/>
                </a:solidFill>
                <a:effectLst/>
                <a:latin typeface="Calibri" panose="020F0502020204030204" pitchFamily="34" charset="0"/>
                <a:cs typeface="Calibri" panose="020F0502020204030204" pitchFamily="34" charset="0"/>
              </a:rPr>
              <a:t>propagate data forward, but also backwards.  As pictured here, the red arrow indicates that the hidden layer connects back to itself, thereby allowing the network to remember what it has already done. </a:t>
            </a:r>
          </a:p>
          <a:p>
            <a:endParaRPr lang="en-US" sz="1100" b="0" i="0" dirty="0">
              <a:solidFill>
                <a:srgbClr val="3C3C3B"/>
              </a:solidFill>
              <a:effectLst/>
              <a:latin typeface="Calibri" panose="020F0502020204030204" pitchFamily="34" charset="0"/>
              <a:cs typeface="Calibri" panose="020F0502020204030204" pitchFamily="34" charset="0"/>
            </a:endParaRPr>
          </a:p>
          <a:p>
            <a:r>
              <a:rPr lang="en-US" sz="1100" b="0" i="0" dirty="0">
                <a:solidFill>
                  <a:srgbClr val="3C3C3B"/>
                </a:solidFill>
                <a:effectLst/>
                <a:latin typeface="Calibri" panose="020F0502020204030204" pitchFamily="34" charset="0"/>
                <a:cs typeface="Calibri" panose="020F0502020204030204" pitchFamily="34" charset="0"/>
              </a:rPr>
              <a:t>Some application of RNNs include:</a:t>
            </a:r>
          </a:p>
          <a:p>
            <a:endParaRPr lang="en-US" sz="1100" b="0" i="0" dirty="0">
              <a:solidFill>
                <a:srgbClr val="3C3C3B"/>
              </a:solidFill>
              <a:effectLst/>
              <a:latin typeface="Calibri" panose="020F0502020204030204" pitchFamily="34" charset="0"/>
              <a:cs typeface="Calibri" panose="020F0502020204030204" pitchFamily="34" charset="0"/>
            </a:endParaRPr>
          </a:p>
          <a:p>
            <a:pPr marL="233309" indent="-233309">
              <a:buFont typeface="Arial" panose="020B0604020202020204" pitchFamily="34" charset="0"/>
              <a:buAutoNum type="arabicPeriod"/>
            </a:pPr>
            <a:r>
              <a:rPr lang="en-US" sz="1100" b="0" i="0" dirty="0">
                <a:solidFill>
                  <a:srgbClr val="000000"/>
                </a:solidFill>
                <a:effectLst/>
                <a:latin typeface="Calibri" panose="020F0502020204030204" pitchFamily="34" charset="0"/>
                <a:cs typeface="Calibri" panose="020F0502020204030204" pitchFamily="34" charset="0"/>
              </a:rPr>
              <a:t>Text processing like auto suggest, grammar checks, etc.</a:t>
            </a:r>
          </a:p>
          <a:p>
            <a:pPr marL="233309" indent="-233309" defTabSz="933237">
              <a:buFont typeface="Arial" panose="020B0604020202020204" pitchFamily="34" charset="0"/>
              <a:buAutoNum type="arabicPeriod"/>
              <a:defRPr/>
            </a:pPr>
            <a:r>
              <a:rPr lang="en-US" sz="1100" b="0" i="0" dirty="0">
                <a:solidFill>
                  <a:srgbClr val="000000"/>
                </a:solidFill>
                <a:effectLst/>
                <a:latin typeface="Calibri" panose="020F0502020204030204" pitchFamily="34" charset="0"/>
                <a:cs typeface="Calibri" panose="020F0502020204030204" pitchFamily="34" charset="0"/>
              </a:rPr>
              <a:t>Text to speech processing</a:t>
            </a:r>
          </a:p>
          <a:p>
            <a:pPr marL="233309" indent="-233309" defTabSz="933237">
              <a:buFont typeface="Arial" panose="020B0604020202020204" pitchFamily="34" charset="0"/>
              <a:buAutoNum type="arabicPeriod"/>
              <a:defRPr/>
            </a:pPr>
            <a:r>
              <a:rPr lang="en-US" sz="1100" b="0" i="0" dirty="0">
                <a:solidFill>
                  <a:srgbClr val="000000"/>
                </a:solidFill>
                <a:effectLst/>
                <a:latin typeface="Calibri" panose="020F0502020204030204" pitchFamily="34" charset="0"/>
                <a:cs typeface="Calibri" panose="020F0502020204030204" pitchFamily="34" charset="0"/>
              </a:rPr>
              <a:t>Sentiment Analysis</a:t>
            </a:r>
          </a:p>
          <a:p>
            <a:pPr marL="233309" indent="-233309" defTabSz="933237">
              <a:buFont typeface="Arial" panose="020B0604020202020204" pitchFamily="34" charset="0"/>
              <a:buAutoNum type="arabicPeriod"/>
              <a:defRPr/>
            </a:pPr>
            <a:r>
              <a:rPr lang="en-US" sz="1100" b="0" i="0" dirty="0">
                <a:solidFill>
                  <a:srgbClr val="000000"/>
                </a:solidFill>
                <a:effectLst/>
                <a:latin typeface="Calibri" panose="020F0502020204030204" pitchFamily="34" charset="0"/>
                <a:cs typeface="Calibri" panose="020F0502020204030204" pitchFamily="34" charset="0"/>
              </a:rPr>
              <a:t>Time sequence projections</a:t>
            </a:r>
          </a:p>
          <a:p>
            <a:pPr marL="233309" indent="-233309" defTabSz="933237">
              <a:buFont typeface="Arial" panose="020B0604020202020204" pitchFamily="34" charset="0"/>
              <a:buAutoNum type="arabicPeriod"/>
              <a:defRPr/>
            </a:pPr>
            <a:r>
              <a:rPr lang="en-US" sz="1100" b="0" i="0" dirty="0">
                <a:solidFill>
                  <a:srgbClr val="000000"/>
                </a:solidFill>
                <a:effectLst/>
                <a:latin typeface="Calibri" panose="020F0502020204030204" pitchFamily="34" charset="0"/>
                <a:cs typeface="Calibri" panose="020F0502020204030204" pitchFamily="34" charset="0"/>
              </a:rPr>
              <a:t>Translation</a:t>
            </a:r>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41493811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mn-lt"/>
              </a:rPr>
              <a:t>A </a:t>
            </a:r>
            <a:r>
              <a:rPr lang="en-US" sz="1100" b="1" dirty="0">
                <a:latin typeface="+mn-lt"/>
              </a:rPr>
              <a:t>generative adversarial network (GAN) </a:t>
            </a:r>
            <a:r>
              <a:rPr lang="en-US" sz="1100" dirty="0">
                <a:latin typeface="+mn-lt"/>
              </a:rPr>
              <a:t>is a model in which two neural networks compete with each other to become more accurate in their predictions.  The two neural networks that make up a GAN are referred to as the generator and the discriminator. The goal of the generator is to artificially manufacture outputs that could easily be mistaken for real data. The goal of the discriminator is to identify which outputs it receives have been artificially created.</a:t>
            </a:r>
          </a:p>
          <a:p>
            <a:endParaRPr lang="en-US" sz="1100" b="1" i="0" dirty="0">
              <a:solidFill>
                <a:srgbClr val="3C3C3B"/>
              </a:solidFill>
              <a:effectLst/>
              <a:latin typeface="+mn-lt"/>
            </a:endParaRPr>
          </a:p>
          <a:p>
            <a:pPr algn="l"/>
            <a:r>
              <a:rPr lang="en-US" sz="1800" b="0" i="0" u="none" strike="noStrike" baseline="0" dirty="0">
                <a:latin typeface="OpenSans"/>
              </a:rPr>
              <a:t>GANs are a big area of research, and there are many use cases for them. Some of the useful applications of GANs are as follows:</a:t>
            </a:r>
          </a:p>
          <a:p>
            <a:pPr algn="l"/>
            <a:endParaRPr lang="en-US" sz="1800" b="0" i="0" u="none" strike="noStrike" baseline="0" dirty="0">
              <a:latin typeface="OpenSans"/>
            </a:endParaRPr>
          </a:p>
          <a:p>
            <a:pPr algn="l"/>
            <a:r>
              <a:rPr lang="en-US" sz="1800" b="0" i="0" u="none" strike="noStrike" baseline="0" dirty="0">
                <a:latin typeface="OpenSans"/>
              </a:rPr>
              <a:t>• Image translation</a:t>
            </a:r>
          </a:p>
          <a:p>
            <a:pPr algn="l"/>
            <a:r>
              <a:rPr lang="en-US" sz="1800" b="0" i="0" u="none" strike="noStrike" baseline="0" dirty="0">
                <a:latin typeface="OpenSans"/>
              </a:rPr>
              <a:t>• Text to image synthesis</a:t>
            </a:r>
          </a:p>
          <a:p>
            <a:pPr algn="l"/>
            <a:r>
              <a:rPr lang="en-US" sz="1800" b="0" i="0" u="none" strike="noStrike" baseline="0" dirty="0">
                <a:latin typeface="OpenSans"/>
              </a:rPr>
              <a:t>• Generating videos</a:t>
            </a:r>
          </a:p>
          <a:p>
            <a:pPr algn="l"/>
            <a:r>
              <a:rPr lang="en-US" sz="1800" b="0" i="0" u="none" strike="noStrike" baseline="0" dirty="0">
                <a:latin typeface="OpenSans"/>
              </a:rPr>
              <a:t>• The restoration of art</a:t>
            </a:r>
          </a:p>
          <a:p>
            <a:pPr algn="l"/>
            <a:endParaRPr lang="en-US" sz="1800" b="0" i="0" u="none" strike="noStrike" baseline="0" dirty="0">
              <a:latin typeface="OpenSan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24746252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additional practice, I recommend that you read the </a:t>
            </a:r>
            <a:r>
              <a:rPr lang="en-US" i="1" dirty="0"/>
              <a:t>Introduction to Tensorflow </a:t>
            </a:r>
            <a:r>
              <a:rPr lang="en-US" dirty="0"/>
              <a:t>as well as the </a:t>
            </a:r>
            <a:r>
              <a:rPr lang="en-US" i="1" dirty="0"/>
              <a:t>Linear Algebra with Tensorflow </a:t>
            </a:r>
            <a:r>
              <a:rPr lang="en-US" dirty="0"/>
              <a:t>sections, found in the latter half of chapter 1 of our textbook.  The exercises listed in this slide review the basic operations of linear algebra – matrix multiplication, etc…  The matrix multiplication video embedded in the exercise-1.03 Jupyter Notebook is also worth watching.</a:t>
            </a:r>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19749601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35737608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for those of you who have not worked in a JupyterLab environment, we encourage you to watch our Introduction to JupyterLab video.</a:t>
            </a:r>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1328824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r>
              <a:rPr lang="en-US" dirty="0">
                <a:latin typeface="Palatino Linotype" panose="02040502050505030304" pitchFamily="18" charset="0"/>
              </a:rPr>
              <a:t> </a:t>
            </a:r>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2023840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solidFill>
                  <a:schemeClr val="tx1">
                    <a:lumMod val="65000"/>
                    <a:lumOff val="35000"/>
                  </a:schemeClr>
                </a:solidFill>
              </a:rPr>
              <a:t>Our Deep Learning Foundations series comprise 3 workshops.  In this session and the next two which follow, we cover the basics of deep learning.  In other words, this series provides a foundation for our intermediate and advanced workshops.</a:t>
            </a: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2619827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solidFill>
                  <a:schemeClr val="tx1">
                    <a:lumMod val="75000"/>
                    <a:lumOff val="25000"/>
                  </a:schemeClr>
                </a:solidFill>
              </a:rPr>
              <a:t>This workshop series is guided by two essential questions:  How does it – a particular AI algorithm – work?  And where can I use it? </a:t>
            </a:r>
          </a:p>
          <a:p>
            <a:endParaRPr lang="en-US" sz="1100" dirty="0">
              <a:solidFill>
                <a:schemeClr val="tx1">
                  <a:lumMod val="75000"/>
                  <a:lumOff val="25000"/>
                </a:schemeClr>
              </a:solidFill>
            </a:endParaRPr>
          </a:p>
          <a:p>
            <a:r>
              <a:rPr lang="en-US" sz="1100" dirty="0">
                <a:solidFill>
                  <a:schemeClr val="tx1">
                    <a:lumMod val="75000"/>
                    <a:lumOff val="25000"/>
                  </a:schemeClr>
                </a:solidFill>
              </a:rPr>
              <a:t>With respect to the first question, let me assure you that you can do interesting work in AI without having to master the mathematical details.  Just as you can drive a car without understanding the laws of thermodynamics, likewise you can drive the various types of neural network without having to master the calculus, statistics, and algebra which power them.  Of course, you need to know how they work at a higher level – what the various dials and gauges mean (called </a:t>
            </a:r>
            <a:r>
              <a:rPr lang="en-US" sz="1100" b="1" dirty="0">
                <a:solidFill>
                  <a:schemeClr val="tx1">
                    <a:lumMod val="75000"/>
                    <a:lumOff val="25000"/>
                  </a:schemeClr>
                </a:solidFill>
              </a:rPr>
              <a:t>hyperparameters</a:t>
            </a:r>
            <a:r>
              <a:rPr lang="en-US" sz="1100" dirty="0">
                <a:solidFill>
                  <a:schemeClr val="tx1">
                    <a:lumMod val="75000"/>
                    <a:lumOff val="25000"/>
                  </a:schemeClr>
                </a:solidFill>
              </a:rPr>
              <a:t>) – and the various ways you can manage the learning process.  But you do not need a year of calculus to achieve that kind of understanding.</a:t>
            </a:r>
          </a:p>
          <a:p>
            <a:endParaRPr lang="en-US" sz="1100" dirty="0">
              <a:solidFill>
                <a:schemeClr val="tx1">
                  <a:lumMod val="75000"/>
                  <a:lumOff val="25000"/>
                </a:schemeClr>
              </a:solidFill>
            </a:endParaRPr>
          </a:p>
          <a:p>
            <a:r>
              <a:rPr lang="en-US" sz="1100" dirty="0">
                <a:solidFill>
                  <a:schemeClr val="tx1">
                    <a:lumMod val="75000"/>
                    <a:lumOff val="25000"/>
                  </a:schemeClr>
                </a:solidFill>
              </a:rPr>
              <a:t>The second question is also important.  In fact, it is the primary focus of this learning experience.  It is not a question that we can fully answer for you as it requires a certain level of knowledge and imagination on your part, though we can prime your thinking by demonstrating a specific application.  That’s what you will be doing today.  You are going to write some code to build and then test a neural network capable of classifying images. </a:t>
            </a: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933296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0" i="0" kern="1200" dirty="0">
                <a:solidFill>
                  <a:schemeClr val="tx1"/>
                </a:solidFill>
                <a:effectLst/>
                <a:latin typeface="+mn-lt"/>
                <a:ea typeface="+mn-ea"/>
                <a:cs typeface="+mn-cs"/>
              </a:rPr>
              <a:t>Review of content from What is AI workshop</a:t>
            </a:r>
          </a:p>
          <a:p>
            <a:pPr marL="228600" lvl="0" indent="-228600">
              <a:buAutoNum type="arabicPeriod"/>
            </a:pPr>
            <a:r>
              <a:rPr lang="en-US" sz="1200" b="0" i="0" kern="1200" dirty="0">
                <a:solidFill>
                  <a:schemeClr val="tx1"/>
                </a:solidFill>
                <a:effectLst/>
                <a:latin typeface="+mn-lt"/>
                <a:ea typeface="+mn-ea"/>
                <a:cs typeface="+mn-cs"/>
              </a:rPr>
              <a:t>Expansive AI</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AI encompasses ML and DL</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Distinct domains</a:t>
            </a:r>
          </a:p>
          <a:p>
            <a:pPr marL="228600" indent="-228600">
              <a:buAutoNum type="arabicPeriod"/>
            </a:pPr>
            <a:r>
              <a:rPr lang="en-US" sz="1200" b="0" i="0" kern="1200" dirty="0">
                <a:solidFill>
                  <a:schemeClr val="tx1"/>
                </a:solidFill>
                <a:effectLst/>
                <a:latin typeface="+mn-lt"/>
                <a:ea typeface="+mn-ea"/>
                <a:cs typeface="+mn-cs"/>
              </a:rPr>
              <a:t>Uneven progress since the 1950’s, with multiple ‘winters’ where interest and funding dried up</a:t>
            </a:r>
          </a:p>
          <a:p>
            <a:pPr marL="228600" lvl="0" indent="-228600">
              <a:buAutoNum type="arabicPeriod"/>
            </a:pPr>
            <a:r>
              <a:rPr lang="en-US" b="0" i="0" kern="1200" dirty="0">
                <a:solidFill>
                  <a:schemeClr val="tx1"/>
                </a:solidFill>
                <a:effectLst/>
                <a:latin typeface="+mn-lt"/>
                <a:ea typeface="+mn-ea"/>
                <a:cs typeface="+mn-cs"/>
              </a:rPr>
              <a:t>Let’s review and revisit definitions</a:t>
            </a:r>
            <a:endParaRPr lang="en-US" b="0" i="0" dirty="0">
              <a:solidFill>
                <a:srgbClr val="202122"/>
              </a:solidFill>
              <a:effectLst/>
              <a:latin typeface="Arial" panose="020B0604020202020204" pitchFamily="34" charset="0"/>
            </a:endParaRPr>
          </a:p>
          <a:p>
            <a:pPr marL="228600" indent="-228600">
              <a:buAutoNum type="arabicPeriod"/>
            </a:pPr>
            <a:endParaRPr lang="en-US" sz="1200" b="0" i="0" kern="1200" dirty="0">
              <a:solidFill>
                <a:schemeClr val="tx1"/>
              </a:solidFill>
              <a:effectLst/>
              <a:latin typeface="+mn-lt"/>
              <a:ea typeface="+mn-ea"/>
              <a:cs typeface="+mn-cs"/>
            </a:endParaRPr>
          </a:p>
          <a:p>
            <a:r>
              <a:rPr lang="en-US" sz="1100" b="0" i="0" dirty="0">
                <a:solidFill>
                  <a:schemeClr val="tx1">
                    <a:lumMod val="65000"/>
                    <a:lumOff val="35000"/>
                  </a:schemeClr>
                </a:solidFill>
                <a:effectLst/>
                <a:latin typeface="Calibri" panose="020F0502020204030204" pitchFamily="34" charset="0"/>
                <a:cs typeface="Calibri" panose="020F0502020204030204" pitchFamily="34" charset="0"/>
              </a:rPr>
              <a:t>=====</a:t>
            </a:r>
          </a:p>
          <a:p>
            <a:r>
              <a:rPr lang="en-US" sz="1100" b="0" i="0" dirty="0">
                <a:solidFill>
                  <a:schemeClr val="tx1">
                    <a:lumMod val="65000"/>
                    <a:lumOff val="35000"/>
                  </a:schemeClr>
                </a:solidFill>
                <a:effectLst/>
                <a:latin typeface="Calibri" panose="020F0502020204030204" pitchFamily="34" charset="0"/>
                <a:cs typeface="Calibri" panose="020F0502020204030204" pitchFamily="34" charset="0"/>
              </a:rPr>
              <a:t>Artificial intelligence is the branch of computer science aimed at developing machines that can simulate human intelligence.  And human intelligence is dependent on our five senses – sight, hearing, touch, smell, and taste.  AI is an established field and has been in existence since the 1950s.</a:t>
            </a:r>
          </a:p>
          <a:p>
            <a:endParaRPr lang="en-US" sz="1100" dirty="0">
              <a:solidFill>
                <a:schemeClr val="tx1">
                  <a:lumMod val="65000"/>
                  <a:lumOff val="35000"/>
                </a:schemeClr>
              </a:solidFill>
              <a:latin typeface="Calibri" panose="020F0502020204030204" pitchFamily="34" charset="0"/>
              <a:cs typeface="Calibri" panose="020F0502020204030204" pitchFamily="34" charset="0"/>
            </a:endParaRPr>
          </a:p>
          <a:p>
            <a:r>
              <a:rPr lang="en-US" sz="1100" b="0" i="0" dirty="0">
                <a:solidFill>
                  <a:schemeClr val="tx1">
                    <a:lumMod val="65000"/>
                    <a:lumOff val="35000"/>
                  </a:schemeClr>
                </a:solidFill>
                <a:effectLst/>
                <a:latin typeface="Calibri" panose="020F0502020204030204" pitchFamily="34" charset="0"/>
                <a:cs typeface="Calibri" panose="020F0502020204030204" pitchFamily="34" charset="0"/>
              </a:rPr>
              <a:t>Machine learning is the subset of AI that performs specific tasks by identifying patterns within data and extracting inferences. The inferences derived from data are then used to predict outcomes on unseen data.  In machine learning, unlike traditional computer programming, the rules and heuristics are not explicitly written.  Rather, they are learned from the dataset.</a:t>
            </a:r>
          </a:p>
          <a:p>
            <a:endParaRPr lang="en-US" sz="1100" dirty="0">
              <a:solidFill>
                <a:schemeClr val="tx1">
                  <a:lumMod val="65000"/>
                  <a:lumOff val="35000"/>
                </a:schemeClr>
              </a:solidFill>
              <a:latin typeface="Calibri" panose="020F0502020204030204" pitchFamily="34" charset="0"/>
              <a:cs typeface="Calibri" panose="020F0502020204030204" pitchFamily="34" charset="0"/>
            </a:endParaRPr>
          </a:p>
          <a:p>
            <a:r>
              <a:rPr lang="en-US" sz="1100" b="0" i="0" dirty="0">
                <a:solidFill>
                  <a:schemeClr val="tx1">
                    <a:lumMod val="65000"/>
                    <a:lumOff val="35000"/>
                  </a:schemeClr>
                </a:solidFill>
                <a:effectLst/>
                <a:latin typeface="Calibri" panose="020F0502020204030204" pitchFamily="34" charset="0"/>
                <a:cs typeface="Calibri" panose="020F0502020204030204" pitchFamily="34" charset="0"/>
              </a:rPr>
              <a:t>Deep learning is a subset of machine learning and an extension of a certain kind of algorithm called Artificial Neural Networks (ANNs). Neural networks are not a new phenomenon. Neural networks were created in the first half of the 1940s.</a:t>
            </a:r>
            <a:r>
              <a:rPr lang="en-US" sz="1100" dirty="0">
                <a:solidFill>
                  <a:schemeClr val="tx1">
                    <a:lumMod val="65000"/>
                    <a:lumOff val="35000"/>
                  </a:schemeClr>
                </a:solidFill>
                <a:latin typeface="Calibri" panose="020F0502020204030204" pitchFamily="34" charset="0"/>
                <a:cs typeface="Calibri" panose="020F0502020204030204" pitchFamily="34" charset="0"/>
              </a:rPr>
              <a:t>  Two factors have led to the exponential rise of deep learning in the past ten years.  The first is Big Data.  The second is enhanced hardware – graphical processing units or GPUs made by companies like Nvidia.  And the third is open-source deep learning software like TensorFlow from Google.</a:t>
            </a: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3219308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202122"/>
                </a:solidFill>
                <a:effectLst/>
                <a:latin typeface="Arial" panose="020B0604020202020204" pitchFamily="34" charset="0"/>
              </a:rPr>
              <a:t>Leading AI textbooks define the field of Artificial Intelligence as the study of “intelligent or rational agents” – any system that perceives its environment and takes actions that maximize its chance of achieving its goals.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202122"/>
                </a:solidFill>
                <a:effectLst/>
                <a:latin typeface="Arial" panose="020B0604020202020204" pitchFamily="34" charset="0"/>
              </a:rPr>
              <a:t>Restatement of Russell &amp; Norvig’s definition – </a:t>
            </a:r>
            <a:r>
              <a:rPr lang="en-US" b="0" i="1" dirty="0">
                <a:solidFill>
                  <a:srgbClr val="202122"/>
                </a:solidFill>
                <a:effectLst/>
                <a:latin typeface="Arial" panose="020B0604020202020204" pitchFamily="34" charset="0"/>
              </a:rPr>
              <a:t>Artificial Intelligence: A Modern Approach</a:t>
            </a:r>
            <a:r>
              <a:rPr lang="en-US" b="0" i="0" dirty="0">
                <a:solidFill>
                  <a:srgbClr val="202122"/>
                </a:solidFill>
                <a:effectLst/>
                <a:latin typeface="Arial" panose="020B0604020202020204" pitchFamily="34" charset="0"/>
              </a:rPr>
              <a:t>, 2</a:t>
            </a:r>
            <a:r>
              <a:rPr lang="en-US" b="0" i="0" baseline="30000" dirty="0">
                <a:solidFill>
                  <a:srgbClr val="202122"/>
                </a:solidFill>
                <a:effectLst/>
                <a:latin typeface="Arial" panose="020B0604020202020204" pitchFamily="34" charset="0"/>
              </a:rPr>
              <a:t>nd</a:t>
            </a:r>
            <a:r>
              <a:rPr lang="en-US" b="0" i="0" dirty="0">
                <a:solidFill>
                  <a:srgbClr val="202122"/>
                </a:solidFill>
                <a:effectLst/>
                <a:latin typeface="Arial" panose="020B0604020202020204" pitchFamily="34" charset="0"/>
              </a:rPr>
              <a:t> edition – most widely used introductory text.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202122"/>
                </a:solidFill>
                <a:effectLst/>
                <a:latin typeface="Arial" panose="020B0604020202020204" pitchFamily="34" charset="0"/>
              </a:rPr>
              <a:t>AI system performance = humans in many cases.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202122"/>
                </a:solidFill>
                <a:effectLst/>
                <a:latin typeface="Arial" panose="020B0604020202020204" pitchFamily="34" charset="0"/>
              </a:rPr>
              <a:t>Broad array of applications.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02122"/>
                </a:solidFill>
                <a:effectLst/>
                <a:latin typeface="Arial" panose="020B0604020202020204" pitchFamily="34" charset="0"/>
              </a:rPr>
              <a:t>Leading AI textbooks define the field of Artificial Intelligence as the study of “intelligent agents”: any system that perceives its environment and takes actions that maximize its chance of achieving its goals.  Such systems are now able to perform tasks humans are good at; </a:t>
            </a:r>
            <a:r>
              <a:rPr lang="en-US" sz="1200" b="0" i="0" kern="1200" dirty="0">
                <a:solidFill>
                  <a:schemeClr val="tx1"/>
                </a:solidFill>
                <a:effectLst/>
                <a:latin typeface="+mn-lt"/>
                <a:ea typeface="+mn-ea"/>
                <a:cs typeface="+mn-cs"/>
              </a:rPr>
              <a:t>for example, recognizing objects, making sense of speech, and decision making in a constrained environment.  A</a:t>
            </a:r>
            <a:r>
              <a:rPr lang="en-US" dirty="0"/>
              <a:t>s our computer programs have become more sophisticated, our ideas of which tasks require human intelligence have evolved. Thus, AI is now used in a wide variety of tasks.</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41207101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and here’s a definition of machine learning coined by Arthur Samuel in 1959.  This is concise and one of my personal favorites.  However, I also like this second definition: </a:t>
            </a:r>
            <a:r>
              <a:rPr lang="en-US" sz="1200" b="0" i="1" kern="1200" dirty="0">
                <a:solidFill>
                  <a:schemeClr val="tx1"/>
                </a:solidFill>
                <a:effectLst/>
                <a:latin typeface="+mn-lt"/>
                <a:ea typeface="+mn-ea"/>
                <a:cs typeface="+mn-cs"/>
              </a:rPr>
              <a:t>Machine learning is the science (and art) of programming computers so they can learn from data</a:t>
            </a:r>
            <a:r>
              <a:rPr lang="en-US" sz="1200" b="0" i="0" kern="1200" dirty="0">
                <a:solidFill>
                  <a:schemeClr val="tx1"/>
                </a:solidFill>
                <a:effectLst/>
                <a:latin typeface="+mn-lt"/>
                <a:ea typeface="+mn-ea"/>
                <a:cs typeface="+mn-cs"/>
              </a:rPr>
              <a: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Now, the key word in that second definition is </a:t>
            </a:r>
            <a:r>
              <a:rPr lang="en-US" sz="1200" b="1" i="0" kern="1200" dirty="0">
                <a:solidFill>
                  <a:schemeClr val="tx1"/>
                </a:solidFill>
                <a:effectLst/>
                <a:latin typeface="+mn-lt"/>
                <a:ea typeface="+mn-ea"/>
                <a:cs typeface="+mn-cs"/>
              </a:rPr>
              <a:t>data</a:t>
            </a:r>
            <a:r>
              <a:rPr lang="en-US" sz="1200" b="0" i="0" kern="1200" dirty="0">
                <a:solidFill>
                  <a:schemeClr val="tx1"/>
                </a:solidFill>
                <a:effectLst/>
                <a:latin typeface="+mn-lt"/>
                <a:ea typeface="+mn-ea"/>
                <a:cs typeface="+mn-cs"/>
              </a:rPr>
              <a:t>.  In fact, deep learning is not possible without data.  In the second half of today’s presentation, we will talk about the various types of data and the AI techniques used on them.  But first, let’s dive into the details of our Practicum AI workshop program.</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02122"/>
                </a:solidFill>
                <a:effectLst/>
                <a:latin typeface="Arial" panose="020B0604020202020204" pitchFamily="34" charset="0"/>
              </a:rPr>
              <a:t>Machine Learning </a:t>
            </a:r>
            <a:r>
              <a:rPr lang="en-US" b="0" i="0" dirty="0">
                <a:solidFill>
                  <a:srgbClr val="000000"/>
                </a:solidFill>
                <a:effectLst/>
                <a:latin typeface="DINPro"/>
              </a:rPr>
              <a:t>algorithms parse data, learn from it, and then make a prediction about something in the world. So rather than hand-coding software routines with a specific set of instructions to accomplish a particular task, the machine is “trained” using large amounts of data and algorithms that give it the ability to learn how to perform the task.</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2710535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0" i="0" kern="1200" dirty="0">
                <a:solidFill>
                  <a:schemeClr val="tx1"/>
                </a:solidFill>
                <a:effectLst/>
                <a:latin typeface="+mn-lt"/>
                <a:ea typeface="+mn-ea"/>
                <a:cs typeface="+mn-cs"/>
              </a:rPr>
              <a:t>Deep learning is a subfield of machine learning with a focus on </a:t>
            </a:r>
            <a:r>
              <a:rPr lang="en-US" sz="1200" b="1" i="0" kern="1200" dirty="0">
                <a:solidFill>
                  <a:schemeClr val="tx1"/>
                </a:solidFill>
                <a:effectLst/>
                <a:latin typeface="+mn-lt"/>
                <a:ea typeface="+mn-ea"/>
                <a:cs typeface="+mn-cs"/>
              </a:rPr>
              <a:t>neural networks</a:t>
            </a:r>
          </a:p>
          <a:p>
            <a:pPr marL="228600" indent="-228600">
              <a:buAutoNum type="arabicPeriod"/>
            </a:pPr>
            <a:r>
              <a:rPr lang="en-US" sz="1200" b="0" i="0" kern="1200" dirty="0">
                <a:solidFill>
                  <a:schemeClr val="tx1"/>
                </a:solidFill>
                <a:effectLst/>
                <a:latin typeface="+mn-lt"/>
                <a:ea typeface="+mn-ea"/>
                <a:cs typeface="+mn-cs"/>
              </a:rPr>
              <a:t>A neural network is a special type of learning algorithm, inspired by the billions of interconnected neurons in the human brain.</a:t>
            </a:r>
          </a:p>
          <a:p>
            <a:pPr marL="228600" indent="-228600">
              <a:buAutoNum type="arabicPeriod"/>
            </a:pPr>
            <a:r>
              <a:rPr lang="en-US" sz="1200" b="0" i="0" kern="1200" dirty="0">
                <a:solidFill>
                  <a:schemeClr val="tx1"/>
                </a:solidFill>
                <a:effectLst/>
                <a:latin typeface="+mn-lt"/>
                <a:ea typeface="+mn-ea"/>
                <a:cs typeface="+mn-cs"/>
              </a:rPr>
              <a:t>In a NN, neurons grouped together in layers – image of a multi-layered cake – if you have many layers, the cake is “deep” when viewed from above.</a:t>
            </a:r>
          </a:p>
          <a:p>
            <a:pPr marL="228600" indent="-228600">
              <a:buAutoNum type="arabicPeriod"/>
            </a:pPr>
            <a:r>
              <a:rPr lang="en-US" sz="1200" b="0" i="0" kern="1200" dirty="0">
                <a:solidFill>
                  <a:schemeClr val="tx1"/>
                </a:solidFill>
                <a:effectLst/>
                <a:latin typeface="+mn-lt"/>
                <a:ea typeface="+mn-ea"/>
                <a:cs typeface="+mn-cs"/>
              </a:rPr>
              <a:t>Since 2010, deep learning became possible because:</a:t>
            </a:r>
          </a:p>
          <a:p>
            <a:pPr marL="685800" lvl="1" indent="-228600">
              <a:buAutoNum type="arabicPeriod"/>
            </a:pPr>
            <a:r>
              <a:rPr lang="en-US" sz="1200" b="0" i="0" kern="1200" dirty="0">
                <a:solidFill>
                  <a:schemeClr val="tx1"/>
                </a:solidFill>
                <a:effectLst/>
                <a:latin typeface="+mn-lt"/>
                <a:ea typeface="+mn-ea"/>
                <a:cs typeface="+mn-cs"/>
              </a:rPr>
              <a:t>Enhanced hardware – GPUs from Nvidia and other suppliers</a:t>
            </a:r>
          </a:p>
          <a:p>
            <a:pPr marL="685800" lvl="1" indent="-228600">
              <a:buAutoNum type="arabicPeriod"/>
            </a:pPr>
            <a:r>
              <a:rPr lang="en-US" sz="1200" b="0" i="0" kern="1200" dirty="0">
                <a:solidFill>
                  <a:schemeClr val="tx1"/>
                </a:solidFill>
                <a:effectLst/>
                <a:latin typeface="+mn-lt"/>
                <a:ea typeface="+mn-ea"/>
                <a:cs typeface="+mn-cs"/>
              </a:rPr>
              <a:t>Open AI software frameworks – Tensorflow, Pytorch, Keras, etc…</a:t>
            </a:r>
          </a:p>
          <a:p>
            <a:pPr marL="685800" lvl="1" indent="-228600">
              <a:buAutoNum type="arabicPeriod"/>
            </a:pPr>
            <a:r>
              <a:rPr lang="en-US" sz="1200" b="0" i="0" kern="1200" dirty="0">
                <a:solidFill>
                  <a:schemeClr val="tx1"/>
                </a:solidFill>
                <a:effectLst/>
                <a:latin typeface="+mn-lt"/>
                <a:ea typeface="+mn-ea"/>
                <a:cs typeface="+mn-cs"/>
              </a:rPr>
              <a:t>Big Data</a:t>
            </a:r>
          </a:p>
          <a:p>
            <a:pPr marL="228600" indent="-228600">
              <a:buAutoNum type="arabicPeriod"/>
            </a:pP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6583803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exercise for this </a:t>
            </a:r>
            <a:r>
              <a:rPr lang="en-US"/>
              <a:t>learning experience </a:t>
            </a:r>
            <a:r>
              <a:rPr lang="en-US" dirty="0"/>
              <a:t>starts on page 7 of the textbook.  For additional information, please watch the exercise 1.01 orientation video.</a:t>
            </a:r>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2279087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3/18/2022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3/18/2022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3/18/2022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3/18/2022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3/18/2022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3/18/2022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3/18/2022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3/18/2022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3/18/2022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3/18/2022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3/18/2022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3/18/2022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Neural Networks: Getting Started</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53981-B13F-4917-804F-EBF0D4819E7E}"/>
              </a:ext>
            </a:extLst>
          </p:cNvPr>
          <p:cNvSpPr>
            <a:spLocks noGrp="1"/>
          </p:cNvSpPr>
          <p:nvPr>
            <p:ph type="title"/>
          </p:nvPr>
        </p:nvSpPr>
        <p:spPr>
          <a:xfrm>
            <a:off x="0" y="2953213"/>
            <a:ext cx="12192000" cy="951574"/>
          </a:xfrm>
          <a:noFill/>
        </p:spPr>
        <p:txBody>
          <a:bodyPr>
            <a:normAutofit fontScale="90000"/>
          </a:bodyPr>
          <a:lstStyle/>
          <a:p>
            <a:pPr algn="ctr"/>
            <a:br>
              <a:rPr lang="en-US" sz="4400" dirty="0">
                <a:solidFill>
                  <a:schemeClr val="tx1">
                    <a:lumMod val="65000"/>
                    <a:lumOff val="35000"/>
                  </a:schemeClr>
                </a:solidFill>
              </a:rPr>
            </a:br>
            <a:br>
              <a:rPr lang="en-US" sz="4400" dirty="0">
                <a:solidFill>
                  <a:schemeClr val="tx1">
                    <a:lumMod val="65000"/>
                    <a:lumOff val="35000"/>
                  </a:schemeClr>
                </a:solidFill>
              </a:rPr>
            </a:br>
            <a:br>
              <a:rPr lang="en-US" sz="4400" dirty="0">
                <a:solidFill>
                  <a:schemeClr val="tx1">
                    <a:lumMod val="65000"/>
                    <a:lumOff val="35000"/>
                  </a:schemeClr>
                </a:solidFill>
              </a:rPr>
            </a:br>
            <a:br>
              <a:rPr lang="en-US" sz="4400" dirty="0">
                <a:solidFill>
                  <a:schemeClr val="tx1">
                    <a:lumMod val="65000"/>
                    <a:lumOff val="35000"/>
                  </a:schemeClr>
                </a:solidFill>
              </a:rPr>
            </a:br>
            <a:br>
              <a:rPr lang="en-US" sz="4400" dirty="0">
                <a:solidFill>
                  <a:schemeClr val="tx1">
                    <a:lumMod val="65000"/>
                    <a:lumOff val="35000"/>
                  </a:schemeClr>
                </a:solidFill>
              </a:rPr>
            </a:br>
            <a:br>
              <a:rPr lang="en-US" sz="4400" dirty="0">
                <a:solidFill>
                  <a:schemeClr val="tx1">
                    <a:lumMod val="65000"/>
                    <a:lumOff val="35000"/>
                  </a:schemeClr>
                </a:solidFill>
              </a:rPr>
            </a:br>
            <a:br>
              <a:rPr lang="en-US" sz="4400" dirty="0">
                <a:solidFill>
                  <a:schemeClr val="tx1">
                    <a:lumMod val="65000"/>
                    <a:lumOff val="35000"/>
                  </a:schemeClr>
                </a:solidFill>
              </a:rPr>
            </a:br>
            <a:br>
              <a:rPr lang="en-US" sz="4400" dirty="0">
                <a:solidFill>
                  <a:schemeClr val="tx1">
                    <a:lumMod val="65000"/>
                    <a:lumOff val="35000"/>
                  </a:schemeClr>
                </a:solidFill>
              </a:rPr>
            </a:br>
            <a:r>
              <a:rPr lang="en-US" sz="4400" dirty="0">
                <a:solidFill>
                  <a:schemeClr val="tx1">
                    <a:lumMod val="65000"/>
                    <a:lumOff val="35000"/>
                  </a:schemeClr>
                </a:solidFill>
              </a:rPr>
              <a:t>     </a:t>
            </a:r>
            <a:r>
              <a:rPr lang="en-US" sz="6700" dirty="0">
                <a:solidFill>
                  <a:schemeClr val="tx1">
                    <a:lumMod val="65000"/>
                    <a:lumOff val="35000"/>
                  </a:schemeClr>
                </a:solidFill>
                <a:latin typeface="Palatino Linotype" panose="02040502050505030304" pitchFamily="18" charset="0"/>
              </a:rPr>
              <a:t>Neural Network Architectures</a:t>
            </a:r>
            <a:endParaRPr lang="en-US" sz="67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spTree>
    <p:extLst>
      <p:ext uri="{BB962C8B-B14F-4D97-AF65-F5344CB8AC3E}">
        <p14:creationId xmlns:p14="http://schemas.microsoft.com/office/powerpoint/2010/main" val="2101828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9E8786A-DC4B-41D1-94C9-80F444DEC6FA}"/>
              </a:ext>
            </a:extLst>
          </p:cNvPr>
          <p:cNvPicPr>
            <a:picLocks noChangeAspect="1"/>
          </p:cNvPicPr>
          <p:nvPr/>
        </p:nvPicPr>
        <p:blipFill>
          <a:blip r:embed="rId3"/>
          <a:stretch>
            <a:fillRect/>
          </a:stretch>
        </p:blipFill>
        <p:spPr>
          <a:xfrm>
            <a:off x="2806558" y="1208627"/>
            <a:ext cx="6578883" cy="4440746"/>
          </a:xfrm>
          <a:prstGeom prst="rect">
            <a:avLst/>
          </a:prstGeom>
        </p:spPr>
      </p:pic>
    </p:spTree>
    <p:extLst>
      <p:ext uri="{BB962C8B-B14F-4D97-AF65-F5344CB8AC3E}">
        <p14:creationId xmlns:p14="http://schemas.microsoft.com/office/powerpoint/2010/main" val="844444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1B2267F-0737-40CB-ABEF-A5C6BC50BABC}"/>
              </a:ext>
            </a:extLst>
          </p:cNvPr>
          <p:cNvPicPr>
            <a:picLocks noChangeAspect="1"/>
          </p:cNvPicPr>
          <p:nvPr/>
        </p:nvPicPr>
        <p:blipFill>
          <a:blip r:embed="rId3"/>
          <a:stretch>
            <a:fillRect/>
          </a:stretch>
        </p:blipFill>
        <p:spPr>
          <a:xfrm>
            <a:off x="819150" y="962025"/>
            <a:ext cx="10553700" cy="4933950"/>
          </a:xfrm>
          <a:prstGeom prst="rect">
            <a:avLst/>
          </a:prstGeom>
        </p:spPr>
      </p:pic>
    </p:spTree>
    <p:extLst>
      <p:ext uri="{BB962C8B-B14F-4D97-AF65-F5344CB8AC3E}">
        <p14:creationId xmlns:p14="http://schemas.microsoft.com/office/powerpoint/2010/main" val="1962216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48558F-9AA9-4957-9FCA-3E1C7D63C9D6}"/>
              </a:ext>
            </a:extLst>
          </p:cNvPr>
          <p:cNvPicPr>
            <a:picLocks noChangeAspect="1"/>
          </p:cNvPicPr>
          <p:nvPr/>
        </p:nvPicPr>
        <p:blipFill>
          <a:blip r:embed="rId3"/>
          <a:stretch>
            <a:fillRect/>
          </a:stretch>
        </p:blipFill>
        <p:spPr>
          <a:xfrm>
            <a:off x="3476625" y="557212"/>
            <a:ext cx="5238750" cy="5743575"/>
          </a:xfrm>
          <a:prstGeom prst="rect">
            <a:avLst/>
          </a:prstGeom>
        </p:spPr>
      </p:pic>
    </p:spTree>
    <p:extLst>
      <p:ext uri="{BB962C8B-B14F-4D97-AF65-F5344CB8AC3E}">
        <p14:creationId xmlns:p14="http://schemas.microsoft.com/office/powerpoint/2010/main" val="3389057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A4B05AC-34B0-47AF-A560-EDA23C2287BB}"/>
              </a:ext>
            </a:extLst>
          </p:cNvPr>
          <p:cNvPicPr>
            <a:picLocks noChangeAspect="1"/>
          </p:cNvPicPr>
          <p:nvPr/>
        </p:nvPicPr>
        <p:blipFill>
          <a:blip r:embed="rId3"/>
          <a:stretch>
            <a:fillRect/>
          </a:stretch>
        </p:blipFill>
        <p:spPr>
          <a:xfrm>
            <a:off x="771525" y="1466850"/>
            <a:ext cx="10648950" cy="3924300"/>
          </a:xfrm>
          <a:prstGeom prst="rect">
            <a:avLst/>
          </a:prstGeom>
        </p:spPr>
      </p:pic>
    </p:spTree>
    <p:extLst>
      <p:ext uri="{BB962C8B-B14F-4D97-AF65-F5344CB8AC3E}">
        <p14:creationId xmlns:p14="http://schemas.microsoft.com/office/powerpoint/2010/main" val="2434671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9D0A82-7D34-4E48-BE20-B982B3990537}"/>
              </a:ext>
            </a:extLst>
          </p:cNvPr>
          <p:cNvPicPr>
            <a:picLocks noChangeAspect="1"/>
          </p:cNvPicPr>
          <p:nvPr/>
        </p:nvPicPr>
        <p:blipFill>
          <a:blip r:embed="rId3"/>
          <a:stretch>
            <a:fillRect/>
          </a:stretch>
        </p:blipFill>
        <p:spPr>
          <a:xfrm>
            <a:off x="0" y="324192"/>
            <a:ext cx="3233668" cy="840754"/>
          </a:xfrm>
          <a:prstGeom prst="rect">
            <a:avLst/>
          </a:prstGeom>
        </p:spPr>
      </p:pic>
      <p:sp>
        <p:nvSpPr>
          <p:cNvPr id="8" name="TextBox 7">
            <a:extLst>
              <a:ext uri="{FF2B5EF4-FFF2-40B4-BE49-F238E27FC236}">
                <a16:creationId xmlns:a16="http://schemas.microsoft.com/office/drawing/2014/main" id="{4AD8EB02-F5C0-4262-A653-4F56FF9C406E}"/>
              </a:ext>
            </a:extLst>
          </p:cNvPr>
          <p:cNvSpPr txBox="1"/>
          <p:nvPr/>
        </p:nvSpPr>
        <p:spPr>
          <a:xfrm>
            <a:off x="477981" y="2265724"/>
            <a:ext cx="11236037" cy="3046988"/>
          </a:xfrm>
          <a:prstGeom prst="rect">
            <a:avLst/>
          </a:prstGeom>
          <a:noFill/>
        </p:spPr>
        <p:txBody>
          <a:bodyPr wrap="square">
            <a:spAutoFit/>
          </a:bodyPr>
          <a:lstStyle/>
          <a:p>
            <a:pPr algn="l"/>
            <a:r>
              <a:rPr lang="en-US" sz="2400" b="0" i="0" dirty="0">
                <a:effectLst/>
                <a:latin typeface="Palatino Linotype" panose="02040502050505030304" pitchFamily="18" charset="0"/>
              </a:rPr>
              <a:t>Complete the following exercises:</a:t>
            </a:r>
          </a:p>
          <a:p>
            <a:pPr algn="l"/>
            <a:r>
              <a:rPr lang="en-US" sz="2400" dirty="0">
                <a:latin typeface="Palatino Linotype" panose="02040502050505030304" pitchFamily="18" charset="0"/>
              </a:rPr>
              <a:t>	</a:t>
            </a:r>
            <a:r>
              <a:rPr lang="en-US" sz="2400" b="0" i="0" dirty="0">
                <a:effectLst/>
                <a:latin typeface="Palatino Linotype" panose="02040502050505030304" pitchFamily="18" charset="0"/>
              </a:rPr>
              <a:t>Exercise 1.02</a:t>
            </a:r>
          </a:p>
          <a:p>
            <a:pPr algn="l"/>
            <a:r>
              <a:rPr lang="en-US" sz="2400" b="0" i="0" dirty="0">
                <a:effectLst/>
                <a:latin typeface="Palatino Linotype" panose="02040502050505030304" pitchFamily="18" charset="0"/>
              </a:rPr>
              <a:t>	Exercise 1.03</a:t>
            </a:r>
          </a:p>
          <a:p>
            <a:pPr algn="l"/>
            <a:r>
              <a:rPr lang="en-US" sz="2400" b="0" i="0" dirty="0">
                <a:effectLst/>
                <a:latin typeface="Palatino Linotype" panose="02040502050505030304" pitchFamily="18" charset="0"/>
              </a:rPr>
              <a:t>	Exercise 1.04</a:t>
            </a:r>
          </a:p>
          <a:p>
            <a:pPr algn="l"/>
            <a:r>
              <a:rPr lang="en-US" sz="2400" b="0" i="0" dirty="0">
                <a:effectLst/>
                <a:latin typeface="Palatino Linotype" panose="02040502050505030304" pitchFamily="18" charset="0"/>
              </a:rPr>
              <a:t>	Exercise 1.05</a:t>
            </a:r>
          </a:p>
          <a:p>
            <a:pPr algn="l"/>
            <a:r>
              <a:rPr lang="en-US" sz="2400" b="0" i="0" dirty="0">
                <a:effectLst/>
                <a:latin typeface="Palatino Linotype" panose="02040502050505030304" pitchFamily="18" charset="0"/>
              </a:rPr>
              <a:t>	Exercise 1.06</a:t>
            </a:r>
          </a:p>
          <a:p>
            <a:pPr algn="l"/>
            <a:endParaRPr lang="en-US" sz="2400" dirty="0">
              <a:latin typeface="Palatino Linotype" panose="02040502050505030304" pitchFamily="18" charset="0"/>
            </a:endParaRPr>
          </a:p>
          <a:p>
            <a:pPr algn="l"/>
            <a:r>
              <a:rPr lang="en-US" sz="2000" b="0" i="0" dirty="0">
                <a:effectLst/>
                <a:latin typeface="Palatino Linotype" panose="02040502050505030304" pitchFamily="18" charset="0"/>
              </a:rPr>
              <a:t>Watch the Matrix Multiplication video embedded in exercise-1.03-student.ipynb.</a:t>
            </a:r>
          </a:p>
        </p:txBody>
      </p:sp>
    </p:spTree>
    <p:extLst>
      <p:ext uri="{BB962C8B-B14F-4D97-AF65-F5344CB8AC3E}">
        <p14:creationId xmlns:p14="http://schemas.microsoft.com/office/powerpoint/2010/main" val="994788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6205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Project Jupyter - Wikipedia">
            <a:extLst>
              <a:ext uri="{FF2B5EF4-FFF2-40B4-BE49-F238E27FC236}">
                <a16:creationId xmlns:a16="http://schemas.microsoft.com/office/drawing/2014/main" id="{D47FA80A-C63A-4289-A2E5-C40C439B39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1516" y="1754685"/>
            <a:ext cx="2888968" cy="3348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6134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32EA95D-BE72-4FC1-87D5-1F0489EE2C7E}"/>
              </a:ext>
            </a:extLst>
          </p:cNvPr>
          <p:cNvSpPr txBox="1"/>
          <p:nvPr/>
        </p:nvSpPr>
        <p:spPr>
          <a:xfrm>
            <a:off x="1143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https://cktechcheck.com/</a:t>
            </a:r>
          </a:p>
        </p:txBody>
      </p:sp>
      <p:pic>
        <p:nvPicPr>
          <p:cNvPr id="3" name="Picture 2" descr="A green and white logo&#10;&#10;Description automatically generated with low confidence">
            <a:extLst>
              <a:ext uri="{FF2B5EF4-FFF2-40B4-BE49-F238E27FC236}">
                <a16:creationId xmlns:a16="http://schemas.microsoft.com/office/drawing/2014/main" id="{845735AC-AF18-4257-A9FE-DE0BE6D668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7157" y="2219696"/>
            <a:ext cx="7497685" cy="2418608"/>
          </a:xfrm>
          <a:prstGeom prst="rect">
            <a:avLst/>
          </a:prstGeom>
        </p:spPr>
      </p:pic>
    </p:spTree>
    <p:extLst>
      <p:ext uri="{BB962C8B-B14F-4D97-AF65-F5344CB8AC3E}">
        <p14:creationId xmlns:p14="http://schemas.microsoft.com/office/powerpoint/2010/main" val="2944933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B9362F4-9084-461C-860B-747D5A45DE19}"/>
              </a:ext>
            </a:extLst>
          </p:cNvPr>
          <p:cNvSpPr txBox="1">
            <a:spLocks/>
          </p:cNvSpPr>
          <p:nvPr/>
        </p:nvSpPr>
        <p:spPr>
          <a:xfrm>
            <a:off x="0" y="870001"/>
            <a:ext cx="12192000" cy="82627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4800" dirty="0">
                <a:solidFill>
                  <a:schemeClr val="tx1">
                    <a:lumMod val="65000"/>
                    <a:lumOff val="35000"/>
                  </a:schemeClr>
                </a:solidFill>
                <a:latin typeface="Palatino Linotype" panose="02040502050505030304" pitchFamily="18" charset="0"/>
              </a:rPr>
              <a:t>Deep Learning Foundations</a:t>
            </a:r>
          </a:p>
        </p:txBody>
      </p:sp>
      <p:pic>
        <p:nvPicPr>
          <p:cNvPr id="6" name="Picture 5">
            <a:extLst>
              <a:ext uri="{FF2B5EF4-FFF2-40B4-BE49-F238E27FC236}">
                <a16:creationId xmlns:a16="http://schemas.microsoft.com/office/drawing/2014/main" id="{41FF463C-1F11-41C3-8B6E-21A66C3DBBC3}"/>
              </a:ext>
            </a:extLst>
          </p:cNvPr>
          <p:cNvPicPr>
            <a:picLocks noChangeAspect="1"/>
          </p:cNvPicPr>
          <p:nvPr/>
        </p:nvPicPr>
        <p:blipFill>
          <a:blip r:embed="rId3"/>
          <a:stretch>
            <a:fillRect/>
          </a:stretch>
        </p:blipFill>
        <p:spPr>
          <a:xfrm>
            <a:off x="2458217" y="2633029"/>
            <a:ext cx="7275565" cy="1591941"/>
          </a:xfrm>
          <a:prstGeom prst="rect">
            <a:avLst/>
          </a:prstGeom>
        </p:spPr>
      </p:pic>
    </p:spTree>
    <p:extLst>
      <p:ext uri="{BB962C8B-B14F-4D97-AF65-F5344CB8AC3E}">
        <p14:creationId xmlns:p14="http://schemas.microsoft.com/office/powerpoint/2010/main" val="2262579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4">
            <a:extLst>
              <a:ext uri="{FF2B5EF4-FFF2-40B4-BE49-F238E27FC236}">
                <a16:creationId xmlns:a16="http://schemas.microsoft.com/office/drawing/2014/main" id="{FBFBF73E-2EDC-4C51-9339-B87AEA3DAC75}"/>
              </a:ext>
            </a:extLst>
          </p:cNvPr>
          <p:cNvSpPr txBox="1">
            <a:spLocks/>
          </p:cNvSpPr>
          <p:nvPr/>
        </p:nvSpPr>
        <p:spPr>
          <a:xfrm>
            <a:off x="812801" y="1386840"/>
            <a:ext cx="10540999" cy="479012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endParaRPr lang="en-US" sz="4800" dirty="0">
              <a:solidFill>
                <a:schemeClr val="tx1">
                  <a:lumMod val="75000"/>
                  <a:lumOff val="25000"/>
                </a:schemeClr>
              </a:solidFill>
              <a:latin typeface="Palatino Linotype" panose="02040502050505030304" pitchFamily="18" charset="0"/>
            </a:endParaRPr>
          </a:p>
          <a:p>
            <a:pPr marL="685800" indent="-685800" algn="ctr">
              <a:buFont typeface="Wingdings" panose="05000000000000000000" pitchFamily="2" charset="2"/>
              <a:buChar char="v"/>
            </a:pPr>
            <a:r>
              <a:rPr lang="en-US" sz="4800" dirty="0">
                <a:solidFill>
                  <a:schemeClr val="tx1">
                    <a:lumMod val="75000"/>
                    <a:lumOff val="25000"/>
                  </a:schemeClr>
                </a:solidFill>
                <a:latin typeface="Palatino Linotype" panose="02040502050505030304" pitchFamily="18" charset="0"/>
              </a:rPr>
              <a:t> How does it work?</a:t>
            </a:r>
          </a:p>
          <a:p>
            <a:pPr algn="ctr"/>
            <a:endParaRPr lang="en-US" sz="4800" dirty="0">
              <a:solidFill>
                <a:schemeClr val="tx1">
                  <a:lumMod val="75000"/>
                  <a:lumOff val="25000"/>
                </a:schemeClr>
              </a:solidFill>
              <a:latin typeface="Palatino Linotype" panose="02040502050505030304" pitchFamily="18" charset="0"/>
            </a:endParaRPr>
          </a:p>
          <a:p>
            <a:pPr marL="685800" indent="-685800" algn="ctr">
              <a:buFont typeface="Wingdings" panose="05000000000000000000" pitchFamily="2" charset="2"/>
              <a:buChar char="v"/>
            </a:pPr>
            <a:r>
              <a:rPr lang="en-US" sz="4800" dirty="0">
                <a:solidFill>
                  <a:schemeClr val="tx1">
                    <a:lumMod val="75000"/>
                    <a:lumOff val="25000"/>
                  </a:schemeClr>
                </a:solidFill>
                <a:latin typeface="Palatino Linotype" panose="02040502050505030304" pitchFamily="18" charset="0"/>
              </a:rPr>
              <a:t> Where can I use it?</a:t>
            </a:r>
          </a:p>
        </p:txBody>
      </p:sp>
      <p:sp>
        <p:nvSpPr>
          <p:cNvPr id="5" name="Title 4">
            <a:extLst>
              <a:ext uri="{FF2B5EF4-FFF2-40B4-BE49-F238E27FC236}">
                <a16:creationId xmlns:a16="http://schemas.microsoft.com/office/drawing/2014/main" id="{B7397125-7572-4152-9BD7-1AE49B44DA61}"/>
              </a:ext>
            </a:extLst>
          </p:cNvPr>
          <p:cNvSpPr>
            <a:spLocks noGrp="1"/>
          </p:cNvSpPr>
          <p:nvPr>
            <p:ph type="title"/>
          </p:nvPr>
        </p:nvSpPr>
        <p:spPr>
          <a:xfrm>
            <a:off x="0" y="365126"/>
            <a:ext cx="12192000" cy="920749"/>
          </a:xfrm>
        </p:spPr>
        <p:txBody>
          <a:bodyPr>
            <a:normAutofit/>
          </a:bodyPr>
          <a:lstStyle/>
          <a:p>
            <a:pPr algn="ctr"/>
            <a:r>
              <a:rPr lang="en-US" sz="4800" dirty="0">
                <a:solidFill>
                  <a:schemeClr val="tx1">
                    <a:lumMod val="75000"/>
                    <a:lumOff val="25000"/>
                  </a:schemeClr>
                </a:solidFill>
                <a:latin typeface="Palatino Linotype" panose="02040502050505030304" pitchFamily="18" charset="0"/>
              </a:rPr>
              <a:t>Essential Questions</a:t>
            </a:r>
          </a:p>
        </p:txBody>
      </p:sp>
    </p:spTree>
    <p:extLst>
      <p:ext uri="{BB962C8B-B14F-4D97-AF65-F5344CB8AC3E}">
        <p14:creationId xmlns:p14="http://schemas.microsoft.com/office/powerpoint/2010/main" val="170006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6" descr="A picture containing graphical user interface&#10;&#10;Description automatically generated">
            <a:extLst>
              <a:ext uri="{FF2B5EF4-FFF2-40B4-BE49-F238E27FC236}">
                <a16:creationId xmlns:a16="http://schemas.microsoft.com/office/drawing/2014/main" id="{5D8E0BAF-A356-453D-9D7F-65ED07018A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9380" y="1253331"/>
            <a:ext cx="8033239" cy="4351338"/>
          </a:xfrm>
          <a:prstGeom prst="rect">
            <a:avLst/>
          </a:prstGeom>
        </p:spPr>
      </p:pic>
    </p:spTree>
    <p:extLst>
      <p:ext uri="{BB962C8B-B14F-4D97-AF65-F5344CB8AC3E}">
        <p14:creationId xmlns:p14="http://schemas.microsoft.com/office/powerpoint/2010/main" val="2552939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618697" y="365127"/>
            <a:ext cx="10735103" cy="827416"/>
          </a:xfrm>
        </p:spPr>
        <p:txBody>
          <a:bodyPr>
            <a:normAutofit/>
          </a:bodyPr>
          <a:lstStyle/>
          <a:p>
            <a:pPr algn="ctr"/>
            <a:r>
              <a:rPr lang="en-US" sz="3600" dirty="0">
                <a:latin typeface="Palatino Linotype" panose="02040502050505030304" pitchFamily="18" charset="0"/>
                <a:cs typeface="Segoe UI Light" panose="020B0502040204020203" pitchFamily="34" charset="0"/>
              </a:rPr>
              <a:t>Artificial Intelligence</a:t>
            </a:r>
          </a:p>
        </p:txBody>
      </p:sp>
      <p:sp>
        <p:nvSpPr>
          <p:cNvPr id="4" name="Content Placeholder 3">
            <a:extLst>
              <a:ext uri="{FF2B5EF4-FFF2-40B4-BE49-F238E27FC236}">
                <a16:creationId xmlns:a16="http://schemas.microsoft.com/office/drawing/2014/main" id="{4E4AB757-90A1-4A72-AC15-A8FE775EA8EA}"/>
              </a:ext>
            </a:extLst>
          </p:cNvPr>
          <p:cNvSpPr>
            <a:spLocks noGrp="1"/>
          </p:cNvSpPr>
          <p:nvPr>
            <p:ph idx="1"/>
          </p:nvPr>
        </p:nvSpPr>
        <p:spPr>
          <a:xfrm>
            <a:off x="838200" y="1490346"/>
            <a:ext cx="10515600" cy="4351338"/>
          </a:xfrm>
        </p:spPr>
        <p:txBody>
          <a:bodyPr/>
          <a:lstStyle/>
          <a:p>
            <a:pPr marL="0" indent="0">
              <a:buNone/>
            </a:pPr>
            <a:endParaRPr lang="en-US" b="0" i="0" dirty="0">
              <a:solidFill>
                <a:srgbClr val="202122"/>
              </a:solidFill>
              <a:effectLst/>
              <a:latin typeface="Palatino Linotype" panose="02040502050505030304" pitchFamily="18" charset="0"/>
            </a:endParaRPr>
          </a:p>
          <a:p>
            <a:pPr marL="0" indent="0">
              <a:buNone/>
            </a:pPr>
            <a:endParaRPr lang="en-US" dirty="0">
              <a:solidFill>
                <a:srgbClr val="202122"/>
              </a:solidFill>
              <a:latin typeface="Palatino Linotype" panose="02040502050505030304" pitchFamily="18" charset="0"/>
            </a:endParaRPr>
          </a:p>
          <a:p>
            <a:pPr marL="0" indent="0">
              <a:buNone/>
            </a:pPr>
            <a:r>
              <a:rPr lang="en-US" b="0" i="0" dirty="0">
                <a:solidFill>
                  <a:srgbClr val="202122"/>
                </a:solidFill>
                <a:effectLst/>
                <a:latin typeface="Palatino Linotype" panose="02040502050505030304" pitchFamily="18" charset="0"/>
              </a:rPr>
              <a:t>Artificial Intelligence is the study of “rational agents”: any system that perceives its environment and takes actions that maximize its chance of achieving its goals.</a:t>
            </a:r>
          </a:p>
          <a:p>
            <a:pPr marL="0" indent="0">
              <a:buNone/>
            </a:pPr>
            <a:r>
              <a:rPr lang="en-US" dirty="0">
                <a:solidFill>
                  <a:srgbClr val="202122"/>
                </a:solidFill>
                <a:latin typeface="Palatino Linotype" panose="02040502050505030304" pitchFamily="18" charset="0"/>
              </a:rPr>
              <a:t>						-- Russell &amp; Norvig (2003)</a:t>
            </a:r>
            <a:endParaRPr lang="en-US" dirty="0">
              <a:latin typeface="Palatino Linotype" panose="02040502050505030304" pitchFamily="18" charset="0"/>
            </a:endParaRPr>
          </a:p>
        </p:txBody>
      </p:sp>
    </p:spTree>
    <p:extLst>
      <p:ext uri="{BB962C8B-B14F-4D97-AF65-F5344CB8AC3E}">
        <p14:creationId xmlns:p14="http://schemas.microsoft.com/office/powerpoint/2010/main" val="2515421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618697" y="365127"/>
            <a:ext cx="10735103" cy="827416"/>
          </a:xfrm>
        </p:spPr>
        <p:txBody>
          <a:bodyPr>
            <a:normAutofit/>
          </a:bodyPr>
          <a:lstStyle/>
          <a:p>
            <a:pPr algn="ctr"/>
            <a:r>
              <a:rPr lang="en-US" sz="3600" dirty="0">
                <a:latin typeface="Palatino Linotype" panose="02040502050505030304" pitchFamily="18" charset="0"/>
                <a:cs typeface="Segoe UI Light" panose="020B0502040204020203" pitchFamily="34" charset="0"/>
              </a:rPr>
              <a:t>Machine Learning</a:t>
            </a:r>
          </a:p>
        </p:txBody>
      </p:sp>
      <p:sp>
        <p:nvSpPr>
          <p:cNvPr id="4" name="Content Placeholder 3">
            <a:extLst>
              <a:ext uri="{FF2B5EF4-FFF2-40B4-BE49-F238E27FC236}">
                <a16:creationId xmlns:a16="http://schemas.microsoft.com/office/drawing/2014/main" id="{4E4AB757-90A1-4A72-AC15-A8FE775EA8EA}"/>
              </a:ext>
            </a:extLst>
          </p:cNvPr>
          <p:cNvSpPr>
            <a:spLocks noGrp="1"/>
          </p:cNvSpPr>
          <p:nvPr>
            <p:ph idx="1"/>
          </p:nvPr>
        </p:nvSpPr>
        <p:spPr>
          <a:xfrm>
            <a:off x="838200" y="1490346"/>
            <a:ext cx="10515600" cy="4351338"/>
          </a:xfrm>
        </p:spPr>
        <p:txBody>
          <a:bodyPr/>
          <a:lstStyle/>
          <a:p>
            <a:pPr marL="0" indent="0">
              <a:buNone/>
            </a:pPr>
            <a:endParaRPr lang="en-US" dirty="0"/>
          </a:p>
          <a:p>
            <a:pPr marL="0" indent="0">
              <a:buNone/>
            </a:pPr>
            <a:r>
              <a:rPr lang="en-US" sz="2800" dirty="0">
                <a:latin typeface="Palatino Linotype" panose="02040502050505030304" pitchFamily="18" charset="0"/>
              </a:rPr>
              <a:t>Machine learning is the field of study that gives computers the ability to learn without being explicitly programmed.</a:t>
            </a:r>
          </a:p>
          <a:p>
            <a:pPr marL="0" indent="0">
              <a:buNone/>
            </a:pPr>
            <a:r>
              <a:rPr lang="en-US" sz="2800" dirty="0">
                <a:latin typeface="Palatino Linotype" panose="02040502050505030304" pitchFamily="18" charset="0"/>
              </a:rPr>
              <a:t>						-- Arthur Samuel (1959)</a:t>
            </a:r>
          </a:p>
          <a:p>
            <a:pPr marL="0" indent="0">
              <a:buFont typeface="Arial" panose="020B0604020202020204" pitchFamily="34" charset="0"/>
              <a:buNone/>
            </a:pPr>
            <a:endParaRPr lang="en-US" dirty="0">
              <a:latin typeface="Palatino Linotype" panose="02040502050505030304" pitchFamily="18" charset="0"/>
            </a:endParaRPr>
          </a:p>
          <a:p>
            <a:pPr marL="0" indent="0">
              <a:buFont typeface="Arial" panose="020B0604020202020204" pitchFamily="34" charset="0"/>
              <a:buNone/>
            </a:pPr>
            <a:r>
              <a:rPr lang="en-US" dirty="0">
                <a:latin typeface="Palatino Linotype" panose="02040502050505030304" pitchFamily="18" charset="0"/>
              </a:rPr>
              <a:t>Machine learning is the science and art of programming computers so they can learn from data.</a:t>
            </a:r>
          </a:p>
          <a:p>
            <a:pPr marL="0" indent="0" algn="ctr">
              <a:buNone/>
            </a:pPr>
            <a:endParaRPr lang="en-US" dirty="0">
              <a:latin typeface="+mj-lt"/>
            </a:endParaRPr>
          </a:p>
        </p:txBody>
      </p:sp>
    </p:spTree>
    <p:extLst>
      <p:ext uri="{BB962C8B-B14F-4D97-AF65-F5344CB8AC3E}">
        <p14:creationId xmlns:p14="http://schemas.microsoft.com/office/powerpoint/2010/main" val="1876161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618697" y="365127"/>
            <a:ext cx="10735103" cy="827416"/>
          </a:xfrm>
        </p:spPr>
        <p:txBody>
          <a:bodyPr>
            <a:normAutofit/>
          </a:bodyPr>
          <a:lstStyle/>
          <a:p>
            <a:pPr algn="ctr"/>
            <a:r>
              <a:rPr lang="en-US" sz="3600" dirty="0">
                <a:latin typeface="Palatino Linotype" panose="02040502050505030304" pitchFamily="18" charset="0"/>
                <a:cs typeface="Segoe UI Light" panose="020B0502040204020203" pitchFamily="34" charset="0"/>
              </a:rPr>
              <a:t>Deep Learning</a:t>
            </a:r>
          </a:p>
        </p:txBody>
      </p:sp>
      <p:pic>
        <p:nvPicPr>
          <p:cNvPr id="1026" name="Picture 2" descr="Rainbow Layer Cake Recipe - BettyCrocker.com">
            <a:extLst>
              <a:ext uri="{FF2B5EF4-FFF2-40B4-BE49-F238E27FC236}">
                <a16:creationId xmlns:a16="http://schemas.microsoft.com/office/drawing/2014/main" id="{6B01A55C-3E3D-4A68-8148-EBA141EEF8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2880" y="2054605"/>
            <a:ext cx="4886736" cy="2748789"/>
          </a:xfrm>
          <a:prstGeom prst="rect">
            <a:avLst/>
          </a:prstGeom>
          <a:noFill/>
          <a:ln w="6350">
            <a:solidFill>
              <a:schemeClr val="tx1">
                <a:lumMod val="65000"/>
                <a:lumOff val="35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B25E44E-8C42-4246-94DF-CC612E8605B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b="0" i="0" u="none" strike="noStrike" kern="1200" cap="none" dirty="0">
                <a:ln>
                  <a:noFill/>
                </a:ln>
                <a:solidFill>
                  <a:schemeClr val="tx1">
                    <a:lumMod val="65000"/>
                    <a:lumOff val="35000"/>
                  </a:schemeClr>
                </a:solidFill>
                <a:latin typeface="+mj-lt"/>
                <a:ea typeface="Arial" pitchFamily="34"/>
                <a:cs typeface="Arial" pitchFamily="34"/>
              </a:rPr>
              <a:t>https://www.bettycrocker.com/recipes/rainbow-layer-cake/4969fed8-141e-45f5-9a04-e03addd20fbb</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888845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53981-B13F-4917-804F-EBF0D4819E7E}"/>
              </a:ext>
            </a:extLst>
          </p:cNvPr>
          <p:cNvSpPr>
            <a:spLocks noGrp="1"/>
          </p:cNvSpPr>
          <p:nvPr>
            <p:ph type="title"/>
          </p:nvPr>
        </p:nvSpPr>
        <p:spPr>
          <a:xfrm>
            <a:off x="0" y="3076806"/>
            <a:ext cx="12192000" cy="704387"/>
          </a:xfrm>
          <a:noFill/>
        </p:spPr>
        <p:txBody>
          <a:bodyPr>
            <a:noAutofit/>
          </a:bodyPr>
          <a:lstStyle/>
          <a:p>
            <a:pPr algn="ct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r>
              <a:rPr lang="en-US" sz="3600" dirty="0">
                <a:solidFill>
                  <a:schemeClr val="tx1">
                    <a:lumMod val="65000"/>
                    <a:lumOff val="35000"/>
                  </a:schemeClr>
                </a:solidFill>
              </a:rPr>
              <a:t>     </a:t>
            </a:r>
            <a:r>
              <a:rPr lang="en-US" sz="3600" dirty="0">
                <a:solidFill>
                  <a:schemeClr val="tx1">
                    <a:lumMod val="65000"/>
                    <a:lumOff val="35000"/>
                  </a:schemeClr>
                </a:solidFill>
                <a:latin typeface="Palatino Linotype" panose="02040502050505030304" pitchFamily="18" charset="0"/>
              </a:rPr>
              <a:t>1.01 (Image &amp; Speech Recognition Demo)</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pic>
        <p:nvPicPr>
          <p:cNvPr id="4" name="Picture 3">
            <a:extLst>
              <a:ext uri="{FF2B5EF4-FFF2-40B4-BE49-F238E27FC236}">
                <a16:creationId xmlns:a16="http://schemas.microsoft.com/office/drawing/2014/main" id="{539F426C-5A30-441C-B0C2-04ADFC8CE324}"/>
              </a:ext>
            </a:extLst>
          </p:cNvPr>
          <p:cNvPicPr>
            <a:picLocks noChangeAspect="1"/>
          </p:cNvPicPr>
          <p:nvPr/>
        </p:nvPicPr>
        <p:blipFill>
          <a:blip r:embed="rId3"/>
          <a:stretch>
            <a:fillRect/>
          </a:stretch>
        </p:blipFill>
        <p:spPr>
          <a:xfrm>
            <a:off x="0" y="365760"/>
            <a:ext cx="3233668" cy="805144"/>
          </a:xfrm>
          <a:prstGeom prst="rect">
            <a:avLst/>
          </a:prstGeom>
        </p:spPr>
      </p:pic>
    </p:spTree>
    <p:extLst>
      <p:ext uri="{BB962C8B-B14F-4D97-AF65-F5344CB8AC3E}">
        <p14:creationId xmlns:p14="http://schemas.microsoft.com/office/powerpoint/2010/main" val="300486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2971</TotalTime>
  <Words>1753</Words>
  <Application>Microsoft Office PowerPoint</Application>
  <PresentationFormat>Widescreen</PresentationFormat>
  <Paragraphs>127</Paragraphs>
  <Slides>17</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DINPro</vt:lpstr>
      <vt:lpstr>OpenSans</vt:lpstr>
      <vt:lpstr>Arial</vt:lpstr>
      <vt:lpstr>Calibri</vt:lpstr>
      <vt:lpstr>Calibri Light</vt:lpstr>
      <vt:lpstr>Lato</vt:lpstr>
      <vt:lpstr>Palatino Linotype</vt:lpstr>
      <vt:lpstr>Wingdings</vt:lpstr>
      <vt:lpstr>Office Theme</vt:lpstr>
      <vt:lpstr>PowerPoint Presentation</vt:lpstr>
      <vt:lpstr>PowerPoint Presentation</vt:lpstr>
      <vt:lpstr>PowerPoint Presentation</vt:lpstr>
      <vt:lpstr>Essential Questions</vt:lpstr>
      <vt:lpstr>PowerPoint Presentation</vt:lpstr>
      <vt:lpstr>Artificial Intelligence</vt:lpstr>
      <vt:lpstr>Machine Learning</vt:lpstr>
      <vt:lpstr>Deep Learning</vt:lpstr>
      <vt:lpstr>             1.01 (Image &amp; Speech Recognition Demo)</vt:lpstr>
      <vt:lpstr>             Neural Network Architectures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Workshop</dc:title>
  <dc:creator>Maxwell,Daniel</dc:creator>
  <cp:lastModifiedBy>Maxwell,Daniel</cp:lastModifiedBy>
  <cp:revision>272</cp:revision>
  <cp:lastPrinted>2021-06-29T20:31:42Z</cp:lastPrinted>
  <dcterms:created xsi:type="dcterms:W3CDTF">2021-03-18T17:30:04Z</dcterms:created>
  <dcterms:modified xsi:type="dcterms:W3CDTF">2022-03-18T20:07:02Z</dcterms:modified>
</cp:coreProperties>
</file>