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vsdx" ContentType="application/vnd.ms-visio.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322" r:id="rId2"/>
    <p:sldId id="304" r:id="rId3"/>
    <p:sldId id="327" r:id="rId4"/>
    <p:sldId id="309" r:id="rId5"/>
    <p:sldId id="312" r:id="rId6"/>
    <p:sldId id="302" r:id="rId7"/>
    <p:sldId id="306" r:id="rId8"/>
    <p:sldId id="307" r:id="rId9"/>
    <p:sldId id="303" r:id="rId10"/>
    <p:sldId id="308" r:id="rId11"/>
    <p:sldId id="313" r:id="rId12"/>
    <p:sldId id="294" r:id="rId13"/>
    <p:sldId id="329" r:id="rId14"/>
    <p:sldId id="325" r:id="rId15"/>
    <p:sldId id="331" r:id="rId16"/>
    <p:sldId id="330" r:id="rId17"/>
    <p:sldId id="311" r:id="rId18"/>
    <p:sldId id="333" r:id="rId19"/>
    <p:sldId id="334" r:id="rId20"/>
    <p:sldId id="289" r:id="rId21"/>
    <p:sldId id="328" r:id="rId22"/>
    <p:sldId id="332" r:id="rId23"/>
    <p:sldId id="305" r:id="rId24"/>
    <p:sldId id="324"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88" userDrawn="1">
          <p15:clr>
            <a:srgbClr val="A4A3A4"/>
          </p15:clr>
        </p15:guide>
        <p15:guide id="2" pos="381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BE63"/>
    <a:srgbClr val="6C9AC3"/>
    <a:srgbClr val="E28F41"/>
    <a:srgbClr val="4747FF"/>
    <a:srgbClr val="4F4FFF"/>
    <a:srgbClr val="6666FF"/>
    <a:srgbClr val="A19D9D"/>
    <a:srgbClr val="8D8787"/>
    <a:srgbClr val="5F5FF6"/>
    <a:srgbClr val="106EB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698" autoAdjust="0"/>
    <p:restoredTop sz="82868" autoAdjust="0"/>
  </p:normalViewPr>
  <p:slideViewPr>
    <p:cSldViewPr snapToGrid="0" showGuides="1">
      <p:cViewPr varScale="1">
        <p:scale>
          <a:sx n="61" d="100"/>
          <a:sy n="61" d="100"/>
        </p:scale>
        <p:origin x="816" y="60"/>
      </p:cViewPr>
      <p:guideLst>
        <p:guide orient="horz" pos="2088"/>
        <p:guide pos="3816"/>
      </p:guideLst>
    </p:cSldViewPr>
  </p:slideViewPr>
  <p:notesTextViewPr>
    <p:cViewPr>
      <p:scale>
        <a:sx n="75" d="100"/>
        <a:sy n="7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93C9B2-20F6-4DB1-B471-224337D0AC79}" type="datetimeFigureOut">
              <a:rPr lang="en-US" smtClean="0"/>
              <a:t>6/6/2022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48858F-F1DB-4027-9C85-CCA6849540DD}" type="slidenum">
              <a:rPr lang="en-US" smtClean="0"/>
              <a:t>‹#›</a:t>
            </a:fld>
            <a:endParaRPr lang="en-US"/>
          </a:p>
        </p:txBody>
      </p:sp>
    </p:spTree>
    <p:extLst>
      <p:ext uri="{BB962C8B-B14F-4D97-AF65-F5344CB8AC3E}">
        <p14:creationId xmlns:p14="http://schemas.microsoft.com/office/powerpoint/2010/main" val="818699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our last presentation, I briefly noted that the backpropagation process adjusts the network’s weights.  We now need to take a closer look at how backprop works, how it adjusts those weights, using gradient descent and the chain rule from calculus.  But do not fear, this presentation does not use mathematical formulas but focuses instead on visualizing the underlying process.</a:t>
            </a:r>
          </a:p>
          <a:p>
            <a:endParaRPr lang="en-US" dirty="0">
              <a:latin typeface="Palatino Linotype" panose="02040502050505030304" pitchFamily="18" charset="0"/>
            </a:endParaRPr>
          </a:p>
          <a:p>
            <a:endParaRPr lang="en-US" dirty="0">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a:t>
            </a:fld>
            <a:endParaRPr lang="en-US"/>
          </a:p>
        </p:txBody>
      </p:sp>
    </p:spTree>
    <p:extLst>
      <p:ext uri="{BB962C8B-B14F-4D97-AF65-F5344CB8AC3E}">
        <p14:creationId xmlns:p14="http://schemas.microsoft.com/office/powerpoint/2010/main" val="35514228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C3C3B"/>
                </a:solidFill>
                <a:effectLst/>
                <a:latin typeface="Calibri" panose="020F0502020204030204" pitchFamily="34" charset="0"/>
                <a:cs typeface="Calibri" panose="020F0502020204030204" pitchFamily="34" charset="0"/>
              </a:rPr>
              <a:t>In complex cases like this, finding the global minimum can be a challenge.  Consider this image.  If the start point is on the left, then gradient descent will converge to a </a:t>
            </a:r>
            <a:r>
              <a:rPr lang="en-US" b="1" i="0" dirty="0">
                <a:solidFill>
                  <a:srgbClr val="3C3C3B"/>
                </a:solidFill>
                <a:effectLst/>
                <a:latin typeface="Calibri" panose="020F0502020204030204" pitchFamily="34" charset="0"/>
                <a:cs typeface="Calibri" panose="020F0502020204030204" pitchFamily="34" charset="0"/>
              </a:rPr>
              <a:t>local minimum</a:t>
            </a:r>
            <a:r>
              <a:rPr lang="en-US" b="0" i="0" dirty="0">
                <a:solidFill>
                  <a:srgbClr val="3C3C3B"/>
                </a:solidFill>
                <a:effectLst/>
                <a:latin typeface="Calibri" panose="020F0502020204030204" pitchFamily="34" charset="0"/>
                <a:cs typeface="Calibri" panose="020F0502020204030204" pitchFamily="34" charset="0"/>
              </a:rPr>
              <a:t>, which is not as good as the </a:t>
            </a:r>
            <a:r>
              <a:rPr lang="en-US" b="1" i="0" dirty="0">
                <a:solidFill>
                  <a:srgbClr val="3C3C3B"/>
                </a:solidFill>
                <a:effectLst/>
                <a:latin typeface="Calibri" panose="020F0502020204030204" pitchFamily="34" charset="0"/>
                <a:cs typeface="Calibri" panose="020F0502020204030204" pitchFamily="34" charset="0"/>
              </a:rPr>
              <a:t>global minimum</a:t>
            </a:r>
            <a:r>
              <a:rPr lang="en-US" b="0" i="0" dirty="0">
                <a:solidFill>
                  <a:srgbClr val="3C3C3B"/>
                </a:solidFill>
                <a:effectLst/>
                <a:latin typeface="Calibri" panose="020F0502020204030204" pitchFamily="34" charset="0"/>
                <a:cs typeface="Calibri" panose="020F0502020204030204" pitchFamily="34" charset="0"/>
              </a:rPr>
              <a:t>.  If the starting point is on the right, then it may take a long time to cross the plateau.  And if you stop too early, you will never reach the global minimum.  So, is there a solution to this problem?</a:t>
            </a:r>
          </a:p>
        </p:txBody>
      </p:sp>
      <p:sp>
        <p:nvSpPr>
          <p:cNvPr id="4" name="Slide Number Placeholder 3"/>
          <p:cNvSpPr>
            <a:spLocks noGrp="1"/>
          </p:cNvSpPr>
          <p:nvPr>
            <p:ph type="sldNum" sz="quarter" idx="5"/>
          </p:nvPr>
        </p:nvSpPr>
        <p:spPr/>
        <p:txBody>
          <a:bodyPr/>
          <a:lstStyle/>
          <a:p>
            <a:fld id="{3148858F-F1DB-4027-9C85-CCA6849540DD}" type="slidenum">
              <a:rPr lang="en-US" smtClean="0"/>
              <a:t>10</a:t>
            </a:fld>
            <a:endParaRPr lang="en-US"/>
          </a:p>
        </p:txBody>
      </p:sp>
    </p:spTree>
    <p:extLst>
      <p:ext uri="{BB962C8B-B14F-4D97-AF65-F5344CB8AC3E}">
        <p14:creationId xmlns:p14="http://schemas.microsoft.com/office/powerpoint/2010/main" val="7934175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base"/>
            <a:r>
              <a:rPr lang="en-US" sz="1200" b="0" i="0" u="none" strike="noStrike" kern="1200" dirty="0">
                <a:solidFill>
                  <a:schemeClr val="tx1"/>
                </a:solidFill>
                <a:effectLst/>
                <a:latin typeface="+mn-lt"/>
                <a:ea typeface="+mn-ea"/>
                <a:cs typeface="+mn-cs"/>
              </a:rPr>
              <a:t>Thankfully, a lot of research has been done on the best way to adjust the learning rate to find the global minimum when a given loss function has a complex contour, one with ridges, valleys, and plateaus.  Finding that minimum is the job of the </a:t>
            </a:r>
            <a:r>
              <a:rPr lang="en-US" sz="1200" b="1" i="0" u="none" strike="noStrike" kern="1200" dirty="0">
                <a:solidFill>
                  <a:schemeClr val="tx1"/>
                </a:solidFill>
                <a:effectLst/>
                <a:latin typeface="+mn-lt"/>
                <a:ea typeface="+mn-ea"/>
                <a:cs typeface="+mn-cs"/>
              </a:rPr>
              <a:t>optimizer</a:t>
            </a:r>
            <a:r>
              <a:rPr lang="en-US" sz="1200" b="0" i="0" u="none" strike="noStrike" kern="1200" dirty="0">
                <a:solidFill>
                  <a:schemeClr val="tx1"/>
                </a:solidFill>
                <a:effectLst/>
                <a:latin typeface="+mn-lt"/>
                <a:ea typeface="+mn-ea"/>
                <a:cs typeface="+mn-cs"/>
              </a:rPr>
              <a:t>.</a:t>
            </a:r>
          </a:p>
          <a:p>
            <a:pPr rtl="0" fontAlgn="base"/>
            <a:endParaRPr lang="en-US" sz="1200" b="0" i="0" u="none" strike="noStrike" kern="1200" dirty="0">
              <a:solidFill>
                <a:schemeClr val="tx1"/>
              </a:solidFill>
              <a:effectLst/>
              <a:latin typeface="+mn-lt"/>
              <a:ea typeface="+mn-ea"/>
              <a:cs typeface="+mn-cs"/>
            </a:endParaRPr>
          </a:p>
          <a:p>
            <a:pPr rtl="0" fontAlgn="base"/>
            <a:r>
              <a:rPr lang="en-US" sz="1200" b="0" i="0" u="none" strike="noStrike" kern="1200" dirty="0">
                <a:solidFill>
                  <a:schemeClr val="tx1"/>
                </a:solidFill>
                <a:effectLst/>
                <a:latin typeface="+mn-lt"/>
                <a:ea typeface="+mn-ea"/>
                <a:cs typeface="+mn-cs"/>
              </a:rPr>
              <a:t>For instance, a popular optimizer is Adam (Adaptive momentum).  Imagine our loss curve as a mountain and our current position as a marble.  If we drop a marble on top of a mountain, it will pick up speed, jumping over trenches (local minima) before hopefully landing at a lower minima.</a:t>
            </a:r>
          </a:p>
          <a:p>
            <a:pPr rtl="0" fontAlgn="base"/>
            <a:endParaRPr lang="en-US" sz="1200" b="0" i="0" u="none" strike="noStrike" kern="1200" dirty="0">
              <a:solidFill>
                <a:schemeClr val="tx1"/>
              </a:solidFill>
              <a:effectLst/>
              <a:latin typeface="Trebuchet MS" pitchFamily="34" charset="0"/>
              <a:ea typeface="+mn-ea"/>
              <a:cs typeface="+mn-cs"/>
            </a:endParaRPr>
          </a:p>
          <a:p>
            <a:endParaRPr lang="en-US" b="0" i="0" dirty="0">
              <a:solidFill>
                <a:srgbClr val="3C3C3B"/>
              </a:solidFill>
              <a:effectLst/>
              <a:latin typeface="Lato"/>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11</a:t>
            </a:fld>
            <a:endParaRPr lang="en-US"/>
          </a:p>
        </p:txBody>
      </p:sp>
    </p:spTree>
    <p:extLst>
      <p:ext uri="{BB962C8B-B14F-4D97-AF65-F5344CB8AC3E}">
        <p14:creationId xmlns:p14="http://schemas.microsoft.com/office/powerpoint/2010/main" val="2443923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learning experience for this workshop starts on page 79 of the textbook.  For additional information, please watch the exercise 2.01 orientation video.</a:t>
            </a:r>
          </a:p>
        </p:txBody>
      </p:sp>
      <p:sp>
        <p:nvSpPr>
          <p:cNvPr id="4" name="Slide Number Placeholder 3"/>
          <p:cNvSpPr>
            <a:spLocks noGrp="1"/>
          </p:cNvSpPr>
          <p:nvPr>
            <p:ph type="sldNum" sz="quarter" idx="5"/>
          </p:nvPr>
        </p:nvSpPr>
        <p:spPr/>
        <p:txBody>
          <a:bodyPr/>
          <a:lstStyle/>
          <a:p>
            <a:fld id="{3148858F-F1DB-4027-9C85-CCA6849540DD}" type="slidenum">
              <a:rPr lang="en-US" smtClean="0"/>
              <a:t>12</a:t>
            </a:fld>
            <a:endParaRPr lang="en-US"/>
          </a:p>
        </p:txBody>
      </p:sp>
    </p:spTree>
    <p:extLst>
      <p:ext uri="{BB962C8B-B14F-4D97-AF65-F5344CB8AC3E}">
        <p14:creationId xmlns:p14="http://schemas.microsoft.com/office/powerpoint/2010/main" val="28207071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C3C3B"/>
                </a:solidFill>
                <a:effectLst/>
                <a:latin typeface="+mn-lt"/>
              </a:rPr>
              <a:t>Now that we’ve examined backpropagation from the perspective of the error function, its contour, and gradient descent, it’s time to take a closer look at how the network’s weights are adjusted.</a:t>
            </a:r>
          </a:p>
          <a:p>
            <a:endParaRPr lang="en-US" b="0" i="0" dirty="0">
              <a:solidFill>
                <a:srgbClr val="3C3C3B"/>
              </a:solidFill>
              <a:effectLst/>
              <a:latin typeface="+mn-lt"/>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0" i="0" dirty="0">
                <a:solidFill>
                  <a:srgbClr val="3C3C3B"/>
                </a:solidFill>
                <a:effectLst/>
                <a:latin typeface="+mn-lt"/>
              </a:rPr>
              <a:t>We start with a key observation: When the output of any neuron in our network changes, the final output error changes by a proportional amount. </a:t>
            </a:r>
            <a:r>
              <a:rPr lang="en-US" sz="1200" dirty="0">
                <a:effectLst/>
                <a:latin typeface="+mn-lt"/>
                <a:ea typeface="Malgun Gothic" panose="020B0503020000020004" pitchFamily="34" charset="-127"/>
                <a:cs typeface="Times New Roman" panose="02020603050405020304" pitchFamily="18" charset="0"/>
              </a:rPr>
              <a:t>The connection between any change in the neuron’s output and the resulting change in the final error is just the neuron’s change multiplied by some number. </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sz="1200" dirty="0">
                <a:effectLst/>
                <a:latin typeface="+mn-lt"/>
                <a:ea typeface="Malgun Gothic" panose="020B0503020000020004" pitchFamily="34" charset="-127"/>
                <a:cs typeface="Times New Roman" panose="02020603050405020304" pitchFamily="18" charset="0"/>
              </a:rPr>
              <a:t>This number goes by various names, but the most popular is the lowercase Greek letter δ (delta), though sometimes the uppercase version, Δ, is used. Mathematicians often use the delta character to mean “change” of some sort, so this was a natural (if terse) choice of name.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effectLst/>
              <a:latin typeface="+mn-lt"/>
              <a:ea typeface="Malgun Gothic" panose="020B0503020000020004" pitchFamily="34" charset="-127"/>
              <a:cs typeface="Times New Roman" panose="02020603050405020304" pitchFamily="18" charset="0"/>
            </a:endParaRPr>
          </a:p>
          <a:p>
            <a:endParaRPr lang="en-US" b="0" i="0" dirty="0">
              <a:solidFill>
                <a:srgbClr val="3C3C3B"/>
              </a:solidFill>
              <a:effectLst/>
              <a:latin typeface="+mn-lt"/>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13</a:t>
            </a:fld>
            <a:endParaRPr lang="en-US"/>
          </a:p>
        </p:txBody>
      </p:sp>
    </p:spTree>
    <p:extLst>
      <p:ext uri="{BB962C8B-B14F-4D97-AF65-F5344CB8AC3E}">
        <p14:creationId xmlns:p14="http://schemas.microsoft.com/office/powerpoint/2010/main" val="14989031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mn-lt"/>
                <a:ea typeface="Malgun Gothic" panose="020B0503020000020004" pitchFamily="34" charset="-127"/>
                <a:cs typeface="Times New Roman" panose="02020603050405020304" pitchFamily="18" charset="0"/>
              </a:rPr>
              <a:t>So, every neuron has a delta, or δ, associated with it as a result of evaluating the current network with the current sample. This is a real number that can be big or small, positive or negative. Assuming the network’s input doesn’t change, and the rest of the network is frozen, if a neuron’s output changes by a particular amount, we can multiply that change by the neuron’s delta to see how the entire network’s output will change.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effectLst/>
              <a:latin typeface="+mn-lt"/>
              <a:ea typeface="Malgun Gothic" panose="020B0503020000020004" pitchFamily="34" charset="-127"/>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mn-lt"/>
                <a:ea typeface="Malgun Gothic" panose="020B0503020000020004" pitchFamily="34" charset="-127"/>
                <a:cs typeface="Times New Roman" panose="02020603050405020304" pitchFamily="18" charset="0"/>
              </a:rPr>
              <a:t>To illustrate the idea, let’s focus on the output from G, the single node in the hidden layer of our simple network from the previous slide.  Now, let’s add some arbitrary value to G’s output just before that value emerges.  As shown here, we use the letter </a:t>
            </a:r>
            <a:r>
              <a:rPr lang="en-US" sz="1200" b="1" dirty="0">
                <a:effectLst/>
                <a:latin typeface="+mn-lt"/>
                <a:ea typeface="Malgun Gothic" panose="020B0503020000020004" pitchFamily="34" charset="-127"/>
                <a:cs typeface="Times New Roman" panose="02020603050405020304" pitchFamily="18" charset="0"/>
              </a:rPr>
              <a:t>m</a:t>
            </a:r>
            <a:r>
              <a:rPr lang="en-US" sz="1200" dirty="0">
                <a:effectLst/>
                <a:latin typeface="+mn-lt"/>
                <a:ea typeface="Malgun Gothic" panose="020B0503020000020004" pitchFamily="34" charset="-127"/>
                <a:cs typeface="Times New Roman" panose="02020603050405020304" pitchFamily="18" charset="0"/>
              </a:rPr>
              <a:t> (for ‘modification’) as the name of the variable that holds this extra value.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effectLst/>
              <a:latin typeface="+mn-lt"/>
              <a:ea typeface="Malgun Gothic" panose="020B0503020000020004" pitchFamily="34" charset="-127"/>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mn-lt"/>
                <a:ea typeface="Malgun Gothic" panose="020B0503020000020004" pitchFamily="34" charset="-127"/>
                <a:cs typeface="Times New Roman" panose="02020603050405020304" pitchFamily="18" charset="0"/>
              </a:rPr>
              <a:t>Because the output will change by m, we know the change in the final error is m times the neuron’s δ.</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effectLst/>
              <a:latin typeface="+mn-lt"/>
              <a:ea typeface="Malgun Gothic" panose="020B0503020000020004" pitchFamily="34" charset="-127"/>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mn-lt"/>
                <a:ea typeface="Malgun Gothic" panose="020B0503020000020004" pitchFamily="34" charset="-127"/>
                <a:cs typeface="Times New Roman" panose="02020603050405020304" pitchFamily="18" charset="0"/>
              </a:rPr>
              <a:t>Source: Deep Learning: </a:t>
            </a:r>
            <a:r>
              <a:rPr lang="en-US" sz="1200" i="1" dirty="0">
                <a:effectLst/>
                <a:latin typeface="+mn-lt"/>
                <a:ea typeface="Malgun Gothic" panose="020B0503020000020004" pitchFamily="34" charset="-127"/>
                <a:cs typeface="Times New Roman" panose="02020603050405020304" pitchFamily="18" charset="0"/>
              </a:rPr>
              <a:t>A Visual Approach </a:t>
            </a:r>
            <a:r>
              <a:rPr lang="en-US" sz="1200" i="0" dirty="0">
                <a:effectLst/>
                <a:latin typeface="+mn-lt"/>
                <a:ea typeface="Malgun Gothic" panose="020B0503020000020004" pitchFamily="34" charset="-127"/>
                <a:cs typeface="Times New Roman" panose="02020603050405020304" pitchFamily="18" charset="0"/>
              </a:rPr>
              <a:t>(p. 357)</a:t>
            </a:r>
          </a:p>
          <a:p>
            <a:endParaRPr lang="en-US" b="0" i="0" dirty="0">
              <a:solidFill>
                <a:srgbClr val="3C3C3B"/>
              </a:solidFill>
              <a:effectLst/>
              <a:latin typeface="Lato"/>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14</a:t>
            </a:fld>
            <a:endParaRPr lang="en-US"/>
          </a:p>
        </p:txBody>
      </p:sp>
    </p:spTree>
    <p:extLst>
      <p:ext uri="{BB962C8B-B14F-4D97-AF65-F5344CB8AC3E}">
        <p14:creationId xmlns:p14="http://schemas.microsoft.com/office/powerpoint/2010/main" val="16016007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Because network training includes both forward and backpropagation processes, each node in a neural network has two outputs.  Node G, for example, produces an output to the right, during forward propagation, and an output to the left, during backpropagation.  Here the output to the right (forward prop) is called Go while the output to the left (backprop) is called G</a:t>
            </a:r>
            <a:r>
              <a:rPr lang="en-US" sz="1200" dirty="0">
                <a:effectLst/>
                <a:latin typeface="+mn-lt"/>
                <a:ea typeface="Malgun Gothic" panose="020B0503020000020004" pitchFamily="34" charset="-127"/>
                <a:cs typeface="Times New Roman" panose="02020603050405020304" pitchFamily="18" charset="0"/>
              </a:rPr>
              <a:t>δ.</a:t>
            </a:r>
            <a:endParaRPr lang="en-US" dirty="0"/>
          </a:p>
          <a:p>
            <a:endParaRPr lang="en-US" dirty="0"/>
          </a:p>
          <a:p>
            <a:r>
              <a:rPr lang="en-US" dirty="0"/>
              <a:t>Now with this naming convention established, the process for finding the updated value for weight Wgf1 can be summarized as follows.,,</a:t>
            </a:r>
          </a:p>
        </p:txBody>
      </p:sp>
      <p:sp>
        <p:nvSpPr>
          <p:cNvPr id="4" name="Slide Number Placeholder 3"/>
          <p:cNvSpPr>
            <a:spLocks noGrp="1"/>
          </p:cNvSpPr>
          <p:nvPr>
            <p:ph type="sldNum" sz="quarter" idx="5"/>
          </p:nvPr>
        </p:nvSpPr>
        <p:spPr/>
        <p:txBody>
          <a:bodyPr/>
          <a:lstStyle/>
          <a:p>
            <a:fld id="{3148858F-F1DB-4027-9C85-CCA6849540DD}" type="slidenum">
              <a:rPr lang="en-US" smtClean="0"/>
              <a:t>15</a:t>
            </a:fld>
            <a:endParaRPr lang="en-US"/>
          </a:p>
        </p:txBody>
      </p:sp>
    </p:spTree>
    <p:extLst>
      <p:ext uri="{BB962C8B-B14F-4D97-AF65-F5344CB8AC3E}">
        <p14:creationId xmlns:p14="http://schemas.microsoft.com/office/powerpoint/2010/main" val="2565130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mn-lt"/>
                <a:ea typeface="Malgun Gothic" panose="020B0503020000020004" pitchFamily="34" charset="-127"/>
                <a:cs typeface="Times New Roman" panose="02020603050405020304" pitchFamily="18" charset="0"/>
              </a:rPr>
              <a:t>The entire process for finding the updated value for weight Wgf0 is pictured here. Showing subtraction in a diagram like this is hard, because if we have a “minus” node with two incoming arrows, it’s not clear which value is being subtracted from the other (that is, if the inputs are x and y, do we compute x − y or y − x?). So to sidestep that problem, we compute Wgf0 − (Go × Fδ) by finding Go × Fδ, multiplying that by −1, and then add that result to Wgf0.</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effectLst/>
              <a:latin typeface="+mn-lt"/>
              <a:ea typeface="Malgun Gothic" panose="020B0503020000020004" pitchFamily="34" charset="-127"/>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mn-lt"/>
                <a:ea typeface="Malgun Gothic" panose="020B0503020000020004" pitchFamily="34" charset="-127"/>
                <a:cs typeface="Times New Roman" panose="02020603050405020304" pitchFamily="18" charset="0"/>
              </a:rPr>
              <a:t>Let’s walk through this figure. We start with the output Go from neuron G and the delta Fδ from output neuron F.  We then multiply these two numbers together, as shown by the multiplication sign.  What we want to do is subtract that from the current value of Wgf0.  To show this clearly in the diagram, we multiply the product by −1 and then add it to the weight Wgf0. The green arrow is the update step, where this result becomes the new value of Wgf0.</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effectLst/>
              <a:latin typeface="+mn-lt"/>
              <a:ea typeface="Malgun Gothic" panose="020B0503020000020004" pitchFamily="34" charset="-127"/>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mn-lt"/>
                <a:ea typeface="Malgun Gothic" panose="020B0503020000020004" pitchFamily="34" charset="-127"/>
                <a:cs typeface="Times New Roman" panose="02020603050405020304" pitchFamily="18" charset="0"/>
              </a:rPr>
              <a:t>Source: Deep Learning: </a:t>
            </a:r>
            <a:r>
              <a:rPr lang="en-US" sz="1200" i="1" dirty="0">
                <a:effectLst/>
                <a:latin typeface="+mn-lt"/>
                <a:ea typeface="Malgun Gothic" panose="020B0503020000020004" pitchFamily="34" charset="-127"/>
                <a:cs typeface="Times New Roman" panose="02020603050405020304" pitchFamily="18" charset="0"/>
              </a:rPr>
              <a:t>A Visual Approach </a:t>
            </a:r>
            <a:r>
              <a:rPr lang="en-US" sz="1200" i="0" dirty="0">
                <a:effectLst/>
                <a:latin typeface="+mn-lt"/>
                <a:ea typeface="Malgun Gothic" panose="020B0503020000020004" pitchFamily="34" charset="-127"/>
                <a:cs typeface="Times New Roman" panose="02020603050405020304" pitchFamily="18" charset="0"/>
              </a:rPr>
              <a:t>(p. 367)</a:t>
            </a:r>
          </a:p>
          <a:p>
            <a:endParaRPr lang="en-US" b="0" i="0" dirty="0">
              <a:solidFill>
                <a:srgbClr val="3C3C3B"/>
              </a:solidFill>
              <a:effectLst/>
              <a:latin typeface="Lato"/>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16</a:t>
            </a:fld>
            <a:endParaRPr lang="en-US"/>
          </a:p>
        </p:txBody>
      </p:sp>
    </p:spTree>
    <p:extLst>
      <p:ext uri="{BB962C8B-B14F-4D97-AF65-F5344CB8AC3E}">
        <p14:creationId xmlns:p14="http://schemas.microsoft.com/office/powerpoint/2010/main" val="14757525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mn-lt"/>
              </a:rPr>
              <a:t>Now that we understand how individual weights are updated, one final issue remains.  Network weights are linked together, </a:t>
            </a:r>
            <a:r>
              <a:rPr lang="en-US" b="0" i="0" dirty="0">
                <a:solidFill>
                  <a:srgbClr val="3C3C3B"/>
                </a:solidFill>
                <a:effectLst/>
                <a:latin typeface="+mn-lt"/>
              </a:rPr>
              <a:t>and this creates an additional complication. </a:t>
            </a:r>
            <a:r>
              <a:rPr lang="en-US" b="0" i="0" dirty="0">
                <a:solidFill>
                  <a:schemeClr val="tx1"/>
                </a:solidFill>
                <a:effectLst/>
                <a:latin typeface="+mn-lt"/>
              </a:rPr>
              <a:t>  </a:t>
            </a:r>
            <a:r>
              <a:rPr lang="en-US" b="0" i="0" dirty="0">
                <a:solidFill>
                  <a:srgbClr val="3C3C3B"/>
                </a:solidFill>
                <a:effectLst/>
                <a:latin typeface="+mn-lt"/>
              </a:rPr>
              <a:t>Consider this simple network.  Weight W4 is linked to weight W6 which, in turn, is linked to the Total Error.  Once the error (loss) function calculates the total error, its location on the gradient, and the slope (derivative) at that location, the backpropagation algorithm must then walk this error back through all the linked weights, calculating the slope (derivative) of each, and then adjusting the weights in the direction indicated.  Calculus provides a way of managing these linked weights.  It’s called the </a:t>
            </a:r>
            <a:r>
              <a:rPr lang="en-US" b="1" i="0" dirty="0">
                <a:solidFill>
                  <a:srgbClr val="3C3C3B"/>
                </a:solidFill>
                <a:effectLst/>
                <a:latin typeface="+mn-lt"/>
              </a:rPr>
              <a:t>chain rule</a:t>
            </a:r>
            <a:r>
              <a:rPr lang="en-US" b="0" i="0" dirty="0">
                <a:solidFill>
                  <a:srgbClr val="3C3C3B"/>
                </a:solidFill>
                <a:effectLst/>
                <a:latin typeface="+mn-lt"/>
              </a:rPr>
              <a:t>.  As its name suggests, the chain rule is the way in which gradient descent calculates the contribution of each weight to the total error in relation to the other weights.  In this example, the chain rule follows the blue arrows backwards, from Total error to weight W6 and then weight W4.  The same logic applies to all the other weights, including bias.</a:t>
            </a:r>
          </a:p>
          <a:p>
            <a:endParaRPr lang="en-US" b="0" i="0" dirty="0">
              <a:solidFill>
                <a:srgbClr val="3C3C3B"/>
              </a:solidFill>
              <a:effectLst/>
              <a:latin typeface="Lato"/>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17</a:t>
            </a:fld>
            <a:endParaRPr lang="en-US"/>
          </a:p>
        </p:txBody>
      </p:sp>
    </p:spTree>
    <p:extLst>
      <p:ext uri="{BB962C8B-B14F-4D97-AF65-F5344CB8AC3E}">
        <p14:creationId xmlns:p14="http://schemas.microsoft.com/office/powerpoint/2010/main" val="28918339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chain_rule_animation.pptx</a:t>
            </a:r>
          </a:p>
          <a:p>
            <a:r>
              <a:rPr lang="en-US" dirty="0"/>
              <a:t>chain_rule_simulation.gif</a:t>
            </a: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18</a:t>
            </a:fld>
            <a:endParaRPr lang="en-US"/>
          </a:p>
        </p:txBody>
      </p:sp>
    </p:spTree>
    <p:extLst>
      <p:ext uri="{BB962C8B-B14F-4D97-AF65-F5344CB8AC3E}">
        <p14:creationId xmlns:p14="http://schemas.microsoft.com/office/powerpoint/2010/main" val="36808583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19</a:t>
            </a:fld>
            <a:endParaRPr lang="en-US"/>
          </a:p>
        </p:txBody>
      </p:sp>
    </p:spTree>
    <p:extLst>
      <p:ext uri="{BB962C8B-B14F-4D97-AF65-F5344CB8AC3E}">
        <p14:creationId xmlns:p14="http://schemas.microsoft.com/office/powerpoint/2010/main" val="25677308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u="none" dirty="0">
                <a:solidFill>
                  <a:srgbClr val="3C3C3B"/>
                </a:solidFill>
                <a:effectLst/>
                <a:latin typeface="+mn-lt"/>
              </a:rPr>
              <a:t>Alright – let’s start with a quick review of a couple key points from the forward propagation slide as presented in our anatomy of a neural network presentation. </a:t>
            </a:r>
          </a:p>
          <a:p>
            <a:endParaRPr lang="en-US" b="0" i="0" u="none" dirty="0">
              <a:solidFill>
                <a:srgbClr val="3C3C3B"/>
              </a:solidFill>
              <a:effectLst/>
              <a:latin typeface="+mn-lt"/>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0" i="0" dirty="0">
                <a:solidFill>
                  <a:srgbClr val="3C3C3B"/>
                </a:solidFill>
                <a:effectLst/>
                <a:latin typeface="+mn-lt"/>
              </a:rPr>
              <a:t>During </a:t>
            </a:r>
            <a:r>
              <a:rPr lang="en-US" b="1" i="0" dirty="0">
                <a:solidFill>
                  <a:srgbClr val="3C3C3B"/>
                </a:solidFill>
                <a:effectLst/>
                <a:latin typeface="+mn-lt"/>
              </a:rPr>
              <a:t>forward propagation</a:t>
            </a:r>
            <a:r>
              <a:rPr lang="en-US" b="0" i="0" dirty="0">
                <a:solidFill>
                  <a:srgbClr val="3C3C3B"/>
                </a:solidFill>
                <a:effectLst/>
                <a:latin typeface="+mn-lt"/>
              </a:rPr>
              <a:t>, the flow of numbers is from left to right.  That flow, however, is reversed in </a:t>
            </a:r>
            <a:r>
              <a:rPr lang="en-US" b="1" i="0" dirty="0">
                <a:solidFill>
                  <a:srgbClr val="3C3C3B"/>
                </a:solidFill>
                <a:effectLst/>
                <a:latin typeface="+mn-lt"/>
              </a:rPr>
              <a:t>back propagation</a:t>
            </a:r>
            <a:r>
              <a:rPr lang="en-US" b="0" i="0" dirty="0">
                <a:solidFill>
                  <a:srgbClr val="3C3C3B"/>
                </a:solidFill>
                <a:effectLst/>
                <a:latin typeface="+mn-lt"/>
              </a:rPr>
              <a:t> as we will see in the next slide.</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0" i="0" dirty="0">
                <a:solidFill>
                  <a:srgbClr val="3C3C3B"/>
                </a:solidFill>
                <a:effectLst/>
                <a:latin typeface="+mn-lt"/>
              </a:rPr>
              <a:t>The network’s output is passed from node (F) to an </a:t>
            </a:r>
            <a:r>
              <a:rPr lang="en-US" b="1" i="0" dirty="0">
                <a:solidFill>
                  <a:srgbClr val="3C3C3B"/>
                </a:solidFill>
                <a:effectLst/>
                <a:latin typeface="+mn-lt"/>
              </a:rPr>
              <a:t>error function </a:t>
            </a:r>
            <a:r>
              <a:rPr lang="en-US" b="0" i="0" dirty="0">
                <a:solidFill>
                  <a:srgbClr val="3C3C3B"/>
                </a:solidFill>
                <a:effectLst/>
                <a:latin typeface="+mn-lt"/>
              </a:rPr>
              <a:t>(also called a </a:t>
            </a:r>
            <a:r>
              <a:rPr lang="en-US" b="1" i="0" dirty="0">
                <a:solidFill>
                  <a:srgbClr val="3C3C3B"/>
                </a:solidFill>
                <a:effectLst/>
                <a:latin typeface="+mn-lt"/>
              </a:rPr>
              <a:t>loss function</a:t>
            </a:r>
            <a:r>
              <a:rPr lang="en-US" b="0" i="0" dirty="0">
                <a:solidFill>
                  <a:srgbClr val="3C3C3B"/>
                </a:solidFill>
                <a:effectLst/>
                <a:latin typeface="+mn-lt"/>
              </a:rPr>
              <a:t>) which calculates the network’s </a:t>
            </a:r>
            <a:r>
              <a:rPr lang="en-US" b="1" i="0" dirty="0">
                <a:solidFill>
                  <a:srgbClr val="3C3C3B"/>
                </a:solidFill>
                <a:effectLst/>
                <a:latin typeface="+mn-lt"/>
              </a:rPr>
              <a:t>total error</a:t>
            </a:r>
            <a:r>
              <a:rPr lang="en-US" b="0" i="0" dirty="0">
                <a:solidFill>
                  <a:srgbClr val="3C3C3B"/>
                </a:solidFill>
                <a:effectLst/>
                <a:latin typeface="+mn-lt"/>
              </a:rPr>
              <a:t>, the difference between </a:t>
            </a:r>
            <a:r>
              <a:rPr lang="en-US" b="1" i="0" dirty="0">
                <a:solidFill>
                  <a:srgbClr val="3C3C3B"/>
                </a:solidFill>
                <a:effectLst/>
                <a:latin typeface="+mn-lt"/>
              </a:rPr>
              <a:t>ground truth </a:t>
            </a:r>
            <a:r>
              <a:rPr lang="en-US" b="0" i="0" dirty="0">
                <a:solidFill>
                  <a:srgbClr val="3C3C3B"/>
                </a:solidFill>
                <a:effectLst/>
                <a:latin typeface="+mn-lt"/>
              </a:rPr>
              <a:t>(labelled y) and the network output.</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b="0" i="0" dirty="0">
              <a:solidFill>
                <a:srgbClr val="3C3C3B"/>
              </a:solidFill>
              <a:effectLst/>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C3C3B"/>
                </a:solidFill>
                <a:effectLst/>
                <a:latin typeface="+mn-lt"/>
              </a:rPr>
              <a:t>We now reverse that process in backpropagation…</a:t>
            </a:r>
          </a:p>
          <a:p>
            <a:endParaRPr lang="en-US" b="0" i="0" u="none" dirty="0">
              <a:solidFill>
                <a:srgbClr val="3C3C3B"/>
              </a:solidFill>
              <a:effectLst/>
              <a:latin typeface="+mn-lt"/>
            </a:endParaRPr>
          </a:p>
          <a:p>
            <a:endParaRPr lang="en-US" b="0" i="0" dirty="0">
              <a:solidFill>
                <a:srgbClr val="3C3C3B"/>
              </a:solidFill>
              <a:effectLst/>
              <a:latin typeface="Lato"/>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2</a:t>
            </a:fld>
            <a:endParaRPr lang="en-US"/>
          </a:p>
        </p:txBody>
      </p:sp>
    </p:spTree>
    <p:extLst>
      <p:ext uri="{BB962C8B-B14F-4D97-AF65-F5344CB8AC3E}">
        <p14:creationId xmlns:p14="http://schemas.microsoft.com/office/powerpoint/2010/main" val="4193637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Well, we have covered a lot of territory in this presentation.  First, we discussed the loss function and a network’s </a:t>
            </a:r>
            <a:r>
              <a:rPr lang="en-US" b="1" dirty="0"/>
              <a:t>total error</a:t>
            </a:r>
            <a:r>
              <a:rPr lang="en-US" dirty="0"/>
              <a:t>.  That was followed by an in-depth look at gradient descent and the use of partial differential equations to calculate the derivative or slope at a given point on the gradient.  We also learned that most loss functions exhibit complex contours, featuring hills, values, and plateaus, making it difficult to locate the global minimum.  And finally, I discussed how backpropagation employs the chain rule to determine the contribution of each weight to the total error in relation to the other weights.  </a:t>
            </a:r>
          </a:p>
        </p:txBody>
      </p:sp>
      <p:sp>
        <p:nvSpPr>
          <p:cNvPr id="4" name="Slide Number Placeholder 3"/>
          <p:cNvSpPr>
            <a:spLocks noGrp="1"/>
          </p:cNvSpPr>
          <p:nvPr>
            <p:ph type="sldNum" sz="quarter" idx="5"/>
          </p:nvPr>
        </p:nvSpPr>
        <p:spPr/>
        <p:txBody>
          <a:bodyPr/>
          <a:lstStyle/>
          <a:p>
            <a:fld id="{3148858F-F1DB-4027-9C85-CCA6849540DD}" type="slidenum">
              <a:rPr lang="en-US" smtClean="0"/>
              <a:t>20</a:t>
            </a:fld>
            <a:endParaRPr lang="en-US"/>
          </a:p>
        </p:txBody>
      </p:sp>
    </p:spTree>
    <p:extLst>
      <p:ext uri="{BB962C8B-B14F-4D97-AF65-F5344CB8AC3E}">
        <p14:creationId xmlns:p14="http://schemas.microsoft.com/office/powerpoint/2010/main" val="16902772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21</a:t>
            </a:fld>
            <a:endParaRPr lang="en-US"/>
          </a:p>
        </p:txBody>
      </p:sp>
    </p:spTree>
    <p:extLst>
      <p:ext uri="{BB962C8B-B14F-4D97-AF65-F5344CB8AC3E}">
        <p14:creationId xmlns:p14="http://schemas.microsoft.com/office/powerpoint/2010/main" val="32135882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22</a:t>
            </a:fld>
            <a:endParaRPr lang="en-US"/>
          </a:p>
        </p:txBody>
      </p:sp>
    </p:spTree>
    <p:extLst>
      <p:ext uri="{BB962C8B-B14F-4D97-AF65-F5344CB8AC3E}">
        <p14:creationId xmlns:p14="http://schemas.microsoft.com/office/powerpoint/2010/main" val="3720512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1" u="none" strike="noStrike" baseline="0" dirty="0">
                <a:solidFill>
                  <a:srgbClr val="000000"/>
                </a:solidFill>
                <a:latin typeface="+mn-lt"/>
              </a:rPr>
              <a:t>Gradient Descent </a:t>
            </a:r>
            <a:r>
              <a:rPr lang="en-US" sz="1800" b="0" i="0" u="none" strike="noStrike" baseline="0" dirty="0">
                <a:solidFill>
                  <a:srgbClr val="000000"/>
                </a:solidFill>
                <a:latin typeface="+mn-lt"/>
              </a:rPr>
              <a:t>is a generic optimization algorithm capable of finding optimal solutions to a wide range of problems. The general idea of Gradient Descent is to tweak parameters (weights) iteratively in order to minimize a cost function. Suppose you are lost in the mountains in a dense fog, and you can only feel the slope of the ground below your feet. A good strategy to get to the bottom of the valley quickly is to go downhill in the direction of the steepest slope. This is exactly what Gradient Descent does: it measures the local gradient of the error function with regard to each weight in the network, and it goes in the direction of descending gradient.  Weights are often combined into a parameter vector </a:t>
            </a:r>
            <a:r>
              <a:rPr lang="en-US" sz="1800" b="1" i="0" u="none" strike="noStrike" baseline="0" dirty="0">
                <a:solidFill>
                  <a:srgbClr val="000000"/>
                </a:solidFill>
                <a:latin typeface="+mn-lt"/>
              </a:rPr>
              <a:t>θ, </a:t>
            </a:r>
            <a:r>
              <a:rPr lang="en-US" sz="1800" b="0" i="0" u="none" strike="noStrike" baseline="0" dirty="0">
                <a:solidFill>
                  <a:srgbClr val="000000"/>
                </a:solidFill>
                <a:latin typeface="+mn-lt"/>
              </a:rPr>
              <a:t>pictured here at the Minimum.  Once the gradient is zero, you have reached a minimum!  Concretely, you start by filling </a:t>
            </a:r>
            <a:r>
              <a:rPr lang="en-US" sz="1800" b="1" i="0" u="none" strike="noStrike" baseline="0" dirty="0">
                <a:solidFill>
                  <a:srgbClr val="000000"/>
                </a:solidFill>
                <a:latin typeface="+mn-lt"/>
              </a:rPr>
              <a:t>θ </a:t>
            </a:r>
            <a:r>
              <a:rPr lang="en-US" sz="1800" b="0" i="0" u="none" strike="noStrike" baseline="0" dirty="0">
                <a:solidFill>
                  <a:srgbClr val="000000"/>
                </a:solidFill>
                <a:latin typeface="+mn-lt"/>
              </a:rPr>
              <a:t>with random values (this is called </a:t>
            </a:r>
            <a:r>
              <a:rPr lang="en-US" sz="1800" b="0" i="1" u="none" strike="noStrike" baseline="0" dirty="0">
                <a:solidFill>
                  <a:srgbClr val="000000"/>
                </a:solidFill>
                <a:latin typeface="+mn-lt"/>
              </a:rPr>
              <a:t>random initialization</a:t>
            </a:r>
            <a:r>
              <a:rPr lang="en-US" sz="1800" b="0" i="0" u="none" strike="noStrike" baseline="0" dirty="0">
                <a:solidFill>
                  <a:srgbClr val="000000"/>
                </a:solidFill>
                <a:latin typeface="+mn-lt"/>
              </a:rPr>
              <a:t>). Then you improve it gradually, taking one baby step at a time, each step attempting to decrease the cost function (e.g., the MSE), until the algorithm </a:t>
            </a:r>
            <a:r>
              <a:rPr lang="en-US" sz="1800" b="0" i="1" u="none" strike="noStrike" baseline="0" dirty="0">
                <a:solidFill>
                  <a:srgbClr val="000000"/>
                </a:solidFill>
                <a:latin typeface="+mn-lt"/>
              </a:rPr>
              <a:t>converges </a:t>
            </a:r>
            <a:r>
              <a:rPr lang="en-US" sz="1800" b="0" i="0" u="none" strike="noStrike" baseline="0" dirty="0">
                <a:solidFill>
                  <a:srgbClr val="000000"/>
                </a:solidFill>
                <a:latin typeface="+mn-lt"/>
              </a:rPr>
              <a:t>to a minimum.</a:t>
            </a:r>
            <a:endParaRPr lang="en-US" b="0" i="0" dirty="0">
              <a:solidFill>
                <a:srgbClr val="3C3C3B"/>
              </a:solidFill>
              <a:effectLst/>
              <a:latin typeface="+mn-lt"/>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23</a:t>
            </a:fld>
            <a:endParaRPr lang="en-US"/>
          </a:p>
        </p:txBody>
      </p:sp>
    </p:spTree>
    <p:extLst>
      <p:ext uri="{BB962C8B-B14F-4D97-AF65-F5344CB8AC3E}">
        <p14:creationId xmlns:p14="http://schemas.microsoft.com/office/powerpoint/2010/main" val="119939514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C3C3B"/>
                </a:solidFill>
                <a:effectLst/>
                <a:latin typeface="+mn-lt"/>
              </a:rPr>
              <a:t>We begin with the image of our small classification network from the last presentation.  Let’s quickly review a couple points.  In this example, the network’s output layer consists of a single node (G).  Like the nodes before, it sums up its inputs, passes that value to its activation function which then generates a final output (the probability that the image is a chicken).  This final output is then fed to a </a:t>
            </a:r>
            <a:r>
              <a:rPr lang="en-US" b="1" i="0" dirty="0">
                <a:solidFill>
                  <a:srgbClr val="3C3C3B"/>
                </a:solidFill>
                <a:effectLst/>
                <a:latin typeface="+mn-lt"/>
              </a:rPr>
              <a:t>loss function</a:t>
            </a:r>
            <a:r>
              <a:rPr lang="en-US" b="0" i="0" dirty="0">
                <a:solidFill>
                  <a:srgbClr val="3C3C3B"/>
                </a:solidFill>
                <a:effectLst/>
                <a:latin typeface="+mn-lt"/>
              </a:rPr>
              <a:t>, often called a </a:t>
            </a:r>
            <a:r>
              <a:rPr lang="en-US" b="1" i="0" dirty="0">
                <a:solidFill>
                  <a:srgbClr val="3C3C3B"/>
                </a:solidFill>
                <a:effectLst/>
                <a:latin typeface="+mn-lt"/>
              </a:rPr>
              <a:t>cost or error function</a:t>
            </a:r>
            <a:r>
              <a:rPr lang="en-US" b="0" i="0" dirty="0">
                <a:solidFill>
                  <a:srgbClr val="3C3C3B"/>
                </a:solidFill>
                <a:effectLst/>
                <a:latin typeface="+mn-lt"/>
              </a:rPr>
              <a:t> in the literature.  The loss function compares the network’s prediction to the label attached to the example.  So, if the label attached to this image is 1 (it’s 100% certain that this is a chicken) but our network outputs a probability of 10%, we have a large discrepancy.  With that discrepancy, the loss function calculates the network’s </a:t>
            </a:r>
            <a:r>
              <a:rPr lang="en-US" b="1" i="0" dirty="0">
                <a:solidFill>
                  <a:srgbClr val="3C3C3B"/>
                </a:solidFill>
                <a:effectLst/>
                <a:latin typeface="+mn-lt"/>
              </a:rPr>
              <a:t>total error</a:t>
            </a:r>
            <a:r>
              <a:rPr lang="en-US" b="0" i="0" dirty="0">
                <a:solidFill>
                  <a:srgbClr val="3C3C3B"/>
                </a:solidFill>
                <a:effectLst/>
                <a:latin typeface="+mn-lt"/>
              </a:rPr>
              <a:t>.  This is the penalty the network must pay for arriving at an answer other than the </a:t>
            </a:r>
            <a:r>
              <a:rPr lang="en-US" b="1" i="0" dirty="0">
                <a:solidFill>
                  <a:srgbClr val="3C3C3B"/>
                </a:solidFill>
                <a:effectLst/>
                <a:latin typeface="+mn-lt"/>
              </a:rPr>
              <a:t>ground truth</a:t>
            </a:r>
            <a:r>
              <a:rPr lang="en-US" b="0" i="0" dirty="0">
                <a:solidFill>
                  <a:srgbClr val="3C3C3B"/>
                </a:solidFill>
                <a:effectLst/>
                <a:latin typeface="+mn-lt"/>
              </a:rPr>
              <a:t>.  If the network’s prediction closely matches the label, the total error is minimal.</a:t>
            </a:r>
          </a:p>
          <a:p>
            <a:endParaRPr lang="en-US" b="0" i="0" dirty="0">
              <a:solidFill>
                <a:srgbClr val="3C3C3B"/>
              </a:solidFill>
              <a:effectLst/>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C3C3B"/>
                </a:solidFill>
                <a:effectLst/>
                <a:latin typeface="+mn-lt"/>
              </a:rPr>
              <a:t>And finally, the loss function passes the total error to the optimizer which oversees the backpropagation process.  It is during backprop that weights are adjusted.  Hence, the goal of the system is to minimize its error, in a process called </a:t>
            </a:r>
            <a:r>
              <a:rPr lang="en-US" b="1" i="0" dirty="0">
                <a:solidFill>
                  <a:srgbClr val="3C3C3B"/>
                </a:solidFill>
                <a:effectLst/>
                <a:latin typeface="+mn-lt"/>
              </a:rPr>
              <a:t>gradient descent</a:t>
            </a:r>
            <a:r>
              <a:rPr lang="en-US" b="0" i="0" dirty="0">
                <a:solidFill>
                  <a:srgbClr val="3C3C3B"/>
                </a:solidFill>
                <a:effectLst/>
                <a:latin typeface="+mn-lt"/>
              </a:rPr>
              <a:t>. At this point, the network needs to adjust all of its weights such that the total error is minimized.  More concretely, the network needs to calculate the individual contribution of each weight to the total error and then proceed to adjust each weight (up or down) in relation to its contribution to the total error.  So, how does it do that during backpropagation?  Let’s start with a 3-dimensional plot…</a:t>
            </a:r>
          </a:p>
          <a:p>
            <a:endParaRPr lang="en-US" b="0" i="0" dirty="0">
              <a:solidFill>
                <a:srgbClr val="3C3C3B"/>
              </a:solidFill>
              <a:effectLst/>
              <a:latin typeface="Lato"/>
            </a:endParaRPr>
          </a:p>
          <a:p>
            <a:endParaRPr lang="en-US" b="0" i="0" dirty="0">
              <a:solidFill>
                <a:srgbClr val="3C3C3B"/>
              </a:solidFill>
              <a:effectLst/>
              <a:latin typeface="Lato"/>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24</a:t>
            </a:fld>
            <a:endParaRPr lang="en-US"/>
          </a:p>
        </p:txBody>
      </p:sp>
    </p:spTree>
    <p:extLst>
      <p:ext uri="{BB962C8B-B14F-4D97-AF65-F5344CB8AC3E}">
        <p14:creationId xmlns:p14="http://schemas.microsoft.com/office/powerpoint/2010/main" val="32995673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C3C3B"/>
                </a:solidFill>
                <a:effectLst/>
                <a:latin typeface="Lato"/>
              </a:rPr>
              <a:t>With backpropagation, we start with the error function and work backward.  It first passes its calculation of the network’s total error to the optimizer which oversees the backpropagation process. </a:t>
            </a:r>
          </a:p>
          <a:p>
            <a:endParaRPr lang="en-US" b="0" i="0" dirty="0">
              <a:solidFill>
                <a:srgbClr val="3C3C3B"/>
              </a:solidFill>
              <a:effectLst/>
              <a:latin typeface="Lato"/>
            </a:endParaRPr>
          </a:p>
          <a:p>
            <a:pPr marL="228600" indent="-228600">
              <a:buAutoNum type="arabicPeriod"/>
            </a:pPr>
            <a:r>
              <a:rPr lang="en-US" b="0" i="0" dirty="0">
                <a:solidFill>
                  <a:srgbClr val="3C3C3B"/>
                </a:solidFill>
                <a:effectLst/>
                <a:latin typeface="Lato"/>
              </a:rPr>
              <a:t>The goal of the optimizer is to minimize the network’s error, in a process called </a:t>
            </a:r>
            <a:r>
              <a:rPr lang="en-US" b="1" i="0" dirty="0">
                <a:solidFill>
                  <a:srgbClr val="3C3C3B"/>
                </a:solidFill>
                <a:effectLst/>
                <a:latin typeface="Lato"/>
              </a:rPr>
              <a:t>gradient descent</a:t>
            </a:r>
            <a:r>
              <a:rPr lang="en-US" b="0" i="0" dirty="0">
                <a:solidFill>
                  <a:srgbClr val="3C3C3B"/>
                </a:solidFill>
                <a:effectLst/>
                <a:latin typeface="Lato"/>
              </a:rPr>
              <a:t>. </a:t>
            </a:r>
            <a:r>
              <a:rPr lang="en-US" b="0" i="0" dirty="0">
                <a:solidFill>
                  <a:srgbClr val="3C3C3B"/>
                </a:solidFill>
                <a:effectLst/>
                <a:latin typeface="+mn-lt"/>
              </a:rPr>
              <a:t>At this point, the network needs to adjust all of its weights such that the total error is minimized.  More concretely, the network must calculate the individual contribution of each weight to the total error and then proceed to adjust each (up / down) in relation to its contribution to the total error. </a:t>
            </a:r>
            <a:endParaRPr lang="en-US" b="0" i="0" dirty="0">
              <a:solidFill>
                <a:srgbClr val="3C3C3B"/>
              </a:solidFill>
              <a:effectLst/>
              <a:latin typeface="Lato"/>
            </a:endParaRPr>
          </a:p>
          <a:p>
            <a:pPr marL="228600" indent="-228600">
              <a:buAutoNum type="arabicPeriod"/>
            </a:pPr>
            <a:endParaRPr lang="en-US" b="0" i="0" dirty="0">
              <a:solidFill>
                <a:srgbClr val="3C3C3B"/>
              </a:solidFill>
              <a:effectLst/>
              <a:latin typeface="Lato"/>
            </a:endParaRPr>
          </a:p>
          <a:p>
            <a:r>
              <a:rPr lang="en-US" b="0" i="0" dirty="0">
                <a:solidFill>
                  <a:srgbClr val="3C3C3B"/>
                </a:solidFill>
                <a:effectLst/>
                <a:latin typeface="Lato"/>
              </a:rPr>
              <a:t>Let’s begin our exploration of gradient descent with a graph…</a:t>
            </a:r>
          </a:p>
        </p:txBody>
      </p:sp>
      <p:sp>
        <p:nvSpPr>
          <p:cNvPr id="4" name="Slide Number Placeholder 3"/>
          <p:cNvSpPr>
            <a:spLocks noGrp="1"/>
          </p:cNvSpPr>
          <p:nvPr>
            <p:ph type="sldNum" sz="quarter" idx="5"/>
          </p:nvPr>
        </p:nvSpPr>
        <p:spPr/>
        <p:txBody>
          <a:bodyPr/>
          <a:lstStyle/>
          <a:p>
            <a:fld id="{3148858F-F1DB-4027-9C85-CCA6849540DD}" type="slidenum">
              <a:rPr lang="en-US" smtClean="0"/>
              <a:t>3</a:t>
            </a:fld>
            <a:endParaRPr lang="en-US"/>
          </a:p>
        </p:txBody>
      </p:sp>
    </p:spTree>
    <p:extLst>
      <p:ext uri="{BB962C8B-B14F-4D97-AF65-F5344CB8AC3E}">
        <p14:creationId xmlns:p14="http://schemas.microsoft.com/office/powerpoint/2010/main" val="34442084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C3C3B"/>
                </a:solidFill>
                <a:effectLst/>
                <a:latin typeface="+mn-lt"/>
              </a:rPr>
              <a:t>The total error calculated by our error (loss) function can be plotted as a contour in 3 dimensions (x, y, and z), as shown here..  Naturally, this example has been greatly simplified – the real world is often much more complex, though the underlying logic holds.  Now at the start of training, the network’s error is typically high, with a large difference between its output and the desired value.  In this example, the initial error value is located at a point in one of the corners of the contour labelled </a:t>
            </a:r>
            <a:r>
              <a:rPr lang="en-US" b="0" i="1" dirty="0">
                <a:solidFill>
                  <a:srgbClr val="3C3C3B"/>
                </a:solidFill>
                <a:effectLst>
                  <a:outerShdw blurRad="38100" dist="38100" dir="2700000" algn="tl">
                    <a:srgbClr val="000000">
                      <a:alpha val="43137"/>
                    </a:srgbClr>
                  </a:outerShdw>
                </a:effectLst>
                <a:latin typeface="+mn-lt"/>
              </a:rPr>
              <a:t>Start</a:t>
            </a:r>
            <a:r>
              <a:rPr lang="en-US" b="0" i="0" dirty="0">
                <a:solidFill>
                  <a:srgbClr val="3C3C3B"/>
                </a:solidFill>
                <a:effectLst/>
                <a:latin typeface="+mn-lt"/>
              </a:rPr>
              <a:t>, far from the global minimum labelled </a:t>
            </a:r>
            <a:r>
              <a:rPr lang="en-US" b="0" i="1" u="none" dirty="0">
                <a:solidFill>
                  <a:srgbClr val="3C3C3B"/>
                </a:solidFill>
                <a:effectLst/>
                <a:latin typeface="+mn-lt"/>
              </a:rPr>
              <a:t>End</a:t>
            </a:r>
            <a:r>
              <a:rPr lang="en-US" b="0" i="0" dirty="0">
                <a:solidFill>
                  <a:srgbClr val="3C3C3B"/>
                </a:solidFill>
                <a:effectLst/>
                <a:latin typeface="+mn-lt"/>
              </a:rPr>
              <a:t>.  So, what we want to do is “walk” down this slope or gradient, from an initial starting point to an end point where the error is minimized.  And because the network is moving down a gradient, the process is called </a:t>
            </a:r>
            <a:r>
              <a:rPr lang="en-US" b="1" i="0" dirty="0">
                <a:solidFill>
                  <a:srgbClr val="3C3C3B"/>
                </a:solidFill>
                <a:effectLst/>
                <a:latin typeface="+mn-lt"/>
              </a:rPr>
              <a:t>gradient descent</a:t>
            </a:r>
            <a:r>
              <a:rPr lang="en-US" b="0" i="0" dirty="0">
                <a:solidFill>
                  <a:srgbClr val="3C3C3B"/>
                </a:solidFill>
                <a:effectLst/>
                <a:latin typeface="+mn-lt"/>
              </a:rPr>
              <a:t>.  But this raises an interesting question.  How does the neural network figure out which way to go?  How does it know which way is down?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3C3C3B"/>
              </a:solidFill>
              <a:effectLst/>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C3C3B"/>
                </a:solidFill>
                <a:effectLst/>
                <a:latin typeface="+mn-lt"/>
              </a:rPr>
              <a:t>Let’s start with an additional simplification…</a:t>
            </a:r>
          </a:p>
        </p:txBody>
      </p:sp>
      <p:sp>
        <p:nvSpPr>
          <p:cNvPr id="4" name="Slide Number Placeholder 3"/>
          <p:cNvSpPr>
            <a:spLocks noGrp="1"/>
          </p:cNvSpPr>
          <p:nvPr>
            <p:ph type="sldNum" sz="quarter" idx="5"/>
          </p:nvPr>
        </p:nvSpPr>
        <p:spPr/>
        <p:txBody>
          <a:bodyPr/>
          <a:lstStyle/>
          <a:p>
            <a:fld id="{3148858F-F1DB-4027-9C85-CCA6849540DD}" type="slidenum">
              <a:rPr lang="en-US" smtClean="0"/>
              <a:t>4</a:t>
            </a:fld>
            <a:endParaRPr lang="en-US"/>
          </a:p>
        </p:txBody>
      </p:sp>
    </p:spTree>
    <p:extLst>
      <p:ext uri="{BB962C8B-B14F-4D97-AF65-F5344CB8AC3E}">
        <p14:creationId xmlns:p14="http://schemas.microsoft.com/office/powerpoint/2010/main" val="27621668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let’s reduce our 3-dimensional contour to two dimensions and add a point to indicate our current location.  Now, imagine you are standing on this point and a dense fog surrounds you, making it impossible to see the bottom of the valley, the lowest point (global minimum) of this curve.  All you can feel is the slope of the ground below your feet.  A good strategy to get to the bottom of the valley quickly is to go downhill in the direction of the steepest slope.  And to calculate that slope, we…</a:t>
            </a:r>
          </a:p>
        </p:txBody>
      </p:sp>
      <p:sp>
        <p:nvSpPr>
          <p:cNvPr id="4" name="Slide Number Placeholder 3"/>
          <p:cNvSpPr>
            <a:spLocks noGrp="1"/>
          </p:cNvSpPr>
          <p:nvPr>
            <p:ph type="sldNum" sz="quarter" idx="5"/>
          </p:nvPr>
        </p:nvSpPr>
        <p:spPr/>
        <p:txBody>
          <a:bodyPr/>
          <a:lstStyle/>
          <a:p>
            <a:fld id="{3148858F-F1DB-4027-9C85-CCA6849540DD}" type="slidenum">
              <a:rPr lang="en-US" smtClean="0"/>
              <a:t>5</a:t>
            </a:fld>
            <a:endParaRPr lang="en-US"/>
          </a:p>
        </p:txBody>
      </p:sp>
    </p:spTree>
    <p:extLst>
      <p:ext uri="{BB962C8B-B14F-4D97-AF65-F5344CB8AC3E}">
        <p14:creationId xmlns:p14="http://schemas.microsoft.com/office/powerpoint/2010/main" val="29313012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C3C3B"/>
                </a:solidFill>
                <a:effectLst/>
                <a:latin typeface="+mn-lt"/>
              </a:rPr>
              <a:t>… we draw a tangent line through a given point and then calculate its slope as the </a:t>
            </a:r>
            <a:r>
              <a:rPr lang="en-US" b="1" i="0" dirty="0">
                <a:solidFill>
                  <a:srgbClr val="3C3C3B"/>
                </a:solidFill>
                <a:effectLst/>
                <a:latin typeface="+mn-lt"/>
              </a:rPr>
              <a:t>derivative</a:t>
            </a:r>
            <a:r>
              <a:rPr lang="en-US" b="0" i="0" dirty="0">
                <a:solidFill>
                  <a:srgbClr val="3C3C3B"/>
                </a:solidFill>
                <a:effectLst/>
                <a:latin typeface="+mn-lt"/>
              </a:rPr>
              <a:t> of a </a:t>
            </a:r>
            <a:r>
              <a:rPr lang="en-US" b="1" i="0" dirty="0">
                <a:solidFill>
                  <a:srgbClr val="3C3C3B"/>
                </a:solidFill>
                <a:effectLst/>
                <a:latin typeface="+mn-lt"/>
              </a:rPr>
              <a:t>partial differential </a:t>
            </a:r>
            <a:r>
              <a:rPr lang="en-US" b="0" i="0" dirty="0">
                <a:solidFill>
                  <a:srgbClr val="3C3C3B"/>
                </a:solidFill>
                <a:effectLst/>
                <a:latin typeface="+mn-lt"/>
              </a:rPr>
              <a:t>equation.  In other words, the derivative is the slope of the gradient at a particular point.  If the gradient directly above the weight is positive (that is, the line goes up as we move to the right), then increasing the value of the weight (moving it to the right) causes the error to go up. Similarly, and more usefully, decreasing the value of the weight (moving it to the left) causes the error to go down, as is the case with the purple line. If the slope of the error is negative, the situation is reversed, as is the case with the gold line.</a:t>
            </a:r>
          </a:p>
          <a:p>
            <a:endParaRPr lang="en-US" b="0" i="0" dirty="0">
              <a:solidFill>
                <a:srgbClr val="3C3C3B"/>
              </a:solidFill>
              <a:effectLst/>
              <a:latin typeface="+mn-lt"/>
            </a:endParaRPr>
          </a:p>
          <a:p>
            <a:r>
              <a:rPr lang="en-US" b="0" i="0" dirty="0">
                <a:solidFill>
                  <a:srgbClr val="3D3B49"/>
                </a:solidFill>
                <a:effectLst/>
                <a:latin typeface="+mn-lt"/>
              </a:rPr>
              <a:t>The error curve for every weight in the network is different because every weight has a different effect on the final error. But if we can find the gradient for a specific weight, we’ve solved the problem of guessing whether it needs to increase or decrease in order to reduce the error. If we can find the gradients for all the weights, we can adjust them all at once, rather than one by one.  And this is what backprop does.</a:t>
            </a:r>
          </a:p>
          <a:p>
            <a:endParaRPr lang="en-US" b="0" i="0" dirty="0">
              <a:solidFill>
                <a:srgbClr val="3C3C3B"/>
              </a:solidFill>
              <a:effectLst/>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C3C3B"/>
                </a:solidFill>
                <a:effectLst/>
                <a:latin typeface="+mn-lt"/>
              </a:rPr>
              <a:t>Also note that the slope varies depending on your location.  For example, the slope of the gold tangent line is smaller than the purple one.  What that means is this:  as you approach the global minimum at the bottom, the slope gets smaller and smaller until it’s zero.  In short, that’s how the neural network ‘knows’ it has found the best possible solution and minimized the network’s total error.</a:t>
            </a:r>
          </a:p>
        </p:txBody>
      </p:sp>
      <p:sp>
        <p:nvSpPr>
          <p:cNvPr id="4" name="Slide Number Placeholder 3"/>
          <p:cNvSpPr>
            <a:spLocks noGrp="1"/>
          </p:cNvSpPr>
          <p:nvPr>
            <p:ph type="sldNum" sz="quarter" idx="5"/>
          </p:nvPr>
        </p:nvSpPr>
        <p:spPr/>
        <p:txBody>
          <a:bodyPr/>
          <a:lstStyle/>
          <a:p>
            <a:fld id="{3148858F-F1DB-4027-9C85-CCA6849540DD}" type="slidenum">
              <a:rPr lang="en-US" smtClean="0"/>
              <a:t>6</a:t>
            </a:fld>
            <a:endParaRPr lang="en-US"/>
          </a:p>
        </p:txBody>
      </p:sp>
    </p:spTree>
    <p:extLst>
      <p:ext uri="{BB962C8B-B14F-4D97-AF65-F5344CB8AC3E}">
        <p14:creationId xmlns:p14="http://schemas.microsoft.com/office/powerpoint/2010/main" val="34964452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dirty="0">
                <a:solidFill>
                  <a:srgbClr val="3C3C3B"/>
                </a:solidFill>
                <a:effectLst/>
                <a:latin typeface="+mn-lt"/>
              </a:rPr>
              <a:t>With the slope of our current location calculated, we know which way to go.  Now the question is: What size of step should we take in that direction?  This question highlights the importance of the </a:t>
            </a:r>
            <a:r>
              <a:rPr lang="en-US" sz="1800" b="1" i="0" dirty="0">
                <a:solidFill>
                  <a:srgbClr val="3C3C3B"/>
                </a:solidFill>
                <a:effectLst/>
                <a:latin typeface="+mn-lt"/>
              </a:rPr>
              <a:t>learning rate</a:t>
            </a:r>
            <a:r>
              <a:rPr lang="en-US" sz="1800" b="0" i="0" dirty="0">
                <a:solidFill>
                  <a:srgbClr val="3C3C3B"/>
                </a:solidFill>
                <a:effectLst/>
                <a:latin typeface="+mn-lt"/>
              </a:rPr>
              <a:t>, an important hyperparameter in Gradient Descent.  </a:t>
            </a:r>
            <a:r>
              <a:rPr lang="en-US" sz="1800" b="0" i="0" u="none" strike="noStrike" baseline="0" dirty="0">
                <a:solidFill>
                  <a:srgbClr val="000000"/>
                </a:solidFill>
                <a:latin typeface="+mn-lt"/>
              </a:rPr>
              <a:t>If the learning rate is too small, the algorithm will have to go through many iterations to arrive at the global minimum, taking an inordinate amount of time to get there, as shown here.</a:t>
            </a:r>
            <a:endParaRPr lang="en-US" b="0" i="0" dirty="0">
              <a:solidFill>
                <a:srgbClr val="3C3C3B"/>
              </a:solidFill>
              <a:effectLst/>
              <a:latin typeface="+mn-lt"/>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7</a:t>
            </a:fld>
            <a:endParaRPr lang="en-US"/>
          </a:p>
        </p:txBody>
      </p:sp>
    </p:spTree>
    <p:extLst>
      <p:ext uri="{BB962C8B-B14F-4D97-AF65-F5344CB8AC3E}">
        <p14:creationId xmlns:p14="http://schemas.microsoft.com/office/powerpoint/2010/main" val="10349480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solidFill>
                  <a:srgbClr val="000000"/>
                </a:solidFill>
                <a:latin typeface="+mn-lt"/>
              </a:rPr>
              <a:t>On the other hand, if the learning rate is too high, you might jump across the valley and end up on the other side, possibly even higher up than you were before.  A big learning rate might cause the algorithm to diverge, unable to find the global minimum as it jumps around it. </a:t>
            </a:r>
          </a:p>
        </p:txBody>
      </p:sp>
      <p:sp>
        <p:nvSpPr>
          <p:cNvPr id="4" name="Slide Number Placeholder 3"/>
          <p:cNvSpPr>
            <a:spLocks noGrp="1"/>
          </p:cNvSpPr>
          <p:nvPr>
            <p:ph type="sldNum" sz="quarter" idx="5"/>
          </p:nvPr>
        </p:nvSpPr>
        <p:spPr/>
        <p:txBody>
          <a:bodyPr/>
          <a:lstStyle/>
          <a:p>
            <a:fld id="{3148858F-F1DB-4027-9C85-CCA6849540DD}" type="slidenum">
              <a:rPr lang="en-US" smtClean="0"/>
              <a:t>8</a:t>
            </a:fld>
            <a:endParaRPr lang="en-US"/>
          </a:p>
        </p:txBody>
      </p:sp>
    </p:spTree>
    <p:extLst>
      <p:ext uri="{BB962C8B-B14F-4D97-AF65-F5344CB8AC3E}">
        <p14:creationId xmlns:p14="http://schemas.microsoft.com/office/powerpoint/2010/main" val="11333925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C3C3B"/>
                </a:solidFill>
                <a:effectLst/>
                <a:latin typeface="+mn-lt"/>
              </a:rPr>
              <a:t>Another complicating factor is the fact that the contour for many cost functions does not look like a nice, regular bowl.  So far, I have used a simple example to facilitate a foundational understanding.  But reality is often much more complex.  A contour may have holes, ridges, plateaus, and all sorts of irregular terrains, making convergence to the minimum difficult to achieve, as shown here. </a:t>
            </a:r>
          </a:p>
          <a:p>
            <a:endParaRPr lang="en-US" b="0" i="0" dirty="0">
              <a:solidFill>
                <a:srgbClr val="3C3C3B"/>
              </a:solidFill>
              <a:effectLst/>
              <a:latin typeface="Lato"/>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9</a:t>
            </a:fld>
            <a:endParaRPr lang="en-US"/>
          </a:p>
        </p:txBody>
      </p:sp>
    </p:spTree>
    <p:extLst>
      <p:ext uri="{BB962C8B-B14F-4D97-AF65-F5344CB8AC3E}">
        <p14:creationId xmlns:p14="http://schemas.microsoft.com/office/powerpoint/2010/main" val="15919582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2684C-DB63-4BB5-AB1B-EA8CC8D38BD2}"/>
              </a:ext>
            </a:extLst>
          </p:cNvPr>
          <p:cNvSpPr>
            <a:spLocks noGrp="1"/>
          </p:cNvSpPr>
          <p:nvPr>
            <p:ph type="ctrTitle"/>
          </p:nvPr>
        </p:nvSpPr>
        <p:spPr>
          <a:xfrm>
            <a:off x="1524000" y="1122364"/>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E8919B-AE39-4501-9EC4-D20DA6841C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9D4AB87-487E-47D4-9E7E-07D97D9E8B96}"/>
              </a:ext>
            </a:extLst>
          </p:cNvPr>
          <p:cNvSpPr>
            <a:spLocks noGrp="1"/>
          </p:cNvSpPr>
          <p:nvPr>
            <p:ph type="dt" sz="half" idx="10"/>
          </p:nvPr>
        </p:nvSpPr>
        <p:spPr/>
        <p:txBody>
          <a:bodyPr/>
          <a:lstStyle/>
          <a:p>
            <a:fld id="{C3F78080-8D0A-4BE8-A5B4-CB115102D524}" type="datetimeFigureOut">
              <a:rPr lang="en-US" smtClean="0"/>
              <a:t>6/6/2022</a:t>
            </a:fld>
            <a:endParaRPr lang="en-US"/>
          </a:p>
        </p:txBody>
      </p:sp>
      <p:sp>
        <p:nvSpPr>
          <p:cNvPr id="5" name="Footer Placeholder 4">
            <a:extLst>
              <a:ext uri="{FF2B5EF4-FFF2-40B4-BE49-F238E27FC236}">
                <a16:creationId xmlns:a16="http://schemas.microsoft.com/office/drawing/2014/main" id="{18FFE1B3-DDE5-4257-8364-DB3A438FEA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9F69F0-EED2-470F-92B0-78761E1E130E}"/>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389445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5C9FC-5E7D-4F82-A4BA-C4C54B5D96A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CEEEE6E-830B-46FF-A5FF-9F4B8B4EBD7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574615-9F13-4F16-B1A2-EB2DDAB2FC1E}"/>
              </a:ext>
            </a:extLst>
          </p:cNvPr>
          <p:cNvSpPr>
            <a:spLocks noGrp="1"/>
          </p:cNvSpPr>
          <p:nvPr>
            <p:ph type="dt" sz="half" idx="10"/>
          </p:nvPr>
        </p:nvSpPr>
        <p:spPr/>
        <p:txBody>
          <a:bodyPr/>
          <a:lstStyle/>
          <a:p>
            <a:fld id="{C3F78080-8D0A-4BE8-A5B4-CB115102D524}" type="datetimeFigureOut">
              <a:rPr lang="en-US" smtClean="0"/>
              <a:t>6/6/2022</a:t>
            </a:fld>
            <a:endParaRPr lang="en-US"/>
          </a:p>
        </p:txBody>
      </p:sp>
      <p:sp>
        <p:nvSpPr>
          <p:cNvPr id="5" name="Footer Placeholder 4">
            <a:extLst>
              <a:ext uri="{FF2B5EF4-FFF2-40B4-BE49-F238E27FC236}">
                <a16:creationId xmlns:a16="http://schemas.microsoft.com/office/drawing/2014/main" id="{1C0843AD-296F-433C-94FF-BCF8F52B58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6EF61D-D306-4D07-92FE-55DD063FB7A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247381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1A4E75-3889-4340-800F-011D4A5C0B2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3E356D4-47BB-43BC-A7A2-BBC2A420865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969678-4C26-400A-95F7-FF545DD98796}"/>
              </a:ext>
            </a:extLst>
          </p:cNvPr>
          <p:cNvSpPr>
            <a:spLocks noGrp="1"/>
          </p:cNvSpPr>
          <p:nvPr>
            <p:ph type="dt" sz="half" idx="10"/>
          </p:nvPr>
        </p:nvSpPr>
        <p:spPr/>
        <p:txBody>
          <a:bodyPr/>
          <a:lstStyle/>
          <a:p>
            <a:fld id="{C3F78080-8D0A-4BE8-A5B4-CB115102D524}" type="datetimeFigureOut">
              <a:rPr lang="en-US" smtClean="0"/>
              <a:t>6/6/2022</a:t>
            </a:fld>
            <a:endParaRPr lang="en-US"/>
          </a:p>
        </p:txBody>
      </p:sp>
      <p:sp>
        <p:nvSpPr>
          <p:cNvPr id="5" name="Footer Placeholder 4">
            <a:extLst>
              <a:ext uri="{FF2B5EF4-FFF2-40B4-BE49-F238E27FC236}">
                <a16:creationId xmlns:a16="http://schemas.microsoft.com/office/drawing/2014/main" id="{FF56AD8B-6439-4CC8-AA2C-7C3478A743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40A97E-015C-4D16-AB0B-3C89C66CF84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465595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7D5B2-A0E8-4606-BB87-00CDF741A2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CF8E86-1B4C-400B-BA0C-3BEFDA4B85C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042DE7-2F39-4B6B-AB73-52DA75CC82D2}"/>
              </a:ext>
            </a:extLst>
          </p:cNvPr>
          <p:cNvSpPr>
            <a:spLocks noGrp="1"/>
          </p:cNvSpPr>
          <p:nvPr>
            <p:ph type="dt" sz="half" idx="10"/>
          </p:nvPr>
        </p:nvSpPr>
        <p:spPr/>
        <p:txBody>
          <a:bodyPr/>
          <a:lstStyle/>
          <a:p>
            <a:fld id="{C3F78080-8D0A-4BE8-A5B4-CB115102D524}" type="datetimeFigureOut">
              <a:rPr lang="en-US" smtClean="0"/>
              <a:t>6/6/2022</a:t>
            </a:fld>
            <a:endParaRPr lang="en-US"/>
          </a:p>
        </p:txBody>
      </p:sp>
      <p:sp>
        <p:nvSpPr>
          <p:cNvPr id="5" name="Footer Placeholder 4">
            <a:extLst>
              <a:ext uri="{FF2B5EF4-FFF2-40B4-BE49-F238E27FC236}">
                <a16:creationId xmlns:a16="http://schemas.microsoft.com/office/drawing/2014/main" id="{60879535-39D9-493A-99CF-1A952242A7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242DA4-9B68-47FA-8C5D-37E0D6BD7B8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51131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6411F-6DBD-4104-A585-393ACA64FBF3}"/>
              </a:ext>
            </a:extLst>
          </p:cNvPr>
          <p:cNvSpPr>
            <a:spLocks noGrp="1"/>
          </p:cNvSpPr>
          <p:nvPr>
            <p:ph type="title"/>
          </p:nvPr>
        </p:nvSpPr>
        <p:spPr>
          <a:xfrm>
            <a:off x="831850" y="1709739"/>
            <a:ext cx="10515600" cy="2852738"/>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1896B37-A832-4D13-9CF5-A20746F7337C}"/>
              </a:ext>
            </a:extLst>
          </p:cNvPr>
          <p:cNvSpPr>
            <a:spLocks noGrp="1"/>
          </p:cNvSpPr>
          <p:nvPr>
            <p:ph type="body" idx="1"/>
          </p:nvPr>
        </p:nvSpPr>
        <p:spPr>
          <a:xfrm>
            <a:off x="831850" y="4589464"/>
            <a:ext cx="10515600" cy="150018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4ED4988-7424-40B1-BF41-8EDE4281094C}"/>
              </a:ext>
            </a:extLst>
          </p:cNvPr>
          <p:cNvSpPr>
            <a:spLocks noGrp="1"/>
          </p:cNvSpPr>
          <p:nvPr>
            <p:ph type="dt" sz="half" idx="10"/>
          </p:nvPr>
        </p:nvSpPr>
        <p:spPr/>
        <p:txBody>
          <a:bodyPr/>
          <a:lstStyle/>
          <a:p>
            <a:fld id="{C3F78080-8D0A-4BE8-A5B4-CB115102D524}" type="datetimeFigureOut">
              <a:rPr lang="en-US" smtClean="0"/>
              <a:t>6/6/2022</a:t>
            </a:fld>
            <a:endParaRPr lang="en-US"/>
          </a:p>
        </p:txBody>
      </p:sp>
      <p:sp>
        <p:nvSpPr>
          <p:cNvPr id="5" name="Footer Placeholder 4">
            <a:extLst>
              <a:ext uri="{FF2B5EF4-FFF2-40B4-BE49-F238E27FC236}">
                <a16:creationId xmlns:a16="http://schemas.microsoft.com/office/drawing/2014/main" id="{D6926544-0CF6-4224-BFA8-2A21D637C2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C13C35-CE67-431A-B116-472F814BC352}"/>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86790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7B9F3-000F-4DBE-B7FF-E8F52B2388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1BE005-04DB-44FB-9E84-31D1A78FB200}"/>
              </a:ext>
            </a:extLst>
          </p:cNvPr>
          <p:cNvSpPr>
            <a:spLocks noGrp="1"/>
          </p:cNvSpPr>
          <p:nvPr>
            <p:ph sz="half" idx="1"/>
          </p:nvPr>
        </p:nvSpPr>
        <p:spPr>
          <a:xfrm>
            <a:off x="838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E565D86-EF1A-4A53-8F91-E2D931D240B3}"/>
              </a:ext>
            </a:extLst>
          </p:cNvPr>
          <p:cNvSpPr>
            <a:spLocks noGrp="1"/>
          </p:cNvSpPr>
          <p:nvPr>
            <p:ph sz="half" idx="2"/>
          </p:nvPr>
        </p:nvSpPr>
        <p:spPr>
          <a:xfrm>
            <a:off x="6172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DEDB972-9395-4A74-9B6D-3DFF7A1B68E7}"/>
              </a:ext>
            </a:extLst>
          </p:cNvPr>
          <p:cNvSpPr>
            <a:spLocks noGrp="1"/>
          </p:cNvSpPr>
          <p:nvPr>
            <p:ph type="dt" sz="half" idx="10"/>
          </p:nvPr>
        </p:nvSpPr>
        <p:spPr/>
        <p:txBody>
          <a:bodyPr/>
          <a:lstStyle/>
          <a:p>
            <a:fld id="{C3F78080-8D0A-4BE8-A5B4-CB115102D524}" type="datetimeFigureOut">
              <a:rPr lang="en-US" smtClean="0"/>
              <a:t>6/6/2022</a:t>
            </a:fld>
            <a:endParaRPr lang="en-US"/>
          </a:p>
        </p:txBody>
      </p:sp>
      <p:sp>
        <p:nvSpPr>
          <p:cNvPr id="6" name="Footer Placeholder 5">
            <a:extLst>
              <a:ext uri="{FF2B5EF4-FFF2-40B4-BE49-F238E27FC236}">
                <a16:creationId xmlns:a16="http://schemas.microsoft.com/office/drawing/2014/main" id="{A1E29B0E-436C-42C5-B41C-977E9DB44C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904D87-C8B0-40AE-AABE-67CFB6A1C08D}"/>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768068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90A37-5C3C-422A-A852-0BF000049CFE}"/>
              </a:ext>
            </a:extLst>
          </p:cNvPr>
          <p:cNvSpPr>
            <a:spLocks noGrp="1"/>
          </p:cNvSpPr>
          <p:nvPr>
            <p:ph type="title"/>
          </p:nvPr>
        </p:nvSpPr>
        <p:spPr>
          <a:xfrm>
            <a:off x="839788" y="365126"/>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181F9C-EAEF-4CE5-A8CF-2B4587165334}"/>
              </a:ext>
            </a:extLst>
          </p:cNvPr>
          <p:cNvSpPr>
            <a:spLocks noGrp="1"/>
          </p:cNvSpPr>
          <p:nvPr>
            <p:ph type="body" idx="1"/>
          </p:nvPr>
        </p:nvSpPr>
        <p:spPr>
          <a:xfrm>
            <a:off x="839790" y="1681163"/>
            <a:ext cx="5157787"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6E86B0B-D98A-4958-8D4A-4CA9B72DAAC9}"/>
              </a:ext>
            </a:extLst>
          </p:cNvPr>
          <p:cNvSpPr>
            <a:spLocks noGrp="1"/>
          </p:cNvSpPr>
          <p:nvPr>
            <p:ph sz="half" idx="2"/>
          </p:nvPr>
        </p:nvSpPr>
        <p:spPr>
          <a:xfrm>
            <a:off x="839790" y="2505076"/>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225A79F-F675-466F-96EC-B25FE0C0397C}"/>
              </a:ext>
            </a:extLst>
          </p:cNvPr>
          <p:cNvSpPr>
            <a:spLocks noGrp="1"/>
          </p:cNvSpPr>
          <p:nvPr>
            <p:ph type="body" sz="quarter" idx="3"/>
          </p:nvPr>
        </p:nvSpPr>
        <p:spPr>
          <a:xfrm>
            <a:off x="6172200" y="1681163"/>
            <a:ext cx="5183188"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F3B634E-05FC-4F83-85D3-4EF2A81A2C3C}"/>
              </a:ext>
            </a:extLst>
          </p:cNvPr>
          <p:cNvSpPr>
            <a:spLocks noGrp="1"/>
          </p:cNvSpPr>
          <p:nvPr>
            <p:ph sz="quarter" idx="4"/>
          </p:nvPr>
        </p:nvSpPr>
        <p:spPr>
          <a:xfrm>
            <a:off x="6172200" y="2505076"/>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E459E6-B93E-4E96-B4E4-9AC5E4DD9347}"/>
              </a:ext>
            </a:extLst>
          </p:cNvPr>
          <p:cNvSpPr>
            <a:spLocks noGrp="1"/>
          </p:cNvSpPr>
          <p:nvPr>
            <p:ph type="dt" sz="half" idx="10"/>
          </p:nvPr>
        </p:nvSpPr>
        <p:spPr/>
        <p:txBody>
          <a:bodyPr/>
          <a:lstStyle/>
          <a:p>
            <a:fld id="{C3F78080-8D0A-4BE8-A5B4-CB115102D524}" type="datetimeFigureOut">
              <a:rPr lang="en-US" smtClean="0"/>
              <a:t>6/6/2022</a:t>
            </a:fld>
            <a:endParaRPr lang="en-US"/>
          </a:p>
        </p:txBody>
      </p:sp>
      <p:sp>
        <p:nvSpPr>
          <p:cNvPr id="8" name="Footer Placeholder 7">
            <a:extLst>
              <a:ext uri="{FF2B5EF4-FFF2-40B4-BE49-F238E27FC236}">
                <a16:creationId xmlns:a16="http://schemas.microsoft.com/office/drawing/2014/main" id="{10327404-C4FC-4EEE-84BA-E646B4BCE80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C9345FF-4FD5-4C8C-B71B-5221BE029175}"/>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81469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B0150-3702-4A0F-AEFD-D0BC1B54D08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42146D-84A0-4112-91FE-8543D053FCEA}"/>
              </a:ext>
            </a:extLst>
          </p:cNvPr>
          <p:cNvSpPr>
            <a:spLocks noGrp="1"/>
          </p:cNvSpPr>
          <p:nvPr>
            <p:ph type="dt" sz="half" idx="10"/>
          </p:nvPr>
        </p:nvSpPr>
        <p:spPr/>
        <p:txBody>
          <a:bodyPr/>
          <a:lstStyle/>
          <a:p>
            <a:fld id="{C3F78080-8D0A-4BE8-A5B4-CB115102D524}" type="datetimeFigureOut">
              <a:rPr lang="en-US" smtClean="0"/>
              <a:t>6/6/2022</a:t>
            </a:fld>
            <a:endParaRPr lang="en-US"/>
          </a:p>
        </p:txBody>
      </p:sp>
      <p:sp>
        <p:nvSpPr>
          <p:cNvPr id="4" name="Footer Placeholder 3">
            <a:extLst>
              <a:ext uri="{FF2B5EF4-FFF2-40B4-BE49-F238E27FC236}">
                <a16:creationId xmlns:a16="http://schemas.microsoft.com/office/drawing/2014/main" id="{12EAC337-3DB8-4E6C-A5AF-F5A97A731BF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0C96F2F-2C34-461C-BE18-5F0E6CE8D9B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190849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F92C5B-03B6-4DBF-B0EA-9D0B3A9788C0}"/>
              </a:ext>
            </a:extLst>
          </p:cNvPr>
          <p:cNvSpPr>
            <a:spLocks noGrp="1"/>
          </p:cNvSpPr>
          <p:nvPr>
            <p:ph type="dt" sz="half" idx="10"/>
          </p:nvPr>
        </p:nvSpPr>
        <p:spPr/>
        <p:txBody>
          <a:bodyPr/>
          <a:lstStyle/>
          <a:p>
            <a:fld id="{C3F78080-8D0A-4BE8-A5B4-CB115102D524}" type="datetimeFigureOut">
              <a:rPr lang="en-US" smtClean="0"/>
              <a:t>6/6/2022</a:t>
            </a:fld>
            <a:endParaRPr lang="en-US"/>
          </a:p>
        </p:txBody>
      </p:sp>
      <p:sp>
        <p:nvSpPr>
          <p:cNvPr id="3" name="Footer Placeholder 2">
            <a:extLst>
              <a:ext uri="{FF2B5EF4-FFF2-40B4-BE49-F238E27FC236}">
                <a16:creationId xmlns:a16="http://schemas.microsoft.com/office/drawing/2014/main" id="{34EE6B82-E70A-460F-B74E-03C63B44166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16CE36-EEE1-443D-A79C-E7C6050854A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690515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8A86C-F399-4C06-8DE2-9FBB8E2B112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7C9D081-D466-46B3-9CF5-421700B28C8B}"/>
              </a:ext>
            </a:extLst>
          </p:cNvPr>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857FDD7-D72A-43C9-9138-7F80D1F62930}"/>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5F27DE4-0049-413E-8B25-4777FA7CB0CB}"/>
              </a:ext>
            </a:extLst>
          </p:cNvPr>
          <p:cNvSpPr>
            <a:spLocks noGrp="1"/>
          </p:cNvSpPr>
          <p:nvPr>
            <p:ph type="dt" sz="half" idx="10"/>
          </p:nvPr>
        </p:nvSpPr>
        <p:spPr/>
        <p:txBody>
          <a:bodyPr/>
          <a:lstStyle/>
          <a:p>
            <a:fld id="{C3F78080-8D0A-4BE8-A5B4-CB115102D524}" type="datetimeFigureOut">
              <a:rPr lang="en-US" smtClean="0"/>
              <a:t>6/6/2022</a:t>
            </a:fld>
            <a:endParaRPr lang="en-US"/>
          </a:p>
        </p:txBody>
      </p:sp>
      <p:sp>
        <p:nvSpPr>
          <p:cNvPr id="6" name="Footer Placeholder 5">
            <a:extLst>
              <a:ext uri="{FF2B5EF4-FFF2-40B4-BE49-F238E27FC236}">
                <a16:creationId xmlns:a16="http://schemas.microsoft.com/office/drawing/2014/main" id="{9C1934AD-2CA6-4F93-87F8-25E6408E02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3D0281-C70D-44F6-B040-EA019FC72FB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23592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90AF0-DF1D-48BF-AB0C-F38347C5955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43E94B2-95B5-43F5-8188-9D330A07DEB9}"/>
              </a:ext>
            </a:extLst>
          </p:cNvPr>
          <p:cNvSpPr>
            <a:spLocks noGrp="1"/>
          </p:cNvSpPr>
          <p:nvPr>
            <p:ph type="pic" idx="1"/>
          </p:nvPr>
        </p:nvSpPr>
        <p:spPr>
          <a:xfrm>
            <a:off x="5183188"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879592F-2616-40F3-AC77-8EF1F76FD4B3}"/>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A8B7A22-F1A0-4246-89EF-C491DB8B7EEC}"/>
              </a:ext>
            </a:extLst>
          </p:cNvPr>
          <p:cNvSpPr>
            <a:spLocks noGrp="1"/>
          </p:cNvSpPr>
          <p:nvPr>
            <p:ph type="dt" sz="half" idx="10"/>
          </p:nvPr>
        </p:nvSpPr>
        <p:spPr/>
        <p:txBody>
          <a:bodyPr/>
          <a:lstStyle/>
          <a:p>
            <a:fld id="{C3F78080-8D0A-4BE8-A5B4-CB115102D524}" type="datetimeFigureOut">
              <a:rPr lang="en-US" smtClean="0"/>
              <a:t>6/6/2022</a:t>
            </a:fld>
            <a:endParaRPr lang="en-US"/>
          </a:p>
        </p:txBody>
      </p:sp>
      <p:sp>
        <p:nvSpPr>
          <p:cNvPr id="6" name="Footer Placeholder 5">
            <a:extLst>
              <a:ext uri="{FF2B5EF4-FFF2-40B4-BE49-F238E27FC236}">
                <a16:creationId xmlns:a16="http://schemas.microsoft.com/office/drawing/2014/main" id="{6CE62074-D03B-4A50-B770-3A41DC7572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FF0ADC-D6CD-4B61-8016-D702946DAD80}"/>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413401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10FFD0-7857-451F-8AE0-DA9E500BB54E}"/>
              </a:ext>
            </a:extLst>
          </p:cNvPr>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9C4ACA8-C76D-482A-8293-DAD8FA2F1CFA}"/>
              </a:ext>
            </a:extLst>
          </p:cNvPr>
          <p:cNvSpPr>
            <a:spLocks noGrp="1"/>
          </p:cNvSpPr>
          <p:nvPr>
            <p:ph type="body" idx="1"/>
          </p:nvPr>
        </p:nvSpPr>
        <p:spPr>
          <a:xfrm>
            <a:off x="838200" y="1825626"/>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273946-D7BF-42B4-9F78-4E864C280B68}"/>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F78080-8D0A-4BE8-A5B4-CB115102D524}" type="datetimeFigureOut">
              <a:rPr lang="en-US" smtClean="0"/>
              <a:t>6/6/2022</a:t>
            </a:fld>
            <a:endParaRPr lang="en-US"/>
          </a:p>
        </p:txBody>
      </p:sp>
      <p:sp>
        <p:nvSpPr>
          <p:cNvPr id="5" name="Footer Placeholder 4">
            <a:extLst>
              <a:ext uri="{FF2B5EF4-FFF2-40B4-BE49-F238E27FC236}">
                <a16:creationId xmlns:a16="http://schemas.microsoft.com/office/drawing/2014/main" id="{A5D4936E-3F92-4F19-A0C6-99600DF87A88}"/>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C337F97-0280-4C8D-A957-C572AC6E3F0A}"/>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0C5243-D3B1-4D94-A79A-4B9F4981AD96}" type="slidenum">
              <a:rPr lang="en-US" smtClean="0"/>
              <a:t>‹#›</a:t>
            </a:fld>
            <a:endParaRPr lang="en-US"/>
          </a:p>
        </p:txBody>
      </p:sp>
    </p:spTree>
    <p:extLst>
      <p:ext uri="{BB962C8B-B14F-4D97-AF65-F5344CB8AC3E}">
        <p14:creationId xmlns:p14="http://schemas.microsoft.com/office/powerpoint/2010/main" val="2590938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1.emf"/><Relationship Id="rId7" Type="http://schemas.openxmlformats.org/officeDocument/2006/relationships/image" Target="../media/image15.emf"/><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4.emf"/><Relationship Id="rId5" Type="http://schemas.openxmlformats.org/officeDocument/2006/relationships/image" Target="../media/image13.emf"/><Relationship Id="rId4" Type="http://schemas.openxmlformats.org/officeDocument/2006/relationships/image" Target="../media/image12.emf"/></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9.gi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package" Target="../embeddings/Microsoft_Visio_Drawing.vsdx"/><Relationship Id="rId13" Type="http://schemas.openxmlformats.org/officeDocument/2006/relationships/image" Target="../media/image10.emf"/><Relationship Id="rId3" Type="http://schemas.openxmlformats.org/officeDocument/2006/relationships/notesSlide" Target="../notesSlides/notesSlide2.xml"/><Relationship Id="rId7" Type="http://schemas.openxmlformats.org/officeDocument/2006/relationships/image" Target="../media/image6.emf"/><Relationship Id="rId12" Type="http://schemas.openxmlformats.org/officeDocument/2006/relationships/image" Target="../media/image9.e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5.emf"/><Relationship Id="rId11" Type="http://schemas.openxmlformats.org/officeDocument/2006/relationships/image" Target="../media/image8.emf"/><Relationship Id="rId5" Type="http://schemas.openxmlformats.org/officeDocument/2006/relationships/image" Target="../media/image4.emf"/><Relationship Id="rId10" Type="http://schemas.openxmlformats.org/officeDocument/2006/relationships/image" Target="../media/image7.emf"/><Relationship Id="rId4" Type="http://schemas.openxmlformats.org/officeDocument/2006/relationships/image" Target="../media/image3.emf"/><Relationship Id="rId9" Type="http://schemas.openxmlformats.org/officeDocument/2006/relationships/image" Target="../media/image2.emf"/></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3.xml.rels><?xml version="1.0" encoding="UTF-8" standalone="yes"?>
<Relationships xmlns="http://schemas.openxmlformats.org/package/2006/relationships"><Relationship Id="rId3" Type="http://schemas.openxmlformats.org/officeDocument/2006/relationships/image" Target="../media/image11.emf"/><Relationship Id="rId7" Type="http://schemas.openxmlformats.org/officeDocument/2006/relationships/image" Target="../media/image15.emf"/><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4.emf"/><Relationship Id="rId5" Type="http://schemas.openxmlformats.org/officeDocument/2006/relationships/image" Target="../media/image13.emf"/><Relationship Id="rId4" Type="http://schemas.openxmlformats.org/officeDocument/2006/relationships/image" Target="../media/image12.emf"/></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844550" y="5105707"/>
            <a:ext cx="10515600" cy="670560"/>
          </a:xfrm>
        </p:spPr>
        <p:txBody>
          <a:bodyPr/>
          <a:lstStyle/>
          <a:p>
            <a:r>
              <a:rPr lang="en-US" dirty="0">
                <a:latin typeface="Palatino Linotype" panose="02040502050505030304" pitchFamily="18" charset="0"/>
                <a:cs typeface="Segoe UI" panose="020B0502040204020203" pitchFamily="34" charset="0"/>
              </a:rPr>
              <a:t>Gradient Descent</a:t>
            </a:r>
          </a:p>
        </p:txBody>
      </p:sp>
      <p:pic>
        <p:nvPicPr>
          <p:cNvPr id="7" name="Picture 6" descr="A picture containing text, clipart&#10;&#10;Description automatically generated">
            <a:extLst>
              <a:ext uri="{FF2B5EF4-FFF2-40B4-BE49-F238E27FC236}">
                <a16:creationId xmlns:a16="http://schemas.microsoft.com/office/drawing/2014/main" id="{77FCCB67-39FD-4BE1-9A26-C0B1DF4108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4551" y="3633112"/>
            <a:ext cx="6154487" cy="1268482"/>
          </a:xfrm>
          <a:prstGeom prst="rect">
            <a:avLst/>
          </a:prstGeom>
        </p:spPr>
      </p:pic>
    </p:spTree>
    <p:extLst>
      <p:ext uri="{BB962C8B-B14F-4D97-AF65-F5344CB8AC3E}">
        <p14:creationId xmlns:p14="http://schemas.microsoft.com/office/powerpoint/2010/main" val="4229412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B6DEE77-D1D4-4B4E-A959-13148C7DC9CF}"/>
              </a:ext>
            </a:extLst>
          </p:cNvPr>
          <p:cNvPicPr>
            <a:picLocks noChangeAspect="1"/>
          </p:cNvPicPr>
          <p:nvPr/>
        </p:nvPicPr>
        <p:blipFill>
          <a:blip r:embed="rId3"/>
          <a:stretch>
            <a:fillRect/>
          </a:stretch>
        </p:blipFill>
        <p:spPr>
          <a:xfrm>
            <a:off x="2356458" y="1291748"/>
            <a:ext cx="7479084" cy="4274504"/>
          </a:xfrm>
          <a:prstGeom prst="rect">
            <a:avLst/>
          </a:prstGeom>
        </p:spPr>
      </p:pic>
      <p:sp>
        <p:nvSpPr>
          <p:cNvPr id="5" name="TextBox 4">
            <a:extLst>
              <a:ext uri="{FF2B5EF4-FFF2-40B4-BE49-F238E27FC236}">
                <a16:creationId xmlns:a16="http://schemas.microsoft.com/office/drawing/2014/main" id="{C2444A42-EDB6-4180-A4D4-3622BE895CF1}"/>
              </a:ext>
            </a:extLst>
          </p:cNvPr>
          <p:cNvSpPr txBox="1"/>
          <p:nvPr/>
        </p:nvSpPr>
        <p:spPr>
          <a:xfrm>
            <a:off x="2506893" y="6000108"/>
            <a:ext cx="4150759" cy="369332"/>
          </a:xfrm>
          <a:prstGeom prst="rect">
            <a:avLst/>
          </a:prstGeom>
          <a:noFill/>
        </p:spPr>
        <p:txBody>
          <a:bodyPr wrap="square" rtlCol="0">
            <a:spAutoFit/>
          </a:bodyPr>
          <a:lstStyle/>
          <a:p>
            <a:r>
              <a:rPr lang="en-US" dirty="0">
                <a:solidFill>
                  <a:schemeClr val="tx1">
                    <a:lumMod val="75000"/>
                    <a:lumOff val="25000"/>
                  </a:schemeClr>
                </a:solidFill>
                <a:latin typeface="Palatino Linotype" panose="02040502050505030304" pitchFamily="18" charset="0"/>
              </a:rPr>
              <a:t>Gradient Descent pitfalls</a:t>
            </a:r>
          </a:p>
        </p:txBody>
      </p:sp>
      <p:sp>
        <p:nvSpPr>
          <p:cNvPr id="6" name="TextBox 5">
            <a:extLst>
              <a:ext uri="{FF2B5EF4-FFF2-40B4-BE49-F238E27FC236}">
                <a16:creationId xmlns:a16="http://schemas.microsoft.com/office/drawing/2014/main" id="{9E1024F3-6530-443E-9792-F65E72C0AEAC}"/>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Geron, A. (2021). </a:t>
            </a:r>
            <a:r>
              <a:rPr lang="en-US" sz="1400" i="1" dirty="0">
                <a:solidFill>
                  <a:schemeClr val="tx1">
                    <a:lumMod val="65000"/>
                    <a:lumOff val="35000"/>
                  </a:schemeClr>
                </a:solidFill>
                <a:latin typeface="+mj-lt"/>
                <a:ea typeface="Verdana" panose="020B0604030504040204" pitchFamily="34" charset="0"/>
              </a:rPr>
              <a:t>Hands-On Machine learning with Sci-Kit Learn, Keras &amp; Tensorflow</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Sebastopol, CA: </a:t>
            </a:r>
            <a:r>
              <a:rPr lang="en-US" sz="1400" dirty="0">
                <a:solidFill>
                  <a:schemeClr val="tx1">
                    <a:lumMod val="65000"/>
                    <a:lumOff val="35000"/>
                  </a:schemeClr>
                </a:solidFill>
                <a:latin typeface="+mj-lt"/>
                <a:ea typeface="Verdana" panose="020B0604030504040204" pitchFamily="34" charset="0"/>
              </a:rPr>
              <a:t>O’Reilly</a:t>
            </a:r>
            <a:r>
              <a:rPr lang="en-US" sz="1400" b="0" i="0" dirty="0">
                <a:solidFill>
                  <a:schemeClr val="tx1">
                    <a:lumMod val="65000"/>
                    <a:lumOff val="35000"/>
                  </a:schemeClr>
                </a:solidFill>
                <a:effectLst/>
                <a:latin typeface="+mj-lt"/>
                <a:ea typeface="Verdana" panose="020B0604030504040204" pitchFamily="34" charset="0"/>
              </a:rPr>
              <a:t>. (Chapter 4)</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1290207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id="{DAB8A667-4371-4D37-9DEA-C0F6EABD0C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99452" y="1335726"/>
            <a:ext cx="5593095" cy="4186547"/>
          </a:xfrm>
          <a:prstGeom prst="rect">
            <a:avLst/>
          </a:prstGeom>
        </p:spPr>
      </p:pic>
      <p:sp>
        <p:nvSpPr>
          <p:cNvPr id="3" name="TextBox 2">
            <a:extLst>
              <a:ext uri="{FF2B5EF4-FFF2-40B4-BE49-F238E27FC236}">
                <a16:creationId xmlns:a16="http://schemas.microsoft.com/office/drawing/2014/main" id="{5319189F-D986-4820-81EA-8805A70B2707}"/>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Geron, A. (2021). </a:t>
            </a:r>
            <a:r>
              <a:rPr lang="en-US" sz="1400" i="1" dirty="0">
                <a:solidFill>
                  <a:schemeClr val="tx1">
                    <a:lumMod val="65000"/>
                    <a:lumOff val="35000"/>
                  </a:schemeClr>
                </a:solidFill>
                <a:latin typeface="+mj-lt"/>
                <a:ea typeface="Verdana" panose="020B0604030504040204" pitchFamily="34" charset="0"/>
              </a:rPr>
              <a:t>Hands-On Machine learning with Sci-Kit Learn, Keras &amp; Tensorflow</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Sebastopol, CA: </a:t>
            </a:r>
            <a:r>
              <a:rPr lang="en-US" sz="1400" dirty="0">
                <a:solidFill>
                  <a:schemeClr val="tx1">
                    <a:lumMod val="65000"/>
                    <a:lumOff val="35000"/>
                  </a:schemeClr>
                </a:solidFill>
                <a:latin typeface="+mj-lt"/>
                <a:ea typeface="Verdana" panose="020B0604030504040204" pitchFamily="34" charset="0"/>
              </a:rPr>
              <a:t>O’Reilly</a:t>
            </a:r>
            <a:r>
              <a:rPr lang="en-US" sz="1400" b="0" i="0" dirty="0">
                <a:solidFill>
                  <a:schemeClr val="tx1">
                    <a:lumMod val="65000"/>
                    <a:lumOff val="35000"/>
                  </a:schemeClr>
                </a:solidFill>
                <a:effectLst/>
                <a:latin typeface="+mj-lt"/>
                <a:ea typeface="Verdana" panose="020B0604030504040204" pitchFamily="34" charset="0"/>
              </a:rPr>
              <a:t>. (Chapter 4)</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12777078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0" y="4285400"/>
            <a:ext cx="12192000" cy="518830"/>
          </a:xfrm>
        </p:spPr>
        <p:txBody>
          <a:bodyPr>
            <a:normAutofit/>
          </a:bodyPr>
          <a:lstStyle/>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p:txBody>
      </p:sp>
      <p:pic>
        <p:nvPicPr>
          <p:cNvPr id="4" name="Picture 3">
            <a:extLst>
              <a:ext uri="{FF2B5EF4-FFF2-40B4-BE49-F238E27FC236}">
                <a16:creationId xmlns:a16="http://schemas.microsoft.com/office/drawing/2014/main" id="{4CD7B1E7-8C1E-4394-BD29-073CEC503ACC}"/>
              </a:ext>
            </a:extLst>
          </p:cNvPr>
          <p:cNvPicPr>
            <a:picLocks noChangeAspect="1"/>
          </p:cNvPicPr>
          <p:nvPr/>
        </p:nvPicPr>
        <p:blipFill>
          <a:blip r:embed="rId3"/>
          <a:stretch>
            <a:fillRect/>
          </a:stretch>
        </p:blipFill>
        <p:spPr>
          <a:xfrm>
            <a:off x="0" y="365760"/>
            <a:ext cx="3233668" cy="805144"/>
          </a:xfrm>
          <a:prstGeom prst="rect">
            <a:avLst/>
          </a:prstGeom>
        </p:spPr>
      </p:pic>
      <p:sp>
        <p:nvSpPr>
          <p:cNvPr id="7" name="Title 1">
            <a:extLst>
              <a:ext uri="{FF2B5EF4-FFF2-40B4-BE49-F238E27FC236}">
                <a16:creationId xmlns:a16="http://schemas.microsoft.com/office/drawing/2014/main" id="{11820552-C587-4896-93F0-6EC87FBDB598}"/>
              </a:ext>
            </a:extLst>
          </p:cNvPr>
          <p:cNvSpPr txBox="1">
            <a:spLocks/>
          </p:cNvSpPr>
          <p:nvPr/>
        </p:nvSpPr>
        <p:spPr>
          <a:xfrm>
            <a:off x="0" y="2883665"/>
            <a:ext cx="12192000" cy="1090669"/>
          </a:xfrm>
          <a:prstGeom prst="rect">
            <a:avLst/>
          </a:prstGeom>
          <a:noFill/>
        </p:spPr>
        <p:txBody>
          <a:bodyPr vert="horz" lIns="91440" tIns="45720" rIns="91440" bIns="45720" rtlCol="0" anchor="b">
            <a:no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ctr"/>
            <a:br>
              <a:rPr lang="en-US" sz="3600" dirty="0">
                <a:solidFill>
                  <a:schemeClr val="tx1">
                    <a:lumMod val="65000"/>
                    <a:lumOff val="35000"/>
                  </a:schemeClr>
                </a:solidFill>
              </a:rPr>
            </a:br>
            <a:br>
              <a:rPr lang="en-US" sz="3600" dirty="0">
                <a:solidFill>
                  <a:schemeClr val="tx1">
                    <a:lumMod val="65000"/>
                    <a:lumOff val="35000"/>
                  </a:schemeClr>
                </a:solidFill>
              </a:rPr>
            </a:br>
            <a:br>
              <a:rPr lang="en-US" sz="3600" dirty="0">
                <a:solidFill>
                  <a:schemeClr val="tx1">
                    <a:lumMod val="65000"/>
                    <a:lumOff val="35000"/>
                  </a:schemeClr>
                </a:solidFill>
              </a:rPr>
            </a:br>
            <a:br>
              <a:rPr lang="en-US" sz="3600" dirty="0">
                <a:solidFill>
                  <a:schemeClr val="tx1">
                    <a:lumMod val="65000"/>
                    <a:lumOff val="35000"/>
                  </a:schemeClr>
                </a:solidFill>
              </a:rPr>
            </a:br>
            <a:br>
              <a:rPr lang="en-US" sz="3600" dirty="0">
                <a:solidFill>
                  <a:schemeClr val="tx1">
                    <a:lumMod val="65000"/>
                    <a:lumOff val="35000"/>
                  </a:schemeClr>
                </a:solidFill>
              </a:rPr>
            </a:br>
            <a:br>
              <a:rPr lang="en-US" sz="3600" dirty="0">
                <a:solidFill>
                  <a:schemeClr val="tx1">
                    <a:lumMod val="65000"/>
                    <a:lumOff val="35000"/>
                  </a:schemeClr>
                </a:solidFill>
              </a:rPr>
            </a:br>
            <a:br>
              <a:rPr lang="en-US" sz="3600" dirty="0">
                <a:solidFill>
                  <a:schemeClr val="tx1">
                    <a:lumMod val="65000"/>
                    <a:lumOff val="35000"/>
                  </a:schemeClr>
                </a:solidFill>
              </a:rPr>
            </a:br>
            <a:br>
              <a:rPr lang="en-US" sz="3600" dirty="0">
                <a:solidFill>
                  <a:schemeClr val="tx1">
                    <a:lumMod val="65000"/>
                    <a:lumOff val="35000"/>
                  </a:schemeClr>
                </a:solidFill>
              </a:rPr>
            </a:br>
            <a:r>
              <a:rPr lang="en-US" sz="3600" dirty="0">
                <a:solidFill>
                  <a:schemeClr val="tx1">
                    <a:lumMod val="65000"/>
                    <a:lumOff val="35000"/>
                  </a:schemeClr>
                </a:solidFill>
              </a:rPr>
              <a:t>     </a:t>
            </a:r>
            <a:r>
              <a:rPr lang="en-US" sz="3600" dirty="0">
                <a:solidFill>
                  <a:schemeClr val="tx1">
                    <a:lumMod val="65000"/>
                    <a:lumOff val="35000"/>
                  </a:schemeClr>
                </a:solidFill>
                <a:latin typeface="Palatino Linotype" panose="02040502050505030304" pitchFamily="18" charset="0"/>
              </a:rPr>
              <a:t>(A Keras Classifier)</a:t>
            </a:r>
            <a:br>
              <a:rPr lang="en-US" sz="3600" dirty="0">
                <a:solidFill>
                  <a:schemeClr val="tx1">
                    <a:lumMod val="65000"/>
                    <a:lumOff val="35000"/>
                  </a:schemeClr>
                </a:solidFill>
                <a:latin typeface="Palatino Linotype" panose="02040502050505030304" pitchFamily="18" charset="0"/>
              </a:rPr>
            </a:br>
            <a:r>
              <a:rPr lang="en-US" sz="3600" dirty="0">
                <a:solidFill>
                  <a:schemeClr val="tx1">
                    <a:lumMod val="65000"/>
                    <a:lumOff val="35000"/>
                  </a:schemeClr>
                </a:solidFill>
                <a:latin typeface="Palatino Linotype" panose="02040502050505030304" pitchFamily="18" charset="0"/>
              </a:rPr>
              <a:t>     </a:t>
            </a:r>
            <a:r>
              <a:rPr lang="en-US" sz="2800" dirty="0">
                <a:solidFill>
                  <a:schemeClr val="tx1">
                    <a:lumMod val="65000"/>
                    <a:lumOff val="35000"/>
                  </a:schemeClr>
                </a:solidFill>
                <a:latin typeface="Palatino Linotype" panose="02040502050505030304" pitchFamily="18" charset="0"/>
              </a:rPr>
              <a:t>03.1_keras_classifier.ipynb</a:t>
            </a:r>
            <a:endParaRPr lang="en-US" sz="2800" dirty="0">
              <a:solidFill>
                <a:schemeClr val="tx1">
                  <a:lumMod val="65000"/>
                  <a:lumOff val="35000"/>
                </a:schemeClr>
              </a:solidFill>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8646115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0BFB451F-4D20-41E3-8D60-872B9499C3D0}"/>
              </a:ext>
            </a:extLst>
          </p:cNvPr>
          <p:cNvPicPr>
            <a:picLocks noChangeAspect="1"/>
          </p:cNvPicPr>
          <p:nvPr/>
        </p:nvPicPr>
        <p:blipFill>
          <a:blip r:embed="rId3"/>
          <a:stretch>
            <a:fillRect/>
          </a:stretch>
        </p:blipFill>
        <p:spPr>
          <a:xfrm>
            <a:off x="2352122" y="739977"/>
            <a:ext cx="6909229" cy="5682276"/>
          </a:xfrm>
          <a:prstGeom prst="rect">
            <a:avLst/>
          </a:prstGeom>
        </p:spPr>
      </p:pic>
      <p:pic>
        <p:nvPicPr>
          <p:cNvPr id="12" name="Picture 11">
            <a:extLst>
              <a:ext uri="{FF2B5EF4-FFF2-40B4-BE49-F238E27FC236}">
                <a16:creationId xmlns:a16="http://schemas.microsoft.com/office/drawing/2014/main" id="{8F9CB138-4226-47B1-BAF7-A7F5B503F4CF}"/>
              </a:ext>
            </a:extLst>
          </p:cNvPr>
          <p:cNvPicPr>
            <a:picLocks noChangeAspect="1"/>
          </p:cNvPicPr>
          <p:nvPr/>
        </p:nvPicPr>
        <p:blipFill>
          <a:blip r:embed="rId4"/>
          <a:stretch>
            <a:fillRect/>
          </a:stretch>
        </p:blipFill>
        <p:spPr>
          <a:xfrm>
            <a:off x="5274097" y="3028906"/>
            <a:ext cx="959695" cy="517483"/>
          </a:xfrm>
          <a:prstGeom prst="rect">
            <a:avLst/>
          </a:prstGeom>
        </p:spPr>
      </p:pic>
      <p:pic>
        <p:nvPicPr>
          <p:cNvPr id="4" name="Picture 3">
            <a:extLst>
              <a:ext uri="{FF2B5EF4-FFF2-40B4-BE49-F238E27FC236}">
                <a16:creationId xmlns:a16="http://schemas.microsoft.com/office/drawing/2014/main" id="{10DEF40C-AD54-4CE0-B1EA-07604F5909B7}"/>
              </a:ext>
            </a:extLst>
          </p:cNvPr>
          <p:cNvPicPr>
            <a:picLocks noChangeAspect="1"/>
          </p:cNvPicPr>
          <p:nvPr/>
        </p:nvPicPr>
        <p:blipFill>
          <a:blip r:embed="rId5"/>
          <a:stretch>
            <a:fillRect/>
          </a:stretch>
        </p:blipFill>
        <p:spPr>
          <a:xfrm>
            <a:off x="7121927" y="2624720"/>
            <a:ext cx="3676353" cy="1032880"/>
          </a:xfrm>
          <a:prstGeom prst="rect">
            <a:avLst/>
          </a:prstGeom>
        </p:spPr>
      </p:pic>
      <p:pic>
        <p:nvPicPr>
          <p:cNvPr id="6" name="Picture 5">
            <a:extLst>
              <a:ext uri="{FF2B5EF4-FFF2-40B4-BE49-F238E27FC236}">
                <a16:creationId xmlns:a16="http://schemas.microsoft.com/office/drawing/2014/main" id="{3C40C2E3-FF77-4F69-AEFB-A166706E3700}"/>
              </a:ext>
            </a:extLst>
          </p:cNvPr>
          <p:cNvPicPr>
            <a:picLocks noChangeAspect="1"/>
          </p:cNvPicPr>
          <p:nvPr/>
        </p:nvPicPr>
        <p:blipFill>
          <a:blip r:embed="rId6"/>
          <a:stretch>
            <a:fillRect/>
          </a:stretch>
        </p:blipFill>
        <p:spPr>
          <a:xfrm>
            <a:off x="7655990" y="5025526"/>
            <a:ext cx="3386262" cy="574692"/>
          </a:xfrm>
          <a:prstGeom prst="rect">
            <a:avLst/>
          </a:prstGeom>
        </p:spPr>
      </p:pic>
      <p:pic>
        <p:nvPicPr>
          <p:cNvPr id="14" name="Picture 13">
            <a:extLst>
              <a:ext uri="{FF2B5EF4-FFF2-40B4-BE49-F238E27FC236}">
                <a16:creationId xmlns:a16="http://schemas.microsoft.com/office/drawing/2014/main" id="{26314CED-D57E-48DE-A275-9F18CF1F0FC3}"/>
              </a:ext>
            </a:extLst>
          </p:cNvPr>
          <p:cNvPicPr>
            <a:picLocks noChangeAspect="1"/>
          </p:cNvPicPr>
          <p:nvPr/>
        </p:nvPicPr>
        <p:blipFill>
          <a:blip r:embed="rId7"/>
          <a:stretch>
            <a:fillRect/>
          </a:stretch>
        </p:blipFill>
        <p:spPr>
          <a:xfrm>
            <a:off x="9126671" y="2791306"/>
            <a:ext cx="514350" cy="330200"/>
          </a:xfrm>
          <a:prstGeom prst="rect">
            <a:avLst/>
          </a:prstGeom>
        </p:spPr>
      </p:pic>
      <p:sp>
        <p:nvSpPr>
          <p:cNvPr id="9" name="TextBox 8">
            <a:extLst>
              <a:ext uri="{FF2B5EF4-FFF2-40B4-BE49-F238E27FC236}">
                <a16:creationId xmlns:a16="http://schemas.microsoft.com/office/drawing/2014/main" id="{74D47A13-A782-4331-B4C6-84BA5DBAD0E0}"/>
              </a:ext>
            </a:extLst>
          </p:cNvPr>
          <p:cNvSpPr txBox="1"/>
          <p:nvPr/>
        </p:nvSpPr>
        <p:spPr>
          <a:xfrm>
            <a:off x="7418841" y="1479103"/>
            <a:ext cx="414337" cy="646331"/>
          </a:xfrm>
          <a:prstGeom prst="rect">
            <a:avLst/>
          </a:prstGeom>
          <a:noFill/>
        </p:spPr>
        <p:txBody>
          <a:bodyPr wrap="square">
            <a:spAutoFit/>
          </a:bodyPr>
          <a:lstStyle/>
          <a:p>
            <a:r>
              <a:rPr lang="el-GR" sz="3600" b="0" i="0" u="none" strike="noStrike" baseline="0" dirty="0">
                <a:solidFill>
                  <a:schemeClr val="tx1">
                    <a:lumMod val="65000"/>
                    <a:lumOff val="35000"/>
                  </a:schemeClr>
                </a:solidFill>
                <a:latin typeface="Palatino Linotype" panose="02040502050505030304" pitchFamily="18" charset="0"/>
              </a:rPr>
              <a:t>δ</a:t>
            </a:r>
            <a:endParaRPr lang="en-US" sz="3600" dirty="0">
              <a:solidFill>
                <a:schemeClr val="tx1">
                  <a:lumMod val="65000"/>
                  <a:lumOff val="35000"/>
                </a:schemeClr>
              </a:solidFill>
            </a:endParaRPr>
          </a:p>
        </p:txBody>
      </p:sp>
      <p:cxnSp>
        <p:nvCxnSpPr>
          <p:cNvPr id="10" name="Straight Connector 9">
            <a:extLst>
              <a:ext uri="{FF2B5EF4-FFF2-40B4-BE49-F238E27FC236}">
                <a16:creationId xmlns:a16="http://schemas.microsoft.com/office/drawing/2014/main" id="{B8ECFA61-4BFD-4CE7-949C-5359B6D7F317}"/>
              </a:ext>
            </a:extLst>
          </p:cNvPr>
          <p:cNvCxnSpPr/>
          <p:nvPr/>
        </p:nvCxnSpPr>
        <p:spPr>
          <a:xfrm flipV="1">
            <a:off x="6820524" y="2098624"/>
            <a:ext cx="569626" cy="870322"/>
          </a:xfrm>
          <a:prstGeom prst="line">
            <a:avLst/>
          </a:prstGeom>
          <a:ln>
            <a:solidFill>
              <a:schemeClr val="tx1">
                <a:lumMod val="65000"/>
                <a:lumOff val="35000"/>
              </a:schemeClr>
            </a:solidFill>
            <a:tailEnd type="triangl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88326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FED2181E-B3D3-40FD-BC95-DD020E7E1A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2104092" y="1290251"/>
            <a:ext cx="7983815" cy="427749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3">
            <a:extLst>
              <a:ext uri="{FF2B5EF4-FFF2-40B4-BE49-F238E27FC236}">
                <a16:creationId xmlns:a16="http://schemas.microsoft.com/office/drawing/2014/main" id="{11D1FE89-FDFB-428E-87CE-C3D41E98741D}"/>
              </a:ext>
            </a:extLst>
          </p:cNvPr>
          <p:cNvSpPr txBox="1"/>
          <p:nvPr/>
        </p:nvSpPr>
        <p:spPr>
          <a:xfrm>
            <a:off x="0" y="6550223"/>
            <a:ext cx="12192000" cy="30777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14)</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1057767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10;&#10;Description automatically generated">
            <a:extLst>
              <a:ext uri="{FF2B5EF4-FFF2-40B4-BE49-F238E27FC236}">
                <a16:creationId xmlns:a16="http://schemas.microsoft.com/office/drawing/2014/main" id="{AAB1BF4C-1F96-4E2E-AFB7-E2DD358D95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70126" y="2545940"/>
            <a:ext cx="6251747" cy="1766119"/>
          </a:xfrm>
          <a:prstGeom prst="rect">
            <a:avLst/>
          </a:prstGeom>
        </p:spPr>
      </p:pic>
    </p:spTree>
    <p:extLst>
      <p:ext uri="{BB962C8B-B14F-4D97-AF65-F5344CB8AC3E}">
        <p14:creationId xmlns:p14="http://schemas.microsoft.com/office/powerpoint/2010/main" val="677476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Diagram&#10;&#10;Description automatically generated">
            <a:extLst>
              <a:ext uri="{FF2B5EF4-FFF2-40B4-BE49-F238E27FC236}">
                <a16:creationId xmlns:a16="http://schemas.microsoft.com/office/drawing/2014/main" id="{3FE7F20B-9386-4C20-96DE-343F5A7CA5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57559" y="1127006"/>
            <a:ext cx="6629741" cy="4603987"/>
          </a:xfrm>
          <a:prstGeom prst="rect">
            <a:avLst/>
          </a:prstGeom>
        </p:spPr>
      </p:pic>
      <p:sp>
        <p:nvSpPr>
          <p:cNvPr id="3" name="TextBox 3">
            <a:extLst>
              <a:ext uri="{FF2B5EF4-FFF2-40B4-BE49-F238E27FC236}">
                <a16:creationId xmlns:a16="http://schemas.microsoft.com/office/drawing/2014/main" id="{6F847786-7632-4043-BBAB-89FD3F1E42F8}"/>
              </a:ext>
            </a:extLst>
          </p:cNvPr>
          <p:cNvSpPr txBox="1"/>
          <p:nvPr/>
        </p:nvSpPr>
        <p:spPr>
          <a:xfrm>
            <a:off x="0" y="6550223"/>
            <a:ext cx="12192000" cy="30777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14)</a:t>
            </a:r>
            <a:endParaRPr lang="en-US" sz="1400" dirty="0">
              <a:solidFill>
                <a:schemeClr val="tx1">
                  <a:lumMod val="65000"/>
                  <a:lumOff val="35000"/>
                </a:schemeClr>
              </a:solidFill>
              <a:latin typeface="+mj-lt"/>
              <a:ea typeface="Verdana" panose="020B0604030504040204" pitchFamily="34" charset="0"/>
            </a:endParaRPr>
          </a:p>
        </p:txBody>
      </p:sp>
      <p:sp>
        <p:nvSpPr>
          <p:cNvPr id="2" name="TextBox 1">
            <a:extLst>
              <a:ext uri="{FF2B5EF4-FFF2-40B4-BE49-F238E27FC236}">
                <a16:creationId xmlns:a16="http://schemas.microsoft.com/office/drawing/2014/main" id="{D67C09B7-1F5E-450D-9A49-54DEEA07C470}"/>
              </a:ext>
            </a:extLst>
          </p:cNvPr>
          <p:cNvSpPr txBox="1"/>
          <p:nvPr/>
        </p:nvSpPr>
        <p:spPr>
          <a:xfrm>
            <a:off x="3664659" y="5223340"/>
            <a:ext cx="537327" cy="461665"/>
          </a:xfrm>
          <a:prstGeom prst="rect">
            <a:avLst/>
          </a:prstGeom>
          <a:noFill/>
        </p:spPr>
        <p:txBody>
          <a:bodyPr wrap="none" rtlCol="0">
            <a:spAutoFit/>
          </a:bodyPr>
          <a:lstStyle/>
          <a:p>
            <a:r>
              <a:rPr lang="en-US" sz="2400" dirty="0">
                <a:solidFill>
                  <a:schemeClr val="accent1">
                    <a:lumMod val="75000"/>
                  </a:schemeClr>
                </a:solidFill>
                <a:latin typeface="+mj-lt"/>
              </a:rPr>
              <a:t>Go</a:t>
            </a:r>
          </a:p>
        </p:txBody>
      </p:sp>
      <p:sp>
        <p:nvSpPr>
          <p:cNvPr id="5" name="TextBox 4">
            <a:extLst>
              <a:ext uri="{FF2B5EF4-FFF2-40B4-BE49-F238E27FC236}">
                <a16:creationId xmlns:a16="http://schemas.microsoft.com/office/drawing/2014/main" id="{1E8D49E1-FF01-4A1D-B628-D09022478678}"/>
              </a:ext>
            </a:extLst>
          </p:cNvPr>
          <p:cNvSpPr txBox="1"/>
          <p:nvPr/>
        </p:nvSpPr>
        <p:spPr>
          <a:xfrm>
            <a:off x="7969300" y="5269780"/>
            <a:ext cx="487634" cy="461665"/>
          </a:xfrm>
          <a:prstGeom prst="rect">
            <a:avLst/>
          </a:prstGeom>
          <a:noFill/>
        </p:spPr>
        <p:txBody>
          <a:bodyPr wrap="none" rtlCol="0">
            <a:spAutoFit/>
          </a:bodyPr>
          <a:lstStyle/>
          <a:p>
            <a:r>
              <a:rPr lang="en-US" sz="2400" dirty="0">
                <a:solidFill>
                  <a:srgbClr val="C00000"/>
                </a:solidFill>
                <a:effectLst/>
                <a:latin typeface="+mn-lt"/>
                <a:ea typeface="Malgun Gothic" panose="020B0503020000020004" pitchFamily="34" charset="-127"/>
                <a:cs typeface="Times New Roman" panose="02020603050405020304" pitchFamily="18" charset="0"/>
              </a:rPr>
              <a:t>Fδ</a:t>
            </a:r>
            <a:endParaRPr lang="en-US" sz="2400" dirty="0">
              <a:solidFill>
                <a:srgbClr val="C00000"/>
              </a:solidFill>
              <a:latin typeface="+mj-lt"/>
            </a:endParaRPr>
          </a:p>
        </p:txBody>
      </p:sp>
    </p:spTree>
    <p:extLst>
      <p:ext uri="{BB962C8B-B14F-4D97-AF65-F5344CB8AC3E}">
        <p14:creationId xmlns:p14="http://schemas.microsoft.com/office/powerpoint/2010/main" val="2846560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679311-680E-47D0-AEB5-A6FF64033ED1}"/>
              </a:ext>
            </a:extLst>
          </p:cNvPr>
          <p:cNvPicPr>
            <a:picLocks noChangeAspect="1"/>
          </p:cNvPicPr>
          <p:nvPr/>
        </p:nvPicPr>
        <p:blipFill>
          <a:blip r:embed="rId3"/>
          <a:stretch>
            <a:fillRect/>
          </a:stretch>
        </p:blipFill>
        <p:spPr>
          <a:xfrm>
            <a:off x="917733" y="1101989"/>
            <a:ext cx="10356534" cy="4654021"/>
          </a:xfrm>
          <a:prstGeom prst="rect">
            <a:avLst/>
          </a:prstGeom>
        </p:spPr>
      </p:pic>
      <p:sp>
        <p:nvSpPr>
          <p:cNvPr id="3" name="TextBox 2">
            <a:extLst>
              <a:ext uri="{FF2B5EF4-FFF2-40B4-BE49-F238E27FC236}">
                <a16:creationId xmlns:a16="http://schemas.microsoft.com/office/drawing/2014/main" id="{979F5AD8-51F0-434C-88FB-400CA869633A}"/>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Taylor, M. (2017). </a:t>
            </a:r>
            <a:r>
              <a:rPr lang="en-US" sz="1400" i="1" dirty="0">
                <a:solidFill>
                  <a:schemeClr val="tx1">
                    <a:lumMod val="65000"/>
                    <a:lumOff val="35000"/>
                  </a:schemeClr>
                </a:solidFill>
                <a:latin typeface="+mj-lt"/>
                <a:ea typeface="Verdana" panose="020B0604030504040204" pitchFamily="34" charset="0"/>
              </a:rPr>
              <a:t>Neural networks: A visual introduction for beginners</a:t>
            </a:r>
            <a:r>
              <a:rPr lang="en-US" sz="1400" dirty="0">
                <a:solidFill>
                  <a:schemeClr val="tx1">
                    <a:lumMod val="65000"/>
                    <a:lumOff val="35000"/>
                  </a:schemeClr>
                </a:solidFill>
                <a:latin typeface="+mj-lt"/>
                <a:ea typeface="Verdana" panose="020B0604030504040204" pitchFamily="34" charset="0"/>
              </a:rPr>
              <a:t>. Vancouver, Canada</a:t>
            </a:r>
            <a:r>
              <a:rPr lang="en-US" sz="1400" b="0" i="0" dirty="0">
                <a:solidFill>
                  <a:schemeClr val="tx1">
                    <a:lumMod val="65000"/>
                    <a:lumOff val="35000"/>
                  </a:schemeClr>
                </a:solidFill>
                <a:effectLst/>
                <a:latin typeface="+mj-lt"/>
                <a:ea typeface="Verdana" panose="020B0604030504040204" pitchFamily="34" charset="0"/>
              </a:rPr>
              <a:t>: Blue Windmill Media</a:t>
            </a:r>
            <a:r>
              <a:rPr lang="en-US" sz="1400" dirty="0">
                <a:solidFill>
                  <a:schemeClr val="tx1">
                    <a:lumMod val="65000"/>
                    <a:lumOff val="35000"/>
                  </a:schemeClr>
                </a:solidFill>
                <a:latin typeface="+mj-lt"/>
                <a:ea typeface="Verdana" panose="020B0604030504040204" pitchFamily="34" charset="0"/>
              </a:rPr>
              <a:t>.</a:t>
            </a:r>
          </a:p>
        </p:txBody>
      </p:sp>
    </p:spTree>
    <p:extLst>
      <p:ext uri="{BB962C8B-B14F-4D97-AF65-F5344CB8AC3E}">
        <p14:creationId xmlns:p14="http://schemas.microsoft.com/office/powerpoint/2010/main" val="614313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BAAA1-9306-4CE5-9DB4-B02103B5C105}"/>
              </a:ext>
            </a:extLst>
          </p:cNvPr>
          <p:cNvSpPr txBox="1">
            <a:spLocks/>
          </p:cNvSpPr>
          <p:nvPr/>
        </p:nvSpPr>
        <p:spPr>
          <a:xfrm>
            <a:off x="0" y="2883665"/>
            <a:ext cx="12192000" cy="1365606"/>
          </a:xfrm>
          <a:prstGeom prst="rect">
            <a:avLst/>
          </a:prstGeom>
          <a:noFill/>
        </p:spPr>
        <p:txBody>
          <a:bodyPr vert="horz" lIns="91440" tIns="45720" rIns="91440" bIns="45720" rtlCol="0" anchor="b">
            <a:no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ctr"/>
            <a:br>
              <a:rPr lang="en-US" sz="3600" dirty="0">
                <a:solidFill>
                  <a:schemeClr val="tx1">
                    <a:lumMod val="65000"/>
                    <a:lumOff val="35000"/>
                  </a:schemeClr>
                </a:solidFill>
                <a:latin typeface="Palatino Linotype" panose="02040502050505030304" pitchFamily="18" charset="0"/>
              </a:rPr>
            </a:br>
            <a:br>
              <a:rPr lang="en-US" sz="3600" dirty="0">
                <a:solidFill>
                  <a:schemeClr val="tx1">
                    <a:lumMod val="65000"/>
                    <a:lumOff val="35000"/>
                  </a:schemeClr>
                </a:solidFill>
                <a:latin typeface="Palatino Linotype" panose="02040502050505030304" pitchFamily="18" charset="0"/>
              </a:rPr>
            </a:br>
            <a:br>
              <a:rPr lang="en-US" sz="3600" dirty="0">
                <a:solidFill>
                  <a:schemeClr val="tx1">
                    <a:lumMod val="65000"/>
                    <a:lumOff val="35000"/>
                  </a:schemeClr>
                </a:solidFill>
                <a:latin typeface="Palatino Linotype" panose="02040502050505030304" pitchFamily="18" charset="0"/>
              </a:rPr>
            </a:br>
            <a:br>
              <a:rPr lang="en-US" sz="3600" dirty="0">
                <a:solidFill>
                  <a:schemeClr val="tx1">
                    <a:lumMod val="65000"/>
                    <a:lumOff val="35000"/>
                  </a:schemeClr>
                </a:solidFill>
                <a:latin typeface="Palatino Linotype" panose="02040502050505030304" pitchFamily="18" charset="0"/>
              </a:rPr>
            </a:br>
            <a:br>
              <a:rPr lang="en-US" sz="3600" dirty="0">
                <a:solidFill>
                  <a:schemeClr val="tx1">
                    <a:lumMod val="65000"/>
                    <a:lumOff val="35000"/>
                  </a:schemeClr>
                </a:solidFill>
                <a:latin typeface="Palatino Linotype" panose="02040502050505030304" pitchFamily="18" charset="0"/>
              </a:rPr>
            </a:br>
            <a:br>
              <a:rPr lang="en-US" sz="3600" dirty="0">
                <a:solidFill>
                  <a:schemeClr val="tx1">
                    <a:lumMod val="65000"/>
                    <a:lumOff val="35000"/>
                  </a:schemeClr>
                </a:solidFill>
                <a:latin typeface="Palatino Linotype" panose="02040502050505030304" pitchFamily="18" charset="0"/>
              </a:rPr>
            </a:br>
            <a:br>
              <a:rPr lang="en-US" sz="3600" dirty="0">
                <a:solidFill>
                  <a:schemeClr val="tx1">
                    <a:lumMod val="65000"/>
                    <a:lumOff val="35000"/>
                  </a:schemeClr>
                </a:solidFill>
                <a:latin typeface="Palatino Linotype" panose="02040502050505030304" pitchFamily="18" charset="0"/>
              </a:rPr>
            </a:br>
            <a:br>
              <a:rPr lang="en-US" sz="3600" dirty="0">
                <a:solidFill>
                  <a:schemeClr val="tx1">
                    <a:lumMod val="65000"/>
                    <a:lumOff val="35000"/>
                  </a:schemeClr>
                </a:solidFill>
                <a:latin typeface="Palatino Linotype" panose="02040502050505030304" pitchFamily="18" charset="0"/>
              </a:rPr>
            </a:br>
            <a:r>
              <a:rPr lang="en-US" sz="3600" dirty="0">
                <a:solidFill>
                  <a:schemeClr val="tx1">
                    <a:lumMod val="65000"/>
                    <a:lumOff val="35000"/>
                  </a:schemeClr>
                </a:solidFill>
                <a:latin typeface="Palatino Linotype" panose="02040502050505030304" pitchFamily="18" charset="0"/>
              </a:rPr>
              <a:t>Add Gradient Descent Simulation</a:t>
            </a:r>
          </a:p>
          <a:p>
            <a:pPr algn="ctr"/>
            <a:endParaRPr lang="en-US" sz="2800" dirty="0">
              <a:solidFill>
                <a:schemeClr val="tx1">
                  <a:lumMod val="65000"/>
                  <a:lumOff val="35000"/>
                </a:schemeClr>
              </a:solidFill>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2131189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79E553D-87CC-498F-A6F4-BE873941F430}"/>
              </a:ext>
            </a:extLst>
          </p:cNvPr>
          <p:cNvPicPr>
            <a:picLocks noChangeAspect="1"/>
          </p:cNvPicPr>
          <p:nvPr/>
        </p:nvPicPr>
        <p:blipFill>
          <a:blip r:embed="rId3"/>
          <a:stretch>
            <a:fillRect/>
          </a:stretch>
        </p:blipFill>
        <p:spPr>
          <a:xfrm>
            <a:off x="2012051" y="1892620"/>
            <a:ext cx="8167897" cy="3072760"/>
          </a:xfrm>
          <a:prstGeom prst="rect">
            <a:avLst/>
          </a:prstGeom>
          <a:ln>
            <a:noFill/>
          </a:ln>
          <a:effectLst>
            <a:outerShdw blurRad="292100" dist="139700" dir="2700000" algn="tl" rotWithShape="0">
              <a:srgbClr val="333333">
                <a:alpha val="65000"/>
              </a:srgbClr>
            </a:outerShdw>
          </a:effectLst>
        </p:spPr>
      </p:pic>
      <p:sp>
        <p:nvSpPr>
          <p:cNvPr id="4" name="TextBox 3">
            <a:extLst>
              <a:ext uri="{FF2B5EF4-FFF2-40B4-BE49-F238E27FC236}">
                <a16:creationId xmlns:a16="http://schemas.microsoft.com/office/drawing/2014/main" id="{5A97D8DA-1FC8-4770-8EEA-E4947515185A}"/>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a:t>
            </a:r>
            <a:r>
              <a:rPr lang="en-US" sz="1400" dirty="0">
                <a:solidFill>
                  <a:schemeClr val="tx1">
                    <a:lumMod val="65000"/>
                    <a:lumOff val="35000"/>
                  </a:schemeClr>
                </a:solidFill>
                <a:latin typeface="+mj-lt"/>
              </a:rPr>
              <a:t>https://medium.com/swlh/introduction-to-deep-learning-using-keras-and-tensorflow-part2-284746ab4442</a:t>
            </a:r>
          </a:p>
        </p:txBody>
      </p:sp>
    </p:spTree>
    <p:extLst>
      <p:ext uri="{BB962C8B-B14F-4D97-AF65-F5344CB8AC3E}">
        <p14:creationId xmlns:p14="http://schemas.microsoft.com/office/powerpoint/2010/main" val="3930004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112EF4E-9196-4CFD-B2F3-9A04C5BD5FCC}"/>
              </a:ext>
            </a:extLst>
          </p:cNvPr>
          <p:cNvPicPr>
            <a:picLocks noChangeAspect="1"/>
          </p:cNvPicPr>
          <p:nvPr/>
        </p:nvPicPr>
        <p:blipFill>
          <a:blip r:embed="rId4"/>
          <a:stretch>
            <a:fillRect/>
          </a:stretch>
        </p:blipFill>
        <p:spPr>
          <a:xfrm>
            <a:off x="2695439" y="1020992"/>
            <a:ext cx="4899369" cy="3961386"/>
          </a:xfrm>
          <a:prstGeom prst="rect">
            <a:avLst/>
          </a:prstGeom>
        </p:spPr>
      </p:pic>
      <p:pic>
        <p:nvPicPr>
          <p:cNvPr id="9" name="Picture 8">
            <a:extLst>
              <a:ext uri="{FF2B5EF4-FFF2-40B4-BE49-F238E27FC236}">
                <a16:creationId xmlns:a16="http://schemas.microsoft.com/office/drawing/2014/main" id="{4F252F29-B2DB-4E99-B149-8163F8DACB14}"/>
              </a:ext>
            </a:extLst>
          </p:cNvPr>
          <p:cNvPicPr>
            <a:picLocks noChangeAspect="1"/>
          </p:cNvPicPr>
          <p:nvPr/>
        </p:nvPicPr>
        <p:blipFill>
          <a:blip r:embed="rId5"/>
          <a:stretch>
            <a:fillRect/>
          </a:stretch>
        </p:blipFill>
        <p:spPr>
          <a:xfrm>
            <a:off x="1225453" y="2759456"/>
            <a:ext cx="1327230" cy="1834577"/>
          </a:xfrm>
          <a:prstGeom prst="rect">
            <a:avLst/>
          </a:prstGeom>
        </p:spPr>
      </p:pic>
      <p:pic>
        <p:nvPicPr>
          <p:cNvPr id="11" name="Picture 10">
            <a:extLst>
              <a:ext uri="{FF2B5EF4-FFF2-40B4-BE49-F238E27FC236}">
                <a16:creationId xmlns:a16="http://schemas.microsoft.com/office/drawing/2014/main" id="{1D246F05-D4E5-46C6-B241-D503B43AF3F5}"/>
              </a:ext>
            </a:extLst>
          </p:cNvPr>
          <p:cNvPicPr>
            <a:picLocks noChangeAspect="1"/>
          </p:cNvPicPr>
          <p:nvPr/>
        </p:nvPicPr>
        <p:blipFill>
          <a:blip r:embed="rId6"/>
          <a:stretch>
            <a:fillRect/>
          </a:stretch>
        </p:blipFill>
        <p:spPr>
          <a:xfrm>
            <a:off x="2552683" y="5108380"/>
            <a:ext cx="5330093" cy="589211"/>
          </a:xfrm>
          <a:prstGeom prst="rect">
            <a:avLst/>
          </a:prstGeom>
        </p:spPr>
      </p:pic>
      <p:pic>
        <p:nvPicPr>
          <p:cNvPr id="13" name="Picture 12">
            <a:extLst>
              <a:ext uri="{FF2B5EF4-FFF2-40B4-BE49-F238E27FC236}">
                <a16:creationId xmlns:a16="http://schemas.microsoft.com/office/drawing/2014/main" id="{D6DE4A71-86B2-4CBB-A989-AC7B26273C5B}"/>
              </a:ext>
            </a:extLst>
          </p:cNvPr>
          <p:cNvPicPr>
            <a:picLocks noChangeAspect="1"/>
          </p:cNvPicPr>
          <p:nvPr/>
        </p:nvPicPr>
        <p:blipFill>
          <a:blip r:embed="rId7"/>
          <a:stretch>
            <a:fillRect/>
          </a:stretch>
        </p:blipFill>
        <p:spPr>
          <a:xfrm>
            <a:off x="2552683" y="5823593"/>
            <a:ext cx="5330093" cy="641077"/>
          </a:xfrm>
          <a:prstGeom prst="rect">
            <a:avLst/>
          </a:prstGeom>
        </p:spPr>
      </p:pic>
      <p:graphicFrame>
        <p:nvGraphicFramePr>
          <p:cNvPr id="14" name="Object 13">
            <a:extLst>
              <a:ext uri="{FF2B5EF4-FFF2-40B4-BE49-F238E27FC236}">
                <a16:creationId xmlns:a16="http://schemas.microsoft.com/office/drawing/2014/main" id="{ADAA66C4-367A-4396-A64F-1245C838DC4A}"/>
              </a:ext>
            </a:extLst>
          </p:cNvPr>
          <p:cNvGraphicFramePr>
            <a:graphicFrameLocks noChangeAspect="1"/>
          </p:cNvGraphicFramePr>
          <p:nvPr>
            <p:extLst>
              <p:ext uri="{D42A27DB-BD31-4B8C-83A1-F6EECF244321}">
                <p14:modId xmlns:p14="http://schemas.microsoft.com/office/powerpoint/2010/main" val="470548027"/>
              </p:ext>
            </p:extLst>
          </p:nvPr>
        </p:nvGraphicFramePr>
        <p:xfrm>
          <a:off x="3755622" y="2150794"/>
          <a:ext cx="3706984" cy="2443239"/>
        </p:xfrm>
        <a:graphic>
          <a:graphicData uri="http://schemas.openxmlformats.org/presentationml/2006/ole">
            <mc:AlternateContent xmlns:mc="http://schemas.openxmlformats.org/markup-compatibility/2006">
              <mc:Choice xmlns:v="urn:schemas-microsoft-com:vml" Requires="v">
                <p:oleObj spid="_x0000_s1159" name="Visio" r:id="rId8" imgW="2514945" imgH="1657350" progId="Visio.Drawing.15">
                  <p:embed/>
                </p:oleObj>
              </mc:Choice>
              <mc:Fallback>
                <p:oleObj name="Visio" r:id="rId8" imgW="2514945" imgH="1657350" progId="Visio.Drawing.15">
                  <p:embed/>
                  <p:pic>
                    <p:nvPicPr>
                      <p:cNvPr id="0" name=""/>
                      <p:cNvPicPr/>
                      <p:nvPr/>
                    </p:nvPicPr>
                    <p:blipFill>
                      <a:blip r:embed="rId9"/>
                      <a:stretch>
                        <a:fillRect/>
                      </a:stretch>
                    </p:blipFill>
                    <p:spPr>
                      <a:xfrm>
                        <a:off x="3755622" y="2150794"/>
                        <a:ext cx="3706984" cy="2443239"/>
                      </a:xfrm>
                      <a:prstGeom prst="rect">
                        <a:avLst/>
                      </a:prstGeom>
                    </p:spPr>
                  </p:pic>
                </p:oleObj>
              </mc:Fallback>
            </mc:AlternateContent>
          </a:graphicData>
        </a:graphic>
      </p:graphicFrame>
      <p:pic>
        <p:nvPicPr>
          <p:cNvPr id="16" name="Picture 15">
            <a:extLst>
              <a:ext uri="{FF2B5EF4-FFF2-40B4-BE49-F238E27FC236}">
                <a16:creationId xmlns:a16="http://schemas.microsoft.com/office/drawing/2014/main" id="{EBAFA74D-7354-45FE-A7E5-CDD52CC72F19}"/>
              </a:ext>
            </a:extLst>
          </p:cNvPr>
          <p:cNvPicPr>
            <a:picLocks noChangeAspect="1"/>
          </p:cNvPicPr>
          <p:nvPr/>
        </p:nvPicPr>
        <p:blipFill>
          <a:blip r:embed="rId10"/>
          <a:stretch>
            <a:fillRect/>
          </a:stretch>
        </p:blipFill>
        <p:spPr>
          <a:xfrm>
            <a:off x="2241610" y="514843"/>
            <a:ext cx="1631093" cy="829215"/>
          </a:xfrm>
          <a:prstGeom prst="rect">
            <a:avLst/>
          </a:prstGeom>
        </p:spPr>
      </p:pic>
      <p:pic>
        <p:nvPicPr>
          <p:cNvPr id="24" name="Picture 23">
            <a:extLst>
              <a:ext uri="{FF2B5EF4-FFF2-40B4-BE49-F238E27FC236}">
                <a16:creationId xmlns:a16="http://schemas.microsoft.com/office/drawing/2014/main" id="{D2CD26C0-9A5D-4008-A121-7DC417D43DD2}"/>
              </a:ext>
            </a:extLst>
          </p:cNvPr>
          <p:cNvPicPr>
            <a:picLocks noChangeAspect="1"/>
          </p:cNvPicPr>
          <p:nvPr/>
        </p:nvPicPr>
        <p:blipFill>
          <a:blip r:embed="rId11"/>
          <a:stretch>
            <a:fillRect/>
          </a:stretch>
        </p:blipFill>
        <p:spPr>
          <a:xfrm>
            <a:off x="7594343" y="1791876"/>
            <a:ext cx="1744531" cy="1818766"/>
          </a:xfrm>
          <a:prstGeom prst="rect">
            <a:avLst/>
          </a:prstGeom>
        </p:spPr>
      </p:pic>
      <p:pic>
        <p:nvPicPr>
          <p:cNvPr id="28" name="Picture 27">
            <a:extLst>
              <a:ext uri="{FF2B5EF4-FFF2-40B4-BE49-F238E27FC236}">
                <a16:creationId xmlns:a16="http://schemas.microsoft.com/office/drawing/2014/main" id="{094DDE57-22C3-4310-AD3C-7D400CC5874E}"/>
              </a:ext>
            </a:extLst>
          </p:cNvPr>
          <p:cNvPicPr>
            <a:picLocks noChangeAspect="1"/>
          </p:cNvPicPr>
          <p:nvPr/>
        </p:nvPicPr>
        <p:blipFill>
          <a:blip r:embed="rId12"/>
          <a:stretch>
            <a:fillRect/>
          </a:stretch>
        </p:blipFill>
        <p:spPr>
          <a:xfrm>
            <a:off x="7594343" y="3001685"/>
            <a:ext cx="3740091" cy="2291145"/>
          </a:xfrm>
          <a:prstGeom prst="rect">
            <a:avLst/>
          </a:prstGeom>
        </p:spPr>
      </p:pic>
      <p:pic>
        <p:nvPicPr>
          <p:cNvPr id="30" name="Picture 29">
            <a:extLst>
              <a:ext uri="{FF2B5EF4-FFF2-40B4-BE49-F238E27FC236}">
                <a16:creationId xmlns:a16="http://schemas.microsoft.com/office/drawing/2014/main" id="{DB6A52BC-34E3-46C9-9FEA-AA4C9679C04F}"/>
              </a:ext>
            </a:extLst>
          </p:cNvPr>
          <p:cNvPicPr>
            <a:picLocks noChangeAspect="1"/>
          </p:cNvPicPr>
          <p:nvPr/>
        </p:nvPicPr>
        <p:blipFill>
          <a:blip r:embed="rId13"/>
          <a:stretch>
            <a:fillRect/>
          </a:stretch>
        </p:blipFill>
        <p:spPr>
          <a:xfrm>
            <a:off x="8385048" y="5121254"/>
            <a:ext cx="1569409" cy="576337"/>
          </a:xfrm>
          <a:prstGeom prst="rect">
            <a:avLst/>
          </a:prstGeom>
        </p:spPr>
      </p:pic>
    </p:spTree>
    <p:extLst>
      <p:ext uri="{BB962C8B-B14F-4D97-AF65-F5344CB8AC3E}">
        <p14:creationId xmlns:p14="http://schemas.microsoft.com/office/powerpoint/2010/main" val="64365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7C82B2FA-DB39-467C-9DC1-245874DCBCF1}"/>
              </a:ext>
            </a:extLst>
          </p:cNvPr>
          <p:cNvSpPr>
            <a:spLocks noGrp="1"/>
          </p:cNvSpPr>
          <p:nvPr>
            <p:ph idx="1"/>
          </p:nvPr>
        </p:nvSpPr>
        <p:spPr>
          <a:xfrm>
            <a:off x="812801" y="1386840"/>
            <a:ext cx="10540999" cy="4790124"/>
          </a:xfrm>
        </p:spPr>
        <p:txBody>
          <a:bodyPr>
            <a:normAutofit fontScale="92500" lnSpcReduction="20000"/>
          </a:bodyPr>
          <a:lstStyle/>
          <a:p>
            <a:pPr marL="0" indent="0">
              <a:buNone/>
            </a:pPr>
            <a:endParaRPr lang="en-US" sz="3200" dirty="0">
              <a:latin typeface="Palatino Linotype" panose="02040502050505030304" pitchFamily="18" charset="0"/>
            </a:endParaRPr>
          </a:p>
          <a:p>
            <a:pPr>
              <a:buFont typeface="Wingdings" panose="05000000000000000000" pitchFamily="2" charset="2"/>
              <a:buChar char="Ø"/>
            </a:pPr>
            <a:r>
              <a:rPr lang="en-US" sz="3200" dirty="0">
                <a:solidFill>
                  <a:schemeClr val="tx1">
                    <a:lumMod val="75000"/>
                    <a:lumOff val="25000"/>
                  </a:schemeClr>
                </a:solidFill>
                <a:latin typeface="Palatino Linotype" panose="02040502050505030304" pitchFamily="18" charset="0"/>
              </a:rPr>
              <a:t> Error (Loss) Function</a:t>
            </a:r>
          </a:p>
          <a:p>
            <a:pPr marL="0" indent="0">
              <a:buNone/>
            </a:pPr>
            <a:endParaRPr lang="en-US" sz="3200" dirty="0">
              <a:solidFill>
                <a:schemeClr val="tx1">
                  <a:lumMod val="75000"/>
                  <a:lumOff val="25000"/>
                </a:schemeClr>
              </a:solidFill>
              <a:latin typeface="Palatino Linotype" panose="02040502050505030304" pitchFamily="18" charset="0"/>
            </a:endParaRPr>
          </a:p>
          <a:p>
            <a:pPr>
              <a:buFont typeface="Wingdings" panose="05000000000000000000" pitchFamily="2" charset="2"/>
              <a:buChar char="Ø"/>
            </a:pPr>
            <a:r>
              <a:rPr lang="en-US" sz="3200" dirty="0">
                <a:solidFill>
                  <a:schemeClr val="tx1">
                    <a:lumMod val="75000"/>
                    <a:lumOff val="25000"/>
                  </a:schemeClr>
                </a:solidFill>
                <a:latin typeface="Palatino Linotype" panose="02040502050505030304" pitchFamily="18" charset="0"/>
              </a:rPr>
              <a:t> Gradient Descent &amp; Partial Derivatives</a:t>
            </a:r>
          </a:p>
          <a:p>
            <a:pPr marL="0" indent="0">
              <a:buNone/>
            </a:pPr>
            <a:r>
              <a:rPr lang="en-US" sz="3200" dirty="0">
                <a:solidFill>
                  <a:schemeClr val="tx1">
                    <a:lumMod val="75000"/>
                    <a:lumOff val="25000"/>
                  </a:schemeClr>
                </a:solidFill>
                <a:latin typeface="Palatino Linotype" panose="02040502050505030304" pitchFamily="18" charset="0"/>
              </a:rPr>
              <a:t> </a:t>
            </a:r>
          </a:p>
          <a:p>
            <a:pPr>
              <a:buFont typeface="Wingdings" panose="05000000000000000000" pitchFamily="2" charset="2"/>
              <a:buChar char="Ø"/>
            </a:pPr>
            <a:r>
              <a:rPr lang="en-US" sz="3200" dirty="0">
                <a:solidFill>
                  <a:schemeClr val="tx1">
                    <a:lumMod val="75000"/>
                    <a:lumOff val="25000"/>
                  </a:schemeClr>
                </a:solidFill>
                <a:latin typeface="Palatino Linotype" panose="02040502050505030304" pitchFamily="18" charset="0"/>
              </a:rPr>
              <a:t> Complex Gradients</a:t>
            </a:r>
          </a:p>
          <a:p>
            <a:pPr marL="0" indent="0">
              <a:buNone/>
            </a:pPr>
            <a:endParaRPr lang="en-US" sz="3200" dirty="0">
              <a:solidFill>
                <a:schemeClr val="tx1">
                  <a:lumMod val="75000"/>
                  <a:lumOff val="25000"/>
                </a:schemeClr>
              </a:solidFill>
              <a:latin typeface="Palatino Linotype" panose="02040502050505030304" pitchFamily="18" charset="0"/>
            </a:endParaRPr>
          </a:p>
          <a:p>
            <a:pPr>
              <a:buFont typeface="Wingdings" panose="05000000000000000000" pitchFamily="2" charset="2"/>
              <a:buChar char="Ø"/>
            </a:pPr>
            <a:r>
              <a:rPr lang="en-US" sz="3200" dirty="0">
                <a:solidFill>
                  <a:schemeClr val="tx1">
                    <a:lumMod val="75000"/>
                    <a:lumOff val="25000"/>
                  </a:schemeClr>
                </a:solidFill>
                <a:latin typeface="Palatino Linotype" panose="02040502050505030304" pitchFamily="18" charset="0"/>
              </a:rPr>
              <a:t> Optimizers</a:t>
            </a:r>
          </a:p>
          <a:p>
            <a:pPr marL="0" indent="0">
              <a:buNone/>
            </a:pPr>
            <a:endParaRPr lang="en-US" sz="3200" dirty="0">
              <a:solidFill>
                <a:schemeClr val="tx1">
                  <a:lumMod val="75000"/>
                  <a:lumOff val="25000"/>
                </a:schemeClr>
              </a:solidFill>
              <a:latin typeface="Palatino Linotype" panose="02040502050505030304" pitchFamily="18" charset="0"/>
            </a:endParaRPr>
          </a:p>
          <a:p>
            <a:pPr>
              <a:buFont typeface="Wingdings" panose="05000000000000000000" pitchFamily="2" charset="2"/>
              <a:buChar char="Ø"/>
            </a:pPr>
            <a:r>
              <a:rPr lang="en-US" sz="3200" dirty="0">
                <a:solidFill>
                  <a:schemeClr val="tx1">
                    <a:lumMod val="75000"/>
                    <a:lumOff val="25000"/>
                  </a:schemeClr>
                </a:solidFill>
                <a:latin typeface="Palatino Linotype" panose="02040502050505030304" pitchFamily="18" charset="0"/>
              </a:rPr>
              <a:t> Chain Rule</a:t>
            </a:r>
          </a:p>
        </p:txBody>
      </p:sp>
      <p:sp>
        <p:nvSpPr>
          <p:cNvPr id="3" name="Title 4">
            <a:extLst>
              <a:ext uri="{FF2B5EF4-FFF2-40B4-BE49-F238E27FC236}">
                <a16:creationId xmlns:a16="http://schemas.microsoft.com/office/drawing/2014/main" id="{8ADCD547-C091-45A4-9127-CC0044D81745}"/>
              </a:ext>
            </a:extLst>
          </p:cNvPr>
          <p:cNvSpPr>
            <a:spLocks noGrp="1"/>
          </p:cNvSpPr>
          <p:nvPr>
            <p:ph type="title"/>
          </p:nvPr>
        </p:nvSpPr>
        <p:spPr>
          <a:xfrm>
            <a:off x="812802" y="365126"/>
            <a:ext cx="10540998" cy="1325563"/>
          </a:xfrm>
        </p:spPr>
        <p:txBody>
          <a:bodyPr/>
          <a:lstStyle/>
          <a:p>
            <a:pPr algn="ctr"/>
            <a:r>
              <a:rPr lang="en-US" dirty="0">
                <a:solidFill>
                  <a:schemeClr val="tx1">
                    <a:lumMod val="65000"/>
                    <a:lumOff val="35000"/>
                  </a:schemeClr>
                </a:solidFill>
                <a:latin typeface="Palatino Linotype" panose="02040502050505030304" pitchFamily="18" charset="0"/>
              </a:rPr>
              <a:t>Summary</a:t>
            </a:r>
          </a:p>
        </p:txBody>
      </p:sp>
    </p:spTree>
    <p:extLst>
      <p:ext uri="{BB962C8B-B14F-4D97-AF65-F5344CB8AC3E}">
        <p14:creationId xmlns:p14="http://schemas.microsoft.com/office/powerpoint/2010/main" val="1397534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28530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E411F643-EC2D-4E1E-8092-E170BA29DA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2914988" y="1219435"/>
            <a:ext cx="6362023" cy="44191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8857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04A5DD7-2E6D-4CBD-9173-DEB9AAF57B35}"/>
              </a:ext>
            </a:extLst>
          </p:cNvPr>
          <p:cNvPicPr>
            <a:picLocks noChangeAspect="1"/>
          </p:cNvPicPr>
          <p:nvPr/>
        </p:nvPicPr>
        <p:blipFill>
          <a:blip r:embed="rId3"/>
          <a:stretch>
            <a:fillRect/>
          </a:stretch>
        </p:blipFill>
        <p:spPr>
          <a:xfrm>
            <a:off x="2035898" y="1094441"/>
            <a:ext cx="8120203" cy="4669117"/>
          </a:xfrm>
          <a:prstGeom prst="rect">
            <a:avLst/>
          </a:prstGeom>
        </p:spPr>
      </p:pic>
    </p:spTree>
    <p:extLst>
      <p:ext uri="{BB962C8B-B14F-4D97-AF65-F5344CB8AC3E}">
        <p14:creationId xmlns:p14="http://schemas.microsoft.com/office/powerpoint/2010/main" val="253694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41F357F2-B52E-488D-B6C4-6C89B613C085}"/>
              </a:ext>
            </a:extLst>
          </p:cNvPr>
          <p:cNvPicPr>
            <a:picLocks noChangeAspect="1"/>
          </p:cNvPicPr>
          <p:nvPr/>
        </p:nvPicPr>
        <p:blipFill>
          <a:blip r:embed="rId3"/>
          <a:stretch>
            <a:fillRect/>
          </a:stretch>
        </p:blipFill>
        <p:spPr>
          <a:xfrm>
            <a:off x="427985" y="3181352"/>
            <a:ext cx="1931640" cy="1441523"/>
          </a:xfrm>
          <a:prstGeom prst="rect">
            <a:avLst/>
          </a:prstGeom>
        </p:spPr>
      </p:pic>
      <p:sp>
        <p:nvSpPr>
          <p:cNvPr id="5" name="TextBox 4">
            <a:extLst>
              <a:ext uri="{FF2B5EF4-FFF2-40B4-BE49-F238E27FC236}">
                <a16:creationId xmlns:a16="http://schemas.microsoft.com/office/drawing/2014/main" id="{86AFA5E5-2C43-44A4-95DB-2A0A6476895C}"/>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Taylor, M. (2017). </a:t>
            </a:r>
            <a:r>
              <a:rPr lang="en-US" sz="1400" i="1" dirty="0">
                <a:solidFill>
                  <a:schemeClr val="tx1">
                    <a:lumMod val="65000"/>
                    <a:lumOff val="35000"/>
                  </a:schemeClr>
                </a:solidFill>
                <a:latin typeface="+mj-lt"/>
                <a:ea typeface="Verdana" panose="020B0604030504040204" pitchFamily="34" charset="0"/>
              </a:rPr>
              <a:t>Neural networks: A visual introduction for beginners</a:t>
            </a:r>
            <a:r>
              <a:rPr lang="en-US" sz="1400" dirty="0">
                <a:solidFill>
                  <a:schemeClr val="tx1">
                    <a:lumMod val="65000"/>
                    <a:lumOff val="35000"/>
                  </a:schemeClr>
                </a:solidFill>
                <a:latin typeface="+mj-lt"/>
                <a:ea typeface="Verdana" panose="020B0604030504040204" pitchFamily="34" charset="0"/>
              </a:rPr>
              <a:t>. Vancouver, Canada</a:t>
            </a:r>
            <a:r>
              <a:rPr lang="en-US" sz="1400" b="0" i="0" dirty="0">
                <a:solidFill>
                  <a:schemeClr val="tx1">
                    <a:lumMod val="65000"/>
                    <a:lumOff val="35000"/>
                  </a:schemeClr>
                </a:solidFill>
                <a:effectLst/>
                <a:latin typeface="+mj-lt"/>
                <a:ea typeface="Verdana" panose="020B0604030504040204" pitchFamily="34" charset="0"/>
              </a:rPr>
              <a:t>: Blue Windmill Media</a:t>
            </a:r>
            <a:r>
              <a:rPr lang="en-US" sz="1400" dirty="0">
                <a:solidFill>
                  <a:schemeClr val="tx1">
                    <a:lumMod val="65000"/>
                    <a:lumOff val="35000"/>
                  </a:schemeClr>
                </a:solidFill>
                <a:latin typeface="+mj-lt"/>
                <a:ea typeface="Verdana" panose="020B0604030504040204" pitchFamily="34" charset="0"/>
              </a:rPr>
              <a:t>.</a:t>
            </a:r>
          </a:p>
        </p:txBody>
      </p:sp>
      <p:pic>
        <p:nvPicPr>
          <p:cNvPr id="7" name="Picture 6">
            <a:extLst>
              <a:ext uri="{FF2B5EF4-FFF2-40B4-BE49-F238E27FC236}">
                <a16:creationId xmlns:a16="http://schemas.microsoft.com/office/drawing/2014/main" id="{40A80263-667F-4A46-90DC-4B62AC3AC0E8}"/>
              </a:ext>
            </a:extLst>
          </p:cNvPr>
          <p:cNvPicPr>
            <a:picLocks noChangeAspect="1"/>
          </p:cNvPicPr>
          <p:nvPr/>
        </p:nvPicPr>
        <p:blipFill>
          <a:blip r:embed="rId4"/>
          <a:stretch>
            <a:fillRect/>
          </a:stretch>
        </p:blipFill>
        <p:spPr>
          <a:xfrm>
            <a:off x="2359625" y="266837"/>
            <a:ext cx="8804054" cy="5829030"/>
          </a:xfrm>
          <a:prstGeom prst="rect">
            <a:avLst/>
          </a:prstGeom>
        </p:spPr>
      </p:pic>
    </p:spTree>
    <p:extLst>
      <p:ext uri="{BB962C8B-B14F-4D97-AF65-F5344CB8AC3E}">
        <p14:creationId xmlns:p14="http://schemas.microsoft.com/office/powerpoint/2010/main" val="1522564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0BFB451F-4D20-41E3-8D60-872B9499C3D0}"/>
              </a:ext>
            </a:extLst>
          </p:cNvPr>
          <p:cNvPicPr>
            <a:picLocks noChangeAspect="1"/>
          </p:cNvPicPr>
          <p:nvPr/>
        </p:nvPicPr>
        <p:blipFill>
          <a:blip r:embed="rId3"/>
          <a:stretch>
            <a:fillRect/>
          </a:stretch>
        </p:blipFill>
        <p:spPr>
          <a:xfrm>
            <a:off x="2352122" y="739977"/>
            <a:ext cx="6909229" cy="5682276"/>
          </a:xfrm>
          <a:prstGeom prst="rect">
            <a:avLst/>
          </a:prstGeom>
        </p:spPr>
      </p:pic>
      <p:pic>
        <p:nvPicPr>
          <p:cNvPr id="12" name="Picture 11">
            <a:extLst>
              <a:ext uri="{FF2B5EF4-FFF2-40B4-BE49-F238E27FC236}">
                <a16:creationId xmlns:a16="http://schemas.microsoft.com/office/drawing/2014/main" id="{8F9CB138-4226-47B1-BAF7-A7F5B503F4CF}"/>
              </a:ext>
            </a:extLst>
          </p:cNvPr>
          <p:cNvPicPr>
            <a:picLocks noChangeAspect="1"/>
          </p:cNvPicPr>
          <p:nvPr/>
        </p:nvPicPr>
        <p:blipFill>
          <a:blip r:embed="rId4"/>
          <a:stretch>
            <a:fillRect/>
          </a:stretch>
        </p:blipFill>
        <p:spPr>
          <a:xfrm>
            <a:off x="5274097" y="3028906"/>
            <a:ext cx="959695" cy="517483"/>
          </a:xfrm>
          <a:prstGeom prst="rect">
            <a:avLst/>
          </a:prstGeom>
        </p:spPr>
      </p:pic>
      <p:pic>
        <p:nvPicPr>
          <p:cNvPr id="4" name="Picture 3">
            <a:extLst>
              <a:ext uri="{FF2B5EF4-FFF2-40B4-BE49-F238E27FC236}">
                <a16:creationId xmlns:a16="http://schemas.microsoft.com/office/drawing/2014/main" id="{10DEF40C-AD54-4CE0-B1EA-07604F5909B7}"/>
              </a:ext>
            </a:extLst>
          </p:cNvPr>
          <p:cNvPicPr>
            <a:picLocks noChangeAspect="1"/>
          </p:cNvPicPr>
          <p:nvPr/>
        </p:nvPicPr>
        <p:blipFill>
          <a:blip r:embed="rId5"/>
          <a:stretch>
            <a:fillRect/>
          </a:stretch>
        </p:blipFill>
        <p:spPr>
          <a:xfrm>
            <a:off x="7121927" y="2624720"/>
            <a:ext cx="3676353" cy="1032880"/>
          </a:xfrm>
          <a:prstGeom prst="rect">
            <a:avLst/>
          </a:prstGeom>
        </p:spPr>
      </p:pic>
      <p:pic>
        <p:nvPicPr>
          <p:cNvPr id="6" name="Picture 5">
            <a:extLst>
              <a:ext uri="{FF2B5EF4-FFF2-40B4-BE49-F238E27FC236}">
                <a16:creationId xmlns:a16="http://schemas.microsoft.com/office/drawing/2014/main" id="{3C40C2E3-FF77-4F69-AEFB-A166706E3700}"/>
              </a:ext>
            </a:extLst>
          </p:cNvPr>
          <p:cNvPicPr>
            <a:picLocks noChangeAspect="1"/>
          </p:cNvPicPr>
          <p:nvPr/>
        </p:nvPicPr>
        <p:blipFill>
          <a:blip r:embed="rId6"/>
          <a:stretch>
            <a:fillRect/>
          </a:stretch>
        </p:blipFill>
        <p:spPr>
          <a:xfrm>
            <a:off x="7655990" y="5025526"/>
            <a:ext cx="3386262" cy="574692"/>
          </a:xfrm>
          <a:prstGeom prst="rect">
            <a:avLst/>
          </a:prstGeom>
        </p:spPr>
      </p:pic>
      <p:pic>
        <p:nvPicPr>
          <p:cNvPr id="14" name="Picture 13">
            <a:extLst>
              <a:ext uri="{FF2B5EF4-FFF2-40B4-BE49-F238E27FC236}">
                <a16:creationId xmlns:a16="http://schemas.microsoft.com/office/drawing/2014/main" id="{26314CED-D57E-48DE-A275-9F18CF1F0FC3}"/>
              </a:ext>
            </a:extLst>
          </p:cNvPr>
          <p:cNvPicPr>
            <a:picLocks noChangeAspect="1"/>
          </p:cNvPicPr>
          <p:nvPr/>
        </p:nvPicPr>
        <p:blipFill>
          <a:blip r:embed="rId7"/>
          <a:stretch>
            <a:fillRect/>
          </a:stretch>
        </p:blipFill>
        <p:spPr>
          <a:xfrm>
            <a:off x="9126671" y="2791306"/>
            <a:ext cx="514350" cy="330200"/>
          </a:xfrm>
          <a:prstGeom prst="rect">
            <a:avLst/>
          </a:prstGeom>
        </p:spPr>
      </p:pic>
    </p:spTree>
    <p:extLst>
      <p:ext uri="{BB962C8B-B14F-4D97-AF65-F5344CB8AC3E}">
        <p14:creationId xmlns:p14="http://schemas.microsoft.com/office/powerpoint/2010/main" val="1054698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Chart, surface chart&#10;&#10;Description automatically generated">
            <a:extLst>
              <a:ext uri="{FF2B5EF4-FFF2-40B4-BE49-F238E27FC236}">
                <a16:creationId xmlns:a16="http://schemas.microsoft.com/office/drawing/2014/main" id="{0B2453D2-A192-460A-8309-5ED38EB8E9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25829" y="1238137"/>
            <a:ext cx="3740342" cy="4381725"/>
          </a:xfrm>
          <a:prstGeom prst="rect">
            <a:avLst/>
          </a:prstGeom>
        </p:spPr>
      </p:pic>
      <p:cxnSp>
        <p:nvCxnSpPr>
          <p:cNvPr id="3" name="Straight Connector 2">
            <a:extLst>
              <a:ext uri="{FF2B5EF4-FFF2-40B4-BE49-F238E27FC236}">
                <a16:creationId xmlns:a16="http://schemas.microsoft.com/office/drawing/2014/main" id="{92203F62-6AE7-4293-9D61-BA38A68C67E8}"/>
              </a:ext>
            </a:extLst>
          </p:cNvPr>
          <p:cNvCxnSpPr/>
          <p:nvPr/>
        </p:nvCxnSpPr>
        <p:spPr>
          <a:xfrm>
            <a:off x="6270170" y="4441372"/>
            <a:ext cx="2452914" cy="0"/>
          </a:xfrm>
          <a:prstGeom prst="line">
            <a:avLst/>
          </a:prstGeom>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581F4F03-4309-4B2C-B4F7-C0730727FFBD}"/>
              </a:ext>
            </a:extLst>
          </p:cNvPr>
          <p:cNvSpPr txBox="1"/>
          <p:nvPr/>
        </p:nvSpPr>
        <p:spPr>
          <a:xfrm>
            <a:off x="8723084" y="4256705"/>
            <a:ext cx="566056" cy="369333"/>
          </a:xfrm>
          <a:prstGeom prst="rect">
            <a:avLst/>
          </a:prstGeom>
          <a:noFill/>
        </p:spPr>
        <p:txBody>
          <a:bodyPr wrap="square" rtlCol="0">
            <a:spAutoFit/>
          </a:bodyPr>
          <a:lstStyle/>
          <a:p>
            <a:r>
              <a:rPr lang="en-US" dirty="0">
                <a:latin typeface="+mj-lt"/>
              </a:rPr>
              <a:t>End</a:t>
            </a:r>
          </a:p>
        </p:txBody>
      </p:sp>
      <p:cxnSp>
        <p:nvCxnSpPr>
          <p:cNvPr id="8" name="Straight Connector 7">
            <a:extLst>
              <a:ext uri="{FF2B5EF4-FFF2-40B4-BE49-F238E27FC236}">
                <a16:creationId xmlns:a16="http://schemas.microsoft.com/office/drawing/2014/main" id="{83D1922A-7C29-451A-A651-C9D9835D293E}"/>
              </a:ext>
            </a:extLst>
          </p:cNvPr>
          <p:cNvCxnSpPr>
            <a:cxnSpLocks/>
          </p:cNvCxnSpPr>
          <p:nvPr/>
        </p:nvCxnSpPr>
        <p:spPr>
          <a:xfrm>
            <a:off x="7699827" y="2169886"/>
            <a:ext cx="1589313" cy="0"/>
          </a:xfrm>
          <a:prstGeom prst="line">
            <a:avLst/>
          </a:prstGeom>
        </p:spPr>
        <p:style>
          <a:lnRef idx="2">
            <a:schemeClr val="accent1"/>
          </a:lnRef>
          <a:fillRef idx="0">
            <a:schemeClr val="accent1"/>
          </a:fillRef>
          <a:effectRef idx="1">
            <a:schemeClr val="accent1"/>
          </a:effectRef>
          <a:fontRef idx="minor">
            <a:schemeClr val="tx1"/>
          </a:fontRef>
        </p:style>
      </p:cxnSp>
      <p:sp>
        <p:nvSpPr>
          <p:cNvPr id="9" name="TextBox 8">
            <a:extLst>
              <a:ext uri="{FF2B5EF4-FFF2-40B4-BE49-F238E27FC236}">
                <a16:creationId xmlns:a16="http://schemas.microsoft.com/office/drawing/2014/main" id="{5DF0E1A5-8828-439E-AF7F-B239E6B848E5}"/>
              </a:ext>
            </a:extLst>
          </p:cNvPr>
          <p:cNvSpPr txBox="1"/>
          <p:nvPr/>
        </p:nvSpPr>
        <p:spPr>
          <a:xfrm>
            <a:off x="9289140" y="1985220"/>
            <a:ext cx="703945" cy="369332"/>
          </a:xfrm>
          <a:prstGeom prst="rect">
            <a:avLst/>
          </a:prstGeom>
          <a:noFill/>
        </p:spPr>
        <p:txBody>
          <a:bodyPr wrap="square" rtlCol="0">
            <a:spAutoFit/>
          </a:bodyPr>
          <a:lstStyle/>
          <a:p>
            <a:r>
              <a:rPr lang="en-US" dirty="0">
                <a:latin typeface="+mj-lt"/>
              </a:rPr>
              <a:t>Start</a:t>
            </a:r>
          </a:p>
        </p:txBody>
      </p:sp>
      <p:sp>
        <p:nvSpPr>
          <p:cNvPr id="10" name="TextBox 9">
            <a:extLst>
              <a:ext uri="{FF2B5EF4-FFF2-40B4-BE49-F238E27FC236}">
                <a16:creationId xmlns:a16="http://schemas.microsoft.com/office/drawing/2014/main" id="{6D90157C-F183-4FA7-846D-60E9E2CA1A8D}"/>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Image Credit: </a:t>
            </a:r>
            <a:r>
              <a:rPr lang="en-US" sz="1400" b="0" i="0" dirty="0">
                <a:solidFill>
                  <a:schemeClr val="tx1">
                    <a:lumMod val="65000"/>
                    <a:lumOff val="35000"/>
                  </a:schemeClr>
                </a:solidFill>
                <a:effectLst/>
                <a:latin typeface="+mj-lt"/>
              </a:rPr>
              <a:t>https://blog.paperspace.com/intro-to-optimization-in-deep-learning-gradient-descent/</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3125854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0" y="4285400"/>
            <a:ext cx="12192000" cy="518830"/>
          </a:xfrm>
        </p:spPr>
        <p:txBody>
          <a:bodyPr>
            <a:normAutofit/>
          </a:bodyPr>
          <a:lstStyle/>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p:txBody>
      </p:sp>
      <p:pic>
        <p:nvPicPr>
          <p:cNvPr id="4" name="Picture 3" descr="Chart, line chart&#10;&#10;Description automatically generated">
            <a:extLst>
              <a:ext uri="{FF2B5EF4-FFF2-40B4-BE49-F238E27FC236}">
                <a16:creationId xmlns:a16="http://schemas.microsoft.com/office/drawing/2014/main" id="{D494CECD-ACAA-4CDE-A9FB-CF60D78F08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5593" y="1600196"/>
            <a:ext cx="6400813" cy="3657607"/>
          </a:xfrm>
          <a:prstGeom prst="rect">
            <a:avLst/>
          </a:prstGeom>
        </p:spPr>
      </p:pic>
    </p:spTree>
    <p:extLst>
      <p:ext uri="{BB962C8B-B14F-4D97-AF65-F5344CB8AC3E}">
        <p14:creationId xmlns:p14="http://schemas.microsoft.com/office/powerpoint/2010/main" val="4232086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FB2EB7C-CB3B-44AB-8441-7FF0A73D1DA8}"/>
              </a:ext>
            </a:extLst>
          </p:cNvPr>
          <p:cNvSpPr>
            <a:spLocks noGrp="1"/>
          </p:cNvSpPr>
          <p:nvPr>
            <p:ph type="title"/>
          </p:nvPr>
        </p:nvSpPr>
        <p:spPr>
          <a:xfrm>
            <a:off x="0" y="197312"/>
            <a:ext cx="12192000" cy="1580687"/>
          </a:xfrm>
          <a:noFill/>
        </p:spPr>
        <p:txBody>
          <a:bodyPr>
            <a:normAutofit/>
          </a:bodyPr>
          <a:lstStyle/>
          <a:p>
            <a:r>
              <a:rPr lang="en-US" sz="4400" dirty="0">
                <a:solidFill>
                  <a:srgbClr val="6C9AC3"/>
                </a:solidFill>
              </a:rPr>
              <a:t>     </a:t>
            </a:r>
            <a:endParaRPr lang="en-US" sz="6700" dirty="0">
              <a:solidFill>
                <a:srgbClr val="6C9AC3"/>
              </a:solidFill>
              <a:latin typeface="Palatino Linotype" panose="02040502050505030304" pitchFamily="18" charset="0"/>
              <a:cs typeface="Segoe UI Light" panose="020B0502040204020203" pitchFamily="34" charset="0"/>
            </a:endParaRPr>
          </a:p>
        </p:txBody>
      </p:sp>
      <p:sp>
        <p:nvSpPr>
          <p:cNvPr id="5" name="TextBox 4">
            <a:extLst>
              <a:ext uri="{FF2B5EF4-FFF2-40B4-BE49-F238E27FC236}">
                <a16:creationId xmlns:a16="http://schemas.microsoft.com/office/drawing/2014/main" id="{7D337760-CE63-4616-ACA3-1585B95477F9}"/>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a:t>
            </a:r>
            <a:r>
              <a:rPr lang="en-US" sz="1400" dirty="0">
                <a:solidFill>
                  <a:schemeClr val="tx1">
                    <a:lumMod val="65000"/>
                    <a:lumOff val="35000"/>
                  </a:schemeClr>
                </a:solidFill>
                <a:latin typeface="+mj-lt"/>
                <a:ea typeface="Verdana" panose="020B0604030504040204" pitchFamily="34" charset="0"/>
              </a:rPr>
              <a:t>ch Press</a:t>
            </a:r>
            <a:r>
              <a:rPr lang="en-US" sz="1400" b="0" i="0" dirty="0">
                <a:solidFill>
                  <a:schemeClr val="tx1">
                    <a:lumMod val="65000"/>
                    <a:lumOff val="35000"/>
                  </a:schemeClr>
                </a:solidFill>
                <a:effectLst/>
                <a:latin typeface="+mj-lt"/>
                <a:ea typeface="Verdana" panose="020B0604030504040204" pitchFamily="34" charset="0"/>
              </a:rPr>
              <a:t>. (</a:t>
            </a:r>
            <a:r>
              <a:rPr lang="en-US" sz="1400" dirty="0">
                <a:solidFill>
                  <a:schemeClr val="tx1">
                    <a:lumMod val="65000"/>
                    <a:lumOff val="35000"/>
                  </a:schemeClr>
                </a:solidFill>
                <a:latin typeface="+mj-lt"/>
                <a:ea typeface="Verdana" panose="020B0604030504040204" pitchFamily="34" charset="0"/>
              </a:rPr>
              <a:t>page 355</a:t>
            </a:r>
            <a:r>
              <a:rPr lang="en-US" sz="1400" b="0" i="0" dirty="0">
                <a:solidFill>
                  <a:schemeClr val="tx1">
                    <a:lumMod val="65000"/>
                    <a:lumOff val="35000"/>
                  </a:schemeClr>
                </a:solidFill>
                <a:effectLst/>
                <a:latin typeface="+mj-lt"/>
                <a:ea typeface="Verdana" panose="020B0604030504040204" pitchFamily="34" charset="0"/>
              </a:rPr>
              <a:t>)</a:t>
            </a:r>
            <a:endParaRPr lang="en-US" sz="1400" dirty="0">
              <a:solidFill>
                <a:schemeClr val="tx1">
                  <a:lumMod val="65000"/>
                  <a:lumOff val="35000"/>
                </a:schemeClr>
              </a:solidFill>
              <a:latin typeface="+mj-lt"/>
              <a:ea typeface="Verdana" panose="020B0604030504040204" pitchFamily="34" charset="0"/>
            </a:endParaRPr>
          </a:p>
        </p:txBody>
      </p:sp>
      <p:pic>
        <p:nvPicPr>
          <p:cNvPr id="9" name="Picture 8">
            <a:extLst>
              <a:ext uri="{FF2B5EF4-FFF2-40B4-BE49-F238E27FC236}">
                <a16:creationId xmlns:a16="http://schemas.microsoft.com/office/drawing/2014/main" id="{CD2168FA-BC82-4463-9A2D-763DD3459C0C}"/>
              </a:ext>
            </a:extLst>
          </p:cNvPr>
          <p:cNvPicPr>
            <a:picLocks noChangeAspect="1"/>
          </p:cNvPicPr>
          <p:nvPr/>
        </p:nvPicPr>
        <p:blipFill>
          <a:blip r:embed="rId3"/>
          <a:stretch>
            <a:fillRect/>
          </a:stretch>
        </p:blipFill>
        <p:spPr>
          <a:xfrm>
            <a:off x="2920612" y="1567161"/>
            <a:ext cx="6730792" cy="3774860"/>
          </a:xfrm>
          <a:prstGeom prst="rect">
            <a:avLst/>
          </a:prstGeom>
        </p:spPr>
      </p:pic>
    </p:spTree>
    <p:extLst>
      <p:ext uri="{BB962C8B-B14F-4D97-AF65-F5344CB8AC3E}">
        <p14:creationId xmlns:p14="http://schemas.microsoft.com/office/powerpoint/2010/main" val="4160095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024DCCD-E8B4-4385-A997-0AC8FBC1678F}"/>
              </a:ext>
            </a:extLst>
          </p:cNvPr>
          <p:cNvPicPr>
            <a:picLocks noChangeAspect="1"/>
          </p:cNvPicPr>
          <p:nvPr/>
        </p:nvPicPr>
        <p:blipFill>
          <a:blip r:embed="rId3"/>
          <a:stretch>
            <a:fillRect/>
          </a:stretch>
        </p:blipFill>
        <p:spPr>
          <a:xfrm>
            <a:off x="2303055" y="1408730"/>
            <a:ext cx="7585890" cy="4040540"/>
          </a:xfrm>
          <a:prstGeom prst="rect">
            <a:avLst/>
          </a:prstGeom>
        </p:spPr>
      </p:pic>
      <p:sp>
        <p:nvSpPr>
          <p:cNvPr id="5" name="TextBox 4">
            <a:extLst>
              <a:ext uri="{FF2B5EF4-FFF2-40B4-BE49-F238E27FC236}">
                <a16:creationId xmlns:a16="http://schemas.microsoft.com/office/drawing/2014/main" id="{87573404-7D08-4E4B-98DB-29AED7782313}"/>
              </a:ext>
            </a:extLst>
          </p:cNvPr>
          <p:cNvSpPr txBox="1"/>
          <p:nvPr/>
        </p:nvSpPr>
        <p:spPr>
          <a:xfrm>
            <a:off x="2527443" y="5917915"/>
            <a:ext cx="4150759" cy="369332"/>
          </a:xfrm>
          <a:prstGeom prst="rect">
            <a:avLst/>
          </a:prstGeom>
          <a:noFill/>
        </p:spPr>
        <p:txBody>
          <a:bodyPr wrap="square" rtlCol="0">
            <a:spAutoFit/>
          </a:bodyPr>
          <a:lstStyle/>
          <a:p>
            <a:r>
              <a:rPr lang="en-US" dirty="0">
                <a:solidFill>
                  <a:schemeClr val="tx1">
                    <a:lumMod val="65000"/>
                    <a:lumOff val="35000"/>
                  </a:schemeClr>
                </a:solidFill>
                <a:latin typeface="Palatino Linotype" panose="02040502050505030304" pitchFamily="18" charset="0"/>
              </a:rPr>
              <a:t>The learning rate is too small</a:t>
            </a:r>
          </a:p>
        </p:txBody>
      </p:sp>
      <p:sp>
        <p:nvSpPr>
          <p:cNvPr id="6" name="TextBox 5">
            <a:extLst>
              <a:ext uri="{FF2B5EF4-FFF2-40B4-BE49-F238E27FC236}">
                <a16:creationId xmlns:a16="http://schemas.microsoft.com/office/drawing/2014/main" id="{CD8A85A0-D873-438F-A307-F5EC45F645B6}"/>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Geron, A. (2021). </a:t>
            </a:r>
            <a:r>
              <a:rPr lang="en-US" sz="1400" i="1" dirty="0">
                <a:solidFill>
                  <a:schemeClr val="tx1">
                    <a:lumMod val="65000"/>
                    <a:lumOff val="35000"/>
                  </a:schemeClr>
                </a:solidFill>
                <a:latin typeface="+mj-lt"/>
                <a:ea typeface="Verdana" panose="020B0604030504040204" pitchFamily="34" charset="0"/>
              </a:rPr>
              <a:t>Hands-On Machine learning with Sci-Kit Learn, Keras &amp; Tensorflow</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Sebastopol, CA: </a:t>
            </a:r>
            <a:r>
              <a:rPr lang="en-US" sz="1400" dirty="0">
                <a:solidFill>
                  <a:schemeClr val="tx1">
                    <a:lumMod val="65000"/>
                    <a:lumOff val="35000"/>
                  </a:schemeClr>
                </a:solidFill>
                <a:latin typeface="+mj-lt"/>
                <a:ea typeface="Verdana" panose="020B0604030504040204" pitchFamily="34" charset="0"/>
              </a:rPr>
              <a:t>O’Reilly</a:t>
            </a:r>
            <a:r>
              <a:rPr lang="en-US" sz="1400" b="0" i="0" dirty="0">
                <a:solidFill>
                  <a:schemeClr val="tx1">
                    <a:lumMod val="65000"/>
                    <a:lumOff val="35000"/>
                  </a:schemeClr>
                </a:solidFill>
                <a:effectLst/>
                <a:latin typeface="+mj-lt"/>
                <a:ea typeface="Verdana" panose="020B0604030504040204" pitchFamily="34" charset="0"/>
              </a:rPr>
              <a:t>. (Chapter 4)</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2842615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7573404-7D08-4E4B-98DB-29AED7782313}"/>
              </a:ext>
            </a:extLst>
          </p:cNvPr>
          <p:cNvSpPr txBox="1"/>
          <p:nvPr/>
        </p:nvSpPr>
        <p:spPr>
          <a:xfrm>
            <a:off x="2332232" y="5989834"/>
            <a:ext cx="4150759" cy="369332"/>
          </a:xfrm>
          <a:prstGeom prst="rect">
            <a:avLst/>
          </a:prstGeom>
          <a:noFill/>
        </p:spPr>
        <p:txBody>
          <a:bodyPr wrap="square" rtlCol="0">
            <a:spAutoFit/>
          </a:bodyPr>
          <a:lstStyle/>
          <a:p>
            <a:r>
              <a:rPr lang="en-US" dirty="0">
                <a:solidFill>
                  <a:schemeClr val="tx1">
                    <a:lumMod val="65000"/>
                    <a:lumOff val="35000"/>
                  </a:schemeClr>
                </a:solidFill>
                <a:latin typeface="Palatino Linotype" panose="02040502050505030304" pitchFamily="18" charset="0"/>
              </a:rPr>
              <a:t>The learning rate is too large</a:t>
            </a:r>
          </a:p>
        </p:txBody>
      </p:sp>
      <p:pic>
        <p:nvPicPr>
          <p:cNvPr id="3" name="Picture 2">
            <a:extLst>
              <a:ext uri="{FF2B5EF4-FFF2-40B4-BE49-F238E27FC236}">
                <a16:creationId xmlns:a16="http://schemas.microsoft.com/office/drawing/2014/main" id="{C9C7EFA4-D67D-4707-88CB-E36D36ECF5FF}"/>
              </a:ext>
            </a:extLst>
          </p:cNvPr>
          <p:cNvPicPr>
            <a:picLocks noChangeAspect="1"/>
          </p:cNvPicPr>
          <p:nvPr/>
        </p:nvPicPr>
        <p:blipFill>
          <a:blip r:embed="rId3"/>
          <a:stretch>
            <a:fillRect/>
          </a:stretch>
        </p:blipFill>
        <p:spPr>
          <a:xfrm>
            <a:off x="2060466" y="1259900"/>
            <a:ext cx="8071067" cy="4338199"/>
          </a:xfrm>
          <a:prstGeom prst="rect">
            <a:avLst/>
          </a:prstGeom>
        </p:spPr>
      </p:pic>
      <p:sp>
        <p:nvSpPr>
          <p:cNvPr id="4" name="TextBox 3">
            <a:extLst>
              <a:ext uri="{FF2B5EF4-FFF2-40B4-BE49-F238E27FC236}">
                <a16:creationId xmlns:a16="http://schemas.microsoft.com/office/drawing/2014/main" id="{406473BC-067C-4E0B-8B7D-A0F6A9C8388E}"/>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Geron, A. (2021). </a:t>
            </a:r>
            <a:r>
              <a:rPr lang="en-US" sz="1400" i="1" dirty="0">
                <a:solidFill>
                  <a:schemeClr val="tx1">
                    <a:lumMod val="65000"/>
                    <a:lumOff val="35000"/>
                  </a:schemeClr>
                </a:solidFill>
                <a:latin typeface="+mj-lt"/>
                <a:ea typeface="Verdana" panose="020B0604030504040204" pitchFamily="34" charset="0"/>
              </a:rPr>
              <a:t>Hands-On Machine learning with Sci-Kit Learn, Keras &amp; Tensorflow</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Sebastopol, CA: </a:t>
            </a:r>
            <a:r>
              <a:rPr lang="en-US" sz="1400" dirty="0">
                <a:solidFill>
                  <a:schemeClr val="tx1">
                    <a:lumMod val="65000"/>
                    <a:lumOff val="35000"/>
                  </a:schemeClr>
                </a:solidFill>
                <a:latin typeface="+mj-lt"/>
                <a:ea typeface="Verdana" panose="020B0604030504040204" pitchFamily="34" charset="0"/>
              </a:rPr>
              <a:t>O’Reilly</a:t>
            </a:r>
            <a:r>
              <a:rPr lang="en-US" sz="1400" b="0" i="0" dirty="0">
                <a:solidFill>
                  <a:schemeClr val="tx1">
                    <a:lumMod val="65000"/>
                    <a:lumOff val="35000"/>
                  </a:schemeClr>
                </a:solidFill>
                <a:effectLst/>
                <a:latin typeface="+mj-lt"/>
                <a:ea typeface="Verdana" panose="020B0604030504040204" pitchFamily="34" charset="0"/>
              </a:rPr>
              <a:t>. (Chapter 4)</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2552396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 surface chart&#10;&#10;Description automatically generated">
            <a:extLst>
              <a:ext uri="{FF2B5EF4-FFF2-40B4-BE49-F238E27FC236}">
                <a16:creationId xmlns:a16="http://schemas.microsoft.com/office/drawing/2014/main" id="{E9B878F1-2BC6-4ED1-9D59-9B1F0439F4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49589" y="1260363"/>
            <a:ext cx="4292821" cy="4337273"/>
          </a:xfrm>
          <a:prstGeom prst="rect">
            <a:avLst/>
          </a:prstGeom>
        </p:spPr>
      </p:pic>
      <p:sp>
        <p:nvSpPr>
          <p:cNvPr id="4" name="TextBox 3">
            <a:extLst>
              <a:ext uri="{FF2B5EF4-FFF2-40B4-BE49-F238E27FC236}">
                <a16:creationId xmlns:a16="http://schemas.microsoft.com/office/drawing/2014/main" id="{749CD98F-4741-4871-BA56-0B3123AF292F}"/>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Image Credit: </a:t>
            </a:r>
            <a:r>
              <a:rPr lang="en-US" sz="1400" b="0" i="0" dirty="0">
                <a:solidFill>
                  <a:schemeClr val="tx1">
                    <a:lumMod val="65000"/>
                    <a:lumOff val="35000"/>
                  </a:schemeClr>
                </a:solidFill>
                <a:effectLst/>
                <a:latin typeface="+mj-lt"/>
              </a:rPr>
              <a:t>https://blog.paperspace.com/intro-to-optimization-in-deep-learning-gradient-descent/</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351847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4503</TotalTime>
  <Words>3277</Words>
  <Application>Microsoft Office PowerPoint</Application>
  <PresentationFormat>Widescreen</PresentationFormat>
  <Paragraphs>121</Paragraphs>
  <Slides>24</Slides>
  <Notes>24</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24</vt:i4>
      </vt:variant>
    </vt:vector>
  </HeadingPairs>
  <TitlesOfParts>
    <vt:vector size="33" baseType="lpstr">
      <vt:lpstr>Arial</vt:lpstr>
      <vt:lpstr>Calibri</vt:lpstr>
      <vt:lpstr>Calibri Light</vt:lpstr>
      <vt:lpstr>Lato</vt:lpstr>
      <vt:lpstr>Palatino Linotype</vt:lpstr>
      <vt:lpstr>Trebuchet MS</vt:lpstr>
      <vt:lpstr>Wingdings</vt:lpstr>
      <vt:lpstr>Office Theme</vt:lpstr>
      <vt:lpstr>Visio</vt:lpstr>
      <vt:lpstr>PowerPoint Presentation</vt:lpstr>
      <vt:lpstr>PowerPoint Presentation</vt:lpstr>
      <vt:lpstr>PowerPoint Presentation</vt:lpstr>
      <vt:lpstr>PowerPoint Presentation</vt:lpstr>
      <vt:lpstr>PowerPoint Presentation</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Summary</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Learning Workshop</dc:title>
  <dc:creator>Maxwell,Daniel</dc:creator>
  <cp:lastModifiedBy>Maxwell,Daniel</cp:lastModifiedBy>
  <cp:revision>438</cp:revision>
  <dcterms:created xsi:type="dcterms:W3CDTF">2021-03-18T17:30:04Z</dcterms:created>
  <dcterms:modified xsi:type="dcterms:W3CDTF">2022-06-06T17:59:51Z</dcterms:modified>
</cp:coreProperties>
</file>