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2" r:id="rId2"/>
    <p:sldId id="298" r:id="rId3"/>
    <p:sldId id="330" r:id="rId4"/>
    <p:sldId id="307" r:id="rId5"/>
    <p:sldId id="324" r:id="rId6"/>
    <p:sldId id="325" r:id="rId7"/>
    <p:sldId id="326" r:id="rId8"/>
    <p:sldId id="300" r:id="rId9"/>
    <p:sldId id="327" r:id="rId10"/>
    <p:sldId id="331" r:id="rId11"/>
    <p:sldId id="323" r:id="rId12"/>
    <p:sldId id="329" r:id="rId13"/>
    <p:sldId id="305" r:id="rId14"/>
    <p:sldId id="328"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880"/>
    <a:srgbClr val="65BB7B"/>
    <a:srgbClr val="5A5AA8"/>
    <a:srgbClr val="D3D3F1"/>
    <a:srgbClr val="D6EECF"/>
    <a:srgbClr val="62BD7D"/>
    <a:srgbClr val="6D6CCA"/>
    <a:srgbClr val="4F4FFF"/>
    <a:srgbClr val="1A73E8"/>
    <a:srgbClr val="474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70040" autoAdjust="0"/>
  </p:normalViewPr>
  <p:slideViewPr>
    <p:cSldViewPr snapToGrid="0" showGuides="1">
      <p:cViewPr varScale="1">
        <p:scale>
          <a:sx n="47" d="100"/>
          <a:sy n="47" d="100"/>
        </p:scale>
        <p:origin x="1344"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following recommendations come from Jon Krohn’s wonderful book: </a:t>
            </a:r>
            <a:r>
              <a:rPr lang="en-US" i="1" dirty="0"/>
              <a:t>Deep Learning Illustrated:</a:t>
            </a:r>
          </a:p>
          <a:p>
            <a:pPr marL="0" indent="0">
              <a:buNone/>
            </a:pPr>
            <a:endParaRPr lang="en-US" dirty="0"/>
          </a:p>
          <a:p>
            <a:pPr marL="228600" indent="-228600">
              <a:buAutoNum type="arabicPeriod"/>
            </a:pPr>
            <a:r>
              <a:rPr lang="en-US" dirty="0"/>
              <a:t>Because it’s either all on or off, the perceptron is not a practical consideration for deep neural networks.</a:t>
            </a:r>
          </a:p>
          <a:p>
            <a:pPr marL="228600" indent="-228600">
              <a:buAutoNum type="arabicPeriod"/>
            </a:pPr>
            <a:r>
              <a:rPr lang="en-US" dirty="0"/>
              <a:t>The Sigmoid is an acceptable option, but neural networks comprised of sigmoid functions tend to train slower than those with Tanh or ReLU functions.  Limit the use of sigmoid functions to situations where the neuron needs to provide output within the range of 0 – 1. </a:t>
            </a:r>
          </a:p>
          <a:p>
            <a:pPr marL="228600" indent="-228600">
              <a:buAutoNum type="arabicPeriod"/>
            </a:pPr>
            <a:r>
              <a:rPr lang="en-US" dirty="0"/>
              <a:t>The Tanh is a solid choice as the 0 centered output helps networks train rapidly.</a:t>
            </a:r>
          </a:p>
          <a:p>
            <a:pPr marL="228600" indent="-228600">
              <a:buAutoNum type="arabicPeriod"/>
            </a:pPr>
            <a:r>
              <a:rPr lang="en-US" dirty="0"/>
              <a:t>According to Krohn, the best choice is the ReLU (Rectified Linear Unit) because of its computation efficiency.  This function tends to lead to well-calibrated neural networks in the shortest training time. </a:t>
            </a:r>
          </a:p>
          <a:p>
            <a:pPr marL="228600" indent="-228600">
              <a:buAutoNum type="arabicPeriod"/>
            </a:pPr>
            <a:endParaRPr lang="en-US" dirty="0"/>
          </a:p>
          <a:p>
            <a:pPr marL="0" indent="0">
              <a:buNone/>
            </a:pPr>
            <a:r>
              <a:rPr lang="en-US" dirty="0"/>
              <a:t>In recent years, Keras has released a variety of advanced activation functions.  Leaky ReLU, parametric ReLU, and exponential linear unit are all derived from the basic ReLU function.  Refer to the Keras documentation for more information about these options.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8545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Tensorflow Playground: </a:t>
            </a:r>
            <a:r>
              <a:rPr lang="en-US" sz="1200" dirty="0">
                <a:solidFill>
                  <a:schemeClr val="tx1">
                    <a:lumMod val="65000"/>
                    <a:lumOff val="35000"/>
                  </a:schemeClr>
                </a:solidFill>
                <a:latin typeface="Palatino Linotype" panose="02040502050505030304" pitchFamily="18" charset="0"/>
              </a:rPr>
              <a:t>https://playground.tensorflow.org/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1868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984198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Alright, we met this diagram in our first mini-lecture.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this presentation, I want to take a closer look at the activation function and some of the options available to us.  The choice of activation function is important as it can have a major impact on how well your model learns.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Rosenblatt’s original perceptron was a simple animal.  When z was less than or equal to zero, the perceptron output 0.  If z became positive, the perceptron outputs a 1.  But this sudden and extreme transition is not optimal during training.  Essentially, the neuron has no finesse – it’s either yelling or its silent. </a:t>
            </a:r>
          </a:p>
          <a:p>
            <a:endParaRPr lang="en-US" dirty="0"/>
          </a:p>
          <a:p>
            <a:r>
              <a:rPr lang="en-US" dirty="0"/>
              <a:t>Think about it like this.  In real life, learning is generally incremental, consisting of a series of small steps towards mastery.  It’s rarely the case that complete understanding occurs in an instant, at a moment in time.  The same holds true in deep learning.  Ideally, we’d like to move along a gradient, capable of reflecting small learning adjustments.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125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Activation functions comprised of one or more straight lines are called </a:t>
            </a:r>
            <a:r>
              <a:rPr lang="en-US" b="1" i="0" dirty="0">
                <a:solidFill>
                  <a:srgbClr val="3D3B49"/>
                </a:solidFill>
                <a:effectLst/>
                <a:latin typeface="+mn-lt"/>
              </a:rPr>
              <a:t>linear</a:t>
            </a:r>
            <a:r>
              <a:rPr lang="en-US" b="0" i="0" dirty="0">
                <a:solidFill>
                  <a:srgbClr val="3D3B49"/>
                </a:solidFill>
                <a:effectLst/>
                <a:latin typeface="+mn-lt"/>
              </a:rPr>
              <a:t> functions.  Unlike the simple perceptron, these functions have a learning gradient.</a:t>
            </a:r>
          </a:p>
          <a:p>
            <a:endParaRPr lang="en-US" b="0" i="0" dirty="0">
              <a:solidFill>
                <a:srgbClr val="3D3B49"/>
              </a:solidFill>
              <a:effectLst/>
              <a:latin typeface="+mn-lt"/>
            </a:endParaRPr>
          </a:p>
          <a:p>
            <a:pPr marL="228600" indent="-228600">
              <a:buAutoNum type="arabicPeriod"/>
            </a:pPr>
            <a:r>
              <a:rPr lang="en-US" b="0" i="0" dirty="0">
                <a:solidFill>
                  <a:srgbClr val="3D3B49"/>
                </a:solidFill>
                <a:effectLst/>
                <a:latin typeface="+mn-lt"/>
              </a:rPr>
              <a:t>As we learned in our Python workshop series, a </a:t>
            </a:r>
            <a:r>
              <a:rPr lang="en-US" b="0" i="0" dirty="0">
                <a:solidFill>
                  <a:srgbClr val="000000"/>
                </a:solidFill>
                <a:effectLst/>
                <a:latin typeface="Verdana" panose="020B0604030504040204" pitchFamily="34" charset="0"/>
              </a:rPr>
              <a:t>function is a named block of code that runs when it is called.  Most functions allow you to pass data – called parameters – into them.  Most functions also return a value once they’ve been executed.  Here we see a simple function called f, with one parameter called x.  When we pass a value on the x-axis to this function, it returns a value that is then assigned to a variable named y.</a:t>
            </a:r>
          </a:p>
          <a:p>
            <a:pPr marL="0" indent="0">
              <a:buNone/>
            </a:pP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Pictured here are graphs for three different linear functions.  The function on the left is an identity function.  In other words, y equals x.  Whatever you pass to the function is what you get out of it.  With the ot</a:t>
            </a:r>
            <a:r>
              <a:rPr lang="en-US" dirty="0">
                <a:latin typeface="+mn-lt"/>
              </a:rPr>
              <a:t>her two graphs, the lines are tilted, reflecting different slopes.  This is typically what we see in simple linear regression.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(rectified linear unit) function outputs 0 for all negative inputs, otherwise the output is the input.</a:t>
            </a:r>
          </a:p>
          <a:p>
            <a:endParaRPr lang="en-US" dirty="0"/>
          </a:p>
          <a:p>
            <a:r>
              <a:rPr lang="en-US" dirty="0"/>
              <a:t>The ReLU activation function is popular because it’s simple and trains well.</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S-shaped sigmoid function is also called the logistic function or logistic curve. It has a value of 0 for very negative inputs, and a value of 1 for very positive inputs. In this example, we see a smooth transition between 0 and 1 for x values ranging from -6 to 6.  The name sigmoid comes from the resemblance of the curve to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hyperbolic tangent function, written tanh, is S-shaped like the sigmoid.  The key differences are that it returns a value of −1 for very negative inputs, and the transition zone is a bit narrower.</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moving on, let’s visualize the Linear, ReLu, and Sigmoid activation functions in three-dimensional space.  We’ve already seen the graphs for these functions, so the first line is no surprise.  On the second, however, we see their three-dimensional equivalents.  Linear is just a plane, like a sheet of paper. ReLU is like a wedge.  And Sigmoid is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And finally, there’s a function we typically use only in the output layer of a neural network.  And only if there are two or more output neurons.  It’s called the softmax function.  A softmax turns the numbers that come out of a classification network into a set of probabilities where all the class probabilities add up to 1.</a:t>
            </a:r>
          </a:p>
          <a:p>
            <a:endParaRPr lang="en-US" i="0"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1636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21820" y="5105708"/>
            <a:ext cx="10515600" cy="670560"/>
          </a:xfrm>
        </p:spPr>
        <p:txBody>
          <a:bodyPr/>
          <a:lstStyle/>
          <a:p>
            <a:r>
              <a:rPr lang="en-US" dirty="0">
                <a:latin typeface="Avenir" panose="02000503020000020003" pitchFamily="2" charset="0"/>
                <a:cs typeface="Segoe UI" panose="020B0502040204020203" pitchFamily="34" charset="0"/>
              </a:rPr>
              <a:t>Activation Functions</a:t>
            </a:r>
          </a:p>
        </p:txBody>
      </p:sp>
      <p:pic>
        <p:nvPicPr>
          <p:cNvPr id="5" name="Picture 4" descr="Logo&#10;&#10;Description automatically generated">
            <a:extLst>
              <a:ext uri="{FF2B5EF4-FFF2-40B4-BE49-F238E27FC236}">
                <a16:creationId xmlns:a16="http://schemas.microsoft.com/office/drawing/2014/main" id="{7F7BF620-C5B3-4B39-18B0-5B3D447BD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pic>
        <p:nvPicPr>
          <p:cNvPr id="7" name="Picture 6" descr="Logo, icon&#10;&#10;Description automatically generated">
            <a:extLst>
              <a:ext uri="{FF2B5EF4-FFF2-40B4-BE49-F238E27FC236}">
                <a16:creationId xmlns:a16="http://schemas.microsoft.com/office/drawing/2014/main" id="{7BBCC340-6080-FBFA-F2B4-FFF558BBC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9401" y="5902393"/>
            <a:ext cx="829179" cy="829179"/>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3B29A-AACD-1561-D3B4-0B5FEB8BE11E}"/>
              </a:ext>
            </a:extLst>
          </p:cNvPr>
          <p:cNvSpPr txBox="1"/>
          <p:nvPr/>
        </p:nvSpPr>
        <p:spPr>
          <a:xfrm>
            <a:off x="1620970" y="1919026"/>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Perceptron</a:t>
            </a:r>
            <a:endParaRPr lang="en-US" sz="2800" dirty="0">
              <a:latin typeface="Avenir" panose="02000503020000020003" pitchFamily="2" charset="0"/>
              <a:cs typeface="Arial" panose="020B0604020202020204" pitchFamily="34" charset="0"/>
            </a:endParaRPr>
          </a:p>
        </p:txBody>
      </p:sp>
      <p:sp>
        <p:nvSpPr>
          <p:cNvPr id="3" name="TextBox 2">
            <a:extLst>
              <a:ext uri="{FF2B5EF4-FFF2-40B4-BE49-F238E27FC236}">
                <a16:creationId xmlns:a16="http://schemas.microsoft.com/office/drawing/2014/main" id="{D7701655-7D41-DC02-833A-FAFC4AAF7A6A}"/>
              </a:ext>
            </a:extLst>
          </p:cNvPr>
          <p:cNvSpPr txBox="1"/>
          <p:nvPr/>
        </p:nvSpPr>
        <p:spPr>
          <a:xfrm>
            <a:off x="1620971" y="2810119"/>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Sigmoid</a:t>
            </a:r>
            <a:endParaRPr lang="en-US" sz="2800" dirty="0">
              <a:latin typeface="Avenir" panose="02000503020000020003" pitchFamily="2" charset="0"/>
              <a:cs typeface="Arial" panose="020B0604020202020204" pitchFamily="34" charset="0"/>
            </a:endParaRPr>
          </a:p>
        </p:txBody>
      </p:sp>
      <p:sp>
        <p:nvSpPr>
          <p:cNvPr id="4" name="Title 1">
            <a:extLst>
              <a:ext uri="{FF2B5EF4-FFF2-40B4-BE49-F238E27FC236}">
                <a16:creationId xmlns:a16="http://schemas.microsoft.com/office/drawing/2014/main" id="{9DE96B20-09B4-B6BB-5387-54DDEE8D503B}"/>
              </a:ext>
            </a:extLst>
          </p:cNvPr>
          <p:cNvSpPr txBox="1">
            <a:spLocks/>
          </p:cNvSpPr>
          <p:nvPr/>
        </p:nvSpPr>
        <p:spPr>
          <a:xfrm>
            <a:off x="0" y="793808"/>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latin typeface="Avenir Black" panose="02000503020000020003" pitchFamily="2" charset="0"/>
                <a:cs typeface="Arial" panose="020B0604020202020204" pitchFamily="34" charset="0"/>
              </a:rPr>
              <a:t>Activation Function Recommendations</a:t>
            </a:r>
          </a:p>
        </p:txBody>
      </p:sp>
      <p:sp>
        <p:nvSpPr>
          <p:cNvPr id="5" name="TextBox 4">
            <a:extLst>
              <a:ext uri="{FF2B5EF4-FFF2-40B4-BE49-F238E27FC236}">
                <a16:creationId xmlns:a16="http://schemas.microsoft.com/office/drawing/2014/main" id="{250A24AE-2646-D6E9-25F3-58B54E27662C}"/>
              </a:ext>
            </a:extLst>
          </p:cNvPr>
          <p:cNvSpPr txBox="1"/>
          <p:nvPr/>
        </p:nvSpPr>
        <p:spPr>
          <a:xfrm>
            <a:off x="1620972" y="3701212"/>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Tanh</a:t>
            </a:r>
            <a:endParaRPr lang="en-US" sz="2800" dirty="0">
              <a:latin typeface="Avenir" panose="02000503020000020003" pitchFamily="2" charset="0"/>
              <a:cs typeface="Arial" panose="020B0604020202020204" pitchFamily="34" charset="0"/>
            </a:endParaRPr>
          </a:p>
        </p:txBody>
      </p:sp>
      <p:pic>
        <p:nvPicPr>
          <p:cNvPr id="6" name="Picture 5" descr="A picture containing dark, gauge&#10;&#10;Description automatically generated">
            <a:extLst>
              <a:ext uri="{FF2B5EF4-FFF2-40B4-BE49-F238E27FC236}">
                <a16:creationId xmlns:a16="http://schemas.microsoft.com/office/drawing/2014/main" id="{08E9D0E9-A243-6926-8EA1-96522CB11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7" name="TextBox 6">
            <a:extLst>
              <a:ext uri="{FF2B5EF4-FFF2-40B4-BE49-F238E27FC236}">
                <a16:creationId xmlns:a16="http://schemas.microsoft.com/office/drawing/2014/main" id="{CAD40E05-EABD-1D48-9C7E-3B5636892515}"/>
              </a:ext>
            </a:extLst>
          </p:cNvPr>
          <p:cNvSpPr txBox="1"/>
          <p:nvPr/>
        </p:nvSpPr>
        <p:spPr>
          <a:xfrm>
            <a:off x="1620976" y="4592305"/>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dirty="0">
                <a:latin typeface="Avenir" panose="02000503020000020003" pitchFamily="2" charset="0"/>
                <a:cs typeface="Arial" panose="020B0604020202020204" pitchFamily="34" charset="0"/>
              </a:rPr>
              <a:t>ReLU</a:t>
            </a:r>
            <a:endParaRPr lang="en-US" sz="2800" dirty="0">
              <a:latin typeface="Avenir" panose="02000503020000020003" pitchFamily="2" charset="0"/>
              <a:cs typeface="Arial" panose="020B0604020202020204" pitchFamily="34" charset="0"/>
            </a:endParaRPr>
          </a:p>
        </p:txBody>
      </p:sp>
      <p:sp>
        <p:nvSpPr>
          <p:cNvPr id="8" name="TextBox 7">
            <a:extLst>
              <a:ext uri="{FF2B5EF4-FFF2-40B4-BE49-F238E27FC236}">
                <a16:creationId xmlns:a16="http://schemas.microsoft.com/office/drawing/2014/main" id="{E310DC65-CF60-4AE7-F7FE-FB16F70D11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(2020). </a:t>
            </a:r>
            <a:r>
              <a:rPr lang="en-US" sz="1400" i="1" dirty="0">
                <a:solidFill>
                  <a:schemeClr val="tx1">
                    <a:lumMod val="65000"/>
                    <a:lumOff val="35000"/>
                  </a:schemeClr>
                </a:solidFill>
                <a:latin typeface="+mj-lt"/>
                <a:ea typeface="Verdana" panose="020B0604030504040204" pitchFamily="34" charset="0"/>
              </a:rPr>
              <a:t>Deep learning Illustrated</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Addison-Wesley. (</a:t>
            </a:r>
            <a:r>
              <a:rPr lang="en-US" sz="1400" dirty="0">
                <a:solidFill>
                  <a:schemeClr val="tx1">
                    <a:lumMod val="65000"/>
                    <a:lumOff val="35000"/>
                  </a:schemeClr>
                </a:solidFill>
                <a:latin typeface="+mj-lt"/>
                <a:ea typeface="Verdana" panose="020B0604030504040204" pitchFamily="34" charset="0"/>
              </a:rPr>
              <a:t>p. 96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99350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10;&#10;Description automatically generated with medium confidence">
            <a:extLst>
              <a:ext uri="{FF2B5EF4-FFF2-40B4-BE49-F238E27FC236}">
                <a16:creationId xmlns:a16="http://schemas.microsoft.com/office/drawing/2014/main" id="{D4B7D9DA-40E9-9902-5E5B-3FB88A54F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908" y="1953266"/>
            <a:ext cx="4088183" cy="3501050"/>
          </a:xfrm>
          <a:prstGeom prst="rect">
            <a:avLst/>
          </a:prstGeom>
        </p:spPr>
      </p:pic>
      <p:sp>
        <p:nvSpPr>
          <p:cNvPr id="2" name="Pentagon 1">
            <a:extLst>
              <a:ext uri="{FF2B5EF4-FFF2-40B4-BE49-F238E27FC236}">
                <a16:creationId xmlns:a16="http://schemas.microsoft.com/office/drawing/2014/main" id="{358D42F0-6BE3-8697-B095-89F4D789AAD0}"/>
              </a:ext>
            </a:extLst>
          </p:cNvPr>
          <p:cNvSpPr/>
          <p:nvPr/>
        </p:nvSpPr>
        <p:spPr>
          <a:xfrm>
            <a:off x="-13447" y="559959"/>
            <a:ext cx="2985248" cy="805143"/>
          </a:xfrm>
          <a:prstGeom prst="homePlate">
            <a:avLst/>
          </a:prstGeom>
          <a:solidFill>
            <a:srgbClr val="5A5AA8"/>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7EEAB3-FB35-71C0-1957-2607DEC2DD95}"/>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4" name="Picture 3" descr="A picture containing dark, gauge&#10;&#10;Description automatically generated">
            <a:extLst>
              <a:ext uri="{FF2B5EF4-FFF2-40B4-BE49-F238E27FC236}">
                <a16:creationId xmlns:a16="http://schemas.microsoft.com/office/drawing/2014/main" id="{DC3E5137-89C7-7C1E-2B81-697244209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3">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grpSp>
        <p:nvGrpSpPr>
          <p:cNvPr id="6" name="Group 5">
            <a:extLst>
              <a:ext uri="{FF2B5EF4-FFF2-40B4-BE49-F238E27FC236}">
                <a16:creationId xmlns:a16="http://schemas.microsoft.com/office/drawing/2014/main" id="{A3BF69C7-420F-4142-9E9B-0557941AF73A}"/>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7BC5115F-D8CC-0954-BC12-42E7981424E0}"/>
                </a:ext>
              </a:extLst>
            </p:cNvPr>
            <p:cNvSpPr/>
            <p:nvPr/>
          </p:nvSpPr>
          <p:spPr>
            <a:xfrm>
              <a:off x="-13447" y="559959"/>
              <a:ext cx="2985248" cy="805143"/>
            </a:xfrm>
            <a:prstGeom prst="homePlate">
              <a:avLst/>
            </a:prstGeom>
            <a:solidFill>
              <a:srgbClr val="5A5AA8"/>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A32E4A-A038-0867-688A-C595DB1A824E}"/>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4" name="Picture 3" descr="A picture containing dark, gauge&#10;&#10;Description automatically generated">
            <a:extLst>
              <a:ext uri="{FF2B5EF4-FFF2-40B4-BE49-F238E27FC236}">
                <a16:creationId xmlns:a16="http://schemas.microsoft.com/office/drawing/2014/main" id="{9D5C083D-132B-6B06-42D2-36907825D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1012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835731"/>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a:t>
            </a:r>
            <a:r>
              <a:rPr lang="en-US" sz="3600" dirty="0">
                <a:solidFill>
                  <a:schemeClr val="tx1">
                    <a:lumMod val="65000"/>
                    <a:lumOff val="35000"/>
                  </a:schemeClr>
                </a:solidFill>
                <a:effectLst/>
                <a:latin typeface="Avenir" panose="02000503020000020003" pitchFamily="2" charset="0"/>
              </a:rPr>
              <a:t>Multi-class Classification Using a Perceptron) </a:t>
            </a:r>
            <a:r>
              <a:rPr lang="en-US" sz="3600" dirty="0">
                <a:solidFill>
                  <a:schemeClr val="tx1">
                    <a:lumMod val="65000"/>
                    <a:lumOff val="35000"/>
                  </a:schemeClr>
                </a:solidFill>
                <a:latin typeface="Avenir" panose="02000503020000020003" pitchFamily="2" charset="0"/>
                <a:cs typeface="Segoe UI Light" panose="020B0502040204020203" pitchFamily="34" charset="0"/>
              </a:rPr>
              <a:t>02.3_multi_classifier.ipynb</a:t>
            </a:r>
          </a:p>
        </p:txBody>
      </p:sp>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312720"/>
            <a:ext cx="12178137" cy="1116280"/>
          </a:xfrm>
          <a:noFill/>
        </p:spPr>
        <p:txBody>
          <a:bodyPr>
            <a:noAutofit/>
          </a:bodyPr>
          <a:lstStyle/>
          <a:p>
            <a:pPr algn="ctr"/>
            <a:r>
              <a:rPr lang="en-US" sz="3600" dirty="0">
                <a:solidFill>
                  <a:schemeClr val="tx1">
                    <a:lumMod val="65000"/>
                    <a:lumOff val="35000"/>
                  </a:schemeClr>
                </a:solidFill>
                <a:latin typeface="Avenir" panose="02000503020000020003" pitchFamily="2" charset="0"/>
              </a:rPr>
              <a:t>(Perceptron as Binary Classifier) </a:t>
            </a: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02.2_binary_classifier.ipynb</a:t>
            </a:r>
            <a:endParaRPr lang="en-US" sz="3600" dirty="0">
              <a:solidFill>
                <a:schemeClr val="tx1">
                  <a:lumMod val="65000"/>
                  <a:lumOff val="35000"/>
                </a:schemeClr>
              </a:solidFill>
              <a:latin typeface="Avenir" panose="02000503020000020003" pitchFamily="2" charset="0"/>
              <a:cs typeface="Segoe UI Light" panose="020B0502040204020203" pitchFamily="34" charset="0"/>
            </a:endParaRPr>
          </a:p>
        </p:txBody>
      </p:sp>
      <p:sp>
        <p:nvSpPr>
          <p:cNvPr id="2" name="Pentagon 1">
            <a:extLst>
              <a:ext uri="{FF2B5EF4-FFF2-40B4-BE49-F238E27FC236}">
                <a16:creationId xmlns:a16="http://schemas.microsoft.com/office/drawing/2014/main" id="{4AC85853-4046-D097-04ED-5AA786743F06}"/>
              </a:ext>
            </a:extLst>
          </p:cNvPr>
          <p:cNvSpPr/>
          <p:nvPr/>
        </p:nvSpPr>
        <p:spPr>
          <a:xfrm>
            <a:off x="-13447" y="559959"/>
            <a:ext cx="2985248" cy="805143"/>
          </a:xfrm>
          <a:prstGeom prst="homePlate">
            <a:avLst/>
          </a:prstGeom>
          <a:solidFill>
            <a:srgbClr val="65BB7B"/>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731487-0B11-0378-C024-7199FF208F46}"/>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Practice</a:t>
            </a:r>
          </a:p>
        </p:txBody>
      </p:sp>
      <p:pic>
        <p:nvPicPr>
          <p:cNvPr id="3" name="Picture 2" descr="A picture containing dark, gauge&#10;&#10;Description automatically generated">
            <a:extLst>
              <a:ext uri="{FF2B5EF4-FFF2-40B4-BE49-F238E27FC236}">
                <a16:creationId xmlns:a16="http://schemas.microsoft.com/office/drawing/2014/main" id="{9E4180D6-6AB4-4F30-A00B-8A5E5C8AA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18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     (Rosenblatt’s Perceptron)</a:t>
            </a: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     </a:t>
            </a:r>
            <a:r>
              <a:rPr lang="en-US" sz="2800" dirty="0">
                <a:solidFill>
                  <a:schemeClr val="tx1">
                    <a:lumMod val="65000"/>
                    <a:lumOff val="35000"/>
                  </a:schemeClr>
                </a:solidFill>
                <a:latin typeface="Avenir" panose="02000503020000020003" pitchFamily="2" charset="0"/>
              </a:rPr>
              <a:t>02.1_perceptron.ipynb</a:t>
            </a:r>
            <a:endParaRPr lang="en-US" sz="2800" dirty="0">
              <a:solidFill>
                <a:schemeClr val="tx1">
                  <a:lumMod val="65000"/>
                  <a:lumOff val="35000"/>
                </a:schemeClr>
              </a:solidFill>
              <a:latin typeface="Avenir" panose="02000503020000020003" pitchFamily="2" charset="0"/>
              <a:cs typeface="Segoe UI Light" panose="020B0502040204020203" pitchFamily="34" charset="0"/>
            </a:endParaRPr>
          </a:p>
        </p:txBody>
      </p:sp>
      <p:grpSp>
        <p:nvGrpSpPr>
          <p:cNvPr id="2" name="Group 1">
            <a:extLst>
              <a:ext uri="{FF2B5EF4-FFF2-40B4-BE49-F238E27FC236}">
                <a16:creationId xmlns:a16="http://schemas.microsoft.com/office/drawing/2014/main" id="{EC8DD91F-1301-8306-E306-8A987B5349E5}"/>
              </a:ext>
            </a:extLst>
          </p:cNvPr>
          <p:cNvGrpSpPr/>
          <p:nvPr/>
        </p:nvGrpSpPr>
        <p:grpSpPr>
          <a:xfrm>
            <a:off x="-116541" y="559959"/>
            <a:ext cx="3088342" cy="805143"/>
            <a:chOff x="-116541" y="559959"/>
            <a:chExt cx="3088342" cy="805143"/>
          </a:xfrm>
        </p:grpSpPr>
        <p:sp>
          <p:nvSpPr>
            <p:cNvPr id="5" name="Pentagon 4">
              <a:extLst>
                <a:ext uri="{FF2B5EF4-FFF2-40B4-BE49-F238E27FC236}">
                  <a16:creationId xmlns:a16="http://schemas.microsoft.com/office/drawing/2014/main" id="{2606BB2E-8CC9-E08E-90DF-7EA30367F007}"/>
                </a:ext>
              </a:extLst>
            </p:cNvPr>
            <p:cNvSpPr/>
            <p:nvPr/>
          </p:nvSpPr>
          <p:spPr>
            <a:xfrm>
              <a:off x="-13447" y="559959"/>
              <a:ext cx="2985248" cy="805143"/>
            </a:xfrm>
            <a:prstGeom prst="homePlate">
              <a:avLst/>
            </a:prstGeom>
            <a:solidFill>
              <a:srgbClr val="5A5AA8"/>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E8D1E3-DEAF-64C6-B25C-43D5EC71C005}"/>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4" name="Picture 3" descr="A picture containing dark, gauge&#10;&#10;Description automatically generated">
            <a:extLst>
              <a:ext uri="{FF2B5EF4-FFF2-40B4-BE49-F238E27FC236}">
                <a16:creationId xmlns:a16="http://schemas.microsoft.com/office/drawing/2014/main" id="{7DE1BA64-0CEE-D8A6-3257-F0FE5F19F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cxnSp>
        <p:nvCxnSpPr>
          <p:cNvPr id="39" name="Straight Arrow Connector 38">
            <a:extLst>
              <a:ext uri="{FF2B5EF4-FFF2-40B4-BE49-F238E27FC236}">
                <a16:creationId xmlns:a16="http://schemas.microsoft.com/office/drawing/2014/main" id="{A480BB73-FE79-C93F-650A-13D84A53484C}"/>
              </a:ext>
            </a:extLst>
          </p:cNvPr>
          <p:cNvCxnSpPr>
            <a:cxnSpLocks/>
          </p:cNvCxnSpPr>
          <p:nvPr/>
        </p:nvCxnSpPr>
        <p:spPr>
          <a:xfrm>
            <a:off x="6902405" y="3392991"/>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D0A1E8-8354-8E44-4915-7868B1FD0CC2}"/>
              </a:ext>
            </a:extLst>
          </p:cNvPr>
          <p:cNvCxnSpPr>
            <a:cxnSpLocks/>
          </p:cNvCxnSpPr>
          <p:nvPr/>
        </p:nvCxnSpPr>
        <p:spPr>
          <a:xfrm>
            <a:off x="8374515" y="3398104"/>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w="38100">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4">
                  <a:lumMod val="60000"/>
                  <a:lumOff val="40000"/>
                </a:schemeClr>
              </a:solidFill>
            </a:endParaRPr>
          </a:p>
        </p:txBody>
      </p:sp>
      <p:sp>
        <p:nvSpPr>
          <p:cNvPr id="3" name="Oval 2">
            <a:extLst>
              <a:ext uri="{FF2B5EF4-FFF2-40B4-BE49-F238E27FC236}">
                <a16:creationId xmlns:a16="http://schemas.microsoft.com/office/drawing/2014/main" id="{7CA14B3A-6BFA-D465-EA06-EF3A5974A0B1}"/>
              </a:ext>
            </a:extLst>
          </p:cNvPr>
          <p:cNvSpPr/>
          <p:nvPr/>
        </p:nvSpPr>
        <p:spPr>
          <a:xfrm>
            <a:off x="5763361" y="2825579"/>
            <a:ext cx="1130471" cy="1130471"/>
          </a:xfrm>
          <a:prstGeom prst="ellipse">
            <a:avLst/>
          </a:prstGeom>
          <a:solidFill>
            <a:srgbClr val="D3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latin typeface="Avenir Light" panose="020B0402020203020204" pitchFamily="34" charset="77"/>
              </a:rPr>
              <a:t>+</a:t>
            </a:r>
          </a:p>
        </p:txBody>
      </p:sp>
      <p:sp>
        <p:nvSpPr>
          <p:cNvPr id="4" name="Rounded Rectangle 3">
            <a:extLst>
              <a:ext uri="{FF2B5EF4-FFF2-40B4-BE49-F238E27FC236}">
                <a16:creationId xmlns:a16="http://schemas.microsoft.com/office/drawing/2014/main" id="{56DB8365-DFDE-B3BE-1BE9-B37D2A1AF4FA}"/>
              </a:ext>
            </a:extLst>
          </p:cNvPr>
          <p:cNvSpPr/>
          <p:nvPr/>
        </p:nvSpPr>
        <p:spPr>
          <a:xfrm>
            <a:off x="7353274" y="2941068"/>
            <a:ext cx="1021241" cy="878207"/>
          </a:xfrm>
          <a:prstGeom prst="roundRect">
            <a:avLst>
              <a:gd name="adj" fmla="val 32805"/>
            </a:avLst>
          </a:prstGeom>
          <a:solidFill>
            <a:srgbClr val="D6EEC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Elbow Connector 5">
            <a:extLst>
              <a:ext uri="{FF2B5EF4-FFF2-40B4-BE49-F238E27FC236}">
                <a16:creationId xmlns:a16="http://schemas.microsoft.com/office/drawing/2014/main" id="{5D80067B-A56C-D2F8-24C0-3AFE965185D9}"/>
              </a:ext>
            </a:extLst>
          </p:cNvPr>
          <p:cNvCxnSpPr>
            <a:cxnSpLocks/>
          </p:cNvCxnSpPr>
          <p:nvPr/>
        </p:nvCxnSpPr>
        <p:spPr>
          <a:xfrm rot="10800000" flipV="1">
            <a:off x="7580109" y="3152277"/>
            <a:ext cx="510621" cy="43264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DDB678-AF17-4B64-EB73-E6C94F044C15}"/>
              </a:ext>
            </a:extLst>
          </p:cNvPr>
          <p:cNvSpPr txBox="1"/>
          <p:nvPr/>
        </p:nvSpPr>
        <p:spPr>
          <a:xfrm>
            <a:off x="3143520" y="666073"/>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1</a:t>
            </a:r>
          </a:p>
        </p:txBody>
      </p:sp>
      <p:sp>
        <p:nvSpPr>
          <p:cNvPr id="14" name="TextBox 13">
            <a:extLst>
              <a:ext uri="{FF2B5EF4-FFF2-40B4-BE49-F238E27FC236}">
                <a16:creationId xmlns:a16="http://schemas.microsoft.com/office/drawing/2014/main" id="{6B7AC336-2CFC-3A06-2DAE-48AE23D35C19}"/>
              </a:ext>
            </a:extLst>
          </p:cNvPr>
          <p:cNvSpPr txBox="1"/>
          <p:nvPr/>
        </p:nvSpPr>
        <p:spPr>
          <a:xfrm>
            <a:off x="3143520" y="1943421"/>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2</a:t>
            </a:r>
          </a:p>
        </p:txBody>
      </p:sp>
      <p:sp>
        <p:nvSpPr>
          <p:cNvPr id="15" name="TextBox 14">
            <a:extLst>
              <a:ext uri="{FF2B5EF4-FFF2-40B4-BE49-F238E27FC236}">
                <a16:creationId xmlns:a16="http://schemas.microsoft.com/office/drawing/2014/main" id="{D5B3CC96-DFB5-1F3B-DB99-769E6EF731EC}"/>
              </a:ext>
            </a:extLst>
          </p:cNvPr>
          <p:cNvSpPr txBox="1"/>
          <p:nvPr/>
        </p:nvSpPr>
        <p:spPr>
          <a:xfrm>
            <a:off x="3143520" y="3233196"/>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3</a:t>
            </a:r>
          </a:p>
        </p:txBody>
      </p:sp>
      <p:sp>
        <p:nvSpPr>
          <p:cNvPr id="16" name="TextBox 15">
            <a:extLst>
              <a:ext uri="{FF2B5EF4-FFF2-40B4-BE49-F238E27FC236}">
                <a16:creationId xmlns:a16="http://schemas.microsoft.com/office/drawing/2014/main" id="{8CA68D91-28D5-2248-0C88-1FC86750A0B8}"/>
              </a:ext>
            </a:extLst>
          </p:cNvPr>
          <p:cNvSpPr txBox="1"/>
          <p:nvPr/>
        </p:nvSpPr>
        <p:spPr>
          <a:xfrm>
            <a:off x="3110548" y="4507227"/>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4</a:t>
            </a:r>
          </a:p>
        </p:txBody>
      </p:sp>
      <p:sp>
        <p:nvSpPr>
          <p:cNvPr id="17" name="TextBox 16">
            <a:extLst>
              <a:ext uri="{FF2B5EF4-FFF2-40B4-BE49-F238E27FC236}">
                <a16:creationId xmlns:a16="http://schemas.microsoft.com/office/drawing/2014/main" id="{6023C5C0-3467-F6D6-8FF1-FC31A055CD64}"/>
              </a:ext>
            </a:extLst>
          </p:cNvPr>
          <p:cNvSpPr txBox="1"/>
          <p:nvPr/>
        </p:nvSpPr>
        <p:spPr>
          <a:xfrm>
            <a:off x="3240645" y="5792409"/>
            <a:ext cx="1152935"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Bias = 1.0</a:t>
            </a:r>
          </a:p>
        </p:txBody>
      </p:sp>
      <p:cxnSp>
        <p:nvCxnSpPr>
          <p:cNvPr id="24" name="Straight Arrow Connector 23">
            <a:extLst>
              <a:ext uri="{FF2B5EF4-FFF2-40B4-BE49-F238E27FC236}">
                <a16:creationId xmlns:a16="http://schemas.microsoft.com/office/drawing/2014/main" id="{BC932ABE-BF58-1448-3913-FBEE3E303AE1}"/>
              </a:ext>
            </a:extLst>
          </p:cNvPr>
          <p:cNvCxnSpPr>
            <a:cxnSpLocks/>
          </p:cNvCxnSpPr>
          <p:nvPr/>
        </p:nvCxnSpPr>
        <p:spPr>
          <a:xfrm>
            <a:off x="4067521" y="845680"/>
            <a:ext cx="1929169" cy="2048472"/>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9EBD-55C8-C9A3-590C-89C50581574B}"/>
              </a:ext>
            </a:extLst>
          </p:cNvPr>
          <p:cNvCxnSpPr>
            <a:cxnSpLocks/>
          </p:cNvCxnSpPr>
          <p:nvPr/>
        </p:nvCxnSpPr>
        <p:spPr>
          <a:xfrm>
            <a:off x="4017422" y="2097686"/>
            <a:ext cx="1786481" cy="1058135"/>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3EADB4-825F-1FD4-0A13-A2B2DBEB0A1C}"/>
              </a:ext>
            </a:extLst>
          </p:cNvPr>
          <p:cNvCxnSpPr>
            <a:cxnSpLocks/>
          </p:cNvCxnSpPr>
          <p:nvPr/>
        </p:nvCxnSpPr>
        <p:spPr>
          <a:xfrm>
            <a:off x="4005390" y="3392458"/>
            <a:ext cx="1749398" cy="11293"/>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F0FEE9-85E4-D9DD-6493-C4145D28D566}"/>
              </a:ext>
            </a:extLst>
          </p:cNvPr>
          <p:cNvCxnSpPr>
            <a:cxnSpLocks/>
          </p:cNvCxnSpPr>
          <p:nvPr/>
        </p:nvCxnSpPr>
        <p:spPr>
          <a:xfrm flipV="1">
            <a:off x="4017422" y="3644147"/>
            <a:ext cx="1781550" cy="103867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52AF25D-B301-5E64-E221-271D51E6F73D}"/>
              </a:ext>
            </a:extLst>
          </p:cNvPr>
          <p:cNvCxnSpPr>
            <a:cxnSpLocks/>
          </p:cNvCxnSpPr>
          <p:nvPr/>
        </p:nvCxnSpPr>
        <p:spPr>
          <a:xfrm flipV="1">
            <a:off x="4332875" y="3865584"/>
            <a:ext cx="1670629" cy="1998641"/>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7D1D4C-2C91-464E-B058-D62386BF251F}"/>
              </a:ext>
            </a:extLst>
          </p:cNvPr>
          <p:cNvSpPr txBox="1"/>
          <p:nvPr/>
        </p:nvSpPr>
        <p:spPr>
          <a:xfrm>
            <a:off x="4726838" y="4663701"/>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5</a:t>
            </a:r>
          </a:p>
        </p:txBody>
      </p:sp>
      <p:sp>
        <p:nvSpPr>
          <p:cNvPr id="19" name="TextBox 18">
            <a:extLst>
              <a:ext uri="{FF2B5EF4-FFF2-40B4-BE49-F238E27FC236}">
                <a16:creationId xmlns:a16="http://schemas.microsoft.com/office/drawing/2014/main" id="{D1B01FD4-A388-828B-74B2-5ED012EAB9C6}"/>
              </a:ext>
            </a:extLst>
          </p:cNvPr>
          <p:cNvSpPr txBox="1"/>
          <p:nvPr/>
        </p:nvSpPr>
        <p:spPr>
          <a:xfrm>
            <a:off x="4393580" y="4021110"/>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4</a:t>
            </a:r>
          </a:p>
        </p:txBody>
      </p:sp>
      <p:sp>
        <p:nvSpPr>
          <p:cNvPr id="20" name="TextBox 19">
            <a:extLst>
              <a:ext uri="{FF2B5EF4-FFF2-40B4-BE49-F238E27FC236}">
                <a16:creationId xmlns:a16="http://schemas.microsoft.com/office/drawing/2014/main" id="{42822AEA-30D5-28BA-5FF8-AD664D206764}"/>
              </a:ext>
            </a:extLst>
          </p:cNvPr>
          <p:cNvSpPr txBox="1"/>
          <p:nvPr/>
        </p:nvSpPr>
        <p:spPr>
          <a:xfrm>
            <a:off x="4343883" y="3215244"/>
            <a:ext cx="1071904"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3</a:t>
            </a:r>
          </a:p>
        </p:txBody>
      </p:sp>
      <p:sp>
        <p:nvSpPr>
          <p:cNvPr id="21" name="TextBox 20">
            <a:extLst>
              <a:ext uri="{FF2B5EF4-FFF2-40B4-BE49-F238E27FC236}">
                <a16:creationId xmlns:a16="http://schemas.microsoft.com/office/drawing/2014/main" id="{C0017F2F-050D-2871-30CA-19C8AA3BDE24}"/>
              </a:ext>
            </a:extLst>
          </p:cNvPr>
          <p:cNvSpPr txBox="1"/>
          <p:nvPr/>
        </p:nvSpPr>
        <p:spPr>
          <a:xfrm>
            <a:off x="4393579" y="2452281"/>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2</a:t>
            </a:r>
          </a:p>
        </p:txBody>
      </p:sp>
      <p:sp>
        <p:nvSpPr>
          <p:cNvPr id="22" name="TextBox 21">
            <a:extLst>
              <a:ext uri="{FF2B5EF4-FFF2-40B4-BE49-F238E27FC236}">
                <a16:creationId xmlns:a16="http://schemas.microsoft.com/office/drawing/2014/main" id="{C05AC471-3A6D-542A-8258-CEC3375DEFAB}"/>
              </a:ext>
            </a:extLst>
          </p:cNvPr>
          <p:cNvSpPr txBox="1"/>
          <p:nvPr/>
        </p:nvSpPr>
        <p:spPr>
          <a:xfrm>
            <a:off x="4726837" y="1852582"/>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1</a:t>
            </a:r>
          </a:p>
        </p:txBody>
      </p:sp>
      <p:sp>
        <p:nvSpPr>
          <p:cNvPr id="44" name="TextBox 43">
            <a:extLst>
              <a:ext uri="{FF2B5EF4-FFF2-40B4-BE49-F238E27FC236}">
                <a16:creationId xmlns:a16="http://schemas.microsoft.com/office/drawing/2014/main" id="{9C6E7E90-4EA8-242A-5C1F-7194A269314B}"/>
              </a:ext>
            </a:extLst>
          </p:cNvPr>
          <p:cNvSpPr txBox="1"/>
          <p:nvPr/>
        </p:nvSpPr>
        <p:spPr>
          <a:xfrm>
            <a:off x="6204835" y="4757579"/>
            <a:ext cx="1300998" cy="523220"/>
          </a:xfrm>
          <a:prstGeom prst="rect">
            <a:avLst/>
          </a:prstGeom>
          <a:noFill/>
        </p:spPr>
        <p:txBody>
          <a:bodyPr wrap="square" rtlCol="0">
            <a:spAutoFit/>
          </a:bodyPr>
          <a:lstStyle/>
          <a:p>
            <a:pPr algn="ctr"/>
            <a:r>
              <a:rPr lang="en-US" sz="1400" b="1" dirty="0">
                <a:solidFill>
                  <a:srgbClr val="3D3880"/>
                </a:solidFill>
                <a:latin typeface="Avenir Black" panose="02000503020000020003" pitchFamily="2" charset="0"/>
              </a:rPr>
              <a:t>Net Input</a:t>
            </a:r>
          </a:p>
          <a:p>
            <a:pPr algn="ctr"/>
            <a:r>
              <a:rPr lang="en-US" sz="1400" b="1" dirty="0">
                <a:solidFill>
                  <a:srgbClr val="3D3880"/>
                </a:solidFill>
                <a:latin typeface="Avenir Black" panose="02000503020000020003" pitchFamily="2" charset="0"/>
              </a:rPr>
              <a:t>Function</a:t>
            </a:r>
          </a:p>
        </p:txBody>
      </p:sp>
      <p:sp>
        <p:nvSpPr>
          <p:cNvPr id="45" name="TextBox 44">
            <a:extLst>
              <a:ext uri="{FF2B5EF4-FFF2-40B4-BE49-F238E27FC236}">
                <a16:creationId xmlns:a16="http://schemas.microsoft.com/office/drawing/2014/main" id="{137714E5-58F8-61D3-357C-86F2ECAA9D6C}"/>
              </a:ext>
            </a:extLst>
          </p:cNvPr>
          <p:cNvSpPr txBox="1"/>
          <p:nvPr/>
        </p:nvSpPr>
        <p:spPr>
          <a:xfrm>
            <a:off x="7769785" y="4676504"/>
            <a:ext cx="1300998" cy="523220"/>
          </a:xfrm>
          <a:prstGeom prst="rect">
            <a:avLst/>
          </a:prstGeom>
          <a:noFill/>
        </p:spPr>
        <p:txBody>
          <a:bodyPr wrap="square" rtlCol="0">
            <a:spAutoFit/>
          </a:bodyPr>
          <a:lstStyle/>
          <a:p>
            <a:pPr algn="ctr"/>
            <a:r>
              <a:rPr lang="en-US" sz="1400" b="1" dirty="0">
                <a:solidFill>
                  <a:srgbClr val="3D3880"/>
                </a:solidFill>
                <a:latin typeface="Avenir Black" panose="02000503020000020003" pitchFamily="2" charset="0"/>
              </a:rPr>
              <a:t>Activation</a:t>
            </a:r>
          </a:p>
          <a:p>
            <a:pPr algn="ctr"/>
            <a:r>
              <a:rPr lang="en-US" sz="1400" b="1" dirty="0">
                <a:solidFill>
                  <a:srgbClr val="3D3880"/>
                </a:solidFill>
                <a:latin typeface="Avenir Black" panose="02000503020000020003" pitchFamily="2" charset="0"/>
              </a:rPr>
              <a:t>Function</a:t>
            </a:r>
          </a:p>
        </p:txBody>
      </p:sp>
      <p:grpSp>
        <p:nvGrpSpPr>
          <p:cNvPr id="51" name="Group 50">
            <a:extLst>
              <a:ext uri="{FF2B5EF4-FFF2-40B4-BE49-F238E27FC236}">
                <a16:creationId xmlns:a16="http://schemas.microsoft.com/office/drawing/2014/main" id="{87502EE3-8CA3-BA20-72A2-C315D67AB2A8}"/>
              </a:ext>
            </a:extLst>
          </p:cNvPr>
          <p:cNvGrpSpPr/>
          <p:nvPr/>
        </p:nvGrpSpPr>
        <p:grpSpPr>
          <a:xfrm>
            <a:off x="6318957" y="3858135"/>
            <a:ext cx="990600" cy="831338"/>
            <a:chOff x="9846733" y="3333203"/>
            <a:chExt cx="990600" cy="831338"/>
          </a:xfrm>
        </p:grpSpPr>
        <p:cxnSp>
          <p:nvCxnSpPr>
            <p:cNvPr id="47" name="Straight Connector 46">
              <a:extLst>
                <a:ext uri="{FF2B5EF4-FFF2-40B4-BE49-F238E27FC236}">
                  <a16:creationId xmlns:a16="http://schemas.microsoft.com/office/drawing/2014/main" id="{80581A8F-B5D4-7135-4A1E-873CD1D07D35}"/>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542440F-5D34-F109-A88A-0FAB21A94534}"/>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27AA7F02-E11A-B040-9A33-AA85C6DBD216}"/>
              </a:ext>
            </a:extLst>
          </p:cNvPr>
          <p:cNvGrpSpPr/>
          <p:nvPr/>
        </p:nvGrpSpPr>
        <p:grpSpPr>
          <a:xfrm>
            <a:off x="7879215" y="3774718"/>
            <a:ext cx="990600" cy="831338"/>
            <a:chOff x="9846733" y="3333203"/>
            <a:chExt cx="990600" cy="831338"/>
          </a:xfrm>
        </p:grpSpPr>
        <p:cxnSp>
          <p:nvCxnSpPr>
            <p:cNvPr id="54" name="Straight Connector 53">
              <a:extLst>
                <a:ext uri="{FF2B5EF4-FFF2-40B4-BE49-F238E27FC236}">
                  <a16:creationId xmlns:a16="http://schemas.microsoft.com/office/drawing/2014/main" id="{3C2CB9B9-9630-3FF6-F419-B40C00657536}"/>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3860ED-5AA3-4E35-2B30-5AD3E21FF365}"/>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pic>
        <p:nvPicPr>
          <p:cNvPr id="56" name="Picture 55" descr="A picture containing dark, gauge&#10;&#10;Description automatically generated">
            <a:extLst>
              <a:ext uri="{FF2B5EF4-FFF2-40B4-BE49-F238E27FC236}">
                <a16:creationId xmlns:a16="http://schemas.microsoft.com/office/drawing/2014/main" id="{DCEFF2FA-2F57-4E0A-5DDA-FE6D57432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graph denotes the output of the expression w times x plus b equals z. The output range is 0 to 1, marked along the vertical axis. The output is denoted as a step curve, which oscillates between 0 and 1.">
            <a:extLst>
              <a:ext uri="{FF2B5EF4-FFF2-40B4-BE49-F238E27FC236}">
                <a16:creationId xmlns:a16="http://schemas.microsoft.com/office/drawing/2014/main" id="{4B7D400B-703B-3BC3-6705-F8CD21521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8723" y="1004552"/>
            <a:ext cx="2588781" cy="15976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5F58E4-DBB0-404F-4262-284322199DB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et al (2020). </a:t>
            </a:r>
            <a:r>
              <a:rPr lang="en-US" sz="1400" i="1" dirty="0">
                <a:solidFill>
                  <a:schemeClr val="tx1">
                    <a:lumMod val="65000"/>
                    <a:lumOff val="35000"/>
                  </a:schemeClr>
                </a:solidFill>
                <a:latin typeface="+mj-lt"/>
                <a:ea typeface="Verdana" panose="020B0604030504040204" pitchFamily="34" charset="0"/>
              </a:rPr>
              <a:t>Deep learning illustrated: A visual, interactive guide to AI</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t>
            </a:r>
            <a:r>
              <a:rPr lang="en-US" sz="1400" dirty="0">
                <a:solidFill>
                  <a:schemeClr val="tx1">
                    <a:lumMod val="65000"/>
                    <a:lumOff val="35000"/>
                  </a:schemeClr>
                </a:solidFill>
                <a:latin typeface="+mj-lt"/>
                <a:ea typeface="Verdana" panose="020B0604030504040204" pitchFamily="34" charset="0"/>
              </a:rPr>
              <a:t>Addison-Wesley</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descr="Chart, histogram&#10;&#10;Description automatically generated">
            <a:extLst>
              <a:ext uri="{FF2B5EF4-FFF2-40B4-BE49-F238E27FC236}">
                <a16:creationId xmlns:a16="http://schemas.microsoft.com/office/drawing/2014/main" id="{D152DBCC-7DFD-6A79-1572-854767863321}"/>
              </a:ext>
            </a:extLst>
          </p:cNvPr>
          <p:cNvPicPr>
            <a:picLocks noChangeAspect="1"/>
          </p:cNvPicPr>
          <p:nvPr/>
        </p:nvPicPr>
        <p:blipFill rotWithShape="1">
          <a:blip r:embed="rId4">
            <a:extLst>
              <a:ext uri="{28A0092B-C50C-407E-A947-70E740481C1C}">
                <a14:useLocalDpi xmlns:a14="http://schemas.microsoft.com/office/drawing/2010/main" val="0"/>
              </a:ext>
            </a:extLst>
          </a:blip>
          <a:srcRect t="10932" b="10000"/>
          <a:stretch/>
        </p:blipFill>
        <p:spPr>
          <a:xfrm>
            <a:off x="2000250" y="749718"/>
            <a:ext cx="7429500" cy="5422482"/>
          </a:xfrm>
          <a:prstGeom prst="rect">
            <a:avLst/>
          </a:prstGeom>
        </p:spPr>
      </p:pic>
      <p:sp>
        <p:nvSpPr>
          <p:cNvPr id="2" name="TextBox 1">
            <a:extLst>
              <a:ext uri="{FF2B5EF4-FFF2-40B4-BE49-F238E27FC236}">
                <a16:creationId xmlns:a16="http://schemas.microsoft.com/office/drawing/2014/main" id="{ED5304B8-388F-490C-6918-1D5C1667BB5B}"/>
              </a:ext>
            </a:extLst>
          </p:cNvPr>
          <p:cNvSpPr txBox="1"/>
          <p:nvPr/>
        </p:nvSpPr>
        <p:spPr>
          <a:xfrm>
            <a:off x="4994856" y="1004552"/>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perceptron</a:t>
            </a:r>
          </a:p>
        </p:txBody>
      </p:sp>
      <p:sp>
        <p:nvSpPr>
          <p:cNvPr id="5" name="TextBox 4">
            <a:extLst>
              <a:ext uri="{FF2B5EF4-FFF2-40B4-BE49-F238E27FC236}">
                <a16:creationId xmlns:a16="http://schemas.microsoft.com/office/drawing/2014/main" id="{DD47A4AF-D2F6-2072-C815-67EA4D4DBB23}"/>
              </a:ext>
            </a:extLst>
          </p:cNvPr>
          <p:cNvSpPr txBox="1"/>
          <p:nvPr/>
        </p:nvSpPr>
        <p:spPr>
          <a:xfrm>
            <a:off x="2434107" y="323045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1E2D9568-A710-13B9-3570-6E18DDB0B159}"/>
              </a:ext>
            </a:extLst>
          </p:cNvPr>
          <p:cNvSpPr txBox="1"/>
          <p:nvPr/>
        </p:nvSpPr>
        <p:spPr>
          <a:xfrm>
            <a:off x="5278191" y="5336001"/>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7" name="Picture 6" descr="A picture containing dark, gauge&#10;&#10;Description automatically generated">
            <a:extLst>
              <a:ext uri="{FF2B5EF4-FFF2-40B4-BE49-F238E27FC236}">
                <a16:creationId xmlns:a16="http://schemas.microsoft.com/office/drawing/2014/main" id="{84DBE39F-4C93-5C6D-486C-F0956787B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9999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D6347C9-9B30-444A-AE9D-B7DD51DD7144}"/>
              </a:ext>
            </a:extLst>
          </p:cNvPr>
          <p:cNvSpPr txBox="1"/>
          <p:nvPr/>
        </p:nvSpPr>
        <p:spPr>
          <a:xfrm>
            <a:off x="4714217" y="584592"/>
            <a:ext cx="3087757" cy="461665"/>
          </a:xfrm>
          <a:prstGeom prst="rect">
            <a:avLst/>
          </a:prstGeom>
          <a:noFill/>
        </p:spPr>
        <p:txBody>
          <a:bodyPr wrap="square" rtlCol="0">
            <a:spAutoFit/>
          </a:bodyPr>
          <a:lstStyle/>
          <a:p>
            <a:pPr algn="ctr"/>
            <a:r>
              <a:rPr lang="en-US" sz="2400" dirty="0">
                <a:solidFill>
                  <a:srgbClr val="3D3880"/>
                </a:solidFill>
                <a:latin typeface="Courier New" panose="02070309020205020404" pitchFamily="49" charset="0"/>
                <a:cs typeface="Courier New" panose="02070309020205020404" pitchFamily="49" charset="0"/>
              </a:rPr>
              <a:t>y = f(x)</a:t>
            </a:r>
          </a:p>
        </p:txBody>
      </p:sp>
      <p:sp>
        <p:nvSpPr>
          <p:cNvPr id="3" name="TextBox 2">
            <a:extLst>
              <a:ext uri="{FF2B5EF4-FFF2-40B4-BE49-F238E27FC236}">
                <a16:creationId xmlns:a16="http://schemas.microsoft.com/office/drawing/2014/main" id="{E36C76D5-706C-465F-83C4-2F7896E6FA9C}"/>
              </a:ext>
            </a:extLst>
          </p:cNvPr>
          <p:cNvSpPr txBox="1"/>
          <p:nvPr/>
        </p:nvSpPr>
        <p:spPr>
          <a:xfrm>
            <a:off x="12707497" y="1542997"/>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y</a:t>
            </a:r>
          </a:p>
        </p:txBody>
      </p:sp>
      <p:sp>
        <p:nvSpPr>
          <p:cNvPr id="6" name="TextBox 5">
            <a:extLst>
              <a:ext uri="{FF2B5EF4-FFF2-40B4-BE49-F238E27FC236}">
                <a16:creationId xmlns:a16="http://schemas.microsoft.com/office/drawing/2014/main" id="{1E8E6CF4-4B1B-4BDA-84FB-AF2614B5725F}"/>
              </a:ext>
            </a:extLst>
          </p:cNvPr>
          <p:cNvSpPr txBox="1"/>
          <p:nvPr/>
        </p:nvSpPr>
        <p:spPr>
          <a:xfrm>
            <a:off x="15410621" y="4790621"/>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x</a:t>
            </a:r>
          </a:p>
        </p:txBody>
      </p:sp>
      <p:cxnSp>
        <p:nvCxnSpPr>
          <p:cNvPr id="5" name="Straight Connector 4">
            <a:extLst>
              <a:ext uri="{FF2B5EF4-FFF2-40B4-BE49-F238E27FC236}">
                <a16:creationId xmlns:a16="http://schemas.microsoft.com/office/drawing/2014/main" id="{312A953D-FB29-49ED-80B8-01783FA3B963}"/>
              </a:ext>
            </a:extLst>
          </p:cNvPr>
          <p:cNvCxnSpPr>
            <a:cxnSpLocks/>
          </p:cNvCxnSpPr>
          <p:nvPr/>
        </p:nvCxnSpPr>
        <p:spPr>
          <a:xfrm>
            <a:off x="12840279" y="1956477"/>
            <a:ext cx="19880" cy="2986545"/>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A48692-27F5-469B-BACF-B0ADB29E0832}"/>
              </a:ext>
            </a:extLst>
          </p:cNvPr>
          <p:cNvCxnSpPr>
            <a:cxnSpLocks/>
            <a:stCxn id="6" idx="1"/>
          </p:cNvCxnSpPr>
          <p:nvPr/>
        </p:nvCxnSpPr>
        <p:spPr>
          <a:xfrm flipH="1" flipV="1">
            <a:off x="12860159" y="4943022"/>
            <a:ext cx="2550462" cy="1488"/>
          </a:xfrm>
          <a:prstGeom prst="line">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CB4695C-9BBB-44CB-8105-2908ACD5F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3061" y="2080749"/>
            <a:ext cx="8211827" cy="2696502"/>
          </a:xfrm>
          <a:prstGeom prst="rect">
            <a:avLst/>
          </a:prstGeom>
        </p:spPr>
      </p:pic>
      <p:pic>
        <p:nvPicPr>
          <p:cNvPr id="10" name="Picture 9" descr="Chart, line chart&#10;&#10;Description automatically generated">
            <a:extLst>
              <a:ext uri="{FF2B5EF4-FFF2-40B4-BE49-F238E27FC236}">
                <a16:creationId xmlns:a16="http://schemas.microsoft.com/office/drawing/2014/main" id="{3032905D-0A5B-29F3-989A-CE1CDA437B68}"/>
              </a:ext>
            </a:extLst>
          </p:cNvPr>
          <p:cNvPicPr>
            <a:picLocks noChangeAspect="1"/>
          </p:cNvPicPr>
          <p:nvPr/>
        </p:nvPicPr>
        <p:blipFill rotWithShape="1">
          <a:blip r:embed="rId4">
            <a:extLst>
              <a:ext uri="{28A0092B-C50C-407E-A947-70E740481C1C}">
                <a14:useLocalDpi xmlns:a14="http://schemas.microsoft.com/office/drawing/2010/main" val="0"/>
              </a:ext>
            </a:extLst>
          </a:blip>
          <a:srcRect l="1035" r="6535"/>
          <a:stretch/>
        </p:blipFill>
        <p:spPr>
          <a:xfrm>
            <a:off x="560786" y="1007662"/>
            <a:ext cx="11394621" cy="4782376"/>
          </a:xfrm>
          <a:prstGeom prst="rect">
            <a:avLst/>
          </a:prstGeom>
        </p:spPr>
      </p:pic>
      <p:sp>
        <p:nvSpPr>
          <p:cNvPr id="4" name="TextBox 3">
            <a:extLst>
              <a:ext uri="{FF2B5EF4-FFF2-40B4-BE49-F238E27FC236}">
                <a16:creationId xmlns:a16="http://schemas.microsoft.com/office/drawing/2014/main" id="{A0C893D6-148C-B8F9-6A88-F5739A888504}"/>
              </a:ext>
            </a:extLst>
          </p:cNvPr>
          <p:cNvSpPr txBox="1"/>
          <p:nvPr/>
        </p:nvSpPr>
        <p:spPr>
          <a:xfrm>
            <a:off x="257577" y="3264696"/>
            <a:ext cx="1026496"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11" name="TextBox 10">
            <a:extLst>
              <a:ext uri="{FF2B5EF4-FFF2-40B4-BE49-F238E27FC236}">
                <a16:creationId xmlns:a16="http://schemas.microsoft.com/office/drawing/2014/main" id="{B71D1BCC-5A0F-ECF2-6151-061B4E619D55}"/>
              </a:ext>
            </a:extLst>
          </p:cNvPr>
          <p:cNvSpPr txBox="1"/>
          <p:nvPr/>
        </p:nvSpPr>
        <p:spPr>
          <a:xfrm>
            <a:off x="3050146" y="5256105"/>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12" name="Picture 11" descr="A picture containing dark, gauge&#10;&#10;Description automatically generated">
            <a:extLst>
              <a:ext uri="{FF2B5EF4-FFF2-40B4-BE49-F238E27FC236}">
                <a16:creationId xmlns:a16="http://schemas.microsoft.com/office/drawing/2014/main" id="{6BAE1593-4517-E241-F2E4-ADA5B24DD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2" descr="F13023">
            <a:extLst>
              <a:ext uri="{FF2B5EF4-FFF2-40B4-BE49-F238E27FC236}">
                <a16:creationId xmlns:a16="http://schemas.microsoft.com/office/drawing/2014/main" id="{8228750C-0D30-4367-BD35-78C99F4E1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5608" y="307777"/>
            <a:ext cx="1584784"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graph represents the ReLU activation function.">
            <a:extLst>
              <a:ext uri="{FF2B5EF4-FFF2-40B4-BE49-F238E27FC236}">
                <a16:creationId xmlns:a16="http://schemas.microsoft.com/office/drawing/2014/main" id="{FB881738-454E-22F6-E572-672996283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3190" y="2357384"/>
            <a:ext cx="3114403"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art&#10;&#10;Description automatically generated">
            <a:extLst>
              <a:ext uri="{FF2B5EF4-FFF2-40B4-BE49-F238E27FC236}">
                <a16:creationId xmlns:a16="http://schemas.microsoft.com/office/drawing/2014/main" id="{8D7FB3FA-C600-A7AC-290D-F418168ABDE6}"/>
              </a:ext>
            </a:extLst>
          </p:cNvPr>
          <p:cNvPicPr>
            <a:picLocks noChangeAspect="1"/>
          </p:cNvPicPr>
          <p:nvPr/>
        </p:nvPicPr>
        <p:blipFill rotWithShape="1">
          <a:blip r:embed="rId5">
            <a:extLst>
              <a:ext uri="{28A0092B-C50C-407E-A947-70E740481C1C}">
                <a14:useLocalDpi xmlns:a14="http://schemas.microsoft.com/office/drawing/2010/main" val="0"/>
              </a:ext>
            </a:extLst>
          </a:blip>
          <a:srcRect t="4673"/>
          <a:stretch/>
        </p:blipFill>
        <p:spPr>
          <a:xfrm>
            <a:off x="2209800" y="171450"/>
            <a:ext cx="6810900" cy="6378773"/>
          </a:xfrm>
          <a:prstGeom prst="rect">
            <a:avLst/>
          </a:prstGeom>
        </p:spPr>
      </p:pic>
      <p:sp>
        <p:nvSpPr>
          <p:cNvPr id="2" name="TextBox 1">
            <a:extLst>
              <a:ext uri="{FF2B5EF4-FFF2-40B4-BE49-F238E27FC236}">
                <a16:creationId xmlns:a16="http://schemas.microsoft.com/office/drawing/2014/main" id="{7DD74165-7052-6466-9F6E-3866EA233094}"/>
              </a:ext>
            </a:extLst>
          </p:cNvPr>
          <p:cNvSpPr txBox="1"/>
          <p:nvPr/>
        </p:nvSpPr>
        <p:spPr>
          <a:xfrm>
            <a:off x="1906073" y="2854463"/>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y</a:t>
            </a:r>
          </a:p>
          <a:p>
            <a:pPr algn="ctr"/>
            <a:r>
              <a:rPr lang="en-US"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2ED1D8A8-DDB4-733B-7FC2-0B5C1DA05952}"/>
              </a:ext>
            </a:extLst>
          </p:cNvPr>
          <p:cNvSpPr txBox="1"/>
          <p:nvPr/>
        </p:nvSpPr>
        <p:spPr>
          <a:xfrm>
            <a:off x="5381222" y="5952906"/>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x</a:t>
            </a:r>
          </a:p>
          <a:p>
            <a:pPr algn="ctr"/>
            <a:r>
              <a:rPr lang="en-US" dirty="0">
                <a:solidFill>
                  <a:srgbClr val="3D3880"/>
                </a:solidFill>
                <a:latin typeface="Avenir Medium" panose="02000503020000020003" pitchFamily="2" charset="0"/>
              </a:rPr>
              <a:t>input</a:t>
            </a:r>
          </a:p>
        </p:txBody>
      </p:sp>
      <p:sp>
        <p:nvSpPr>
          <p:cNvPr id="7" name="TextBox 6">
            <a:extLst>
              <a:ext uri="{FF2B5EF4-FFF2-40B4-BE49-F238E27FC236}">
                <a16:creationId xmlns:a16="http://schemas.microsoft.com/office/drawing/2014/main" id="{BAA9BE3B-8D4F-EF8C-3F90-786DBF69F113}"/>
              </a:ext>
            </a:extLst>
          </p:cNvPr>
          <p:cNvSpPr txBox="1"/>
          <p:nvPr/>
        </p:nvSpPr>
        <p:spPr>
          <a:xfrm>
            <a:off x="4812404" y="107722"/>
            <a:ext cx="2202287" cy="400110"/>
          </a:xfrm>
          <a:prstGeom prst="rect">
            <a:avLst/>
          </a:prstGeom>
          <a:solidFill>
            <a:schemeClr val="bg1"/>
          </a:solidFill>
        </p:spPr>
        <p:txBody>
          <a:bodyPr wrap="square" rtlCol="0">
            <a:spAutoFit/>
          </a:bodyPr>
          <a:lstStyle/>
          <a:p>
            <a:pPr algn="ctr"/>
            <a:r>
              <a:rPr lang="en-US" sz="2000" dirty="0" err="1">
                <a:solidFill>
                  <a:srgbClr val="3D3880"/>
                </a:solidFill>
                <a:latin typeface="Avenir Medium" panose="02000503020000020003" pitchFamily="2" charset="0"/>
              </a:rPr>
              <a:t>ReLU</a:t>
            </a:r>
            <a:endParaRPr lang="en-US" sz="2000" dirty="0">
              <a:solidFill>
                <a:srgbClr val="3D3880"/>
              </a:solidFill>
              <a:latin typeface="Avenir Medium" panose="02000503020000020003" pitchFamily="2" charset="0"/>
            </a:endParaRPr>
          </a:p>
        </p:txBody>
      </p:sp>
      <p:pic>
        <p:nvPicPr>
          <p:cNvPr id="8" name="Picture 7" descr="A picture containing dark, gauge&#10;&#10;Description automatically generated">
            <a:extLst>
              <a:ext uri="{FF2B5EF4-FFF2-40B4-BE49-F238E27FC236}">
                <a16:creationId xmlns:a16="http://schemas.microsoft.com/office/drawing/2014/main" id="{3E2B248F-CC84-3707-2045-A906217A24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31">
            <a:extLst>
              <a:ext uri="{FF2B5EF4-FFF2-40B4-BE49-F238E27FC236}">
                <a16:creationId xmlns:a16="http://schemas.microsoft.com/office/drawing/2014/main" id="{FE32D917-19C8-425A-8F62-32045418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2643" y="182019"/>
            <a:ext cx="1754119" cy="17721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graph represents the sigmoid activation function.">
            <a:extLst>
              <a:ext uri="{FF2B5EF4-FFF2-40B4-BE49-F238E27FC236}">
                <a16:creationId xmlns:a16="http://schemas.microsoft.com/office/drawing/2014/main" id="{AC37AACC-2320-AC40-A743-C09CE4716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2643" y="2197727"/>
            <a:ext cx="2629968" cy="177216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4DFAD8-7232-C85E-9475-AAB45C28B582}"/>
              </a:ext>
            </a:extLst>
          </p:cNvPr>
          <p:cNvGrpSpPr/>
          <p:nvPr/>
        </p:nvGrpSpPr>
        <p:grpSpPr>
          <a:xfrm>
            <a:off x="2073498" y="304800"/>
            <a:ext cx="7375302" cy="6270066"/>
            <a:chOff x="2073498" y="304800"/>
            <a:chExt cx="7375302" cy="6270066"/>
          </a:xfrm>
        </p:grpSpPr>
        <p:pic>
          <p:nvPicPr>
            <p:cNvPr id="6" name="Picture 5" descr="Chart&#10;&#10;Description automatically generated">
              <a:extLst>
                <a:ext uri="{FF2B5EF4-FFF2-40B4-BE49-F238E27FC236}">
                  <a16:creationId xmlns:a16="http://schemas.microsoft.com/office/drawing/2014/main" id="{83067D72-EE9F-86CD-3CBE-8B40FF518308}"/>
                </a:ext>
              </a:extLst>
            </p:cNvPr>
            <p:cNvPicPr>
              <a:picLocks noChangeAspect="1"/>
            </p:cNvPicPr>
            <p:nvPr/>
          </p:nvPicPr>
          <p:blipFill rotWithShape="1">
            <a:blip r:embed="rId5">
              <a:extLst>
                <a:ext uri="{28A0092B-C50C-407E-A947-70E740481C1C}">
                  <a14:useLocalDpi xmlns:a14="http://schemas.microsoft.com/office/drawing/2010/main" val="0"/>
                </a:ext>
              </a:extLst>
            </a:blip>
            <a:srcRect t="4445"/>
            <a:stretch/>
          </p:blipFill>
          <p:spPr>
            <a:xfrm>
              <a:off x="2426079" y="304800"/>
              <a:ext cx="7022721" cy="6270066"/>
            </a:xfrm>
            <a:prstGeom prst="rect">
              <a:avLst/>
            </a:prstGeom>
          </p:spPr>
        </p:pic>
        <p:sp>
          <p:nvSpPr>
            <p:cNvPr id="2" name="TextBox 1">
              <a:extLst>
                <a:ext uri="{FF2B5EF4-FFF2-40B4-BE49-F238E27FC236}">
                  <a16:creationId xmlns:a16="http://schemas.microsoft.com/office/drawing/2014/main" id="{DE87D824-3F05-A322-95C8-132F252C726C}"/>
                </a:ext>
              </a:extLst>
            </p:cNvPr>
            <p:cNvSpPr txBox="1"/>
            <p:nvPr/>
          </p:nvSpPr>
          <p:spPr>
            <a:xfrm>
              <a:off x="2073498" y="272986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3" name="TextBox 2">
              <a:extLst>
                <a:ext uri="{FF2B5EF4-FFF2-40B4-BE49-F238E27FC236}">
                  <a16:creationId xmlns:a16="http://schemas.microsoft.com/office/drawing/2014/main" id="{42CB940A-BB9B-8EA0-0295-BAC0FD70AB85}"/>
                </a:ext>
              </a:extLst>
            </p:cNvPr>
            <p:cNvSpPr txBox="1"/>
            <p:nvPr/>
          </p:nvSpPr>
          <p:spPr>
            <a:xfrm>
              <a:off x="5537915" y="584122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grpSp>
      <p:sp>
        <p:nvSpPr>
          <p:cNvPr id="7" name="TextBox 6">
            <a:extLst>
              <a:ext uri="{FF2B5EF4-FFF2-40B4-BE49-F238E27FC236}">
                <a16:creationId xmlns:a16="http://schemas.microsoft.com/office/drawing/2014/main" id="{2FEC9B70-4973-4B9B-F858-914276CD0DEC}"/>
              </a:ext>
            </a:extLst>
          </p:cNvPr>
          <p:cNvSpPr txBox="1"/>
          <p:nvPr/>
        </p:nvSpPr>
        <p:spPr>
          <a:xfrm>
            <a:off x="4939327" y="182019"/>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sigmoid</a:t>
            </a:r>
          </a:p>
        </p:txBody>
      </p:sp>
      <p:pic>
        <p:nvPicPr>
          <p:cNvPr id="8" name="Picture 7" descr="A picture containing dark, gauge&#10;&#10;Description automatically generated">
            <a:extLst>
              <a:ext uri="{FF2B5EF4-FFF2-40B4-BE49-F238E27FC236}">
                <a16:creationId xmlns:a16="http://schemas.microsoft.com/office/drawing/2014/main" id="{50BD2109-812D-BBC6-44EA-22C23DF74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32">
            <a:extLst>
              <a:ext uri="{FF2B5EF4-FFF2-40B4-BE49-F238E27FC236}">
                <a16:creationId xmlns:a16="http://schemas.microsoft.com/office/drawing/2014/main" id="{AE6316DE-1ED1-4A08-B4D7-CEFE16BD1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2675" y="238692"/>
            <a:ext cx="2034893" cy="20935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represents the tan hyperbolic h activation function.">
            <a:extLst>
              <a:ext uri="{FF2B5EF4-FFF2-40B4-BE49-F238E27FC236}">
                <a16:creationId xmlns:a16="http://schemas.microsoft.com/office/drawing/2014/main" id="{26252BC7-03E8-5301-369B-05EE470EF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2675" y="2743200"/>
            <a:ext cx="2923375" cy="19698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B367A5E-9C5C-8D14-C48F-B9A3440436AC}"/>
              </a:ext>
            </a:extLst>
          </p:cNvPr>
          <p:cNvPicPr>
            <a:picLocks noChangeAspect="1"/>
          </p:cNvPicPr>
          <p:nvPr/>
        </p:nvPicPr>
        <p:blipFill rotWithShape="1">
          <a:blip r:embed="rId5">
            <a:extLst>
              <a:ext uri="{28A0092B-C50C-407E-A947-70E740481C1C}">
                <a14:useLocalDpi xmlns:a14="http://schemas.microsoft.com/office/drawing/2010/main" val="0"/>
              </a:ext>
            </a:extLst>
          </a:blip>
          <a:srcRect t="5556" b="2500"/>
          <a:stretch/>
        </p:blipFill>
        <p:spPr>
          <a:xfrm>
            <a:off x="2433736" y="0"/>
            <a:ext cx="6981627" cy="6550223"/>
          </a:xfrm>
          <a:prstGeom prst="rect">
            <a:avLst/>
          </a:prstGeom>
        </p:spPr>
      </p:pic>
      <p:sp>
        <p:nvSpPr>
          <p:cNvPr id="2" name="TextBox 1">
            <a:extLst>
              <a:ext uri="{FF2B5EF4-FFF2-40B4-BE49-F238E27FC236}">
                <a16:creationId xmlns:a16="http://schemas.microsoft.com/office/drawing/2014/main" id="{926C53E3-D5A4-6722-5A40-762C6D24A07F}"/>
              </a:ext>
            </a:extLst>
          </p:cNvPr>
          <p:cNvSpPr txBox="1"/>
          <p:nvPr/>
        </p:nvSpPr>
        <p:spPr>
          <a:xfrm>
            <a:off x="2213882" y="261785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5" name="TextBox 4">
            <a:extLst>
              <a:ext uri="{FF2B5EF4-FFF2-40B4-BE49-F238E27FC236}">
                <a16:creationId xmlns:a16="http://schemas.microsoft.com/office/drawing/2014/main" id="{1E5C1178-5802-1057-11F6-CBB1E93153AD}"/>
              </a:ext>
            </a:extLst>
          </p:cNvPr>
          <p:cNvSpPr txBox="1"/>
          <p:nvPr/>
        </p:nvSpPr>
        <p:spPr>
          <a:xfrm>
            <a:off x="5508133" y="577794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sp>
        <p:nvSpPr>
          <p:cNvPr id="6" name="TextBox 5">
            <a:extLst>
              <a:ext uri="{FF2B5EF4-FFF2-40B4-BE49-F238E27FC236}">
                <a16:creationId xmlns:a16="http://schemas.microsoft.com/office/drawing/2014/main" id="{881EE780-7509-49ED-C47F-15D850FC8F00}"/>
              </a:ext>
            </a:extLst>
          </p:cNvPr>
          <p:cNvSpPr txBox="1"/>
          <p:nvPr/>
        </p:nvSpPr>
        <p:spPr>
          <a:xfrm>
            <a:off x="4887800" y="38637"/>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tanh</a:t>
            </a:r>
          </a:p>
        </p:txBody>
      </p:sp>
      <p:pic>
        <p:nvPicPr>
          <p:cNvPr id="7" name="Picture 6" descr="A picture containing dark, gauge&#10;&#10;Description automatically generated">
            <a:extLst>
              <a:ext uri="{FF2B5EF4-FFF2-40B4-BE49-F238E27FC236}">
                <a16:creationId xmlns:a16="http://schemas.microsoft.com/office/drawing/2014/main" id="{922B4A0E-7123-6C2B-C06B-DB8974AF95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94777"/>
            <a:ext cx="2829181" cy="815404"/>
          </a:xfrm>
        </p:spPr>
        <p:txBody>
          <a:bodyPr>
            <a:normAutofit/>
          </a:bodyPr>
          <a:lstStyle/>
          <a:p>
            <a:pPr algn="ctr"/>
            <a:r>
              <a:rPr lang="en-US" sz="2000" dirty="0">
                <a:latin typeface="Avenir" panose="02000503020000020003" pitchFamily="2"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981CD412-B580-E6F4-7C10-33278A6C72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38223EEF-67EF-32D2-7D48-D64ED519DD09}"/>
              </a:ext>
            </a:extLst>
          </p:cNvPr>
          <p:cNvSpPr/>
          <p:nvPr/>
        </p:nvSpPr>
        <p:spPr>
          <a:xfrm>
            <a:off x="6020701" y="1786298"/>
            <a:ext cx="1218298" cy="354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5BD08F-95FD-23AF-68FE-40A722B67E7B}"/>
              </a:ext>
            </a:extLst>
          </p:cNvPr>
          <p:cNvSpPr/>
          <p:nvPr/>
        </p:nvSpPr>
        <p:spPr>
          <a:xfrm>
            <a:off x="6030226" y="1809422"/>
            <a:ext cx="1218297" cy="3438853"/>
          </a:xfrm>
          <a:prstGeom prst="rect">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EC4D29-ECE3-F92E-316C-CEE338896344}"/>
              </a:ext>
            </a:extLst>
          </p:cNvPr>
          <p:cNvSpPr txBox="1"/>
          <p:nvPr/>
        </p:nvSpPr>
        <p:spPr>
          <a:xfrm>
            <a:off x="6025389" y="3239088"/>
            <a:ext cx="1230086" cy="400110"/>
          </a:xfrm>
          <a:prstGeom prst="rect">
            <a:avLst/>
          </a:prstGeom>
          <a:noFill/>
        </p:spPr>
        <p:txBody>
          <a:bodyPr wrap="square" rtlCol="0">
            <a:spAutoFit/>
          </a:bodyPr>
          <a:lstStyle/>
          <a:p>
            <a:pPr algn="ctr"/>
            <a:r>
              <a:rPr lang="en-US" sz="2000" dirty="0">
                <a:latin typeface="Avenir Medium" panose="02000503020000020003" pitchFamily="2" charset="0"/>
                <a:cs typeface="Futura Medium" panose="020B0602020204020303" pitchFamily="34" charset="-79"/>
              </a:rPr>
              <a:t>Softmax</a:t>
            </a:r>
          </a:p>
        </p:txBody>
      </p:sp>
      <p:sp>
        <p:nvSpPr>
          <p:cNvPr id="14" name="Rectangle 13">
            <a:extLst>
              <a:ext uri="{FF2B5EF4-FFF2-40B4-BE49-F238E27FC236}">
                <a16:creationId xmlns:a16="http://schemas.microsoft.com/office/drawing/2014/main" id="{2FA008DD-4181-5D9E-2491-9E9A7D1DF570}"/>
              </a:ext>
            </a:extLst>
          </p:cNvPr>
          <p:cNvSpPr/>
          <p:nvPr/>
        </p:nvSpPr>
        <p:spPr>
          <a:xfrm>
            <a:off x="5018312" y="1836938"/>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146E29-2088-EC19-41F7-B3A112B69D64}"/>
              </a:ext>
            </a:extLst>
          </p:cNvPr>
          <p:cNvSpPr/>
          <p:nvPr/>
        </p:nvSpPr>
        <p:spPr>
          <a:xfrm>
            <a:off x="5008786" y="2872350"/>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1B073C-29C2-0B21-516E-C282C067B5B9}"/>
              </a:ext>
            </a:extLst>
          </p:cNvPr>
          <p:cNvSpPr/>
          <p:nvPr/>
        </p:nvSpPr>
        <p:spPr>
          <a:xfrm>
            <a:off x="5012868" y="3868502"/>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52908F-90BA-C5A2-27A2-4F1699D620B4}"/>
              </a:ext>
            </a:extLst>
          </p:cNvPr>
          <p:cNvSpPr/>
          <p:nvPr/>
        </p:nvSpPr>
        <p:spPr>
          <a:xfrm>
            <a:off x="7742463" y="2267437"/>
            <a:ext cx="1962150" cy="2565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990231-69DE-BCF9-2C0C-FFEC888FE812}"/>
              </a:ext>
            </a:extLst>
          </p:cNvPr>
          <p:cNvSpPr txBox="1"/>
          <p:nvPr/>
        </p:nvSpPr>
        <p:spPr>
          <a:xfrm>
            <a:off x="4849584" y="417554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C score</a:t>
            </a:r>
          </a:p>
        </p:txBody>
      </p:sp>
      <p:sp>
        <p:nvSpPr>
          <p:cNvPr id="7" name="TextBox 6">
            <a:extLst>
              <a:ext uri="{FF2B5EF4-FFF2-40B4-BE49-F238E27FC236}">
                <a16:creationId xmlns:a16="http://schemas.microsoft.com/office/drawing/2014/main" id="{266FACFF-130D-F006-EBCB-E56FD3D25C57}"/>
              </a:ext>
            </a:extLst>
          </p:cNvPr>
          <p:cNvSpPr txBox="1"/>
          <p:nvPr/>
        </p:nvSpPr>
        <p:spPr>
          <a:xfrm>
            <a:off x="4849584" y="3190277"/>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B score</a:t>
            </a:r>
          </a:p>
        </p:txBody>
      </p:sp>
      <p:sp>
        <p:nvSpPr>
          <p:cNvPr id="8" name="TextBox 7">
            <a:extLst>
              <a:ext uri="{FF2B5EF4-FFF2-40B4-BE49-F238E27FC236}">
                <a16:creationId xmlns:a16="http://schemas.microsoft.com/office/drawing/2014/main" id="{997FCCFA-C2B5-31C8-D7CD-37EC060DDCAB}"/>
              </a:ext>
            </a:extLst>
          </p:cNvPr>
          <p:cNvSpPr txBox="1"/>
          <p:nvPr/>
        </p:nvSpPr>
        <p:spPr>
          <a:xfrm>
            <a:off x="4865914" y="213309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A score</a:t>
            </a:r>
          </a:p>
        </p:txBody>
      </p:sp>
      <p:sp>
        <p:nvSpPr>
          <p:cNvPr id="9" name="TextBox 8">
            <a:extLst>
              <a:ext uri="{FF2B5EF4-FFF2-40B4-BE49-F238E27FC236}">
                <a16:creationId xmlns:a16="http://schemas.microsoft.com/office/drawing/2014/main" id="{C234681E-6255-E02A-682D-3EA9467A0F03}"/>
              </a:ext>
            </a:extLst>
          </p:cNvPr>
          <p:cNvSpPr txBox="1"/>
          <p:nvPr/>
        </p:nvSpPr>
        <p:spPr>
          <a:xfrm>
            <a:off x="3984170" y="1522640"/>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a:t>
            </a:r>
          </a:p>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neurons</a:t>
            </a:r>
          </a:p>
        </p:txBody>
      </p:sp>
      <p:sp>
        <p:nvSpPr>
          <p:cNvPr id="10" name="TextBox 9">
            <a:extLst>
              <a:ext uri="{FF2B5EF4-FFF2-40B4-BE49-F238E27FC236}">
                <a16:creationId xmlns:a16="http://schemas.microsoft.com/office/drawing/2014/main" id="{96123C13-221C-7D3F-4455-487765D0FB1E}"/>
              </a:ext>
            </a:extLst>
          </p:cNvPr>
          <p:cNvSpPr txBox="1"/>
          <p:nvPr/>
        </p:nvSpPr>
        <p:spPr>
          <a:xfrm>
            <a:off x="7516583" y="3339679"/>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B</a:t>
            </a:r>
          </a:p>
        </p:txBody>
      </p:sp>
      <p:sp>
        <p:nvSpPr>
          <p:cNvPr id="11" name="TextBox 10">
            <a:extLst>
              <a:ext uri="{FF2B5EF4-FFF2-40B4-BE49-F238E27FC236}">
                <a16:creationId xmlns:a16="http://schemas.microsoft.com/office/drawing/2014/main" id="{309835EB-1425-F58E-72F5-C570E381F164}"/>
              </a:ext>
            </a:extLst>
          </p:cNvPr>
          <p:cNvSpPr txBox="1"/>
          <p:nvPr/>
        </p:nvSpPr>
        <p:spPr>
          <a:xfrm>
            <a:off x="7522026" y="4312643"/>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C</a:t>
            </a:r>
          </a:p>
        </p:txBody>
      </p:sp>
      <p:sp>
        <p:nvSpPr>
          <p:cNvPr id="12" name="TextBox 11">
            <a:extLst>
              <a:ext uri="{FF2B5EF4-FFF2-40B4-BE49-F238E27FC236}">
                <a16:creationId xmlns:a16="http://schemas.microsoft.com/office/drawing/2014/main" id="{FBDD25C5-19ED-4682-1A5A-4690AEE833B6}"/>
              </a:ext>
            </a:extLst>
          </p:cNvPr>
          <p:cNvSpPr txBox="1"/>
          <p:nvPr/>
        </p:nvSpPr>
        <p:spPr>
          <a:xfrm>
            <a:off x="7532912" y="2307748"/>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A</a:t>
            </a:r>
          </a:p>
        </p:txBody>
      </p:sp>
      <p:sp>
        <p:nvSpPr>
          <p:cNvPr id="13" name="Rectangle 12">
            <a:extLst>
              <a:ext uri="{FF2B5EF4-FFF2-40B4-BE49-F238E27FC236}">
                <a16:creationId xmlns:a16="http://schemas.microsoft.com/office/drawing/2014/main" id="{6CC0159A-4028-AFC0-734C-EF80547E08F7}"/>
              </a:ext>
            </a:extLst>
          </p:cNvPr>
          <p:cNvSpPr/>
          <p:nvPr/>
        </p:nvSpPr>
        <p:spPr>
          <a:xfrm>
            <a:off x="3837211" y="1522640"/>
            <a:ext cx="1213759"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CE571D-2A99-98AF-AE5A-5109BF9EEE1A}"/>
              </a:ext>
            </a:extLst>
          </p:cNvPr>
          <p:cNvSpPr/>
          <p:nvPr/>
        </p:nvSpPr>
        <p:spPr>
          <a:xfrm>
            <a:off x="4342942" y="2107693"/>
            <a:ext cx="650423" cy="27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D902FF-2F69-23C7-F31E-25D25885E2D2}"/>
              </a:ext>
            </a:extLst>
          </p:cNvPr>
          <p:cNvSpPr/>
          <p:nvPr/>
        </p:nvSpPr>
        <p:spPr>
          <a:xfrm>
            <a:off x="4345212" y="2207478"/>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BD2396B-CA64-14A3-0A68-33C137FAA1AD}"/>
              </a:ext>
            </a:extLst>
          </p:cNvPr>
          <p:cNvSpPr/>
          <p:nvPr/>
        </p:nvSpPr>
        <p:spPr>
          <a:xfrm>
            <a:off x="4345212" y="3234507"/>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D370B83-4755-0031-4615-641D4E3247F4}"/>
              </a:ext>
            </a:extLst>
          </p:cNvPr>
          <p:cNvSpPr/>
          <p:nvPr/>
        </p:nvSpPr>
        <p:spPr>
          <a:xfrm>
            <a:off x="4342942" y="4208733"/>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430E52-B296-266F-BE9D-8372C783DD21}"/>
              </a:ext>
            </a:extLst>
          </p:cNvPr>
          <p:cNvSpPr/>
          <p:nvPr/>
        </p:nvSpPr>
        <p:spPr>
          <a:xfrm>
            <a:off x="2768593" y="3232691"/>
            <a:ext cx="934361"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C2D88DD-E49F-EB19-20EB-D896FE5CAEE2}"/>
              </a:ext>
            </a:extLst>
          </p:cNvPr>
          <p:cNvSpPr txBox="1"/>
          <p:nvPr/>
        </p:nvSpPr>
        <p:spPr>
          <a:xfrm>
            <a:off x="2560552" y="3270419"/>
            <a:ext cx="1230086"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Network</a:t>
            </a:r>
          </a:p>
        </p:txBody>
      </p:sp>
      <p:pic>
        <p:nvPicPr>
          <p:cNvPr id="24" name="Picture 23" descr="A picture containing dark, gauge&#10;&#10;Description automatically generated">
            <a:extLst>
              <a:ext uri="{FF2B5EF4-FFF2-40B4-BE49-F238E27FC236}">
                <a16:creationId xmlns:a16="http://schemas.microsoft.com/office/drawing/2014/main" id="{C584833B-84BA-1DD7-56AD-10170EB5D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26" name="TextBox 25">
            <a:extLst>
              <a:ext uri="{FF2B5EF4-FFF2-40B4-BE49-F238E27FC236}">
                <a16:creationId xmlns:a16="http://schemas.microsoft.com/office/drawing/2014/main" id="{196278BB-6E82-685D-BD66-0A287F66E40C}"/>
              </a:ext>
            </a:extLst>
          </p:cNvPr>
          <p:cNvSpPr txBox="1"/>
          <p:nvPr/>
        </p:nvSpPr>
        <p:spPr>
          <a:xfrm>
            <a:off x="4008661" y="1312722"/>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 Neurons</a:t>
            </a:r>
          </a:p>
        </p:txBody>
      </p:sp>
    </p:spTree>
    <p:extLst>
      <p:ext uri="{BB962C8B-B14F-4D97-AF65-F5344CB8AC3E}">
        <p14:creationId xmlns:p14="http://schemas.microsoft.com/office/powerpoint/2010/main" val="21771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4279</TotalTime>
  <Words>1331</Words>
  <Application>Microsoft Office PowerPoint</Application>
  <PresentationFormat>Widescreen</PresentationFormat>
  <Paragraphs>129</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Avenir</vt:lpstr>
      <vt:lpstr>Avenir Black</vt:lpstr>
      <vt:lpstr>Avenir Light</vt:lpstr>
      <vt:lpstr>Avenir Medium</vt:lpstr>
      <vt:lpstr>Arial</vt:lpstr>
      <vt:lpstr>Calibri</vt:lpstr>
      <vt:lpstr>Calibri Light</vt:lpstr>
      <vt:lpstr>Courier New</vt:lpstr>
      <vt:lpstr>Lato</vt:lpstr>
      <vt:lpstr>Palatino Linotype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PowerPoint Presentation</vt:lpstr>
      <vt:lpstr>PowerPoint Presentation</vt:lpstr>
      <vt:lpstr>(Perceptron as Binary Classifier)  02.2_binary_classifier.ipynb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398</cp:revision>
  <dcterms:created xsi:type="dcterms:W3CDTF">2021-03-18T17:30:04Z</dcterms:created>
  <dcterms:modified xsi:type="dcterms:W3CDTF">2022-11-15T15:25:39Z</dcterms:modified>
</cp:coreProperties>
</file>