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2" r:id="rId2"/>
    <p:sldId id="298" r:id="rId3"/>
    <p:sldId id="330" r:id="rId4"/>
    <p:sldId id="307" r:id="rId5"/>
    <p:sldId id="324" r:id="rId6"/>
    <p:sldId id="325" r:id="rId7"/>
    <p:sldId id="326" r:id="rId8"/>
    <p:sldId id="300" r:id="rId9"/>
    <p:sldId id="327" r:id="rId10"/>
    <p:sldId id="323" r:id="rId11"/>
    <p:sldId id="329" r:id="rId12"/>
    <p:sldId id="305" r:id="rId13"/>
    <p:sldId id="32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880"/>
    <a:srgbClr val="62BD7D"/>
    <a:srgbClr val="6D6CCA"/>
    <a:srgbClr val="4F4FFF"/>
    <a:srgbClr val="65BB7B"/>
    <a:srgbClr val="1A73E8"/>
    <a:srgbClr val="4747FF"/>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67035" autoAdjust="0"/>
  </p:normalViewPr>
  <p:slideViewPr>
    <p:cSldViewPr snapToGrid="0" showGuides="1">
      <p:cViewPr varScale="1">
        <p:scale>
          <a:sx n="50" d="100"/>
          <a:sy n="50" d="100"/>
        </p:scale>
        <p:origin x="1180"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84198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a deep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Rosenblatt’s original perceptron was a simple animal.  When z was any value less than or equal to zero, the perceptron output 0.  If z became positive to even the tiniest extent, the perceptron outputs 1.  But this sudden and extreme transition is not optimal during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It’s rarely the case that complete understanding occurs in an instant, at a moment in time.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  </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Now in Python, a </a:t>
            </a:r>
            <a:r>
              <a:rPr lang="en-US" b="0" i="0" dirty="0">
                <a:solidFill>
                  <a:srgbClr val="000000"/>
                </a:solidFill>
                <a:effectLst/>
                <a:latin typeface="Verdana" panose="020B0604030504040204" pitchFamily="34" charset="0"/>
              </a:rPr>
              <a:t>function is a named block of code that only runs when it is called.  Most functions allow you to pass data – called parameters – into them.  Most functions also return a value once they’ve been executed.  Here we see a simple function called f, with one parameter called x.  When we pass a value on the x-axis to this function, it returns a value that is then assigned to a variable named y.</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In the case of the graph on the left, i</a:t>
            </a:r>
            <a:r>
              <a:rPr lang="en-US" dirty="0">
                <a:latin typeface="+mn-lt"/>
              </a:rPr>
              <a:t>f we pick any point on the X axis, and go vertically up until we hit the line, the value of that intersection on the Y axis is the same as the value on the X axis.  That is, the output, or y value, of this curve is always the same as the input, or x value. We call this the identity function.</a:t>
            </a:r>
          </a:p>
          <a:p>
            <a:endParaRPr lang="en-US" dirty="0">
              <a:latin typeface="+mn-lt"/>
            </a:endParaRPr>
          </a:p>
          <a:p>
            <a:r>
              <a:rPr lang="en-US" dirty="0">
                <a:latin typeface="+mn-lt"/>
              </a:rPr>
              <a:t>With the other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Activation Functions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7" name="Picture 6" descr="Logo, icon&#10;&#10;Description automatically generated">
            <a:extLst>
              <a:ext uri="{FF2B5EF4-FFF2-40B4-BE49-F238E27FC236}">
                <a16:creationId xmlns:a16="http://schemas.microsoft.com/office/drawing/2014/main" id="{7BBCC340-6080-FBFA-F2B4-FFF558BB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821" y="6028821"/>
            <a:ext cx="829179" cy="829179"/>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
        <p:nvSpPr>
          <p:cNvPr id="2" name="Pentagon 1">
            <a:extLst>
              <a:ext uri="{FF2B5EF4-FFF2-40B4-BE49-F238E27FC236}">
                <a16:creationId xmlns:a16="http://schemas.microsoft.com/office/drawing/2014/main" id="{358D42F0-6BE3-8697-B095-89F4D789AAD0}"/>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7EEAB3-FB35-71C0-1957-2607DEC2DD9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4" name="Picture 3" descr="A picture containing dark, gauge&#10;&#10;Description automatically generated">
            <a:extLst>
              <a:ext uri="{FF2B5EF4-FFF2-40B4-BE49-F238E27FC236}">
                <a16:creationId xmlns:a16="http://schemas.microsoft.com/office/drawing/2014/main" id="{DC3E5137-89C7-7C1E-2B81-69724420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6" name="Group 5">
            <a:extLst>
              <a:ext uri="{FF2B5EF4-FFF2-40B4-BE49-F238E27FC236}">
                <a16:creationId xmlns:a16="http://schemas.microsoft.com/office/drawing/2014/main" id="{A3BF69C7-420F-4142-9E9B-0557941AF73A}"/>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7BC5115F-D8CC-0954-BC12-42E7981424E0}"/>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A32E4A-A038-0867-688A-C595DB1A824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9D5C083D-132B-6B06-42D2-36907825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a:t>
            </a:r>
            <a:r>
              <a:rPr lang="en-US" sz="3600" dirty="0">
                <a:solidFill>
                  <a:schemeClr val="tx1">
                    <a:lumMod val="65000"/>
                    <a:lumOff val="35000"/>
                  </a:schemeClr>
                </a:solidFill>
                <a:effectLst/>
                <a:latin typeface="Avenir" panose="02000503020000020003" pitchFamily="2" charset="0"/>
              </a:rPr>
              <a:t>Multi-class Classification Using a Perceptron) </a:t>
            </a:r>
            <a:r>
              <a:rPr lang="en-US" sz="3600" dirty="0">
                <a:solidFill>
                  <a:schemeClr val="tx1">
                    <a:lumMod val="65000"/>
                    <a:lumOff val="35000"/>
                  </a:schemeClr>
                </a:solidFill>
                <a:latin typeface="Avenir" panose="02000503020000020003" pitchFamily="2" charset="0"/>
                <a:cs typeface="Segoe UI Light" panose="020B0502040204020203" pitchFamily="34" charset="0"/>
              </a:rPr>
              <a:t>02.3_multi_classifier.ipynb</a:t>
            </a:r>
          </a:p>
        </p:txBody>
      </p:sp>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78137" cy="1116280"/>
          </a:xfrm>
          <a:noFill/>
        </p:spPr>
        <p:txBody>
          <a:bodyPr>
            <a:noAutofit/>
          </a:bodyPr>
          <a:lstStyle/>
          <a:p>
            <a:pPr algn="ctr"/>
            <a:r>
              <a:rPr lang="en-US" sz="3600" dirty="0">
                <a:solidFill>
                  <a:schemeClr val="tx1">
                    <a:lumMod val="65000"/>
                    <a:lumOff val="35000"/>
                  </a:schemeClr>
                </a:solidFill>
                <a:latin typeface="Avenir" panose="02000503020000020003" pitchFamily="2" charset="0"/>
              </a:rPr>
              <a:t>(Perceptron as Binary Classifier) </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02.2_binary_classifier.ipynb</a:t>
            </a:r>
            <a:endParaRPr lang="en-US" sz="3600" dirty="0">
              <a:solidFill>
                <a:schemeClr val="tx1">
                  <a:lumMod val="65000"/>
                  <a:lumOff val="35000"/>
                </a:schemeClr>
              </a:solidFill>
              <a:latin typeface="Avenir" panose="02000503020000020003" pitchFamily="2" charset="0"/>
              <a:cs typeface="Segoe UI Light" panose="020B0502040204020203" pitchFamily="34" charset="0"/>
            </a:endParaRPr>
          </a:p>
        </p:txBody>
      </p:sp>
      <p:sp>
        <p:nvSpPr>
          <p:cNvPr id="2" name="Pentagon 1">
            <a:extLst>
              <a:ext uri="{FF2B5EF4-FFF2-40B4-BE49-F238E27FC236}">
                <a16:creationId xmlns:a16="http://schemas.microsoft.com/office/drawing/2014/main" id="{4AC85853-4046-D097-04ED-5AA786743F06}"/>
              </a:ext>
            </a:extLst>
          </p:cNvPr>
          <p:cNvSpPr/>
          <p:nvPr/>
        </p:nvSpPr>
        <p:spPr>
          <a:xfrm>
            <a:off x="-13447" y="559959"/>
            <a:ext cx="2985248" cy="805143"/>
          </a:xfrm>
          <a:prstGeom prst="homePlate">
            <a:avLst/>
          </a:prstGeom>
          <a:solidFill>
            <a:srgbClr val="65BB7B"/>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731487-0B11-0378-C024-7199FF208F4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3" name="Picture 2" descr="A picture containing dark, gauge&#10;&#10;Description automatically generated">
            <a:extLst>
              <a:ext uri="{FF2B5EF4-FFF2-40B4-BE49-F238E27FC236}">
                <a16:creationId xmlns:a16="http://schemas.microsoft.com/office/drawing/2014/main" id="{9E4180D6-6AB4-4F30-A00B-8A5E5C8AA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(Rosenblatt’s Perceptron)</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a:t>
            </a:r>
            <a:r>
              <a:rPr lang="en-US" sz="2800" dirty="0">
                <a:solidFill>
                  <a:schemeClr val="tx1">
                    <a:lumMod val="65000"/>
                    <a:lumOff val="35000"/>
                  </a:schemeClr>
                </a:solidFill>
                <a:latin typeface="Avenir" panose="02000503020000020003" pitchFamily="2" charset="0"/>
              </a:rPr>
              <a:t>02.1_perceptron.ipynb</a:t>
            </a:r>
            <a:endParaRPr lang="en-US" sz="2800" dirty="0">
              <a:solidFill>
                <a:schemeClr val="tx1">
                  <a:lumMod val="65000"/>
                  <a:lumOff val="35000"/>
                </a:schemeClr>
              </a:solidFill>
              <a:latin typeface="Avenir" panose="02000503020000020003" pitchFamily="2" charset="0"/>
              <a:cs typeface="Segoe UI Light" panose="020B0502040204020203" pitchFamily="34" charset="0"/>
            </a:endParaRPr>
          </a:p>
        </p:txBody>
      </p:sp>
      <p:grpSp>
        <p:nvGrpSpPr>
          <p:cNvPr id="2" name="Group 1">
            <a:extLst>
              <a:ext uri="{FF2B5EF4-FFF2-40B4-BE49-F238E27FC236}">
                <a16:creationId xmlns:a16="http://schemas.microsoft.com/office/drawing/2014/main" id="{EC8DD91F-1301-8306-E306-8A987B5349E5}"/>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2606BB2E-8CC9-E08E-90DF-7EA30367F007}"/>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E8D1E3-DEAF-64C6-B25C-43D5EC71C00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7DE1BA64-0CEE-D8A6-3257-F0FE5F19F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9" name="Straight Arrow Connector 38">
            <a:extLst>
              <a:ext uri="{FF2B5EF4-FFF2-40B4-BE49-F238E27FC236}">
                <a16:creationId xmlns:a16="http://schemas.microsoft.com/office/drawing/2014/main" id="{A480BB73-FE79-C93F-650A-13D84A53484C}"/>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D0A1E8-8354-8E44-4915-7868B1FD0CC2}"/>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 name="Oval 2">
            <a:extLst>
              <a:ext uri="{FF2B5EF4-FFF2-40B4-BE49-F238E27FC236}">
                <a16:creationId xmlns:a16="http://schemas.microsoft.com/office/drawing/2014/main" id="{7CA14B3A-6BFA-D465-EA06-EF3A5974A0B1}"/>
              </a:ext>
            </a:extLst>
          </p:cNvPr>
          <p:cNvSpPr/>
          <p:nvPr/>
        </p:nvSpPr>
        <p:spPr>
          <a:xfrm>
            <a:off x="5763361" y="2825579"/>
            <a:ext cx="1130471" cy="1130471"/>
          </a:xfrm>
          <a:prstGeom prst="ellipse">
            <a:avLst/>
          </a:prstGeom>
          <a:solidFill>
            <a:srgbClr val="6D6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latin typeface="Avenir Light" panose="020B0402020203020204" pitchFamily="34" charset="77"/>
              </a:rPr>
              <a:t>+</a:t>
            </a:r>
          </a:p>
        </p:txBody>
      </p:sp>
      <p:sp>
        <p:nvSpPr>
          <p:cNvPr id="4" name="Rounded Rectangle 3">
            <a:extLst>
              <a:ext uri="{FF2B5EF4-FFF2-40B4-BE49-F238E27FC236}">
                <a16:creationId xmlns:a16="http://schemas.microsoft.com/office/drawing/2014/main" id="{56DB8365-DFDE-B3BE-1BE9-B37D2A1AF4FA}"/>
              </a:ext>
            </a:extLst>
          </p:cNvPr>
          <p:cNvSpPr/>
          <p:nvPr/>
        </p:nvSpPr>
        <p:spPr>
          <a:xfrm>
            <a:off x="7353274" y="2941068"/>
            <a:ext cx="1021241" cy="878207"/>
          </a:xfrm>
          <a:prstGeom prst="roundRect">
            <a:avLst>
              <a:gd name="adj" fmla="val 32805"/>
            </a:avLst>
          </a:prstGeom>
          <a:solidFill>
            <a:srgbClr val="62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D80067B-A56C-D2F8-24C0-3AFE965185D9}"/>
              </a:ext>
            </a:extLst>
          </p:cNvPr>
          <p:cNvCxnSpPr>
            <a:cxnSpLocks/>
          </p:cNvCxnSpPr>
          <p:nvPr/>
        </p:nvCxnSpPr>
        <p:spPr>
          <a:xfrm rot="10800000" flipV="1">
            <a:off x="7580109" y="3152277"/>
            <a:ext cx="510621" cy="432640"/>
          </a:xfrm>
          <a:prstGeom prst="bentConnector3">
            <a:avLst>
              <a:gd name="adj1"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DDB678-AF17-4B64-EB73-E6C94F044C15}"/>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1</a:t>
            </a:r>
          </a:p>
        </p:txBody>
      </p:sp>
      <p:sp>
        <p:nvSpPr>
          <p:cNvPr id="14" name="TextBox 13">
            <a:extLst>
              <a:ext uri="{FF2B5EF4-FFF2-40B4-BE49-F238E27FC236}">
                <a16:creationId xmlns:a16="http://schemas.microsoft.com/office/drawing/2014/main" id="{6B7AC336-2CFC-3A06-2DAE-48AE23D35C1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2</a:t>
            </a:r>
          </a:p>
        </p:txBody>
      </p:sp>
      <p:sp>
        <p:nvSpPr>
          <p:cNvPr id="15" name="TextBox 14">
            <a:extLst>
              <a:ext uri="{FF2B5EF4-FFF2-40B4-BE49-F238E27FC236}">
                <a16:creationId xmlns:a16="http://schemas.microsoft.com/office/drawing/2014/main" id="{D5B3CC96-DFB5-1F3B-DB99-769E6EF731EC}"/>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3</a:t>
            </a:r>
          </a:p>
        </p:txBody>
      </p:sp>
      <p:sp>
        <p:nvSpPr>
          <p:cNvPr id="16" name="TextBox 15">
            <a:extLst>
              <a:ext uri="{FF2B5EF4-FFF2-40B4-BE49-F238E27FC236}">
                <a16:creationId xmlns:a16="http://schemas.microsoft.com/office/drawing/2014/main" id="{8CA68D91-28D5-2248-0C88-1FC86750A0B8}"/>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4</a:t>
            </a:r>
          </a:p>
        </p:txBody>
      </p:sp>
      <p:sp>
        <p:nvSpPr>
          <p:cNvPr id="17" name="TextBox 16">
            <a:extLst>
              <a:ext uri="{FF2B5EF4-FFF2-40B4-BE49-F238E27FC236}">
                <a16:creationId xmlns:a16="http://schemas.microsoft.com/office/drawing/2014/main" id="{6023C5C0-3467-F6D6-8FF1-FC31A055CD64}"/>
              </a:ext>
            </a:extLst>
          </p:cNvPr>
          <p:cNvSpPr txBox="1"/>
          <p:nvPr/>
        </p:nvSpPr>
        <p:spPr>
          <a:xfrm>
            <a:off x="3240645" y="5792409"/>
            <a:ext cx="1152935"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Bias = 1.0</a:t>
            </a:r>
          </a:p>
        </p:txBody>
      </p:sp>
      <p:cxnSp>
        <p:nvCxnSpPr>
          <p:cNvPr id="24" name="Straight Arrow Connector 23">
            <a:extLst>
              <a:ext uri="{FF2B5EF4-FFF2-40B4-BE49-F238E27FC236}">
                <a16:creationId xmlns:a16="http://schemas.microsoft.com/office/drawing/2014/main" id="{BC932ABE-BF58-1448-3913-FBEE3E303AE1}"/>
              </a:ext>
            </a:extLst>
          </p:cNvPr>
          <p:cNvCxnSpPr>
            <a:cxnSpLocks/>
          </p:cNvCxnSpPr>
          <p:nvPr/>
        </p:nvCxnSpPr>
        <p:spPr>
          <a:xfrm>
            <a:off x="4067521" y="845680"/>
            <a:ext cx="1929169" cy="2048472"/>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9EBD-55C8-C9A3-590C-89C50581574B}"/>
              </a:ext>
            </a:extLst>
          </p:cNvPr>
          <p:cNvCxnSpPr>
            <a:cxnSpLocks/>
          </p:cNvCxnSpPr>
          <p:nvPr/>
        </p:nvCxnSpPr>
        <p:spPr>
          <a:xfrm>
            <a:off x="4017422" y="2097686"/>
            <a:ext cx="1786481" cy="1058135"/>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3EADB4-825F-1FD4-0A13-A2B2DBEB0A1C}"/>
              </a:ext>
            </a:extLst>
          </p:cNvPr>
          <p:cNvCxnSpPr>
            <a:cxnSpLocks/>
          </p:cNvCxnSpPr>
          <p:nvPr/>
        </p:nvCxnSpPr>
        <p:spPr>
          <a:xfrm>
            <a:off x="4005390" y="3392458"/>
            <a:ext cx="1749398" cy="11293"/>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F0FEE9-85E4-D9DD-6493-C4145D28D566}"/>
              </a:ext>
            </a:extLst>
          </p:cNvPr>
          <p:cNvCxnSpPr>
            <a:cxnSpLocks/>
          </p:cNvCxnSpPr>
          <p:nvPr/>
        </p:nvCxnSpPr>
        <p:spPr>
          <a:xfrm flipV="1">
            <a:off x="4017422" y="3644147"/>
            <a:ext cx="1781550" cy="103867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AF25D-B301-5E64-E221-271D51E6F73D}"/>
              </a:ext>
            </a:extLst>
          </p:cNvPr>
          <p:cNvCxnSpPr>
            <a:cxnSpLocks/>
          </p:cNvCxnSpPr>
          <p:nvPr/>
        </p:nvCxnSpPr>
        <p:spPr>
          <a:xfrm flipV="1">
            <a:off x="4332875" y="3865584"/>
            <a:ext cx="1670629" cy="1998641"/>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7D1D4C-2C91-464E-B058-D62386BF251F}"/>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5</a:t>
            </a:r>
          </a:p>
        </p:txBody>
      </p:sp>
      <p:sp>
        <p:nvSpPr>
          <p:cNvPr id="19" name="TextBox 18">
            <a:extLst>
              <a:ext uri="{FF2B5EF4-FFF2-40B4-BE49-F238E27FC236}">
                <a16:creationId xmlns:a16="http://schemas.microsoft.com/office/drawing/2014/main" id="{D1B01FD4-A388-828B-74B2-5ED012EAB9C6}"/>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4</a:t>
            </a:r>
          </a:p>
        </p:txBody>
      </p:sp>
      <p:sp>
        <p:nvSpPr>
          <p:cNvPr id="20" name="TextBox 19">
            <a:extLst>
              <a:ext uri="{FF2B5EF4-FFF2-40B4-BE49-F238E27FC236}">
                <a16:creationId xmlns:a16="http://schemas.microsoft.com/office/drawing/2014/main" id="{42822AEA-30D5-28BA-5FF8-AD664D206764}"/>
              </a:ext>
            </a:extLst>
          </p:cNvPr>
          <p:cNvSpPr txBox="1"/>
          <p:nvPr/>
        </p:nvSpPr>
        <p:spPr>
          <a:xfrm>
            <a:off x="4262852" y="3215244"/>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3</a:t>
            </a:r>
          </a:p>
        </p:txBody>
      </p:sp>
      <p:sp>
        <p:nvSpPr>
          <p:cNvPr id="21" name="TextBox 20">
            <a:extLst>
              <a:ext uri="{FF2B5EF4-FFF2-40B4-BE49-F238E27FC236}">
                <a16:creationId xmlns:a16="http://schemas.microsoft.com/office/drawing/2014/main" id="{C0017F2F-050D-2871-30CA-19C8AA3BDE24}"/>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2</a:t>
            </a:r>
          </a:p>
        </p:txBody>
      </p:sp>
      <p:sp>
        <p:nvSpPr>
          <p:cNvPr id="22" name="TextBox 21">
            <a:extLst>
              <a:ext uri="{FF2B5EF4-FFF2-40B4-BE49-F238E27FC236}">
                <a16:creationId xmlns:a16="http://schemas.microsoft.com/office/drawing/2014/main" id="{C05AC471-3A6D-542A-8258-CEC3375DEFA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1</a:t>
            </a:r>
          </a:p>
        </p:txBody>
      </p:sp>
      <p:sp>
        <p:nvSpPr>
          <p:cNvPr id="44" name="TextBox 43">
            <a:extLst>
              <a:ext uri="{FF2B5EF4-FFF2-40B4-BE49-F238E27FC236}">
                <a16:creationId xmlns:a16="http://schemas.microsoft.com/office/drawing/2014/main" id="{9C6E7E90-4EA8-242A-5C1F-7194A269314B}"/>
              </a:ext>
            </a:extLst>
          </p:cNvPr>
          <p:cNvSpPr txBox="1"/>
          <p:nvPr/>
        </p:nvSpPr>
        <p:spPr>
          <a:xfrm>
            <a:off x="6204835" y="4757579"/>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Net Input</a:t>
            </a:r>
          </a:p>
          <a:p>
            <a:pPr algn="ctr"/>
            <a:r>
              <a:rPr lang="en-US" sz="1400" b="1" dirty="0">
                <a:solidFill>
                  <a:srgbClr val="3D3880"/>
                </a:solidFill>
                <a:latin typeface="Avenir Black" panose="02000503020000020003" pitchFamily="2" charset="0"/>
              </a:rPr>
              <a:t>Function</a:t>
            </a:r>
          </a:p>
        </p:txBody>
      </p:sp>
      <p:sp>
        <p:nvSpPr>
          <p:cNvPr id="45" name="TextBox 44">
            <a:extLst>
              <a:ext uri="{FF2B5EF4-FFF2-40B4-BE49-F238E27FC236}">
                <a16:creationId xmlns:a16="http://schemas.microsoft.com/office/drawing/2014/main" id="{137714E5-58F8-61D3-357C-86F2ECAA9D6C}"/>
              </a:ext>
            </a:extLst>
          </p:cNvPr>
          <p:cNvSpPr txBox="1"/>
          <p:nvPr/>
        </p:nvSpPr>
        <p:spPr>
          <a:xfrm>
            <a:off x="7769785" y="4676504"/>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Activation</a:t>
            </a:r>
          </a:p>
          <a:p>
            <a:pPr algn="ctr"/>
            <a:r>
              <a:rPr lang="en-US" sz="1400" b="1" dirty="0">
                <a:solidFill>
                  <a:srgbClr val="3D3880"/>
                </a:solidFill>
                <a:latin typeface="Avenir Black" panose="02000503020000020003" pitchFamily="2" charset="0"/>
              </a:rPr>
              <a:t>Function</a:t>
            </a:r>
          </a:p>
        </p:txBody>
      </p:sp>
      <p:grpSp>
        <p:nvGrpSpPr>
          <p:cNvPr id="51" name="Group 50">
            <a:extLst>
              <a:ext uri="{FF2B5EF4-FFF2-40B4-BE49-F238E27FC236}">
                <a16:creationId xmlns:a16="http://schemas.microsoft.com/office/drawing/2014/main" id="{87502EE3-8CA3-BA20-72A2-C315D67AB2A8}"/>
              </a:ext>
            </a:extLst>
          </p:cNvPr>
          <p:cNvGrpSpPr/>
          <p:nvPr/>
        </p:nvGrpSpPr>
        <p:grpSpPr>
          <a:xfrm>
            <a:off x="6318957" y="3858135"/>
            <a:ext cx="990600" cy="831338"/>
            <a:chOff x="9846733" y="3333203"/>
            <a:chExt cx="990600" cy="831338"/>
          </a:xfrm>
        </p:grpSpPr>
        <p:cxnSp>
          <p:nvCxnSpPr>
            <p:cNvPr id="47" name="Straight Connector 46">
              <a:extLst>
                <a:ext uri="{FF2B5EF4-FFF2-40B4-BE49-F238E27FC236}">
                  <a16:creationId xmlns:a16="http://schemas.microsoft.com/office/drawing/2014/main" id="{80581A8F-B5D4-7135-4A1E-873CD1D07D35}"/>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2440F-5D34-F109-A88A-0FAB21A94534}"/>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27AA7F02-E11A-B040-9A33-AA85C6DBD216}"/>
              </a:ext>
            </a:extLst>
          </p:cNvPr>
          <p:cNvGrpSpPr/>
          <p:nvPr/>
        </p:nvGrpSpPr>
        <p:grpSpPr>
          <a:xfrm>
            <a:off x="7879215" y="3774718"/>
            <a:ext cx="990600" cy="831338"/>
            <a:chOff x="9846733" y="3333203"/>
            <a:chExt cx="990600" cy="831338"/>
          </a:xfrm>
        </p:grpSpPr>
        <p:cxnSp>
          <p:nvCxnSpPr>
            <p:cNvPr id="54" name="Straight Connector 53">
              <a:extLst>
                <a:ext uri="{FF2B5EF4-FFF2-40B4-BE49-F238E27FC236}">
                  <a16:creationId xmlns:a16="http://schemas.microsoft.com/office/drawing/2014/main" id="{3C2CB9B9-9630-3FF6-F419-B40C00657536}"/>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860ED-5AA3-4E35-2B30-5AD3E21FF36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56" name="Picture 55" descr="A picture containing dark, gauge&#10;&#10;Description automatically generated">
            <a:extLst>
              <a:ext uri="{FF2B5EF4-FFF2-40B4-BE49-F238E27FC236}">
                <a16:creationId xmlns:a16="http://schemas.microsoft.com/office/drawing/2014/main" id="{DCEFF2FA-2F57-4E0A-5DDA-FE6D57432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3" y="1004552"/>
            <a:ext cx="2588781" cy="1597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D152DBCC-7DFD-6A79-1572-854767863321}"/>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
        <p:nvSpPr>
          <p:cNvPr id="2" name="TextBox 1">
            <a:extLst>
              <a:ext uri="{FF2B5EF4-FFF2-40B4-BE49-F238E27FC236}">
                <a16:creationId xmlns:a16="http://schemas.microsoft.com/office/drawing/2014/main" id="{ED5304B8-388F-490C-6918-1D5C1667BB5B}"/>
              </a:ext>
            </a:extLst>
          </p:cNvPr>
          <p:cNvSpPr txBox="1"/>
          <p:nvPr/>
        </p:nvSpPr>
        <p:spPr>
          <a:xfrm>
            <a:off x="4994856" y="1004552"/>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perceptron</a:t>
            </a:r>
          </a:p>
        </p:txBody>
      </p:sp>
      <p:sp>
        <p:nvSpPr>
          <p:cNvPr id="5" name="TextBox 4">
            <a:extLst>
              <a:ext uri="{FF2B5EF4-FFF2-40B4-BE49-F238E27FC236}">
                <a16:creationId xmlns:a16="http://schemas.microsoft.com/office/drawing/2014/main" id="{DD47A4AF-D2F6-2072-C815-67EA4D4DBB23}"/>
              </a:ext>
            </a:extLst>
          </p:cNvPr>
          <p:cNvSpPr txBox="1"/>
          <p:nvPr/>
        </p:nvSpPr>
        <p:spPr>
          <a:xfrm>
            <a:off x="2434107" y="323045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1E2D9568-A710-13B9-3570-6E18DDB0B159}"/>
              </a:ext>
            </a:extLst>
          </p:cNvPr>
          <p:cNvSpPr txBox="1"/>
          <p:nvPr/>
        </p:nvSpPr>
        <p:spPr>
          <a:xfrm>
            <a:off x="5278191" y="5336001"/>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7" name="Picture 6" descr="A picture containing dark, gauge&#10;&#10;Description automatically generated">
            <a:extLst>
              <a:ext uri="{FF2B5EF4-FFF2-40B4-BE49-F238E27FC236}">
                <a16:creationId xmlns:a16="http://schemas.microsoft.com/office/drawing/2014/main" id="{84DBE39F-4C93-5C6D-486C-F0956787B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15410621" y="5328373"/>
            <a:ext cx="3087757" cy="461665"/>
          </a:xfrm>
          <a:prstGeom prst="rect">
            <a:avLst/>
          </a:prstGeom>
          <a:noFill/>
        </p:spPr>
        <p:txBody>
          <a:bodyPr wrap="square" rtlCol="0">
            <a:spAutoFit/>
          </a:bodyPr>
          <a:lstStyle/>
          <a:p>
            <a:pPr algn="ctr"/>
            <a:r>
              <a:rPr lang="en-US" sz="2400" dirty="0">
                <a:solidFill>
                  <a:srgbClr val="4747FF"/>
                </a:solidFill>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2707497" y="1542997"/>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15410621" y="4790621"/>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2840279" y="1956477"/>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12860159" y="4943022"/>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061" y="2080749"/>
            <a:ext cx="8211827" cy="2696502"/>
          </a:xfrm>
          <a:prstGeom prst="rect">
            <a:avLst/>
          </a:prstGeom>
        </p:spPr>
      </p:pic>
      <p:pic>
        <p:nvPicPr>
          <p:cNvPr id="10" name="Picture 9" descr="Chart, line chart&#10;&#10;Description automatically generated">
            <a:extLst>
              <a:ext uri="{FF2B5EF4-FFF2-40B4-BE49-F238E27FC236}">
                <a16:creationId xmlns:a16="http://schemas.microsoft.com/office/drawing/2014/main" id="{3032905D-0A5B-29F3-989A-CE1CDA437B68}"/>
              </a:ext>
            </a:extLst>
          </p:cNvPr>
          <p:cNvPicPr>
            <a:picLocks noChangeAspect="1"/>
          </p:cNvPicPr>
          <p:nvPr/>
        </p:nvPicPr>
        <p:blipFill rotWithShape="1">
          <a:blip r:embed="rId4">
            <a:extLst>
              <a:ext uri="{28A0092B-C50C-407E-A947-70E740481C1C}">
                <a14:useLocalDpi xmlns:a14="http://schemas.microsoft.com/office/drawing/2010/main" val="0"/>
              </a:ext>
            </a:extLst>
          </a:blip>
          <a:srcRect l="1035" r="6535"/>
          <a:stretch/>
        </p:blipFill>
        <p:spPr>
          <a:xfrm>
            <a:off x="560786" y="1007662"/>
            <a:ext cx="11394621" cy="4782376"/>
          </a:xfrm>
          <a:prstGeom prst="rect">
            <a:avLst/>
          </a:prstGeom>
        </p:spPr>
      </p:pic>
      <p:sp>
        <p:nvSpPr>
          <p:cNvPr id="4" name="TextBox 3">
            <a:extLst>
              <a:ext uri="{FF2B5EF4-FFF2-40B4-BE49-F238E27FC236}">
                <a16:creationId xmlns:a16="http://schemas.microsoft.com/office/drawing/2014/main" id="{A0C893D6-148C-B8F9-6A88-F5739A888504}"/>
              </a:ext>
            </a:extLst>
          </p:cNvPr>
          <p:cNvSpPr txBox="1"/>
          <p:nvPr/>
        </p:nvSpPr>
        <p:spPr>
          <a:xfrm>
            <a:off x="257577" y="3264696"/>
            <a:ext cx="1026496"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11" name="TextBox 10">
            <a:extLst>
              <a:ext uri="{FF2B5EF4-FFF2-40B4-BE49-F238E27FC236}">
                <a16:creationId xmlns:a16="http://schemas.microsoft.com/office/drawing/2014/main" id="{B71D1BCC-5A0F-ECF2-6151-061B4E619D55}"/>
              </a:ext>
            </a:extLst>
          </p:cNvPr>
          <p:cNvSpPr txBox="1"/>
          <p:nvPr/>
        </p:nvSpPr>
        <p:spPr>
          <a:xfrm>
            <a:off x="3050146" y="5256105"/>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12" name="Picture 11" descr="A picture containing dark, gauge&#10;&#10;Description automatically generated">
            <a:extLst>
              <a:ext uri="{FF2B5EF4-FFF2-40B4-BE49-F238E27FC236}">
                <a16:creationId xmlns:a16="http://schemas.microsoft.com/office/drawing/2014/main" id="{6BAE1593-4517-E241-F2E4-ADA5B24DD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608" y="307777"/>
            <a:ext cx="1584784"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190" y="2357384"/>
            <a:ext cx="3114403"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8D7FB3FA-C600-A7AC-290D-F418168ABDE6}"/>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
        <p:nvSpPr>
          <p:cNvPr id="2" name="TextBox 1">
            <a:extLst>
              <a:ext uri="{FF2B5EF4-FFF2-40B4-BE49-F238E27FC236}">
                <a16:creationId xmlns:a16="http://schemas.microsoft.com/office/drawing/2014/main" id="{7DD74165-7052-6466-9F6E-3866EA233094}"/>
              </a:ext>
            </a:extLst>
          </p:cNvPr>
          <p:cNvSpPr txBox="1"/>
          <p:nvPr/>
        </p:nvSpPr>
        <p:spPr>
          <a:xfrm>
            <a:off x="1906073" y="2854463"/>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y</a:t>
            </a:r>
          </a:p>
          <a:p>
            <a:pPr algn="ctr"/>
            <a:r>
              <a:rPr lang="en-US"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2ED1D8A8-DDB4-733B-7FC2-0B5C1DA05952}"/>
              </a:ext>
            </a:extLst>
          </p:cNvPr>
          <p:cNvSpPr txBox="1"/>
          <p:nvPr/>
        </p:nvSpPr>
        <p:spPr>
          <a:xfrm>
            <a:off x="5381222" y="5952906"/>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x</a:t>
            </a:r>
          </a:p>
          <a:p>
            <a:pPr algn="ctr"/>
            <a:r>
              <a:rPr lang="en-US" dirty="0">
                <a:solidFill>
                  <a:srgbClr val="3D3880"/>
                </a:solidFill>
                <a:latin typeface="Avenir Medium" panose="02000503020000020003" pitchFamily="2" charset="0"/>
              </a:rPr>
              <a:t>input</a:t>
            </a:r>
          </a:p>
        </p:txBody>
      </p:sp>
      <p:sp>
        <p:nvSpPr>
          <p:cNvPr id="7" name="TextBox 6">
            <a:extLst>
              <a:ext uri="{FF2B5EF4-FFF2-40B4-BE49-F238E27FC236}">
                <a16:creationId xmlns:a16="http://schemas.microsoft.com/office/drawing/2014/main" id="{BAA9BE3B-8D4F-EF8C-3F90-786DBF69F113}"/>
              </a:ext>
            </a:extLst>
          </p:cNvPr>
          <p:cNvSpPr txBox="1"/>
          <p:nvPr/>
        </p:nvSpPr>
        <p:spPr>
          <a:xfrm>
            <a:off x="4812404" y="107722"/>
            <a:ext cx="2202287" cy="400110"/>
          </a:xfrm>
          <a:prstGeom prst="rect">
            <a:avLst/>
          </a:prstGeom>
          <a:solidFill>
            <a:schemeClr val="bg1"/>
          </a:solidFill>
        </p:spPr>
        <p:txBody>
          <a:bodyPr wrap="square" rtlCol="0">
            <a:spAutoFit/>
          </a:bodyPr>
          <a:lstStyle/>
          <a:p>
            <a:pPr algn="ctr"/>
            <a:r>
              <a:rPr lang="en-US" sz="2000" dirty="0" err="1">
                <a:solidFill>
                  <a:srgbClr val="3D3880"/>
                </a:solidFill>
                <a:latin typeface="Avenir Medium" panose="02000503020000020003" pitchFamily="2" charset="0"/>
              </a:rPr>
              <a:t>ReLU</a:t>
            </a:r>
            <a:endParaRPr lang="en-US" sz="2000" dirty="0">
              <a:solidFill>
                <a:srgbClr val="3D3880"/>
              </a:solidFill>
              <a:latin typeface="Avenir Medium" panose="02000503020000020003" pitchFamily="2" charset="0"/>
            </a:endParaRPr>
          </a:p>
        </p:txBody>
      </p:sp>
      <p:pic>
        <p:nvPicPr>
          <p:cNvPr id="8" name="Picture 7" descr="A picture containing dark, gauge&#10;&#10;Description automatically generated">
            <a:extLst>
              <a:ext uri="{FF2B5EF4-FFF2-40B4-BE49-F238E27FC236}">
                <a16:creationId xmlns:a16="http://schemas.microsoft.com/office/drawing/2014/main" id="{3E2B248F-CC84-3707-2045-A906217A2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643" y="182019"/>
            <a:ext cx="1754119" cy="1772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643" y="2197727"/>
            <a:ext cx="2629968" cy="177216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4DFAD8-7232-C85E-9475-AAB45C28B582}"/>
              </a:ext>
            </a:extLst>
          </p:cNvPr>
          <p:cNvGrpSpPr/>
          <p:nvPr/>
        </p:nvGrpSpPr>
        <p:grpSpPr>
          <a:xfrm>
            <a:off x="2073498" y="304800"/>
            <a:ext cx="7375302" cy="6270066"/>
            <a:chOff x="2073498" y="304800"/>
            <a:chExt cx="7375302" cy="6270066"/>
          </a:xfrm>
        </p:grpSpPr>
        <p:pic>
          <p:nvPicPr>
            <p:cNvPr id="6" name="Picture 5" descr="Chart&#10;&#10;Description automatically generated">
              <a:extLst>
                <a:ext uri="{FF2B5EF4-FFF2-40B4-BE49-F238E27FC236}">
                  <a16:creationId xmlns:a16="http://schemas.microsoft.com/office/drawing/2014/main" id="{83067D72-EE9F-86CD-3CBE-8B40FF518308}"/>
                </a:ext>
              </a:extLst>
            </p:cNvPr>
            <p:cNvPicPr>
              <a:picLocks noChangeAspect="1"/>
            </p:cNvPicPr>
            <p:nvPr/>
          </p:nvPicPr>
          <p:blipFill rotWithShape="1">
            <a:blip r:embed="rId5">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
          <p:nvSpPr>
            <p:cNvPr id="2" name="TextBox 1">
              <a:extLst>
                <a:ext uri="{FF2B5EF4-FFF2-40B4-BE49-F238E27FC236}">
                  <a16:creationId xmlns:a16="http://schemas.microsoft.com/office/drawing/2014/main" id="{DE87D824-3F05-A322-95C8-132F252C726C}"/>
                </a:ext>
              </a:extLst>
            </p:cNvPr>
            <p:cNvSpPr txBox="1"/>
            <p:nvPr/>
          </p:nvSpPr>
          <p:spPr>
            <a:xfrm>
              <a:off x="2073498" y="272986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3" name="TextBox 2">
              <a:extLst>
                <a:ext uri="{FF2B5EF4-FFF2-40B4-BE49-F238E27FC236}">
                  <a16:creationId xmlns:a16="http://schemas.microsoft.com/office/drawing/2014/main" id="{42CB940A-BB9B-8EA0-0295-BAC0FD70AB85}"/>
                </a:ext>
              </a:extLst>
            </p:cNvPr>
            <p:cNvSpPr txBox="1"/>
            <p:nvPr/>
          </p:nvSpPr>
          <p:spPr>
            <a:xfrm>
              <a:off x="5537915" y="584122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grpSp>
      <p:sp>
        <p:nvSpPr>
          <p:cNvPr id="7" name="TextBox 6">
            <a:extLst>
              <a:ext uri="{FF2B5EF4-FFF2-40B4-BE49-F238E27FC236}">
                <a16:creationId xmlns:a16="http://schemas.microsoft.com/office/drawing/2014/main" id="{2FEC9B70-4973-4B9B-F858-914276CD0DEC}"/>
              </a:ext>
            </a:extLst>
          </p:cNvPr>
          <p:cNvSpPr txBox="1"/>
          <p:nvPr/>
        </p:nvSpPr>
        <p:spPr>
          <a:xfrm>
            <a:off x="4939327" y="182019"/>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sigmoid</a:t>
            </a:r>
          </a:p>
        </p:txBody>
      </p:sp>
      <p:pic>
        <p:nvPicPr>
          <p:cNvPr id="8" name="Picture 7" descr="A picture containing dark, gauge&#10;&#10;Description automatically generated">
            <a:extLst>
              <a:ext uri="{FF2B5EF4-FFF2-40B4-BE49-F238E27FC236}">
                <a16:creationId xmlns:a16="http://schemas.microsoft.com/office/drawing/2014/main" id="{50BD2109-812D-BBC6-44EA-22C23DF74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2675" y="238692"/>
            <a:ext cx="2034893" cy="20935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2675" y="2743200"/>
            <a:ext cx="2923375" cy="1969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367A5E-9C5C-8D14-C48F-B9A3440436AC}"/>
              </a:ext>
            </a:extLst>
          </p:cNvPr>
          <p:cNvPicPr>
            <a:picLocks noChangeAspect="1"/>
          </p:cNvPicPr>
          <p:nvPr/>
        </p:nvPicPr>
        <p:blipFill rotWithShape="1">
          <a:blip r:embed="rId5">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
        <p:nvSpPr>
          <p:cNvPr id="2" name="TextBox 1">
            <a:extLst>
              <a:ext uri="{FF2B5EF4-FFF2-40B4-BE49-F238E27FC236}">
                <a16:creationId xmlns:a16="http://schemas.microsoft.com/office/drawing/2014/main" id="{926C53E3-D5A4-6722-5A40-762C6D24A07F}"/>
              </a:ext>
            </a:extLst>
          </p:cNvPr>
          <p:cNvSpPr txBox="1"/>
          <p:nvPr/>
        </p:nvSpPr>
        <p:spPr>
          <a:xfrm>
            <a:off x="2213882" y="261785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5" name="TextBox 4">
            <a:extLst>
              <a:ext uri="{FF2B5EF4-FFF2-40B4-BE49-F238E27FC236}">
                <a16:creationId xmlns:a16="http://schemas.microsoft.com/office/drawing/2014/main" id="{1E5C1178-5802-1057-11F6-CBB1E93153AD}"/>
              </a:ext>
            </a:extLst>
          </p:cNvPr>
          <p:cNvSpPr txBox="1"/>
          <p:nvPr/>
        </p:nvSpPr>
        <p:spPr>
          <a:xfrm>
            <a:off x="5508133" y="577794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sp>
        <p:nvSpPr>
          <p:cNvPr id="6" name="TextBox 5">
            <a:extLst>
              <a:ext uri="{FF2B5EF4-FFF2-40B4-BE49-F238E27FC236}">
                <a16:creationId xmlns:a16="http://schemas.microsoft.com/office/drawing/2014/main" id="{881EE780-7509-49ED-C47F-15D850FC8F00}"/>
              </a:ext>
            </a:extLst>
          </p:cNvPr>
          <p:cNvSpPr txBox="1"/>
          <p:nvPr/>
        </p:nvSpPr>
        <p:spPr>
          <a:xfrm>
            <a:off x="4887800" y="38637"/>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tanh</a:t>
            </a:r>
          </a:p>
        </p:txBody>
      </p:sp>
      <p:pic>
        <p:nvPicPr>
          <p:cNvPr id="7" name="Picture 6" descr="A picture containing dark, gauge&#10;&#10;Description automatically generated">
            <a:extLst>
              <a:ext uri="{FF2B5EF4-FFF2-40B4-BE49-F238E27FC236}">
                <a16:creationId xmlns:a16="http://schemas.microsoft.com/office/drawing/2014/main" id="{922B4A0E-7123-6C2B-C06B-DB8974AF9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94777"/>
            <a:ext cx="2829181" cy="815404"/>
          </a:xfrm>
        </p:spPr>
        <p:txBody>
          <a:bodyPr>
            <a:normAutofit/>
          </a:bodyPr>
          <a:lstStyle/>
          <a:p>
            <a:pPr algn="ctr"/>
            <a:r>
              <a:rPr lang="en-US" sz="2000" dirty="0">
                <a:latin typeface="Avenir" panose="02000503020000020003" pitchFamily="2"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981CD412-B580-E6F4-7C10-33278A6C7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38223EEF-67EF-32D2-7D48-D64ED519DD09}"/>
              </a:ext>
            </a:extLst>
          </p:cNvPr>
          <p:cNvSpPr/>
          <p:nvPr/>
        </p:nvSpPr>
        <p:spPr>
          <a:xfrm>
            <a:off x="6020701" y="1786298"/>
            <a:ext cx="1218298" cy="354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5BD08F-95FD-23AF-68FE-40A722B67E7B}"/>
              </a:ext>
            </a:extLst>
          </p:cNvPr>
          <p:cNvSpPr/>
          <p:nvPr/>
        </p:nvSpPr>
        <p:spPr>
          <a:xfrm>
            <a:off x="6030226" y="1809422"/>
            <a:ext cx="1218297" cy="3438853"/>
          </a:xfrm>
          <a:prstGeom prst="rect">
            <a:avLst/>
          </a:prstGeom>
          <a:solidFill>
            <a:srgbClr val="6D6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EC4D29-ECE3-F92E-316C-CEE338896344}"/>
              </a:ext>
            </a:extLst>
          </p:cNvPr>
          <p:cNvSpPr txBox="1"/>
          <p:nvPr/>
        </p:nvSpPr>
        <p:spPr>
          <a:xfrm>
            <a:off x="6025389" y="3239088"/>
            <a:ext cx="1230086"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cs typeface="Futura Medium" panose="020B0602020204020303" pitchFamily="34" charset="-79"/>
              </a:rPr>
              <a:t>Softmax</a:t>
            </a:r>
          </a:p>
        </p:txBody>
      </p:sp>
      <p:sp>
        <p:nvSpPr>
          <p:cNvPr id="14" name="Rectangle 13">
            <a:extLst>
              <a:ext uri="{FF2B5EF4-FFF2-40B4-BE49-F238E27FC236}">
                <a16:creationId xmlns:a16="http://schemas.microsoft.com/office/drawing/2014/main" id="{2FA008DD-4181-5D9E-2491-9E9A7D1DF570}"/>
              </a:ext>
            </a:extLst>
          </p:cNvPr>
          <p:cNvSpPr/>
          <p:nvPr/>
        </p:nvSpPr>
        <p:spPr>
          <a:xfrm>
            <a:off x="5018312" y="1836938"/>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146E29-2088-EC19-41F7-B3A112B69D64}"/>
              </a:ext>
            </a:extLst>
          </p:cNvPr>
          <p:cNvSpPr/>
          <p:nvPr/>
        </p:nvSpPr>
        <p:spPr>
          <a:xfrm>
            <a:off x="5008786" y="2872350"/>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1B073C-29C2-0B21-516E-C282C067B5B9}"/>
              </a:ext>
            </a:extLst>
          </p:cNvPr>
          <p:cNvSpPr/>
          <p:nvPr/>
        </p:nvSpPr>
        <p:spPr>
          <a:xfrm>
            <a:off x="5012868" y="3868502"/>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52908F-90BA-C5A2-27A2-4F1699D620B4}"/>
              </a:ext>
            </a:extLst>
          </p:cNvPr>
          <p:cNvSpPr/>
          <p:nvPr/>
        </p:nvSpPr>
        <p:spPr>
          <a:xfrm>
            <a:off x="7742463" y="2267437"/>
            <a:ext cx="1962150" cy="2565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990231-69DE-BCF9-2C0C-FFEC888FE812}"/>
              </a:ext>
            </a:extLst>
          </p:cNvPr>
          <p:cNvSpPr txBox="1"/>
          <p:nvPr/>
        </p:nvSpPr>
        <p:spPr>
          <a:xfrm>
            <a:off x="4849584" y="417554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C score</a:t>
            </a:r>
          </a:p>
        </p:txBody>
      </p:sp>
      <p:sp>
        <p:nvSpPr>
          <p:cNvPr id="7" name="TextBox 6">
            <a:extLst>
              <a:ext uri="{FF2B5EF4-FFF2-40B4-BE49-F238E27FC236}">
                <a16:creationId xmlns:a16="http://schemas.microsoft.com/office/drawing/2014/main" id="{266FACFF-130D-F006-EBCB-E56FD3D25C57}"/>
              </a:ext>
            </a:extLst>
          </p:cNvPr>
          <p:cNvSpPr txBox="1"/>
          <p:nvPr/>
        </p:nvSpPr>
        <p:spPr>
          <a:xfrm>
            <a:off x="4849584" y="3190277"/>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B score</a:t>
            </a:r>
          </a:p>
        </p:txBody>
      </p:sp>
      <p:sp>
        <p:nvSpPr>
          <p:cNvPr id="8" name="TextBox 7">
            <a:extLst>
              <a:ext uri="{FF2B5EF4-FFF2-40B4-BE49-F238E27FC236}">
                <a16:creationId xmlns:a16="http://schemas.microsoft.com/office/drawing/2014/main" id="{997FCCFA-C2B5-31C8-D7CD-37EC060DDCAB}"/>
              </a:ext>
            </a:extLst>
          </p:cNvPr>
          <p:cNvSpPr txBox="1"/>
          <p:nvPr/>
        </p:nvSpPr>
        <p:spPr>
          <a:xfrm>
            <a:off x="4865914" y="213309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A score</a:t>
            </a:r>
          </a:p>
        </p:txBody>
      </p:sp>
      <p:sp>
        <p:nvSpPr>
          <p:cNvPr id="9" name="TextBox 8">
            <a:extLst>
              <a:ext uri="{FF2B5EF4-FFF2-40B4-BE49-F238E27FC236}">
                <a16:creationId xmlns:a16="http://schemas.microsoft.com/office/drawing/2014/main" id="{C234681E-6255-E02A-682D-3EA9467A0F03}"/>
              </a:ext>
            </a:extLst>
          </p:cNvPr>
          <p:cNvSpPr txBox="1"/>
          <p:nvPr/>
        </p:nvSpPr>
        <p:spPr>
          <a:xfrm>
            <a:off x="3984170" y="1522640"/>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a:t>
            </a:r>
          </a:p>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neurons</a:t>
            </a:r>
          </a:p>
        </p:txBody>
      </p:sp>
      <p:sp>
        <p:nvSpPr>
          <p:cNvPr id="10" name="TextBox 9">
            <a:extLst>
              <a:ext uri="{FF2B5EF4-FFF2-40B4-BE49-F238E27FC236}">
                <a16:creationId xmlns:a16="http://schemas.microsoft.com/office/drawing/2014/main" id="{96123C13-221C-7D3F-4455-487765D0FB1E}"/>
              </a:ext>
            </a:extLst>
          </p:cNvPr>
          <p:cNvSpPr txBox="1"/>
          <p:nvPr/>
        </p:nvSpPr>
        <p:spPr>
          <a:xfrm>
            <a:off x="7516583" y="3339679"/>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B</a:t>
            </a:r>
          </a:p>
        </p:txBody>
      </p:sp>
      <p:sp>
        <p:nvSpPr>
          <p:cNvPr id="11" name="TextBox 10">
            <a:extLst>
              <a:ext uri="{FF2B5EF4-FFF2-40B4-BE49-F238E27FC236}">
                <a16:creationId xmlns:a16="http://schemas.microsoft.com/office/drawing/2014/main" id="{309835EB-1425-F58E-72F5-C570E381F164}"/>
              </a:ext>
            </a:extLst>
          </p:cNvPr>
          <p:cNvSpPr txBox="1"/>
          <p:nvPr/>
        </p:nvSpPr>
        <p:spPr>
          <a:xfrm>
            <a:off x="7522026" y="4312643"/>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C</a:t>
            </a:r>
          </a:p>
        </p:txBody>
      </p:sp>
      <p:sp>
        <p:nvSpPr>
          <p:cNvPr id="12" name="TextBox 11">
            <a:extLst>
              <a:ext uri="{FF2B5EF4-FFF2-40B4-BE49-F238E27FC236}">
                <a16:creationId xmlns:a16="http://schemas.microsoft.com/office/drawing/2014/main" id="{FBDD25C5-19ED-4682-1A5A-4690AEE833B6}"/>
              </a:ext>
            </a:extLst>
          </p:cNvPr>
          <p:cNvSpPr txBox="1"/>
          <p:nvPr/>
        </p:nvSpPr>
        <p:spPr>
          <a:xfrm>
            <a:off x="7532912" y="2307748"/>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A</a:t>
            </a:r>
          </a:p>
        </p:txBody>
      </p:sp>
      <p:sp>
        <p:nvSpPr>
          <p:cNvPr id="13" name="Rectangle 12">
            <a:extLst>
              <a:ext uri="{FF2B5EF4-FFF2-40B4-BE49-F238E27FC236}">
                <a16:creationId xmlns:a16="http://schemas.microsoft.com/office/drawing/2014/main" id="{6CC0159A-4028-AFC0-734C-EF80547E08F7}"/>
              </a:ext>
            </a:extLst>
          </p:cNvPr>
          <p:cNvSpPr/>
          <p:nvPr/>
        </p:nvSpPr>
        <p:spPr>
          <a:xfrm>
            <a:off x="3837211" y="1522640"/>
            <a:ext cx="1213759"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CE571D-2A99-98AF-AE5A-5109BF9EEE1A}"/>
              </a:ext>
            </a:extLst>
          </p:cNvPr>
          <p:cNvSpPr/>
          <p:nvPr/>
        </p:nvSpPr>
        <p:spPr>
          <a:xfrm>
            <a:off x="4342942" y="2107693"/>
            <a:ext cx="650423" cy="27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D902FF-2F69-23C7-F31E-25D25885E2D2}"/>
              </a:ext>
            </a:extLst>
          </p:cNvPr>
          <p:cNvSpPr/>
          <p:nvPr/>
        </p:nvSpPr>
        <p:spPr>
          <a:xfrm>
            <a:off x="4345212" y="2207478"/>
            <a:ext cx="650423" cy="585053"/>
          </a:xfrm>
          <a:prstGeom prst="roundRect">
            <a:avLst>
              <a:gd name="adj" fmla="val 32456"/>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BD2396B-CA64-14A3-0A68-33C137FAA1AD}"/>
              </a:ext>
            </a:extLst>
          </p:cNvPr>
          <p:cNvSpPr/>
          <p:nvPr/>
        </p:nvSpPr>
        <p:spPr>
          <a:xfrm>
            <a:off x="4345212" y="3234507"/>
            <a:ext cx="650423" cy="585053"/>
          </a:xfrm>
          <a:prstGeom prst="roundRect">
            <a:avLst>
              <a:gd name="adj" fmla="val 32456"/>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D370B83-4755-0031-4615-641D4E3247F4}"/>
              </a:ext>
            </a:extLst>
          </p:cNvPr>
          <p:cNvSpPr/>
          <p:nvPr/>
        </p:nvSpPr>
        <p:spPr>
          <a:xfrm>
            <a:off x="4342942" y="4208733"/>
            <a:ext cx="650423" cy="585053"/>
          </a:xfrm>
          <a:prstGeom prst="roundRect">
            <a:avLst>
              <a:gd name="adj" fmla="val 32456"/>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30E52-B296-266F-BE9D-8372C783DD21}"/>
              </a:ext>
            </a:extLst>
          </p:cNvPr>
          <p:cNvSpPr/>
          <p:nvPr/>
        </p:nvSpPr>
        <p:spPr>
          <a:xfrm>
            <a:off x="2768593" y="3232691"/>
            <a:ext cx="934361"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2D88DD-E49F-EB19-20EB-D896FE5CAEE2}"/>
              </a:ext>
            </a:extLst>
          </p:cNvPr>
          <p:cNvSpPr txBox="1"/>
          <p:nvPr/>
        </p:nvSpPr>
        <p:spPr>
          <a:xfrm>
            <a:off x="2560552" y="3270419"/>
            <a:ext cx="1230086"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Network</a:t>
            </a:r>
          </a:p>
        </p:txBody>
      </p:sp>
      <p:pic>
        <p:nvPicPr>
          <p:cNvPr id="24" name="Picture 23" descr="A picture containing dark, gauge&#10;&#10;Description automatically generated">
            <a:extLst>
              <a:ext uri="{FF2B5EF4-FFF2-40B4-BE49-F238E27FC236}">
                <a16:creationId xmlns:a16="http://schemas.microsoft.com/office/drawing/2014/main" id="{C584833B-84BA-1DD7-56AD-10170EB5D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6" name="TextBox 25">
            <a:extLst>
              <a:ext uri="{FF2B5EF4-FFF2-40B4-BE49-F238E27FC236}">
                <a16:creationId xmlns:a16="http://schemas.microsoft.com/office/drawing/2014/main" id="{196278BB-6E82-685D-BD66-0A287F66E40C}"/>
              </a:ext>
            </a:extLst>
          </p:cNvPr>
          <p:cNvSpPr txBox="1"/>
          <p:nvPr/>
        </p:nvSpPr>
        <p:spPr>
          <a:xfrm>
            <a:off x="4008661" y="1312722"/>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 Neurons</a:t>
            </a:r>
          </a:p>
        </p:txBody>
      </p:sp>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4194</TotalTime>
  <Words>1223</Words>
  <Application>Microsoft Office PowerPoint</Application>
  <PresentationFormat>Widescreen</PresentationFormat>
  <Paragraphs>120</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Avenir</vt:lpstr>
      <vt:lpstr>Avenir Black</vt:lpstr>
      <vt:lpstr>Avenir Light</vt:lpstr>
      <vt:lpstr>Avenir Medium</vt:lpstr>
      <vt:lpstr>Arial</vt:lpstr>
      <vt:lpstr>Calibri</vt:lpstr>
      <vt:lpstr>Calibri Light</vt:lpstr>
      <vt:lpstr>Courier New</vt:lpstr>
      <vt:lpstr>Lato</vt:lpstr>
      <vt:lpstr>Palatino Linotype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(Perceptron as Binary Classifier)  02.2_binary_classifier.ipynb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379</cp:revision>
  <dcterms:created xsi:type="dcterms:W3CDTF">2021-03-18T17:30:04Z</dcterms:created>
  <dcterms:modified xsi:type="dcterms:W3CDTF">2022-11-01T19:13:04Z</dcterms:modified>
</cp:coreProperties>
</file>