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26" r:id="rId2"/>
    <p:sldId id="346" r:id="rId3"/>
    <p:sldId id="303" r:id="rId4"/>
    <p:sldId id="323" r:id="rId5"/>
    <p:sldId id="274" r:id="rId6"/>
    <p:sldId id="334" r:id="rId7"/>
    <p:sldId id="335" r:id="rId8"/>
    <p:sldId id="281" r:id="rId9"/>
    <p:sldId id="302" r:id="rId10"/>
    <p:sldId id="349" r:id="rId11"/>
    <p:sldId id="350" r:id="rId12"/>
    <p:sldId id="325" r:id="rId13"/>
    <p:sldId id="348" r:id="rId14"/>
    <p:sldId id="324" r:id="rId15"/>
    <p:sldId id="287" r:id="rId16"/>
    <p:sldId id="301" r:id="rId17"/>
    <p:sldId id="290" r:id="rId18"/>
    <p:sldId id="295" r:id="rId19"/>
    <p:sldId id="296" r:id="rId20"/>
    <p:sldId id="297" r:id="rId21"/>
    <p:sldId id="305" r:id="rId22"/>
    <p:sldId id="347" r:id="rId2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53D"/>
    <a:srgbClr val="6666FF"/>
    <a:srgbClr val="80BE63"/>
    <a:srgbClr val="6C9AC3"/>
    <a:srgbClr val="E28F41"/>
    <a:srgbClr val="4747FF"/>
    <a:srgbClr val="4F4FFF"/>
    <a:srgbClr val="A19D9D"/>
    <a:srgbClr val="8D8787"/>
    <a:srgbClr val="5F5F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73" autoAdjust="0"/>
    <p:restoredTop sz="69623" autoAdjust="0"/>
  </p:normalViewPr>
  <p:slideViewPr>
    <p:cSldViewPr snapToGrid="0" showGuides="1">
      <p:cViewPr varScale="1">
        <p:scale>
          <a:sx n="51" d="100"/>
          <a:sy n="51" d="100"/>
        </p:scale>
        <p:origin x="264" y="5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FD93C9B2-20F6-4DB1-B471-224337D0AC79}" type="datetimeFigureOut">
              <a:rPr lang="en-US" smtClean="0"/>
              <a:t>6/21/2022</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Palatino Linotype" panose="02040502050505030304" pitchFamily="18" charset="0"/>
              </a:rPr>
              <a:t>Hello and welcome to this first presentation in the Practicum AI </a:t>
            </a:r>
            <a:r>
              <a:rPr lang="en-US" i="1" dirty="0">
                <a:latin typeface="Palatino Linotype" panose="02040502050505030304" pitchFamily="18" charset="0"/>
              </a:rPr>
              <a:t>Deep Learning Foundations </a:t>
            </a:r>
            <a:r>
              <a:rPr lang="en-US" dirty="0">
                <a:latin typeface="Palatino Linotype" panose="02040502050505030304" pitchFamily="18" charset="0"/>
              </a:rPr>
              <a:t>workshop series.  I’m Dan Maxwell, and I will act as your guide and mentor for this learning experience.  I currently work as an AI Trainer / Consultant in the Research Computing Department at the University of Florida.</a:t>
            </a:r>
          </a:p>
          <a:p>
            <a:endParaRPr lang="en-US" dirty="0">
              <a:latin typeface="Palatino Linotype" panose="02040502050505030304" pitchFamily="18" charset="0"/>
            </a:endParaRPr>
          </a:p>
          <a:p>
            <a:r>
              <a:rPr lang="en-US" dirty="0">
                <a:latin typeface="Palatino Linotype" panose="02040502050505030304" pitchFamily="18" charset="0"/>
              </a:rPr>
              <a:t>Let’s get started…</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3260327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Design a deep learning model called ResNet with 50 layers and capable of distinguishing between 1000 categories of images.  This box is colored black because the inner workings of deep models are often opaque, not amenable to inquiry.  Also, we do not discuss the technical details of the Resnet50 architecture here.</a:t>
            </a:r>
          </a:p>
          <a:p>
            <a:pPr marL="228600" indent="-228600">
              <a:buAutoNum type="arabicPeriod"/>
            </a:pPr>
            <a:r>
              <a:rPr lang="en-US" dirty="0"/>
              <a:t>Train the ResNet model using the ImageNet dataset which has 14 million images.  The ImageNet dataset has a distinguished history in the field of AI, being one of the largest and earliest training datasets.</a:t>
            </a:r>
          </a:p>
          <a:p>
            <a:pPr marL="228600" indent="-228600">
              <a:buAutoNum type="arabicPeriod"/>
            </a:pPr>
            <a:r>
              <a:rPr lang="en-US" dirty="0"/>
              <a:t>Move the trained model to production.  Submit a pizza image to the model to see if it classifies it correctly.</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3831189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27908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 want to introduce you to the different kinds of A.I. learning systems.  There are three principal types of machine / deep learning systems (supervised, unsupervised, and reinforcement).  </a:t>
            </a:r>
          </a:p>
          <a:p>
            <a:pPr marL="0" indent="0">
              <a:buNone/>
            </a:pPr>
            <a:endParaRPr lang="en-US" sz="1200" dirty="0">
              <a:latin typeface="Palatino Linotype" panose="02040502050505030304" pitchFamily="18" charset="0"/>
            </a:endParaRPr>
          </a:p>
          <a:p>
            <a:pPr marL="228600" indent="-228600">
              <a:buAutoNum type="arabicPeriod"/>
            </a:pPr>
            <a:r>
              <a:rPr lang="en-US" sz="1200" dirty="0">
                <a:latin typeface="Palatino Linotype" panose="02040502050505030304" pitchFamily="18" charset="0"/>
              </a:rPr>
              <a:t>Supervised Learning is </a:t>
            </a:r>
            <a:r>
              <a:rPr lang="en-US" sz="1200" dirty="0">
                <a:solidFill>
                  <a:srgbClr val="80BE63"/>
                </a:solidFill>
                <a:latin typeface="Palatino Linotype" panose="02040502050505030304" pitchFamily="18" charset="0"/>
              </a:rPr>
              <a:t>Task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(Predict next value)</a:t>
            </a:r>
          </a:p>
          <a:p>
            <a:pPr marL="228600" indent="-228600">
              <a:buAutoNum type="arabicPeriod"/>
            </a:pPr>
            <a:r>
              <a:rPr lang="en-US" sz="1200" dirty="0">
                <a:latin typeface="Palatino Linotype" panose="02040502050505030304" pitchFamily="18" charset="0"/>
              </a:rPr>
              <a:t>Unsupervised Learning is </a:t>
            </a:r>
            <a:r>
              <a:rPr lang="en-US" sz="1200" dirty="0">
                <a:solidFill>
                  <a:srgbClr val="80BE63"/>
                </a:solidFill>
                <a:latin typeface="Palatino Linotype" panose="02040502050505030304" pitchFamily="18" charset="0"/>
              </a:rPr>
              <a:t>Data Driven</a:t>
            </a:r>
            <a:r>
              <a:rPr lang="en-US" sz="1200" dirty="0">
                <a:solidFill>
                  <a:srgbClr val="0021A5"/>
                </a:solidFill>
                <a:latin typeface="Palatino Linotype" panose="02040502050505030304" pitchFamily="18" charset="0"/>
              </a:rPr>
              <a:t> </a:t>
            </a:r>
            <a:r>
              <a:rPr lang="en-US" sz="1200" dirty="0">
                <a:latin typeface="Palatino Linotype" panose="02040502050505030304" pitchFamily="18" charset="0"/>
              </a:rPr>
              <a:t>(Identify Clusters)</a:t>
            </a:r>
          </a:p>
          <a:p>
            <a:pPr marL="228600" indent="-228600">
              <a:buAutoNum type="arabicPeriod"/>
            </a:pPr>
            <a:r>
              <a:rPr lang="en-US" sz="1200" dirty="0">
                <a:latin typeface="Palatino Linotype" panose="02040502050505030304" pitchFamily="18" charset="0"/>
              </a:rPr>
              <a:t>Reinforcement Learning is </a:t>
            </a:r>
            <a:r>
              <a:rPr lang="en-US" sz="1200" dirty="0">
                <a:solidFill>
                  <a:srgbClr val="80BE63"/>
                </a:solidFill>
                <a:latin typeface="Palatino Linotype" panose="02040502050505030304" pitchFamily="18" charset="0"/>
              </a:rPr>
              <a:t>Experience Driven </a:t>
            </a:r>
            <a:r>
              <a:rPr lang="en-US" sz="1200" dirty="0">
                <a:latin typeface="Palatino Linotype" panose="02040502050505030304" pitchFamily="18" charset="0"/>
              </a:rPr>
              <a:t>(Learn from Mistakes)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Let’s dive into the details…</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2830584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sz="1800" b="0" i="0" u="none" strike="noStrike" baseline="0" dirty="0">
                <a:latin typeface="OpenSans"/>
              </a:rPr>
              <a:t>And another look at the three types of ML/DL systems:</a:t>
            </a:r>
          </a:p>
          <a:p>
            <a:pPr marL="0" indent="0" algn="l">
              <a:buNone/>
            </a:pPr>
            <a:endParaRPr lang="en-US" sz="1800" b="0" i="0" u="none" strike="noStrike" baseline="0" dirty="0">
              <a:latin typeface="OpenSans"/>
            </a:endParaRPr>
          </a:p>
          <a:p>
            <a:pPr marL="0" indent="0" algn="l">
              <a:buNone/>
            </a:pPr>
            <a:r>
              <a:rPr lang="en-US" sz="1800" b="0" i="0" u="none" strike="noStrike" baseline="0" dirty="0">
                <a:latin typeface="OpenSans"/>
              </a:rPr>
              <a:t>1. Supervised learning minimizes the error of the output of the model with respect to a target (label) specified in the training set.</a:t>
            </a:r>
          </a:p>
          <a:p>
            <a:pPr marL="0" indent="0" algn="l">
              <a:buNone/>
            </a:pPr>
            <a:r>
              <a:rPr lang="en-US" sz="1800" b="0" i="0" u="none" strike="noStrike" baseline="0" dirty="0">
                <a:latin typeface="OpenSans"/>
              </a:rPr>
              <a:t>2. Reinforcement Learning maximizes the reward signal of the actions.</a:t>
            </a:r>
          </a:p>
          <a:p>
            <a:pPr marL="0" indent="0" algn="l">
              <a:buNone/>
            </a:pPr>
            <a:r>
              <a:rPr lang="en-US" sz="1800" b="0" i="0" u="none" strike="noStrike" baseline="0" dirty="0">
                <a:latin typeface="OpenSans"/>
              </a:rPr>
              <a:t>3. Unsupervised learning has no target and no reward; it tries to learn a data representation that can be useful.</a:t>
            </a:r>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887563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And finally, this image summarizes some of the primary ways in which AI is being used today.   I present these applications because background knowledge is key to helping you imagine AI possibilities in your domain.  Of course, the challenge is to take an application in another area and then modify it, so it works in yours.  I believe this is where a lot of innovation is going to happen in the future.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041406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variety of neural network types and innovation is ongoing in this area.  So, I’d like to conclude this presentation with a brief overview of some of the more popular architectures, including their various applications.</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3873866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rgbClr val="3C3C3B"/>
                </a:solidFill>
                <a:effectLst/>
                <a:latin typeface="+mn-lt"/>
              </a:rPr>
              <a:t>A </a:t>
            </a:r>
            <a:r>
              <a:rPr lang="en-US" sz="1100" b="1" i="0" dirty="0">
                <a:solidFill>
                  <a:srgbClr val="3C3C3B"/>
                </a:solidFill>
                <a:effectLst/>
                <a:latin typeface="+mn-lt"/>
              </a:rPr>
              <a:t>fully connected network </a:t>
            </a:r>
            <a:r>
              <a:rPr lang="en-US" sz="1100" b="0" i="0" dirty="0">
                <a:solidFill>
                  <a:srgbClr val="3C3C3B"/>
                </a:solidFill>
                <a:effectLst/>
                <a:latin typeface="+mn-lt"/>
              </a:rPr>
              <a:t>is the most basic kind of neural network, also known as feed-forward networks. </a:t>
            </a:r>
            <a:r>
              <a:rPr lang="en-US" sz="1100" b="0" i="0" dirty="0">
                <a:solidFill>
                  <a:srgbClr val="3C3C3B"/>
                </a:solidFill>
                <a:effectLst/>
                <a:latin typeface="Calibri" panose="020F0502020204030204" pitchFamily="34" charset="0"/>
                <a:cs typeface="Calibri" panose="020F0502020204030204" pitchFamily="34" charset="0"/>
              </a:rPr>
              <a:t>Some application include:</a:t>
            </a:r>
          </a:p>
          <a:p>
            <a:endParaRPr lang="en-US" sz="1100" b="0" i="0" dirty="0">
              <a:solidFill>
                <a:srgbClr val="3C3C3B"/>
              </a:solidFill>
              <a:effectLst/>
              <a:latin typeface="+mn-lt"/>
            </a:endParaRPr>
          </a:p>
          <a:p>
            <a:endParaRPr lang="en-US" sz="1100" b="0" i="0" dirty="0">
              <a:solidFill>
                <a:srgbClr val="3C3C3B"/>
              </a:solidFill>
              <a:effectLst/>
              <a:latin typeface="+mn-lt"/>
            </a:endParaRPr>
          </a:p>
          <a:p>
            <a:pPr marL="233309" indent="-233309" defTabSz="933237">
              <a:buFontTx/>
              <a:buAutoNum type="arabicPeriod"/>
              <a:defRPr/>
            </a:pPr>
            <a:r>
              <a:rPr lang="en-US" sz="1100" b="0" i="0" dirty="0">
                <a:solidFill>
                  <a:srgbClr val="000000"/>
                </a:solidFill>
                <a:effectLst/>
                <a:latin typeface="+mn-lt"/>
              </a:rPr>
              <a:t>Complex Classification</a:t>
            </a:r>
          </a:p>
          <a:p>
            <a:pPr marL="233309" indent="-233309" defTabSz="933237">
              <a:buFontTx/>
              <a:buAutoNum type="arabicPeriod"/>
              <a:defRPr/>
            </a:pPr>
            <a:r>
              <a:rPr lang="en-US" sz="1100" b="0" i="0" dirty="0">
                <a:solidFill>
                  <a:srgbClr val="000000"/>
                </a:solidFill>
                <a:effectLst/>
                <a:latin typeface="+mn-lt"/>
              </a:rPr>
              <a:t>Machine Translation</a:t>
            </a:r>
          </a:p>
          <a:p>
            <a:pPr defTabSz="933237">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473801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0" i="0" dirty="0">
                <a:solidFill>
                  <a:srgbClr val="3C3C3B"/>
                </a:solidFill>
                <a:effectLst/>
                <a:latin typeface="Calibri" panose="020F0502020204030204" pitchFamily="34" charset="0"/>
                <a:cs typeface="Calibri" panose="020F0502020204030204" pitchFamily="34" charset="0"/>
              </a:rPr>
              <a:t>A </a:t>
            </a:r>
            <a:r>
              <a:rPr lang="en-US" sz="1100" b="1" i="0" dirty="0">
                <a:solidFill>
                  <a:srgbClr val="3C3C3B"/>
                </a:solidFill>
                <a:effectLst/>
                <a:latin typeface="Calibri" panose="020F0502020204030204" pitchFamily="34" charset="0"/>
                <a:cs typeface="Calibri" panose="020F0502020204030204" pitchFamily="34" charset="0"/>
              </a:rPr>
              <a:t>convolutional neural network (CNN) </a:t>
            </a:r>
            <a:r>
              <a:rPr lang="en-US" sz="1100" b="0" i="0" dirty="0">
                <a:solidFill>
                  <a:srgbClr val="3C3C3B"/>
                </a:solidFill>
                <a:effectLst/>
                <a:latin typeface="Calibri" panose="020F0502020204030204" pitchFamily="34" charset="0"/>
                <a:cs typeface="Calibri" panose="020F0502020204030204" pitchFamily="34" charset="0"/>
              </a:rPr>
              <a:t>is a class of AI models used primarily for image recognition tasks.  In a fully connected network, each neuron in a layer is connected to every other neuron in the next layer (previous slide).  CNNs, however, adopt a different strategy and do not use a fully connected architecture.  As well, CNNs are typically constructed with one or more convolution and/or pooling layers.  These specialized layers allow the model to extract local features from images which are then fed to the subsequent layers.  </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CNNs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Image processing</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Computer Vision</a:t>
            </a:r>
          </a:p>
          <a:p>
            <a:pPr marL="233309" indent="-233309" defTabSz="933237">
              <a:buFontTx/>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Speech Recognition</a:t>
            </a:r>
          </a:p>
          <a:p>
            <a:pPr marL="233309" indent="-233309" defTabSz="933237">
              <a:buFontTx/>
              <a:buAutoNum type="arabicPeriod"/>
              <a:defRPr/>
            </a:pPr>
            <a:endParaRPr lang="en-US" b="0" i="0" dirty="0">
              <a:solidFill>
                <a:srgbClr val="000000"/>
              </a:solidFill>
              <a:effectLst/>
              <a:latin typeface="Lato"/>
            </a:endParaRPr>
          </a:p>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45247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i="0" dirty="0">
                <a:solidFill>
                  <a:srgbClr val="3C3C3B"/>
                </a:solidFill>
                <a:effectLst/>
                <a:latin typeface="Calibri" panose="020F0502020204030204" pitchFamily="34" charset="0"/>
                <a:cs typeface="Calibri" panose="020F0502020204030204" pitchFamily="34" charset="0"/>
              </a:rPr>
              <a:t>Recurrent neural networks (RNNs) </a:t>
            </a:r>
            <a:r>
              <a:rPr lang="en-US" sz="1100" b="0" i="0" dirty="0">
                <a:solidFill>
                  <a:srgbClr val="3C3C3B"/>
                </a:solidFill>
                <a:effectLst/>
                <a:latin typeface="Calibri" panose="020F0502020204030204" pitchFamily="34" charset="0"/>
                <a:cs typeface="Calibri" panose="020F0502020204030204" pitchFamily="34" charset="0"/>
              </a:rPr>
              <a:t>propagate data forward, but also backwards.  As pictured here, the red arrow indicates that the hidden layer connects back to itself, thereby allowing the network to remember what it has already done.  RNN’s are a good choice for sequenced data where the order of the data elements is important.  More recently, </a:t>
            </a:r>
            <a:r>
              <a:rPr lang="en-US" sz="1100" b="1" i="0" dirty="0">
                <a:solidFill>
                  <a:srgbClr val="3C3C3B"/>
                </a:solidFill>
                <a:effectLst/>
                <a:latin typeface="Calibri" panose="020F0502020204030204" pitchFamily="34" charset="0"/>
                <a:cs typeface="Calibri" panose="020F0502020204030204" pitchFamily="34" charset="0"/>
              </a:rPr>
              <a:t>Transformers</a:t>
            </a:r>
            <a:r>
              <a:rPr lang="en-US" sz="1100" b="0" i="0" dirty="0">
                <a:solidFill>
                  <a:srgbClr val="3C3C3B"/>
                </a:solidFill>
                <a:effectLst/>
                <a:latin typeface="Calibri" panose="020F0502020204030204" pitchFamily="34" charset="0"/>
                <a:cs typeface="Calibri" panose="020F0502020204030204" pitchFamily="34" charset="0"/>
              </a:rPr>
              <a:t> have started to displace RNNs as they are more versatile and effective.</a:t>
            </a:r>
          </a:p>
          <a:p>
            <a:endParaRPr lang="en-US" sz="1100" b="0" i="0" dirty="0">
              <a:solidFill>
                <a:srgbClr val="3C3C3B"/>
              </a:solidFill>
              <a:effectLst/>
              <a:latin typeface="Calibri" panose="020F0502020204030204" pitchFamily="34" charset="0"/>
              <a:cs typeface="Calibri" panose="020F0502020204030204" pitchFamily="34" charset="0"/>
            </a:endParaRPr>
          </a:p>
          <a:p>
            <a:r>
              <a:rPr lang="en-US" sz="1100" b="0" i="0" dirty="0">
                <a:solidFill>
                  <a:srgbClr val="3C3C3B"/>
                </a:solidFill>
                <a:effectLst/>
                <a:latin typeface="Calibri" panose="020F0502020204030204" pitchFamily="34" charset="0"/>
                <a:cs typeface="Calibri" panose="020F0502020204030204" pitchFamily="34" charset="0"/>
              </a:rPr>
              <a:t>Some application of RNNs include:</a:t>
            </a:r>
          </a:p>
          <a:p>
            <a:endParaRPr lang="en-US" sz="1100" b="0" i="0" dirty="0">
              <a:solidFill>
                <a:srgbClr val="3C3C3B"/>
              </a:solidFill>
              <a:effectLst/>
              <a:latin typeface="Calibri" panose="020F0502020204030204" pitchFamily="34" charset="0"/>
              <a:cs typeface="Calibri" panose="020F0502020204030204" pitchFamily="34" charset="0"/>
            </a:endParaRPr>
          </a:p>
          <a:p>
            <a:pPr marL="233309" indent="-233309">
              <a:buFont typeface="Arial" panose="020B0604020202020204" pitchFamily="34" charset="0"/>
              <a:buAutoNum type="arabicPeriod"/>
            </a:pPr>
            <a:r>
              <a:rPr lang="en-US" sz="1100" b="0" i="0" dirty="0">
                <a:solidFill>
                  <a:srgbClr val="000000"/>
                </a:solidFill>
                <a:effectLst/>
                <a:latin typeface="Calibri" panose="020F0502020204030204" pitchFamily="34" charset="0"/>
                <a:cs typeface="Calibri" panose="020F0502020204030204" pitchFamily="34" charset="0"/>
              </a:rPr>
              <a:t>Text processing like auto suggest, grammar checks, etc.</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Text to speech processing</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Sentiment Analysis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Time sequence projections</a:t>
            </a:r>
          </a:p>
          <a:p>
            <a:pPr marL="233309" indent="-233309" defTabSz="933237">
              <a:buFont typeface="Arial" panose="020B0604020202020204" pitchFamily="34" charset="0"/>
              <a:buAutoNum type="arabicPeriod"/>
              <a:defRPr/>
            </a:pPr>
            <a:r>
              <a:rPr lang="en-US" sz="1100" b="0" i="0" dirty="0">
                <a:solidFill>
                  <a:srgbClr val="000000"/>
                </a:solidFill>
                <a:effectLst/>
                <a:latin typeface="Calibri" panose="020F0502020204030204" pitchFamily="34" charset="0"/>
                <a:cs typeface="Calibri" panose="020F0502020204030204" pitchFamily="34" charset="0"/>
              </a:rPr>
              <a:t>Translation</a:t>
            </a: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414938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Palatino Linotype" panose="02040502050505030304" pitchFamily="18" charset="0"/>
            </a:endParaRPr>
          </a:p>
          <a:p>
            <a:r>
              <a:rPr lang="en-US" dirty="0">
                <a:latin typeface="Palatino Linotype" panose="02040502050505030304" pitchFamily="18" charset="0"/>
              </a:rPr>
              <a:t> </a:t>
            </a: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023840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A </a:t>
            </a:r>
            <a:r>
              <a:rPr lang="en-US" sz="1100" b="1" dirty="0">
                <a:latin typeface="+mn-lt"/>
              </a:rPr>
              <a:t>generative adversarial network (GAN) </a:t>
            </a:r>
            <a:r>
              <a:rPr lang="en-US" sz="1100" dirty="0">
                <a:latin typeface="+mn-lt"/>
              </a:rPr>
              <a:t>is a model in which two neural networks compete with each other to become more accurate in their predictions.  The two neural networks that make up a GAN are referred to as the generator and the discriminator. The goal of the generator is to artificially manufacture outputs that could easily be mistaken for real data. The goal of the discriminator is to identify which outputs it receives have been artificially created.</a:t>
            </a:r>
          </a:p>
          <a:p>
            <a:endParaRPr lang="en-US" sz="1100" b="1" i="0" dirty="0">
              <a:solidFill>
                <a:srgbClr val="3C3C3B"/>
              </a:solidFill>
              <a:effectLst/>
              <a:latin typeface="+mn-lt"/>
            </a:endParaRPr>
          </a:p>
          <a:p>
            <a:pPr algn="l"/>
            <a:r>
              <a:rPr lang="en-US" sz="1800" b="0" i="0" u="none" strike="noStrike" baseline="0" dirty="0">
                <a:latin typeface="OpenSans"/>
              </a:rPr>
              <a:t>GANs are a big area of research, and there are many use cases for them. Some of the useful applications of GANs are as follows:</a:t>
            </a:r>
          </a:p>
          <a:p>
            <a:pPr algn="l"/>
            <a:endParaRPr lang="en-US" sz="1800" b="0" i="0" u="none" strike="noStrike" baseline="0" dirty="0">
              <a:latin typeface="OpenSans"/>
            </a:endParaRPr>
          </a:p>
          <a:p>
            <a:pPr algn="l"/>
            <a:r>
              <a:rPr lang="en-US" sz="1800" b="0" i="0" u="none" strike="noStrike" baseline="0" dirty="0">
                <a:latin typeface="OpenSans"/>
              </a:rPr>
              <a:t>• Image translation</a:t>
            </a:r>
          </a:p>
          <a:p>
            <a:pPr algn="l"/>
            <a:r>
              <a:rPr lang="en-US" sz="1800" b="0" i="0" u="none" strike="noStrike" baseline="0" dirty="0">
                <a:latin typeface="OpenSans"/>
              </a:rPr>
              <a:t>• Text to image synthesis</a:t>
            </a:r>
          </a:p>
          <a:p>
            <a:pPr algn="l"/>
            <a:r>
              <a:rPr lang="en-US" sz="1800" b="0" i="0" u="none" strike="noStrike" baseline="0" dirty="0">
                <a:latin typeface="OpenSans"/>
              </a:rPr>
              <a:t>• Generating videos</a:t>
            </a:r>
          </a:p>
          <a:p>
            <a:pPr algn="l"/>
            <a:r>
              <a:rPr lang="en-US" sz="1800" b="0" i="0" u="none" strike="noStrike" baseline="0" dirty="0">
                <a:latin typeface="OpenSans"/>
              </a:rPr>
              <a:t>• The restoration of art</a:t>
            </a:r>
          </a:p>
          <a:p>
            <a:pPr algn="l"/>
            <a:endParaRPr lang="en-US" sz="1800" b="0" i="0" u="none" strike="noStrike" baseline="0" dirty="0">
              <a:latin typeface="OpenSan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24746252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974960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22</a:t>
            </a:fld>
            <a:endParaRPr lang="en-US"/>
          </a:p>
        </p:txBody>
      </p:sp>
    </p:spTree>
    <p:extLst>
      <p:ext uri="{BB962C8B-B14F-4D97-AF65-F5344CB8AC3E}">
        <p14:creationId xmlns:p14="http://schemas.microsoft.com/office/powerpoint/2010/main" val="3573760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tx1">
                    <a:lumMod val="65000"/>
                    <a:lumOff val="35000"/>
                  </a:schemeClr>
                </a:solidFill>
              </a:rPr>
              <a:t>Our Deep Learning Foundations series comprise 3 workshops.  In this session and the next two which follow, we cover the basics of deep learning.  Keep in mind that this series is foundational for our intermediate workshops.  </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2619827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100" dirty="0">
                <a:solidFill>
                  <a:schemeClr val="tx1">
                    <a:lumMod val="75000"/>
                    <a:lumOff val="25000"/>
                  </a:schemeClr>
                </a:solidFill>
              </a:rPr>
              <a:t>Two essential questions…</a:t>
            </a:r>
          </a:p>
          <a:p>
            <a:pPr marL="228600" indent="-228600">
              <a:buAutoNum type="arabicPeriod"/>
            </a:pPr>
            <a:r>
              <a:rPr lang="en-US" sz="1100" dirty="0">
                <a:solidFill>
                  <a:schemeClr val="tx1">
                    <a:lumMod val="75000"/>
                    <a:lumOff val="25000"/>
                  </a:schemeClr>
                </a:solidFill>
              </a:rPr>
              <a:t>1st question:  Just as you can drive a car without understanding the laws of thermodynamics, you can drive neural networks without having to master the math (calculus) which underpin them.  Do not need a year of calculus…</a:t>
            </a:r>
          </a:p>
          <a:p>
            <a:pPr marL="228600" indent="-228600">
              <a:buAutoNum type="arabicPeriod"/>
            </a:pPr>
            <a:r>
              <a:rPr lang="en-US" sz="1100" dirty="0">
                <a:solidFill>
                  <a:schemeClr val="tx1">
                    <a:lumMod val="75000"/>
                    <a:lumOff val="25000"/>
                  </a:schemeClr>
                </a:solidFill>
              </a:rPr>
              <a:t>Higher level understanding – the various dials and gauges (hyperparameters) </a:t>
            </a:r>
          </a:p>
          <a:p>
            <a:pPr marL="228600" indent="-228600">
              <a:buAutoNum type="arabicPeriod"/>
            </a:pPr>
            <a:r>
              <a:rPr lang="en-US" sz="1100" dirty="0">
                <a:solidFill>
                  <a:schemeClr val="tx1">
                    <a:lumMod val="75000"/>
                    <a:lumOff val="25000"/>
                  </a:schemeClr>
                </a:solidFill>
              </a:rPr>
              <a:t>2</a:t>
            </a:r>
            <a:r>
              <a:rPr lang="en-US" sz="1100" baseline="30000" dirty="0">
                <a:solidFill>
                  <a:schemeClr val="tx1">
                    <a:lumMod val="75000"/>
                    <a:lumOff val="25000"/>
                  </a:schemeClr>
                </a:solidFill>
              </a:rPr>
              <a:t>nd</a:t>
            </a:r>
            <a:r>
              <a:rPr lang="en-US" sz="1100" dirty="0">
                <a:solidFill>
                  <a:schemeClr val="tx1">
                    <a:lumMod val="75000"/>
                    <a:lumOff val="25000"/>
                  </a:schemeClr>
                </a:solidFill>
              </a:rPr>
              <a:t> question: Equally important – but one you must creatively answer yourself, though we will share applications in today’s mini-lectures.</a:t>
            </a:r>
          </a:p>
          <a:p>
            <a:pPr marL="228600" indent="-228600">
              <a:buAutoNum type="arabicPeriod"/>
            </a:pPr>
            <a:endParaRPr lang="en-US" sz="1100" dirty="0">
              <a:solidFill>
                <a:schemeClr val="tx1">
                  <a:lumMod val="75000"/>
                  <a:lumOff val="25000"/>
                </a:schemeClr>
              </a:solidFill>
            </a:endParaRPr>
          </a:p>
          <a:p>
            <a:pPr marL="0" indent="0">
              <a:buNone/>
            </a:pPr>
            <a:r>
              <a:rPr lang="en-US" sz="1100" dirty="0">
                <a:solidFill>
                  <a:schemeClr val="tx1">
                    <a:lumMod val="75000"/>
                    <a:lumOff val="25000"/>
                  </a:schemeClr>
                </a:solidFill>
              </a:rPr>
              <a:t>=====</a:t>
            </a:r>
          </a:p>
          <a:p>
            <a:r>
              <a:rPr lang="en-US" sz="1100" dirty="0">
                <a:solidFill>
                  <a:schemeClr val="tx1">
                    <a:lumMod val="75000"/>
                    <a:lumOff val="25000"/>
                  </a:schemeClr>
                </a:solidFill>
              </a:rPr>
              <a:t>This workshop series is guided by two essential questions:  How does it – a particular AI algorithm – work?  And where can I use it? </a:t>
            </a:r>
          </a:p>
          <a:p>
            <a:endParaRPr lang="en-US" sz="1100" dirty="0">
              <a:solidFill>
                <a:schemeClr val="tx1">
                  <a:lumMod val="75000"/>
                  <a:lumOff val="25000"/>
                </a:schemeClr>
              </a:solidFill>
            </a:endParaRPr>
          </a:p>
          <a:p>
            <a:r>
              <a:rPr lang="en-US" sz="1100" dirty="0">
                <a:solidFill>
                  <a:schemeClr val="tx1">
                    <a:lumMod val="75000"/>
                    <a:lumOff val="25000"/>
                  </a:schemeClr>
                </a:solidFill>
              </a:rPr>
              <a:t>With respect to the first question, let me assure you that you can do interesting work in AI without having to master the mathematical details.  Just as you can drive a car without understanding the laws of thermodynamics, likewise you can drive the various types of neural network without having to master the calculus, statistics, and algebra which power them.  Of course, you need to know how they work at a higher level – what the various dials and gauges mean (called </a:t>
            </a:r>
            <a:r>
              <a:rPr lang="en-US" sz="1100" b="1" dirty="0">
                <a:solidFill>
                  <a:schemeClr val="tx1">
                    <a:lumMod val="75000"/>
                    <a:lumOff val="25000"/>
                  </a:schemeClr>
                </a:solidFill>
              </a:rPr>
              <a:t>hyperparameters</a:t>
            </a:r>
            <a:r>
              <a:rPr lang="en-US" sz="1100" dirty="0">
                <a:solidFill>
                  <a:schemeClr val="tx1">
                    <a:lumMod val="75000"/>
                    <a:lumOff val="25000"/>
                  </a:schemeClr>
                </a:solidFill>
              </a:rPr>
              <a:t>) – and the various ways you can manage the learning process.  But you do not need a year of calculus to achieve that kind of understanding.</a:t>
            </a:r>
          </a:p>
          <a:p>
            <a:endParaRPr lang="en-US" sz="1100" dirty="0">
              <a:solidFill>
                <a:schemeClr val="tx1">
                  <a:lumMod val="75000"/>
                  <a:lumOff val="25000"/>
                </a:schemeClr>
              </a:solidFill>
            </a:endParaRPr>
          </a:p>
          <a:p>
            <a:r>
              <a:rPr lang="en-US" sz="1100" dirty="0">
                <a:solidFill>
                  <a:schemeClr val="tx1">
                    <a:lumMod val="75000"/>
                    <a:lumOff val="25000"/>
                  </a:schemeClr>
                </a:solidFill>
              </a:rPr>
              <a:t>The second question is also important.  In fact, it is the primary focus of this learning experience.  It is not a question we can fully answer for you as it requires a certain level of knowledge and imagination on your part, though we can prime your thinking by demonstrating a specific application.  That’s what you will be doing today.  You are going to write some code to build and then test a neural network capable of classifying images. </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933296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This graphic comes from our “What is AI” workshop</a:t>
            </a:r>
          </a:p>
          <a:p>
            <a:pPr marL="228600" lvl="0" indent="-228600">
              <a:buAutoNum type="arabicPeriod"/>
            </a:pPr>
            <a:r>
              <a:rPr lang="en-US" sz="1200" b="0" i="0" kern="1200" dirty="0">
                <a:solidFill>
                  <a:schemeClr val="tx1"/>
                </a:solidFill>
                <a:effectLst/>
                <a:latin typeface="+mn-lt"/>
                <a:ea typeface="+mn-ea"/>
                <a:cs typeface="+mn-cs"/>
              </a:rPr>
              <a:t>Expansive AI</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AI encompasses ML and DL</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a:solidFill>
                  <a:schemeClr val="tx1"/>
                </a:solidFill>
                <a:effectLst/>
                <a:latin typeface="+mn-lt"/>
                <a:ea typeface="+mn-ea"/>
                <a:cs typeface="+mn-cs"/>
              </a:rPr>
              <a:t>Distinct domains</a:t>
            </a:r>
          </a:p>
          <a:p>
            <a:pPr marL="228600" indent="-228600">
              <a:buAutoNum type="arabicPeriod"/>
            </a:pPr>
            <a:r>
              <a:rPr lang="en-US" sz="1200" b="0" i="0" kern="1200" dirty="0">
                <a:solidFill>
                  <a:schemeClr val="tx1"/>
                </a:solidFill>
                <a:effectLst/>
                <a:latin typeface="+mn-lt"/>
                <a:ea typeface="+mn-ea"/>
                <a:cs typeface="+mn-cs"/>
              </a:rPr>
              <a:t>Uneven progress since the 1950’s, with multiple ‘winters’ where interest and funding dried up</a:t>
            </a:r>
          </a:p>
          <a:p>
            <a:pPr marL="228600" lvl="0" indent="-228600">
              <a:buAutoNum type="arabicPeriod"/>
            </a:pPr>
            <a:r>
              <a:rPr lang="en-US" b="0" i="0" kern="1200" dirty="0">
                <a:solidFill>
                  <a:schemeClr val="tx1"/>
                </a:solidFill>
                <a:effectLst/>
                <a:latin typeface="+mn-lt"/>
                <a:ea typeface="+mn-ea"/>
                <a:cs typeface="+mn-cs"/>
              </a:rPr>
              <a:t>Let’s review and revisit definitions</a:t>
            </a:r>
            <a:endParaRPr lang="en-US" b="0" i="0" dirty="0">
              <a:solidFill>
                <a:srgbClr val="202122"/>
              </a:solidFill>
              <a:effectLst/>
              <a:latin typeface="Arial" panose="020B0604020202020204" pitchFamily="34" charset="0"/>
            </a:endParaRPr>
          </a:p>
          <a:p>
            <a:pPr marL="228600" indent="-228600">
              <a:buAutoNum type="arabicPeriod"/>
            </a:pPr>
            <a:endParaRPr lang="en-US" sz="1200" b="0" i="0" kern="1200" dirty="0">
              <a:solidFill>
                <a:schemeClr val="tx1"/>
              </a:solidFill>
              <a:effectLst/>
              <a:latin typeface="+mn-lt"/>
              <a:ea typeface="+mn-ea"/>
              <a:cs typeface="+mn-cs"/>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t>
            </a: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Artificial intelligence is the branch of computer science aimed at developing machines that can simulate human intelligence.  And human intelligence is dependent on our five senses – sight, hearing, touch, smell, and taste.  AI is an established field and has been in existence since the 1950s.</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Machine learning is the subset of AI that performs specific tasks by identifying patterns within data and extracting inferences. The inferences derived from data are then used to predict outcomes on unseen data.  In machine learning, unlike traditional computer programming, the rules and heuristics are not explicitly written.  Rather, they are learned from the dataset.</a:t>
            </a:r>
          </a:p>
          <a:p>
            <a:endParaRPr lang="en-US" sz="1100" dirty="0">
              <a:solidFill>
                <a:schemeClr val="tx1">
                  <a:lumMod val="65000"/>
                  <a:lumOff val="35000"/>
                </a:schemeClr>
              </a:solidFill>
              <a:latin typeface="Calibri" panose="020F0502020204030204" pitchFamily="34" charset="0"/>
              <a:cs typeface="Calibri" panose="020F0502020204030204" pitchFamily="34" charset="0"/>
            </a:endParaRPr>
          </a:p>
          <a:p>
            <a:r>
              <a:rPr lang="en-US" sz="1100" b="0" i="0" dirty="0">
                <a:solidFill>
                  <a:schemeClr val="tx1">
                    <a:lumMod val="65000"/>
                    <a:lumOff val="35000"/>
                  </a:schemeClr>
                </a:solidFill>
                <a:effectLst/>
                <a:latin typeface="Calibri" panose="020F0502020204030204" pitchFamily="34" charset="0"/>
                <a:cs typeface="Calibri" panose="020F0502020204030204" pitchFamily="34" charset="0"/>
              </a:rPr>
              <a:t>Deep learning is a subset of machine learning and an extension of a certain kind of algorithm called Artificial Neural Networks (ANNs). Neural networks are not a new phenomenon. Neural networks were created in the first half of the 1940s.</a:t>
            </a:r>
            <a:r>
              <a:rPr lang="en-US" sz="1100" dirty="0">
                <a:solidFill>
                  <a:schemeClr val="tx1">
                    <a:lumMod val="65000"/>
                    <a:lumOff val="35000"/>
                  </a:schemeClr>
                </a:solidFill>
                <a:latin typeface="Calibri" panose="020F0502020204030204" pitchFamily="34" charset="0"/>
                <a:cs typeface="Calibri" panose="020F0502020204030204" pitchFamily="34" charset="0"/>
              </a:rPr>
              <a:t>  Two factors have led to the exponential rise of deep learning in the past ten years.  The first is Big Data.  The second is enhanced hardware – graphical processing units or GPUs made by companies like Nvidia.  And the third is open-source deep learning software like TensorFlow from Google.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1930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Leading AI textbooks define the field of Artificial Intelligence as the study of “intelligent or rational agents” – any system that perceives its environment and takes actions that maximize its chance of achieving its goals.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Restatement of Russell &amp; Norvig’s definition – </a:t>
            </a:r>
            <a:r>
              <a:rPr lang="en-US" b="0" i="1" dirty="0">
                <a:solidFill>
                  <a:srgbClr val="202122"/>
                </a:solidFill>
                <a:effectLst/>
                <a:latin typeface="Arial" panose="020B0604020202020204" pitchFamily="34" charset="0"/>
              </a:rPr>
              <a:t>Artificial Intelligence: A Modern Approach</a:t>
            </a:r>
            <a:r>
              <a:rPr lang="en-US" b="0" i="0" dirty="0">
                <a:solidFill>
                  <a:srgbClr val="202122"/>
                </a:solidFill>
                <a:effectLst/>
                <a:latin typeface="Arial" panose="020B0604020202020204" pitchFamily="34" charset="0"/>
              </a:rPr>
              <a:t>, 2</a:t>
            </a:r>
            <a:r>
              <a:rPr lang="en-US" b="0" i="0" baseline="30000" dirty="0">
                <a:solidFill>
                  <a:srgbClr val="202122"/>
                </a:solidFill>
                <a:effectLst/>
                <a:latin typeface="Arial" panose="020B0604020202020204" pitchFamily="34" charset="0"/>
              </a:rPr>
              <a:t>nd</a:t>
            </a:r>
            <a:r>
              <a:rPr lang="en-US" b="0" i="0" dirty="0">
                <a:solidFill>
                  <a:srgbClr val="202122"/>
                </a:solidFill>
                <a:effectLst/>
                <a:latin typeface="Arial" panose="020B0604020202020204" pitchFamily="34" charset="0"/>
              </a:rPr>
              <a:t> edition – most widely used introductory text.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AI system performance = humans in many cases.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202122"/>
                </a:solidFill>
                <a:effectLst/>
                <a:latin typeface="Arial" panose="020B0604020202020204" pitchFamily="34" charset="0"/>
              </a:rPr>
              <a:t>Broad array of applications.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Leading AI textbooks define the field of Artificial Intelligence as the study of “intelligent agents”: any system that perceives its environment and takes actions that maximize its chance of achieving its goals.  Such systems are now able to perform tasks humans are good at; </a:t>
            </a:r>
            <a:r>
              <a:rPr lang="en-US" sz="1200" b="0" i="0" kern="1200" dirty="0">
                <a:solidFill>
                  <a:schemeClr val="tx1"/>
                </a:solidFill>
                <a:effectLst/>
                <a:latin typeface="+mn-lt"/>
                <a:ea typeface="+mn-ea"/>
                <a:cs typeface="+mn-cs"/>
              </a:rPr>
              <a:t>for example, recognizing objects, making sense of speech, and decision making in a constrained environment.  A</a:t>
            </a:r>
            <a:r>
              <a:rPr lang="en-US" dirty="0"/>
              <a:t>s our computer programs have become more sophisticated, our ideas of which tasks require human intelligence have evolved. Thus, AI is now used in a wide variety of tasks.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4120710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and here’s a definition of machine learning coined by Arthur Samuel in 1959.  This is concise and one of my personal favorites.  However, I also like this second definition: </a:t>
            </a:r>
            <a:r>
              <a:rPr lang="en-US" sz="1200" b="0" i="1" kern="1200" dirty="0">
                <a:solidFill>
                  <a:schemeClr val="tx1"/>
                </a:solidFill>
                <a:effectLst/>
                <a:latin typeface="+mn-lt"/>
                <a:ea typeface="+mn-ea"/>
                <a:cs typeface="+mn-cs"/>
              </a:rPr>
              <a:t>Machine learning is the science (and art) of programming computers so they can learn from data</a:t>
            </a:r>
            <a:r>
              <a:rPr lang="en-US" sz="1200" b="0" i="0" kern="1200" dirty="0">
                <a:solidFill>
                  <a:schemeClr val="tx1"/>
                </a:solidFill>
                <a:effectLst/>
                <a:latin typeface="+mn-lt"/>
                <a:ea typeface="+mn-ea"/>
                <a:cs typeface="+mn-cs"/>
              </a:rPr>
              <a:t>.  Now, the key word in that second definition is </a:t>
            </a:r>
            <a:r>
              <a:rPr lang="en-US" sz="1200" b="1" i="0" kern="1200" dirty="0">
                <a:solidFill>
                  <a:schemeClr val="tx1"/>
                </a:solidFill>
                <a:effectLst/>
                <a:latin typeface="+mn-lt"/>
                <a:ea typeface="+mn-ea"/>
                <a:cs typeface="+mn-cs"/>
              </a:rPr>
              <a:t>data</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Machine Learning </a:t>
            </a:r>
            <a:r>
              <a:rPr lang="en-US" b="0" i="0" dirty="0">
                <a:solidFill>
                  <a:srgbClr val="000000"/>
                </a:solidFill>
                <a:effectLst/>
                <a:latin typeface="DINPro"/>
              </a:rPr>
              <a:t>algorithms parse data, learn from it, and then make a prediction about something in the world. So rather than hand-coding software routines with a specific set of instructions to accomplish a particular task, the machine is “trained” using large amounts of data and algorithms that give it the ability to learn how to perform the task.</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710535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b="0" i="0" kern="1200" dirty="0">
                <a:solidFill>
                  <a:schemeClr val="tx1"/>
                </a:solidFill>
                <a:effectLst/>
                <a:latin typeface="+mn-lt"/>
                <a:ea typeface="+mn-ea"/>
                <a:cs typeface="+mn-cs"/>
              </a:rPr>
              <a:t>Deep learning is a subfield of machine learning with a focus on </a:t>
            </a:r>
            <a:r>
              <a:rPr lang="en-US" sz="1200" b="1" i="0" kern="1200" dirty="0">
                <a:solidFill>
                  <a:schemeClr val="tx1"/>
                </a:solidFill>
                <a:effectLst/>
                <a:latin typeface="+mn-lt"/>
                <a:ea typeface="+mn-ea"/>
                <a:cs typeface="+mn-cs"/>
              </a:rPr>
              <a:t>neural networks</a:t>
            </a:r>
          </a:p>
          <a:p>
            <a:pPr marL="228600" indent="-228600">
              <a:buAutoNum type="arabicPeriod"/>
            </a:pPr>
            <a:r>
              <a:rPr lang="en-US" sz="1200" b="0" i="0" kern="1200" dirty="0">
                <a:solidFill>
                  <a:schemeClr val="tx1"/>
                </a:solidFill>
                <a:effectLst/>
                <a:latin typeface="+mn-lt"/>
                <a:ea typeface="+mn-ea"/>
                <a:cs typeface="+mn-cs"/>
              </a:rPr>
              <a:t>A neural network is a special type of learning algorithm, inspired by the billions of interconnected neurons in the human brain.</a:t>
            </a:r>
          </a:p>
          <a:p>
            <a:pPr marL="228600" indent="-228600">
              <a:buAutoNum type="arabicPeriod"/>
            </a:pPr>
            <a:r>
              <a:rPr lang="en-US" sz="1200" b="0" i="0" kern="1200" dirty="0">
                <a:solidFill>
                  <a:schemeClr val="tx1"/>
                </a:solidFill>
                <a:effectLst/>
                <a:latin typeface="+mn-lt"/>
                <a:ea typeface="+mn-ea"/>
                <a:cs typeface="+mn-cs"/>
              </a:rPr>
              <a:t>In a NN, neurons grouped together in layers – image of a multi-layered cake – if you have many layers, the cake is “deep” when viewed from above.</a:t>
            </a:r>
          </a:p>
          <a:p>
            <a:pPr marL="228600" indent="-228600">
              <a:buAutoNum type="arabicPeriod"/>
            </a:pPr>
            <a:r>
              <a:rPr lang="en-US" sz="1200" b="0" i="0" kern="1200" dirty="0">
                <a:solidFill>
                  <a:schemeClr val="tx1"/>
                </a:solidFill>
                <a:effectLst/>
                <a:latin typeface="+mn-lt"/>
                <a:ea typeface="+mn-ea"/>
                <a:cs typeface="+mn-cs"/>
              </a:rPr>
              <a:t>Since 2010, deep learning became possible because:</a:t>
            </a:r>
          </a:p>
          <a:p>
            <a:pPr marL="685800" lvl="1" indent="-228600">
              <a:buAutoNum type="arabicPeriod"/>
            </a:pPr>
            <a:r>
              <a:rPr lang="en-US" sz="1200" b="0" i="0" kern="1200" dirty="0">
                <a:solidFill>
                  <a:schemeClr val="tx1"/>
                </a:solidFill>
                <a:effectLst/>
                <a:latin typeface="+mn-lt"/>
                <a:ea typeface="+mn-ea"/>
                <a:cs typeface="+mn-cs"/>
              </a:rPr>
              <a:t>Enhanced hardware – GPUs from Nvidia and other suppliers</a:t>
            </a:r>
          </a:p>
          <a:p>
            <a:pPr marL="685800" lvl="1" indent="-228600">
              <a:buAutoNum type="arabicPeriod"/>
            </a:pPr>
            <a:r>
              <a:rPr lang="en-US" sz="1200" b="0" i="0" kern="1200" dirty="0">
                <a:solidFill>
                  <a:schemeClr val="tx1"/>
                </a:solidFill>
                <a:effectLst/>
                <a:latin typeface="+mn-lt"/>
                <a:ea typeface="+mn-ea"/>
                <a:cs typeface="+mn-cs"/>
              </a:rPr>
              <a:t>Open AI software frameworks – Tensorflow, Pytorch, Keras, etc…</a:t>
            </a:r>
          </a:p>
          <a:p>
            <a:pPr marL="685800" lvl="1" indent="-228600">
              <a:buAutoNum type="arabicPeriod"/>
            </a:pPr>
            <a:r>
              <a:rPr lang="en-US" sz="1200" b="0" i="0" kern="1200" dirty="0">
                <a:solidFill>
                  <a:schemeClr val="tx1"/>
                </a:solidFill>
                <a:effectLst/>
                <a:latin typeface="+mn-lt"/>
                <a:ea typeface="+mn-ea"/>
                <a:cs typeface="+mn-cs"/>
              </a:rPr>
              <a:t>Big Data</a:t>
            </a:r>
          </a:p>
          <a:p>
            <a:pPr marL="228600" indent="-228600">
              <a:buAutoNum type="arabicPeriod"/>
            </a:pP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65838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Create Symbolic Link</a:t>
            </a:r>
          </a:p>
          <a:p>
            <a:pPr marL="228600" indent="-228600">
              <a:buAutoNum type="arabicPeriod"/>
            </a:pPr>
            <a:r>
              <a:rPr lang="en-US" dirty="0"/>
              <a:t>Overview of Jupyter &amp; CoLab</a:t>
            </a:r>
          </a:p>
          <a:p>
            <a:pPr marL="228600" indent="-228600">
              <a:buAutoNum type="arabicPeriod"/>
            </a:pPr>
            <a:r>
              <a:rPr lang="en-US" dirty="0"/>
              <a:t>Clone the repository</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328824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6/21/2022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6/21/2022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Neural Networks: Getting Started</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9D380D-CD2C-418B-8085-C8D70ECDECF5}"/>
              </a:ext>
            </a:extLst>
          </p:cNvPr>
          <p:cNvSpPr txBox="1">
            <a:spLocks/>
          </p:cNvSpPr>
          <p:nvPr/>
        </p:nvSpPr>
        <p:spPr>
          <a:xfrm>
            <a:off x="0" y="365127"/>
            <a:ext cx="12191999" cy="827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latin typeface="Palatino Linotype" panose="02040502050505030304" pitchFamily="18" charset="0"/>
                <a:cs typeface="Segoe UI Light" panose="020B0502040204020203" pitchFamily="34" charset="0"/>
              </a:rPr>
              <a:t>What is this?</a:t>
            </a:r>
          </a:p>
        </p:txBody>
      </p:sp>
      <p:pic>
        <p:nvPicPr>
          <p:cNvPr id="3" name="Picture 2" descr="A picture containing wooden, dish, wood, fresh&#10;&#10;Description automatically generated">
            <a:extLst>
              <a:ext uri="{FF2B5EF4-FFF2-40B4-BE49-F238E27FC236}">
                <a16:creationId xmlns:a16="http://schemas.microsoft.com/office/drawing/2014/main" id="{2EED5855-D4DD-418A-89B1-91DFA46D9B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534" y="2030782"/>
            <a:ext cx="2314931" cy="27964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9436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E8FB0D-07DB-47CA-8420-1D4F7061660D}"/>
              </a:ext>
            </a:extLst>
          </p:cNvPr>
          <p:cNvSpPr txBox="1"/>
          <p:nvPr/>
        </p:nvSpPr>
        <p:spPr>
          <a:xfrm>
            <a:off x="4765010" y="3415027"/>
            <a:ext cx="2528047" cy="1446550"/>
          </a:xfrm>
          <a:prstGeom prst="rect">
            <a:avLst/>
          </a:prstGeom>
          <a:solidFill>
            <a:schemeClr val="tx1">
              <a:lumMod val="75000"/>
              <a:lumOff val="25000"/>
            </a:schemeClr>
          </a:solidFill>
          <a:effectLst>
            <a:outerShdw blurRad="50800" dist="38100" dir="2700000" algn="tl" rotWithShape="0">
              <a:prstClr val="black">
                <a:alpha val="40000"/>
              </a:prstClr>
            </a:outerShdw>
          </a:effectLst>
        </p:spPr>
        <p:txBody>
          <a:bodyPr wrap="square" rtlCol="0">
            <a:spAutoFit/>
          </a:bodyPr>
          <a:lstStyle/>
          <a:p>
            <a:pPr algn="ctr"/>
            <a:r>
              <a:rPr lang="en-US" sz="4400" dirty="0">
                <a:solidFill>
                  <a:schemeClr val="bg1"/>
                </a:solidFill>
              </a:rPr>
              <a:t>ResNet50 Model</a:t>
            </a:r>
          </a:p>
        </p:txBody>
      </p:sp>
      <p:sp>
        <p:nvSpPr>
          <p:cNvPr id="6" name="TextBox 5">
            <a:extLst>
              <a:ext uri="{FF2B5EF4-FFF2-40B4-BE49-F238E27FC236}">
                <a16:creationId xmlns:a16="http://schemas.microsoft.com/office/drawing/2014/main" id="{37637D3B-6D68-4E28-BD8F-0AD3FFA5BA99}"/>
              </a:ext>
            </a:extLst>
          </p:cNvPr>
          <p:cNvSpPr txBox="1"/>
          <p:nvPr/>
        </p:nvSpPr>
        <p:spPr>
          <a:xfrm>
            <a:off x="4692444" y="5002083"/>
            <a:ext cx="2807111" cy="400110"/>
          </a:xfrm>
          <a:prstGeom prst="rect">
            <a:avLst/>
          </a:prstGeom>
          <a:noFill/>
        </p:spPr>
        <p:txBody>
          <a:bodyPr wrap="square" rtlCol="0">
            <a:spAutoFit/>
          </a:bodyPr>
          <a:lstStyle/>
          <a:p>
            <a:pPr algn="ctr"/>
            <a:r>
              <a:rPr lang="en-US" sz="2000" dirty="0">
                <a:latin typeface="Palatino Linotype" panose="02040502050505030304" pitchFamily="18" charset="0"/>
              </a:rPr>
              <a:t>1,000 Categories</a:t>
            </a:r>
          </a:p>
        </p:txBody>
      </p:sp>
      <p:sp>
        <p:nvSpPr>
          <p:cNvPr id="8" name="Rectangle 3">
            <a:extLst>
              <a:ext uri="{FF2B5EF4-FFF2-40B4-BE49-F238E27FC236}">
                <a16:creationId xmlns:a16="http://schemas.microsoft.com/office/drawing/2014/main" id="{151B5A88-D186-4EDA-B422-A0D053BED3FB}"/>
              </a:ext>
            </a:extLst>
          </p:cNvPr>
          <p:cNvSpPr>
            <a:spLocks noChangeArrowheads="1"/>
          </p:cNvSpPr>
          <p:nvPr/>
        </p:nvSpPr>
        <p:spPr bwMode="auto">
          <a:xfrm>
            <a:off x="8895309" y="3085262"/>
            <a:ext cx="3235670" cy="1982493"/>
          </a:xfrm>
          <a:prstGeom prst="rect">
            <a:avLst/>
          </a:prstGeom>
          <a:noFill/>
          <a:ln w="1905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7400" tIns="238050" rIns="317400" bIns="7935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Palatino Linotype" panose="02040502050505030304" pitchFamily="18" charset="0"/>
              </a:rPr>
              <a:t>“This is an image of a </a:t>
            </a:r>
            <a:r>
              <a:rPr kumimoji="0" lang="en-US" altLang="en-US" sz="3600" b="1" i="0" u="none" strike="noStrike" cap="none" normalizeH="0" baseline="0" dirty="0">
                <a:ln>
                  <a:noFill/>
                </a:ln>
                <a:solidFill>
                  <a:schemeClr val="tx1"/>
                </a:solidFill>
                <a:effectLst/>
                <a:latin typeface="Palatino Linotype" panose="02040502050505030304" pitchFamily="18" charset="0"/>
              </a:rPr>
              <a:t>pizza</a:t>
            </a:r>
            <a:r>
              <a:rPr lang="en-US" altLang="en-US" sz="3600" dirty="0">
                <a:latin typeface="Palatino Linotype" panose="02040502050505030304" pitchFamily="18" charset="0"/>
              </a:rPr>
              <a:t>”</a:t>
            </a:r>
            <a:endParaRPr kumimoji="0" lang="en-US" altLang="en-US" sz="3600" b="0" i="0" u="none" strike="noStrike" cap="none" normalizeH="0" baseline="0" dirty="0">
              <a:ln>
                <a:noFill/>
              </a:ln>
              <a:solidFill>
                <a:schemeClr val="tx1"/>
              </a:solidFill>
              <a:effectLst/>
              <a:latin typeface="Palatino Linotype" panose="02040502050505030304" pitchFamily="18" charset="0"/>
            </a:endParaRPr>
          </a:p>
        </p:txBody>
      </p:sp>
      <p:sp>
        <p:nvSpPr>
          <p:cNvPr id="3" name="Arrow: Down 2">
            <a:extLst>
              <a:ext uri="{FF2B5EF4-FFF2-40B4-BE49-F238E27FC236}">
                <a16:creationId xmlns:a16="http://schemas.microsoft.com/office/drawing/2014/main" id="{BF633941-9BDB-4AFB-B04A-86C0646F495E}"/>
              </a:ext>
            </a:extLst>
          </p:cNvPr>
          <p:cNvSpPr/>
          <p:nvPr/>
        </p:nvSpPr>
        <p:spPr>
          <a:xfrm>
            <a:off x="5751732" y="1837628"/>
            <a:ext cx="554600" cy="1247634"/>
          </a:xfrm>
          <a:prstGeom prst="downArrow">
            <a:avLst/>
          </a:prstGeom>
          <a:solidFill>
            <a:schemeClr val="accent3">
              <a:lumMod val="20000"/>
              <a:lumOff val="8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2A00043E-A9FF-4BCD-9C7A-5AF317E84E16}"/>
              </a:ext>
            </a:extLst>
          </p:cNvPr>
          <p:cNvSpPr txBox="1"/>
          <p:nvPr/>
        </p:nvSpPr>
        <p:spPr>
          <a:xfrm>
            <a:off x="6204858" y="2136337"/>
            <a:ext cx="1941775" cy="461665"/>
          </a:xfrm>
          <a:prstGeom prst="rect">
            <a:avLst/>
          </a:prstGeom>
          <a:noFill/>
        </p:spPr>
        <p:txBody>
          <a:bodyPr wrap="square" rtlCol="0">
            <a:spAutoFit/>
          </a:bodyPr>
          <a:lstStyle/>
          <a:p>
            <a:r>
              <a:rPr lang="en-US" sz="2400" dirty="0">
                <a:latin typeface="Palatino Linotype" panose="02040502050505030304" pitchFamily="18" charset="0"/>
              </a:rPr>
              <a:t>Train Model</a:t>
            </a:r>
          </a:p>
        </p:txBody>
      </p:sp>
      <p:sp>
        <p:nvSpPr>
          <p:cNvPr id="13" name="Arrow: Down 12">
            <a:extLst>
              <a:ext uri="{FF2B5EF4-FFF2-40B4-BE49-F238E27FC236}">
                <a16:creationId xmlns:a16="http://schemas.microsoft.com/office/drawing/2014/main" id="{36D80043-7C58-41E5-B844-9E2E4807153A}"/>
              </a:ext>
            </a:extLst>
          </p:cNvPr>
          <p:cNvSpPr/>
          <p:nvPr/>
        </p:nvSpPr>
        <p:spPr>
          <a:xfrm rot="16200000">
            <a:off x="3459329" y="3470245"/>
            <a:ext cx="554600" cy="1247634"/>
          </a:xfrm>
          <a:prstGeom prst="downArrow">
            <a:avLst/>
          </a:prstGeom>
          <a:solidFill>
            <a:schemeClr val="accent3">
              <a:lumMod val="20000"/>
              <a:lumOff val="8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4" name="Arrow: Down 13">
            <a:extLst>
              <a:ext uri="{FF2B5EF4-FFF2-40B4-BE49-F238E27FC236}">
                <a16:creationId xmlns:a16="http://schemas.microsoft.com/office/drawing/2014/main" id="{BBCAA52B-C55B-412E-B452-C621562AC8AF}"/>
              </a:ext>
            </a:extLst>
          </p:cNvPr>
          <p:cNvSpPr/>
          <p:nvPr/>
        </p:nvSpPr>
        <p:spPr>
          <a:xfrm rot="16200000">
            <a:off x="7994192" y="3435438"/>
            <a:ext cx="554600" cy="1247634"/>
          </a:xfrm>
          <a:prstGeom prst="downArrow">
            <a:avLst/>
          </a:prstGeom>
          <a:solidFill>
            <a:schemeClr val="accent3">
              <a:lumMod val="20000"/>
              <a:lumOff val="80000"/>
            </a:schemeClr>
          </a:solidFill>
          <a:ln>
            <a:solidFill>
              <a:schemeClr val="tx1">
                <a:lumMod val="65000"/>
                <a:lumOff val="3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1026" name="Picture 2" descr="Training ImageNet in 15 Minutes With ChainerMN: A Scalable Distributed Deep  Learning Framework">
            <a:extLst>
              <a:ext uri="{FF2B5EF4-FFF2-40B4-BE49-F238E27FC236}">
                <a16:creationId xmlns:a16="http://schemas.microsoft.com/office/drawing/2014/main" id="{CEF4F8A8-AAFD-46CD-B64F-22BE9246A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570" y="469820"/>
            <a:ext cx="5114925" cy="8953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wooden, dish, wood, fresh&#10;&#10;Description automatically generated">
            <a:extLst>
              <a:ext uri="{FF2B5EF4-FFF2-40B4-BE49-F238E27FC236}">
                <a16:creationId xmlns:a16="http://schemas.microsoft.com/office/drawing/2014/main" id="{E6D40174-38D8-4877-A789-A79FFDD286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09" y="3085262"/>
            <a:ext cx="1893377" cy="228719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70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8" grpId="0"/>
      <p:bldP spid="3" grpId="0" animBg="1"/>
      <p:bldP spid="12" grpId="0"/>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39F426C-5A30-441C-B0C2-04ADFC8CE324}"/>
              </a:ext>
            </a:extLst>
          </p:cNvPr>
          <p:cNvPicPr>
            <a:picLocks noChangeAspect="1"/>
          </p:cNvPicPr>
          <p:nvPr/>
        </p:nvPicPr>
        <p:blipFill>
          <a:blip r:embed="rId3"/>
          <a:stretch>
            <a:fillRect/>
          </a:stretch>
        </p:blipFill>
        <p:spPr>
          <a:xfrm>
            <a:off x="0" y="365760"/>
            <a:ext cx="3233668" cy="805144"/>
          </a:xfrm>
          <a:prstGeom prst="rect">
            <a:avLst/>
          </a:prstGeom>
        </p:spPr>
      </p:pic>
      <p:sp>
        <p:nvSpPr>
          <p:cNvPr id="5" name="Title 1">
            <a:extLst>
              <a:ext uri="{FF2B5EF4-FFF2-40B4-BE49-F238E27FC236}">
                <a16:creationId xmlns:a16="http://schemas.microsoft.com/office/drawing/2014/main" id="{B1DC3772-3811-4D33-8C3E-73B5414A38FE}"/>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Simple Classification Model)</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01.1_resnet.ipynb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00486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A3EA873-9215-4245-A571-9427338BA812}"/>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dirty="0">
                <a:solidFill>
                  <a:schemeClr val="tx1">
                    <a:lumMod val="65000"/>
                    <a:lumOff val="35000"/>
                  </a:schemeClr>
                </a:solidFill>
                <a:latin typeface="+mj-lt"/>
              </a:rPr>
              <a:t>https://towardsdatascience.com/what-are-the-types-of-machine-learning-e2b9e5d1756f</a:t>
            </a:r>
            <a:endParaRPr lang="en-US" sz="1400" dirty="0">
              <a:solidFill>
                <a:schemeClr val="tx1">
                  <a:lumMod val="65000"/>
                  <a:lumOff val="35000"/>
                </a:schemeClr>
              </a:solidFill>
              <a:latin typeface="+mj-lt"/>
              <a:ea typeface="Verdana" panose="020B0604030504040204" pitchFamily="34" charset="0"/>
            </a:endParaRPr>
          </a:p>
        </p:txBody>
      </p:sp>
      <p:pic>
        <p:nvPicPr>
          <p:cNvPr id="5" name="Picture 4" descr="Diagram&#10;&#10;Description automatically generated">
            <a:extLst>
              <a:ext uri="{FF2B5EF4-FFF2-40B4-BE49-F238E27FC236}">
                <a16:creationId xmlns:a16="http://schemas.microsoft.com/office/drawing/2014/main" id="{BBF9058A-5170-40DE-9A8F-1B69BF44E2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1837" y="1685925"/>
            <a:ext cx="5648325" cy="3486150"/>
          </a:xfrm>
          <a:prstGeom prst="rect">
            <a:avLst/>
          </a:prstGeom>
        </p:spPr>
      </p:pic>
    </p:spTree>
    <p:extLst>
      <p:ext uri="{BB962C8B-B14F-4D97-AF65-F5344CB8AC3E}">
        <p14:creationId xmlns:p14="http://schemas.microsoft.com/office/powerpoint/2010/main" val="3276872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0A34AB-652A-4ED3-9F2F-D6870E237A05}"/>
              </a:ext>
            </a:extLst>
          </p:cNvPr>
          <p:cNvPicPr>
            <a:picLocks noChangeAspect="1"/>
          </p:cNvPicPr>
          <p:nvPr/>
        </p:nvPicPr>
        <p:blipFill>
          <a:blip r:embed="rId3"/>
          <a:stretch>
            <a:fillRect/>
          </a:stretch>
        </p:blipFill>
        <p:spPr>
          <a:xfrm>
            <a:off x="3120107" y="255331"/>
            <a:ext cx="5951785" cy="6045107"/>
          </a:xfrm>
          <a:prstGeom prst="rect">
            <a:avLst/>
          </a:prstGeom>
        </p:spPr>
      </p:pic>
      <p:sp>
        <p:nvSpPr>
          <p:cNvPr id="5" name="TextBox 4">
            <a:extLst>
              <a:ext uri="{FF2B5EF4-FFF2-40B4-BE49-F238E27FC236}">
                <a16:creationId xmlns:a16="http://schemas.microsoft.com/office/drawing/2014/main" id="{76ACCFE1-FA9F-4EA7-88D6-57DFBE82443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Palmas, A. (2019). </a:t>
            </a:r>
            <a:r>
              <a:rPr lang="en-US" sz="1400" i="1" dirty="0">
                <a:solidFill>
                  <a:schemeClr val="tx1">
                    <a:lumMod val="65000"/>
                    <a:lumOff val="35000"/>
                  </a:schemeClr>
                </a:solidFill>
                <a:latin typeface="+mj-lt"/>
                <a:ea typeface="Verdana" panose="020B0604030504040204" pitchFamily="34" charset="0"/>
              </a:rPr>
              <a:t>The Reinforcement Learning Workshop</a:t>
            </a:r>
            <a:r>
              <a:rPr lang="en-US" sz="1400" dirty="0">
                <a:solidFill>
                  <a:schemeClr val="tx1">
                    <a:lumMod val="65000"/>
                    <a:lumOff val="35000"/>
                  </a:schemeClr>
                </a:solidFill>
                <a:latin typeface="+mj-lt"/>
                <a:ea typeface="Verdana" panose="020B0604030504040204" pitchFamily="34" charset="0"/>
              </a:rPr>
              <a:t>. Birmingham, UK</a:t>
            </a:r>
            <a:r>
              <a:rPr lang="en-US" sz="1400" b="0" i="0" dirty="0">
                <a:solidFill>
                  <a:schemeClr val="tx1">
                    <a:lumMod val="65000"/>
                    <a:lumOff val="35000"/>
                  </a:schemeClr>
                </a:solidFill>
                <a:effectLst/>
                <a:latin typeface="+mj-lt"/>
                <a:ea typeface="Verdana" panose="020B0604030504040204" pitchFamily="34" charset="0"/>
              </a:rPr>
              <a:t>: Packt Publishing. (Chapter 1)</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94869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F21C3-8FBB-4756-BF7C-FFD2E5CC2B06}"/>
              </a:ext>
            </a:extLst>
          </p:cNvPr>
          <p:cNvSpPr>
            <a:spLocks noGrp="1"/>
          </p:cNvSpPr>
          <p:nvPr>
            <p:ph type="title"/>
          </p:nvPr>
        </p:nvSpPr>
        <p:spPr>
          <a:xfrm>
            <a:off x="511791" y="440190"/>
            <a:ext cx="11061510" cy="815404"/>
          </a:xfrm>
        </p:spPr>
        <p:txBody>
          <a:bodyPr>
            <a:normAutofit/>
          </a:bodyPr>
          <a:lstStyle/>
          <a:p>
            <a:pPr algn="ctr"/>
            <a:r>
              <a:rPr lang="en-US" dirty="0">
                <a:latin typeface="Palatino Linotype" panose="02040502050505030304" pitchFamily="18" charset="0"/>
                <a:cs typeface="Segoe UI Light" panose="020B0502040204020203" pitchFamily="34" charset="0"/>
              </a:rPr>
              <a:t>Applications</a:t>
            </a:r>
          </a:p>
        </p:txBody>
      </p:sp>
      <p:pic>
        <p:nvPicPr>
          <p:cNvPr id="5" name="Picture 4">
            <a:extLst>
              <a:ext uri="{FF2B5EF4-FFF2-40B4-BE49-F238E27FC236}">
                <a16:creationId xmlns:a16="http://schemas.microsoft.com/office/drawing/2014/main" id="{ACB07797-7B87-46D0-98EE-5F648FFB451E}"/>
              </a:ext>
            </a:extLst>
          </p:cNvPr>
          <p:cNvPicPr>
            <a:picLocks noChangeAspect="1"/>
          </p:cNvPicPr>
          <p:nvPr/>
        </p:nvPicPr>
        <p:blipFill>
          <a:blip r:embed="rId3"/>
          <a:stretch>
            <a:fillRect/>
          </a:stretch>
        </p:blipFill>
        <p:spPr>
          <a:xfrm>
            <a:off x="221024" y="2065597"/>
            <a:ext cx="11758743" cy="3885498"/>
          </a:xfrm>
          <a:prstGeom prst="rect">
            <a:avLst/>
          </a:prstGeom>
        </p:spPr>
      </p:pic>
    </p:spTree>
    <p:extLst>
      <p:ext uri="{BB962C8B-B14F-4D97-AF65-F5344CB8AC3E}">
        <p14:creationId xmlns:p14="http://schemas.microsoft.com/office/powerpoint/2010/main" val="3160123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981-B13F-4917-804F-EBF0D4819E7E}"/>
              </a:ext>
            </a:extLst>
          </p:cNvPr>
          <p:cNvSpPr>
            <a:spLocks noGrp="1"/>
          </p:cNvSpPr>
          <p:nvPr>
            <p:ph type="title"/>
          </p:nvPr>
        </p:nvSpPr>
        <p:spPr>
          <a:xfrm>
            <a:off x="0" y="2953213"/>
            <a:ext cx="12192000" cy="951574"/>
          </a:xfrm>
          <a:noFill/>
        </p:spPr>
        <p:txBody>
          <a:bodyPr>
            <a:normAutofit fontScale="90000"/>
          </a:bodyPr>
          <a:lstStyle/>
          <a:p>
            <a:pPr algn="ct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br>
              <a:rPr lang="en-US" sz="4400" dirty="0">
                <a:solidFill>
                  <a:schemeClr val="tx1">
                    <a:lumMod val="65000"/>
                    <a:lumOff val="35000"/>
                  </a:schemeClr>
                </a:solidFill>
              </a:rPr>
            </a:br>
            <a:r>
              <a:rPr lang="en-US" sz="4400" dirty="0">
                <a:solidFill>
                  <a:schemeClr val="tx1">
                    <a:lumMod val="65000"/>
                    <a:lumOff val="35000"/>
                  </a:schemeClr>
                </a:solidFill>
              </a:rPr>
              <a:t>     </a:t>
            </a:r>
            <a:r>
              <a:rPr lang="en-US" sz="6700" dirty="0">
                <a:solidFill>
                  <a:schemeClr val="tx1">
                    <a:lumMod val="65000"/>
                    <a:lumOff val="35000"/>
                  </a:schemeClr>
                </a:solidFill>
                <a:latin typeface="Palatino Linotype" panose="02040502050505030304" pitchFamily="18" charset="0"/>
              </a:rPr>
              <a:t>Neural Network Architectures</a:t>
            </a:r>
            <a:endParaRPr lang="en-US" sz="67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spTree>
    <p:extLst>
      <p:ext uri="{BB962C8B-B14F-4D97-AF65-F5344CB8AC3E}">
        <p14:creationId xmlns:p14="http://schemas.microsoft.com/office/powerpoint/2010/main" val="210182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E8786A-DC4B-41D1-94C9-80F444DEC6FA}"/>
              </a:ext>
            </a:extLst>
          </p:cNvPr>
          <p:cNvPicPr>
            <a:picLocks noChangeAspect="1"/>
          </p:cNvPicPr>
          <p:nvPr/>
        </p:nvPicPr>
        <p:blipFill>
          <a:blip r:embed="rId3"/>
          <a:stretch>
            <a:fillRect/>
          </a:stretch>
        </p:blipFill>
        <p:spPr>
          <a:xfrm>
            <a:off x="2806558" y="1646777"/>
            <a:ext cx="6578883" cy="4440746"/>
          </a:xfrm>
          <a:prstGeom prst="rect">
            <a:avLst/>
          </a:prstGeom>
        </p:spPr>
      </p:pic>
      <p:sp>
        <p:nvSpPr>
          <p:cNvPr id="3" name="Title 1">
            <a:extLst>
              <a:ext uri="{FF2B5EF4-FFF2-40B4-BE49-F238E27FC236}">
                <a16:creationId xmlns:a16="http://schemas.microsoft.com/office/drawing/2014/main" id="{E67ECF1F-6E1A-4319-AD15-9BA09F9B5E49}"/>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Fully-Connected Network</a:t>
            </a:r>
          </a:p>
        </p:txBody>
      </p:sp>
    </p:spTree>
    <p:extLst>
      <p:ext uri="{BB962C8B-B14F-4D97-AF65-F5344CB8AC3E}">
        <p14:creationId xmlns:p14="http://schemas.microsoft.com/office/powerpoint/2010/main" val="8444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B2267F-0737-40CB-ABEF-A5C6BC50BABC}"/>
              </a:ext>
            </a:extLst>
          </p:cNvPr>
          <p:cNvPicPr>
            <a:picLocks noChangeAspect="1"/>
          </p:cNvPicPr>
          <p:nvPr/>
        </p:nvPicPr>
        <p:blipFill>
          <a:blip r:embed="rId3"/>
          <a:stretch>
            <a:fillRect/>
          </a:stretch>
        </p:blipFill>
        <p:spPr>
          <a:xfrm>
            <a:off x="819150" y="1628775"/>
            <a:ext cx="10553700" cy="4933950"/>
          </a:xfrm>
          <a:prstGeom prst="rect">
            <a:avLst/>
          </a:prstGeom>
        </p:spPr>
      </p:pic>
      <p:sp>
        <p:nvSpPr>
          <p:cNvPr id="4" name="Title 1">
            <a:extLst>
              <a:ext uri="{FF2B5EF4-FFF2-40B4-BE49-F238E27FC236}">
                <a16:creationId xmlns:a16="http://schemas.microsoft.com/office/drawing/2014/main" id="{2C8D8193-3519-4889-999A-10CF304A5AD4}"/>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Convolutional Neural Network</a:t>
            </a:r>
          </a:p>
        </p:txBody>
      </p:sp>
    </p:spTree>
    <p:extLst>
      <p:ext uri="{BB962C8B-B14F-4D97-AF65-F5344CB8AC3E}">
        <p14:creationId xmlns:p14="http://schemas.microsoft.com/office/powerpoint/2010/main" val="1962216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48558F-9AA9-4957-9FCA-3E1C7D63C9D6}"/>
              </a:ext>
            </a:extLst>
          </p:cNvPr>
          <p:cNvPicPr>
            <a:picLocks noChangeAspect="1"/>
          </p:cNvPicPr>
          <p:nvPr/>
        </p:nvPicPr>
        <p:blipFill>
          <a:blip r:embed="rId3"/>
          <a:stretch>
            <a:fillRect/>
          </a:stretch>
        </p:blipFill>
        <p:spPr>
          <a:xfrm>
            <a:off x="3286125" y="1473084"/>
            <a:ext cx="4333875" cy="4751503"/>
          </a:xfrm>
          <a:prstGeom prst="rect">
            <a:avLst/>
          </a:prstGeom>
        </p:spPr>
      </p:pic>
      <p:sp>
        <p:nvSpPr>
          <p:cNvPr id="4" name="Title 1">
            <a:extLst>
              <a:ext uri="{FF2B5EF4-FFF2-40B4-BE49-F238E27FC236}">
                <a16:creationId xmlns:a16="http://schemas.microsoft.com/office/drawing/2014/main" id="{7DFF3218-D94E-4034-8ACB-6FD894676D7E}"/>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Recurrent Neural Network</a:t>
            </a:r>
          </a:p>
        </p:txBody>
      </p:sp>
    </p:spTree>
    <p:extLst>
      <p:ext uri="{BB962C8B-B14F-4D97-AF65-F5344CB8AC3E}">
        <p14:creationId xmlns:p14="http://schemas.microsoft.com/office/powerpoint/2010/main" val="338905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32EA95D-BE72-4FC1-87D5-1F0489EE2C7E}"/>
              </a:ext>
            </a:extLst>
          </p:cNvPr>
          <p:cNvSpPr txBox="1"/>
          <p:nvPr/>
        </p:nvSpPr>
        <p:spPr>
          <a:xfrm>
            <a:off x="1143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https://cktechcheck.com/</a:t>
            </a:r>
          </a:p>
        </p:txBody>
      </p:sp>
      <p:pic>
        <p:nvPicPr>
          <p:cNvPr id="3" name="Picture 2" descr="A green and white logo&#10;&#10;Description automatically generated with low confidence">
            <a:extLst>
              <a:ext uri="{FF2B5EF4-FFF2-40B4-BE49-F238E27FC236}">
                <a16:creationId xmlns:a16="http://schemas.microsoft.com/office/drawing/2014/main" id="{845735AC-AF18-4257-A9FE-DE0BE6D668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157" y="2219696"/>
            <a:ext cx="7497685" cy="2418608"/>
          </a:xfrm>
          <a:prstGeom prst="rect">
            <a:avLst/>
          </a:prstGeom>
        </p:spPr>
      </p:pic>
    </p:spTree>
    <p:extLst>
      <p:ext uri="{BB962C8B-B14F-4D97-AF65-F5344CB8AC3E}">
        <p14:creationId xmlns:p14="http://schemas.microsoft.com/office/powerpoint/2010/main" val="294493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4B05AC-34B0-47AF-A560-EDA23C2287BB}"/>
              </a:ext>
            </a:extLst>
          </p:cNvPr>
          <p:cNvPicPr>
            <a:picLocks noChangeAspect="1"/>
          </p:cNvPicPr>
          <p:nvPr/>
        </p:nvPicPr>
        <p:blipFill>
          <a:blip r:embed="rId3"/>
          <a:stretch>
            <a:fillRect/>
          </a:stretch>
        </p:blipFill>
        <p:spPr>
          <a:xfrm>
            <a:off x="771525" y="2019300"/>
            <a:ext cx="10648950" cy="3924300"/>
          </a:xfrm>
          <a:prstGeom prst="rect">
            <a:avLst/>
          </a:prstGeom>
        </p:spPr>
      </p:pic>
      <p:sp>
        <p:nvSpPr>
          <p:cNvPr id="3" name="Title 1">
            <a:extLst>
              <a:ext uri="{FF2B5EF4-FFF2-40B4-BE49-F238E27FC236}">
                <a16:creationId xmlns:a16="http://schemas.microsoft.com/office/drawing/2014/main" id="{7011B29A-A21A-4D4A-9005-371BFA70E48B}"/>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Generative Adversarial Network</a:t>
            </a:r>
          </a:p>
        </p:txBody>
      </p:sp>
    </p:spTree>
    <p:extLst>
      <p:ext uri="{BB962C8B-B14F-4D97-AF65-F5344CB8AC3E}">
        <p14:creationId xmlns:p14="http://schemas.microsoft.com/office/powerpoint/2010/main" val="24346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0A82-7D34-4E48-BE20-B982B3990537}"/>
              </a:ext>
            </a:extLst>
          </p:cNvPr>
          <p:cNvPicPr>
            <a:picLocks noChangeAspect="1"/>
          </p:cNvPicPr>
          <p:nvPr/>
        </p:nvPicPr>
        <p:blipFill>
          <a:blip r:embed="rId3"/>
          <a:stretch>
            <a:fillRect/>
          </a:stretch>
        </p:blipFill>
        <p:spPr>
          <a:xfrm>
            <a:off x="0" y="324192"/>
            <a:ext cx="3233668" cy="840754"/>
          </a:xfrm>
          <a:prstGeom prst="rect">
            <a:avLst/>
          </a:prstGeom>
        </p:spPr>
      </p:pic>
      <p:sp>
        <p:nvSpPr>
          <p:cNvPr id="4" name="Title 1">
            <a:extLst>
              <a:ext uri="{FF2B5EF4-FFF2-40B4-BE49-F238E27FC236}">
                <a16:creationId xmlns:a16="http://schemas.microsoft.com/office/drawing/2014/main" id="{074D5D9A-A4E8-45A6-897D-5EA85164402A}"/>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(Tensorflow Introduction)</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01.2_tensorflow_intro.ipynb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9947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20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B9362F4-9084-461C-860B-747D5A45DE19}"/>
              </a:ext>
            </a:extLst>
          </p:cNvPr>
          <p:cNvSpPr txBox="1">
            <a:spLocks/>
          </p:cNvSpPr>
          <p:nvPr/>
        </p:nvSpPr>
        <p:spPr>
          <a:xfrm>
            <a:off x="0" y="870001"/>
            <a:ext cx="12192000" cy="82627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4800" dirty="0">
                <a:solidFill>
                  <a:schemeClr val="tx1">
                    <a:lumMod val="65000"/>
                    <a:lumOff val="35000"/>
                  </a:schemeClr>
                </a:solidFill>
                <a:latin typeface="Palatino Linotype" panose="02040502050505030304" pitchFamily="18" charset="0"/>
              </a:rPr>
              <a:t>Deep Learning Foundations</a:t>
            </a:r>
          </a:p>
        </p:txBody>
      </p:sp>
      <p:pic>
        <p:nvPicPr>
          <p:cNvPr id="6" name="Picture 5">
            <a:extLst>
              <a:ext uri="{FF2B5EF4-FFF2-40B4-BE49-F238E27FC236}">
                <a16:creationId xmlns:a16="http://schemas.microsoft.com/office/drawing/2014/main" id="{41FF463C-1F11-41C3-8B6E-21A66C3DBBC3}"/>
              </a:ext>
            </a:extLst>
          </p:cNvPr>
          <p:cNvPicPr>
            <a:picLocks noChangeAspect="1"/>
          </p:cNvPicPr>
          <p:nvPr/>
        </p:nvPicPr>
        <p:blipFill>
          <a:blip r:embed="rId3"/>
          <a:stretch>
            <a:fillRect/>
          </a:stretch>
        </p:blipFill>
        <p:spPr>
          <a:xfrm>
            <a:off x="2458217" y="2633029"/>
            <a:ext cx="7275565" cy="1591941"/>
          </a:xfrm>
          <a:prstGeom prst="rect">
            <a:avLst/>
          </a:prstGeom>
        </p:spPr>
      </p:pic>
    </p:spTree>
    <p:extLst>
      <p:ext uri="{BB962C8B-B14F-4D97-AF65-F5344CB8AC3E}">
        <p14:creationId xmlns:p14="http://schemas.microsoft.com/office/powerpoint/2010/main" val="226257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4">
            <a:extLst>
              <a:ext uri="{FF2B5EF4-FFF2-40B4-BE49-F238E27FC236}">
                <a16:creationId xmlns:a16="http://schemas.microsoft.com/office/drawing/2014/main" id="{FBFBF73E-2EDC-4C51-9339-B87AEA3DAC75}"/>
              </a:ext>
            </a:extLst>
          </p:cNvPr>
          <p:cNvSpPr txBox="1">
            <a:spLocks/>
          </p:cNvSpPr>
          <p:nvPr/>
        </p:nvSpPr>
        <p:spPr>
          <a:xfrm>
            <a:off x="812801" y="1386840"/>
            <a:ext cx="10540999" cy="4790124"/>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How does it work?</a:t>
            </a:r>
          </a:p>
          <a:p>
            <a:pPr algn="ctr"/>
            <a:endParaRPr lang="en-US" sz="4800" dirty="0">
              <a:solidFill>
                <a:schemeClr val="tx1">
                  <a:lumMod val="75000"/>
                  <a:lumOff val="25000"/>
                </a:schemeClr>
              </a:solidFill>
              <a:latin typeface="Palatino Linotype" panose="02040502050505030304" pitchFamily="18" charset="0"/>
            </a:endParaRPr>
          </a:p>
          <a:p>
            <a:pPr marL="685800" indent="-685800" algn="ctr">
              <a:buFont typeface="Wingdings" panose="05000000000000000000" pitchFamily="2" charset="2"/>
              <a:buChar char="v"/>
            </a:pPr>
            <a:r>
              <a:rPr lang="en-US" sz="4800" dirty="0">
                <a:solidFill>
                  <a:schemeClr val="tx1">
                    <a:lumMod val="75000"/>
                    <a:lumOff val="25000"/>
                  </a:schemeClr>
                </a:solidFill>
                <a:latin typeface="Palatino Linotype" panose="02040502050505030304" pitchFamily="18" charset="0"/>
              </a:rPr>
              <a:t> Where can I use it?</a:t>
            </a:r>
          </a:p>
        </p:txBody>
      </p:sp>
      <p:sp>
        <p:nvSpPr>
          <p:cNvPr id="5" name="Title 4">
            <a:extLst>
              <a:ext uri="{FF2B5EF4-FFF2-40B4-BE49-F238E27FC236}">
                <a16:creationId xmlns:a16="http://schemas.microsoft.com/office/drawing/2014/main" id="{B7397125-7572-4152-9BD7-1AE49B44DA61}"/>
              </a:ext>
            </a:extLst>
          </p:cNvPr>
          <p:cNvSpPr>
            <a:spLocks noGrp="1"/>
          </p:cNvSpPr>
          <p:nvPr>
            <p:ph type="title"/>
          </p:nvPr>
        </p:nvSpPr>
        <p:spPr>
          <a:xfrm>
            <a:off x="0" y="365126"/>
            <a:ext cx="12192000" cy="920749"/>
          </a:xfrm>
        </p:spPr>
        <p:txBody>
          <a:bodyPr>
            <a:normAutofit/>
          </a:bodyPr>
          <a:lstStyle/>
          <a:p>
            <a:pPr algn="ctr"/>
            <a:r>
              <a:rPr lang="en-US" sz="4800" dirty="0">
                <a:solidFill>
                  <a:schemeClr val="tx1">
                    <a:lumMod val="75000"/>
                    <a:lumOff val="25000"/>
                  </a:schemeClr>
                </a:solidFill>
                <a:latin typeface="Palatino Linotype" panose="02040502050505030304" pitchFamily="18" charset="0"/>
              </a:rPr>
              <a:t>Essential Questions</a:t>
            </a:r>
          </a:p>
        </p:txBody>
      </p:sp>
    </p:spTree>
    <p:extLst>
      <p:ext uri="{BB962C8B-B14F-4D97-AF65-F5344CB8AC3E}">
        <p14:creationId xmlns:p14="http://schemas.microsoft.com/office/powerpoint/2010/main" val="17000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A picture containing graphical user interface&#10;&#10;Description automatically generated">
            <a:extLst>
              <a:ext uri="{FF2B5EF4-FFF2-40B4-BE49-F238E27FC236}">
                <a16:creationId xmlns:a16="http://schemas.microsoft.com/office/drawing/2014/main" id="{5D8E0BAF-A356-453D-9D7F-65ED07018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9380" y="1253331"/>
            <a:ext cx="8033239" cy="4351338"/>
          </a:xfrm>
          <a:prstGeom prst="rect">
            <a:avLst/>
          </a:prstGeom>
        </p:spPr>
      </p:pic>
    </p:spTree>
    <p:extLst>
      <p:ext uri="{BB962C8B-B14F-4D97-AF65-F5344CB8AC3E}">
        <p14:creationId xmlns:p14="http://schemas.microsoft.com/office/powerpoint/2010/main" val="2552939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Artificial Intelligence</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b="0" i="0" dirty="0">
              <a:solidFill>
                <a:srgbClr val="202122"/>
              </a:solidFill>
              <a:effectLst/>
              <a:latin typeface="Palatino Linotype" panose="02040502050505030304" pitchFamily="18" charset="0"/>
            </a:endParaRPr>
          </a:p>
          <a:p>
            <a:pPr marL="0" indent="0">
              <a:buNone/>
            </a:pPr>
            <a:endParaRPr lang="en-US" dirty="0">
              <a:solidFill>
                <a:srgbClr val="202122"/>
              </a:solidFill>
              <a:latin typeface="Palatino Linotype" panose="02040502050505030304" pitchFamily="18" charset="0"/>
            </a:endParaRPr>
          </a:p>
          <a:p>
            <a:pPr marL="0" indent="0">
              <a:buNone/>
            </a:pPr>
            <a:r>
              <a:rPr lang="en-US" b="0" i="0" dirty="0">
                <a:solidFill>
                  <a:srgbClr val="202122"/>
                </a:solidFill>
                <a:effectLst/>
                <a:latin typeface="Palatino Linotype" panose="02040502050505030304" pitchFamily="18" charset="0"/>
              </a:rPr>
              <a:t>Artificial Intelligence is the study of “rational agents”: any system that perceives its environment and takes actions that maximize its chance of achieving its goals.</a:t>
            </a:r>
          </a:p>
          <a:p>
            <a:pPr marL="0" indent="0">
              <a:buNone/>
            </a:pPr>
            <a:r>
              <a:rPr lang="en-US" dirty="0">
                <a:solidFill>
                  <a:srgbClr val="202122"/>
                </a:solidFill>
                <a:latin typeface="Palatino Linotype" panose="02040502050505030304" pitchFamily="18" charset="0"/>
              </a:rPr>
              <a:t>						-- Russell &amp; Norvig (2003)</a:t>
            </a:r>
            <a:endParaRPr lang="en-US" dirty="0">
              <a:latin typeface="Palatino Linotype" panose="02040502050505030304" pitchFamily="18" charset="0"/>
            </a:endParaRPr>
          </a:p>
        </p:txBody>
      </p:sp>
    </p:spTree>
    <p:extLst>
      <p:ext uri="{BB962C8B-B14F-4D97-AF65-F5344CB8AC3E}">
        <p14:creationId xmlns:p14="http://schemas.microsoft.com/office/powerpoint/2010/main" val="2515421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Machine Learning</a:t>
            </a:r>
          </a:p>
        </p:txBody>
      </p:sp>
      <p:sp>
        <p:nvSpPr>
          <p:cNvPr id="4" name="Content Placeholder 3">
            <a:extLst>
              <a:ext uri="{FF2B5EF4-FFF2-40B4-BE49-F238E27FC236}">
                <a16:creationId xmlns:a16="http://schemas.microsoft.com/office/drawing/2014/main" id="{4E4AB757-90A1-4A72-AC15-A8FE775EA8EA}"/>
              </a:ext>
            </a:extLst>
          </p:cNvPr>
          <p:cNvSpPr>
            <a:spLocks noGrp="1"/>
          </p:cNvSpPr>
          <p:nvPr>
            <p:ph idx="1"/>
          </p:nvPr>
        </p:nvSpPr>
        <p:spPr>
          <a:xfrm>
            <a:off x="838200" y="1490346"/>
            <a:ext cx="10515600" cy="4351338"/>
          </a:xfrm>
        </p:spPr>
        <p:txBody>
          <a:bodyPr/>
          <a:lstStyle/>
          <a:p>
            <a:pPr marL="0" indent="0">
              <a:buNone/>
            </a:pPr>
            <a:endParaRPr lang="en-US" dirty="0"/>
          </a:p>
          <a:p>
            <a:pPr marL="0" indent="0">
              <a:buNone/>
            </a:pPr>
            <a:r>
              <a:rPr lang="en-US" sz="2800" dirty="0">
                <a:latin typeface="Palatino Linotype" panose="02040502050505030304" pitchFamily="18" charset="0"/>
              </a:rPr>
              <a:t>Machine learning is the field of study that gives computers the ability to learn without being explicitly programmed.</a:t>
            </a:r>
          </a:p>
          <a:p>
            <a:pPr marL="0" indent="0">
              <a:buNone/>
            </a:pPr>
            <a:r>
              <a:rPr lang="en-US" sz="2800" dirty="0">
                <a:latin typeface="Palatino Linotype" panose="02040502050505030304" pitchFamily="18" charset="0"/>
              </a:rPr>
              <a:t>						-- Arthur Samuel (1959)</a:t>
            </a:r>
          </a:p>
          <a:p>
            <a:pPr marL="0" indent="0">
              <a:buFont typeface="Arial" panose="020B0604020202020204" pitchFamily="34" charset="0"/>
              <a:buNone/>
            </a:pPr>
            <a:endParaRPr lang="en-US" dirty="0">
              <a:latin typeface="Palatino Linotype" panose="02040502050505030304" pitchFamily="18" charset="0"/>
            </a:endParaRPr>
          </a:p>
          <a:p>
            <a:pPr marL="0" indent="0">
              <a:buFont typeface="Arial" panose="020B0604020202020204" pitchFamily="34" charset="0"/>
              <a:buNone/>
            </a:pPr>
            <a:r>
              <a:rPr lang="en-US" dirty="0">
                <a:latin typeface="Palatino Linotype" panose="02040502050505030304" pitchFamily="18" charset="0"/>
              </a:rPr>
              <a:t>Machine learning is the science and art of programming computers so they can learn from data.</a:t>
            </a:r>
          </a:p>
          <a:p>
            <a:pPr marL="0" indent="0" algn="ctr">
              <a:buNone/>
            </a:pPr>
            <a:endParaRPr lang="en-US" dirty="0">
              <a:latin typeface="+mj-lt"/>
            </a:endParaRPr>
          </a:p>
        </p:txBody>
      </p:sp>
    </p:spTree>
    <p:extLst>
      <p:ext uri="{BB962C8B-B14F-4D97-AF65-F5344CB8AC3E}">
        <p14:creationId xmlns:p14="http://schemas.microsoft.com/office/powerpoint/2010/main" val="187616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365127"/>
            <a:ext cx="12191999" cy="827416"/>
          </a:xfrm>
        </p:spPr>
        <p:txBody>
          <a:bodyPr>
            <a:normAutofit/>
          </a:bodyPr>
          <a:lstStyle/>
          <a:p>
            <a:pPr algn="ctr"/>
            <a:r>
              <a:rPr lang="en-US" sz="3600" dirty="0">
                <a:latin typeface="Palatino Linotype" panose="02040502050505030304" pitchFamily="18" charset="0"/>
                <a:cs typeface="Segoe UI Light" panose="020B0502040204020203" pitchFamily="34" charset="0"/>
              </a:rPr>
              <a:t>Deep Learning</a:t>
            </a:r>
          </a:p>
        </p:txBody>
      </p:sp>
      <p:pic>
        <p:nvPicPr>
          <p:cNvPr id="1026" name="Picture 2" descr="Rainbow Layer Cake Recipe - BettyCrocker.com">
            <a:extLst>
              <a:ext uri="{FF2B5EF4-FFF2-40B4-BE49-F238E27FC236}">
                <a16:creationId xmlns:a16="http://schemas.microsoft.com/office/drawing/2014/main" id="{6B01A55C-3E3D-4A68-8148-EBA141EEF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880" y="2054605"/>
            <a:ext cx="4886736" cy="2748789"/>
          </a:xfrm>
          <a:prstGeom prst="rect">
            <a:avLst/>
          </a:prstGeom>
          <a:noFill/>
          <a:ln w="6350">
            <a:solidFill>
              <a:schemeClr val="tx1">
                <a:lumMod val="65000"/>
                <a:lumOff val="35000"/>
              </a:schemeClr>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25E44E-8C42-4246-94DF-CC612E8605B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u="none" strike="noStrike" kern="1200" cap="none" dirty="0">
                <a:ln>
                  <a:noFill/>
                </a:ln>
                <a:solidFill>
                  <a:schemeClr val="tx1">
                    <a:lumMod val="65000"/>
                    <a:lumOff val="35000"/>
                  </a:schemeClr>
                </a:solidFill>
                <a:latin typeface="+mj-lt"/>
                <a:ea typeface="Arial" pitchFamily="34"/>
                <a:cs typeface="Arial" pitchFamily="34"/>
              </a:rPr>
              <a:t>https://www.bettycrocker.com/recipes/rainbow-layer-cake/4969fed8-141e-45f5-9a04-e03addd20fbb</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88884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roject Jupyter - Wikipedia">
            <a:extLst>
              <a:ext uri="{FF2B5EF4-FFF2-40B4-BE49-F238E27FC236}">
                <a16:creationId xmlns:a16="http://schemas.microsoft.com/office/drawing/2014/main" id="{D47FA80A-C63A-4289-A2E5-C40C439B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516" y="1754685"/>
            <a:ext cx="2888968" cy="3348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34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3428</TotalTime>
  <Words>2132</Words>
  <Application>Microsoft Office PowerPoint</Application>
  <PresentationFormat>Widescreen</PresentationFormat>
  <Paragraphs>161</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DINPro</vt:lpstr>
      <vt:lpstr>OpenSans</vt:lpstr>
      <vt:lpstr>Arial</vt:lpstr>
      <vt:lpstr>Calibri</vt:lpstr>
      <vt:lpstr>Calibri Light</vt:lpstr>
      <vt:lpstr>Lato</vt:lpstr>
      <vt:lpstr>Palatino Linotype</vt:lpstr>
      <vt:lpstr>Wingdings</vt:lpstr>
      <vt:lpstr>Office Theme</vt:lpstr>
      <vt:lpstr>PowerPoint Presentation</vt:lpstr>
      <vt:lpstr>PowerPoint Presentation</vt:lpstr>
      <vt:lpstr>PowerPoint Presentation</vt:lpstr>
      <vt:lpstr>Essential Questions</vt:lpstr>
      <vt:lpstr>PowerPoint Presentation</vt:lpstr>
      <vt:lpstr>Artificial Intelligence</vt:lpstr>
      <vt:lpstr>Machine Learning</vt:lpstr>
      <vt:lpstr>Deep Learning</vt:lpstr>
      <vt:lpstr>PowerPoint Presentation</vt:lpstr>
      <vt:lpstr>PowerPoint Presentation</vt:lpstr>
      <vt:lpstr>PowerPoint Presentation</vt:lpstr>
      <vt:lpstr>PowerPoint Presentation</vt:lpstr>
      <vt:lpstr>PowerPoint Presentation</vt:lpstr>
      <vt:lpstr>PowerPoint Presentation</vt:lpstr>
      <vt:lpstr>Applications</vt:lpstr>
      <vt:lpstr>             Neural Network Architectures</vt:lpstr>
      <vt:lpstr>Fully-Connected Network</vt:lpstr>
      <vt:lpstr>Convolutional Neural Network</vt:lpstr>
      <vt:lpstr>Recurrent Neural Network</vt:lpstr>
      <vt:lpstr>Generative Adversarial Network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321</cp:revision>
  <cp:lastPrinted>2021-06-29T20:31:42Z</cp:lastPrinted>
  <dcterms:created xsi:type="dcterms:W3CDTF">2021-03-18T17:30:04Z</dcterms:created>
  <dcterms:modified xsi:type="dcterms:W3CDTF">2022-06-21T14:07:14Z</dcterms:modified>
</cp:coreProperties>
</file>