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22" r:id="rId2"/>
    <p:sldId id="258" r:id="rId3"/>
    <p:sldId id="308" r:id="rId4"/>
    <p:sldId id="267" r:id="rId5"/>
    <p:sldId id="2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7FF"/>
    <a:srgbClr val="4F4FFF"/>
    <a:srgbClr val="6C9AC3"/>
    <a:srgbClr val="80BE63"/>
    <a:srgbClr val="E28F41"/>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3835" autoAdjust="0"/>
  </p:normalViewPr>
  <p:slideViewPr>
    <p:cSldViewPr snapToGrid="0" showGuides="1">
      <p:cViewPr varScale="1">
        <p:scale>
          <a:sx n="41" d="100"/>
          <a:sy n="41" d="100"/>
        </p:scale>
        <p:origin x="584" y="28"/>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3/9/2022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that I have introduced the basic parts of a neural network, let’s step back and briefly review the key steps of the training process.  The five steps which comprise both forward and back propagation are pictured here, along with each step’s corresponding mathematical functions or operations.  Gradient checking step is important for quality control, though we do not discuss it in the Practicum AI workshop series. Backpropagation includes the last three steps.</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690438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visualization of the training process.  I like this process diagram because it clearly shows the role of the optimizer in the weight update process.</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383463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Neural networks are always built to solve a specific type of problem, although this doesn’t mean they can’t be used as “general purpose” tools.  Examples of specific uses include: prediction, forecasting, estimation, classification, and pattern recognition.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neural network has three basic sections, or parts, and each part is composed of “nodes”.  There’s the input layer, one or more hidden layers (sometimes dozens of hidden layers), and a final output layer.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Neural networks are built two ways.  With a feedforward neural network, signals travel only one way, from input to output.  These types of networks are straightforward and used extensively in pattern recognition.  A convolutional neural network (CNN) is a specific type of feedforward network often used in image recognition.  With feedback – or recurrent neural networks – signals can travel both directions and there can be loops.  RNN are more powerful and complex than CNN’s. Despite this, RNN’s have been less influential than feedforward networks.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Neural networks are either fixed or adaptive.  The weight values in a fixed network remain static.  They do not change.  On the other hand, weight values in an adaptive network can change.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Neural networks use three types of datasets.  The training dataset is used to adjust the weights of the neural network.  The validation dataset is used to minimize a problem known as overfitting, which we cover late.  The testing dataset is used as a final test to gauge how accurately the network has been trained.  All three datasets are usually taken from the project’s primary dataset, sliced into three parts.  Typically, the data is split as follows:  Training data: 60%  -- Validation data: 20% -- Testing data: 20%. </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135150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finally – as you continue your deep learning journey – you will encounter a variety of mathematical equations and symbols.  But do not fear!  With a little effort, you will quickly master them.  To get you started, here’s a list of the most frequently used mathematical symbols in deep learning, along with their definitions.  </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550897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3/9/2022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3/9/2022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3/9/2022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3/9/2022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3/9/2022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3/9/2022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3/9/2022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3/9/2022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3/9/2022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3/9/2022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3/9/2022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3/9/2022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Overview of the Learning Process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dirty="0">
                <a:latin typeface="Palatino Linotype" panose="02040502050505030304" pitchFamily="18" charset="0"/>
                <a:cs typeface="Segoe UI Light" panose="020B0502040204020203" pitchFamily="34" charset="0"/>
              </a:rPr>
              <a:t>Five Step Process</a:t>
            </a:r>
          </a:p>
        </p:txBody>
      </p:sp>
      <p:pic>
        <p:nvPicPr>
          <p:cNvPr id="8" name="Content Placeholder 7">
            <a:extLst>
              <a:ext uri="{FF2B5EF4-FFF2-40B4-BE49-F238E27FC236}">
                <a16:creationId xmlns:a16="http://schemas.microsoft.com/office/drawing/2014/main" id="{A2E146A3-CBE2-4911-97B6-EA9B7C2AEB1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3949" y="2876522"/>
            <a:ext cx="10224101" cy="1230107"/>
          </a:xfrm>
        </p:spPr>
      </p:pic>
      <p:grpSp>
        <p:nvGrpSpPr>
          <p:cNvPr id="4" name="Group 3">
            <a:extLst>
              <a:ext uri="{FF2B5EF4-FFF2-40B4-BE49-F238E27FC236}">
                <a16:creationId xmlns:a16="http://schemas.microsoft.com/office/drawing/2014/main" id="{22990F1D-FD3B-4582-A586-3207B7D3354C}"/>
              </a:ext>
            </a:extLst>
          </p:cNvPr>
          <p:cNvGrpSpPr/>
          <p:nvPr/>
        </p:nvGrpSpPr>
        <p:grpSpPr>
          <a:xfrm>
            <a:off x="829733" y="4732867"/>
            <a:ext cx="11040525" cy="830997"/>
            <a:chOff x="829733" y="4732867"/>
            <a:chExt cx="11040525" cy="830997"/>
          </a:xfrm>
        </p:grpSpPr>
        <p:sp>
          <p:nvSpPr>
            <p:cNvPr id="3" name="TextBox 2">
              <a:extLst>
                <a:ext uri="{FF2B5EF4-FFF2-40B4-BE49-F238E27FC236}">
                  <a16:creationId xmlns:a16="http://schemas.microsoft.com/office/drawing/2014/main" id="{21B99638-6B3A-408A-817E-61C600353B7A}"/>
                </a:ext>
              </a:extLst>
            </p:cNvPr>
            <p:cNvSpPr txBox="1"/>
            <p:nvPr/>
          </p:nvSpPr>
          <p:spPr>
            <a:xfrm>
              <a:off x="829733" y="4732867"/>
              <a:ext cx="2252135" cy="584775"/>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Summation Operator Activation Function</a:t>
              </a:r>
              <a:endParaRPr lang="en-US" sz="1600" dirty="0">
                <a:solidFill>
                  <a:schemeClr val="accent5">
                    <a:lumMod val="75000"/>
                  </a:schemeClr>
                </a:solidFill>
                <a:latin typeface="+mj-lt"/>
              </a:endParaRPr>
            </a:p>
          </p:txBody>
        </p:sp>
        <p:sp>
          <p:nvSpPr>
            <p:cNvPr id="7" name="TextBox 6">
              <a:extLst>
                <a:ext uri="{FF2B5EF4-FFF2-40B4-BE49-F238E27FC236}">
                  <a16:creationId xmlns:a16="http://schemas.microsoft.com/office/drawing/2014/main" id="{9E8B1B43-B2EE-4F43-A861-148E207EC0C9}"/>
                </a:ext>
              </a:extLst>
            </p:cNvPr>
            <p:cNvSpPr txBox="1"/>
            <p:nvPr/>
          </p:nvSpPr>
          <p:spPr>
            <a:xfrm>
              <a:off x="3318933" y="4732867"/>
              <a:ext cx="1557868" cy="338554"/>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Cost Function</a:t>
              </a:r>
              <a:endParaRPr lang="en-US" sz="1600" dirty="0">
                <a:solidFill>
                  <a:schemeClr val="accent5">
                    <a:lumMod val="75000"/>
                  </a:schemeClr>
                </a:solidFill>
                <a:latin typeface="+mj-lt"/>
              </a:endParaRPr>
            </a:p>
          </p:txBody>
        </p:sp>
        <p:sp>
          <p:nvSpPr>
            <p:cNvPr id="10" name="TextBox 9">
              <a:extLst>
                <a:ext uri="{FF2B5EF4-FFF2-40B4-BE49-F238E27FC236}">
                  <a16:creationId xmlns:a16="http://schemas.microsoft.com/office/drawing/2014/main" id="{BAB174EE-E4FB-4A69-ADF7-3D63E1CD0FEB}"/>
                </a:ext>
              </a:extLst>
            </p:cNvPr>
            <p:cNvSpPr txBox="1"/>
            <p:nvPr/>
          </p:nvSpPr>
          <p:spPr>
            <a:xfrm>
              <a:off x="5376331" y="4732867"/>
              <a:ext cx="1794933" cy="830997"/>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Partial Derivative</a:t>
              </a:r>
            </a:p>
            <a:p>
              <a:r>
                <a:rPr lang="en-US" sz="1600" dirty="0">
                  <a:solidFill>
                    <a:schemeClr val="accent5">
                      <a:lumMod val="75000"/>
                    </a:schemeClr>
                  </a:solidFill>
                  <a:latin typeface="Palatino Linotype" panose="02040502050505030304" pitchFamily="18" charset="0"/>
                </a:rPr>
                <a:t>Chain Rule</a:t>
              </a:r>
              <a:endParaRPr lang="en-US" sz="1600" dirty="0">
                <a:solidFill>
                  <a:schemeClr val="accent5">
                    <a:lumMod val="75000"/>
                  </a:schemeClr>
                </a:solidFill>
                <a:latin typeface="+mj-lt"/>
              </a:endParaRPr>
            </a:p>
            <a:p>
              <a:endParaRPr lang="en-US" sz="1600" dirty="0">
                <a:solidFill>
                  <a:schemeClr val="accent5">
                    <a:lumMod val="75000"/>
                  </a:schemeClr>
                </a:solidFill>
                <a:latin typeface="+mj-lt"/>
              </a:endParaRPr>
            </a:p>
          </p:txBody>
        </p:sp>
        <p:sp>
          <p:nvSpPr>
            <p:cNvPr id="11" name="TextBox 10">
              <a:extLst>
                <a:ext uri="{FF2B5EF4-FFF2-40B4-BE49-F238E27FC236}">
                  <a16:creationId xmlns:a16="http://schemas.microsoft.com/office/drawing/2014/main" id="{1BEFC0DD-924E-4CCE-A85F-89231F6BC931}"/>
                </a:ext>
              </a:extLst>
            </p:cNvPr>
            <p:cNvSpPr txBox="1"/>
            <p:nvPr/>
          </p:nvSpPr>
          <p:spPr>
            <a:xfrm>
              <a:off x="7412182" y="4732867"/>
              <a:ext cx="2163613" cy="338554"/>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  Gradient Check</a:t>
              </a:r>
              <a:endParaRPr lang="en-US" sz="1600" dirty="0">
                <a:solidFill>
                  <a:schemeClr val="accent5">
                    <a:lumMod val="75000"/>
                  </a:schemeClr>
                </a:solidFill>
                <a:latin typeface="+mj-lt"/>
              </a:endParaRPr>
            </a:p>
          </p:txBody>
        </p:sp>
        <p:sp>
          <p:nvSpPr>
            <p:cNvPr id="12" name="TextBox 11">
              <a:extLst>
                <a:ext uri="{FF2B5EF4-FFF2-40B4-BE49-F238E27FC236}">
                  <a16:creationId xmlns:a16="http://schemas.microsoft.com/office/drawing/2014/main" id="{D807CC5F-2C3B-40B2-99AF-E1542F019735}"/>
                </a:ext>
              </a:extLst>
            </p:cNvPr>
            <p:cNvSpPr txBox="1"/>
            <p:nvPr/>
          </p:nvSpPr>
          <p:spPr>
            <a:xfrm>
              <a:off x="9558861" y="4732867"/>
              <a:ext cx="2311397" cy="584775"/>
            </a:xfrm>
            <a:prstGeom prst="rect">
              <a:avLst/>
            </a:prstGeom>
            <a:noFill/>
          </p:spPr>
          <p:txBody>
            <a:bodyPr wrap="square" rtlCol="0">
              <a:spAutoFit/>
            </a:bodyPr>
            <a:lstStyle/>
            <a:p>
              <a:r>
                <a:rPr lang="en-US" sz="1600" dirty="0">
                  <a:solidFill>
                    <a:schemeClr val="accent5">
                      <a:lumMod val="75000"/>
                    </a:schemeClr>
                  </a:solidFill>
                  <a:latin typeface="Palatino Linotype" panose="02040502050505030304" pitchFamily="18" charset="0"/>
                </a:rPr>
                <a:t>Weight Update</a:t>
              </a:r>
              <a:endParaRPr lang="en-US" sz="1600" dirty="0">
                <a:solidFill>
                  <a:schemeClr val="accent5">
                    <a:lumMod val="75000"/>
                  </a:schemeClr>
                </a:solidFill>
                <a:latin typeface="+mj-lt"/>
              </a:endParaRPr>
            </a:p>
            <a:p>
              <a:endParaRPr lang="en-US" sz="1600" dirty="0">
                <a:solidFill>
                  <a:schemeClr val="accent5">
                    <a:lumMod val="75000"/>
                  </a:schemeClr>
                </a:solidFill>
                <a:latin typeface="+mj-lt"/>
              </a:endParaRPr>
            </a:p>
          </p:txBody>
        </p:sp>
      </p:grpSp>
      <p:sp>
        <p:nvSpPr>
          <p:cNvPr id="14" name="TextBox 13">
            <a:extLst>
              <a:ext uri="{FF2B5EF4-FFF2-40B4-BE49-F238E27FC236}">
                <a16:creationId xmlns:a16="http://schemas.microsoft.com/office/drawing/2014/main" id="{F4B60FB3-1A88-4533-90E0-0661C14E9B91}"/>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spTree>
    <p:extLst>
      <p:ext uri="{BB962C8B-B14F-4D97-AF65-F5344CB8AC3E}">
        <p14:creationId xmlns:p14="http://schemas.microsoft.com/office/powerpoint/2010/main" val="428819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3DA123C-3AAA-4526-9DB1-701FFF86DD52}"/>
              </a:ext>
            </a:extLst>
          </p:cNvPr>
          <p:cNvPicPr>
            <a:picLocks noChangeAspect="1"/>
          </p:cNvPicPr>
          <p:nvPr/>
        </p:nvPicPr>
        <p:blipFill>
          <a:blip r:embed="rId3"/>
          <a:stretch>
            <a:fillRect/>
          </a:stretch>
        </p:blipFill>
        <p:spPr>
          <a:xfrm>
            <a:off x="3128962" y="1176337"/>
            <a:ext cx="5934075" cy="4505325"/>
          </a:xfrm>
          <a:prstGeom prst="rect">
            <a:avLst/>
          </a:prstGeom>
        </p:spPr>
      </p:pic>
      <p:sp>
        <p:nvSpPr>
          <p:cNvPr id="3" name="TextBox 2">
            <a:extLst>
              <a:ext uri="{FF2B5EF4-FFF2-40B4-BE49-F238E27FC236}">
                <a16:creationId xmlns:a16="http://schemas.microsoft.com/office/drawing/2014/main" id="{24EBBBFB-AD31-4458-B394-139EA9CA7DE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Chollet, F. (2017). </a:t>
            </a:r>
            <a:r>
              <a:rPr lang="en-US" sz="1400" i="1" dirty="0">
                <a:solidFill>
                  <a:schemeClr val="tx1">
                    <a:lumMod val="65000"/>
                    <a:lumOff val="35000"/>
                  </a:schemeClr>
                </a:solidFill>
                <a:latin typeface="+mj-lt"/>
                <a:ea typeface="Verdana" panose="020B0604030504040204" pitchFamily="34" charset="0"/>
              </a:rPr>
              <a:t>Deep learning with Python</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Shelter Island, NY: </a:t>
            </a:r>
            <a:r>
              <a:rPr lang="en-US" sz="1400" dirty="0">
                <a:solidFill>
                  <a:schemeClr val="tx1">
                    <a:lumMod val="65000"/>
                    <a:lumOff val="35000"/>
                  </a:schemeClr>
                </a:solidFill>
                <a:latin typeface="+mj-lt"/>
                <a:ea typeface="Verdana" panose="020B0604030504040204" pitchFamily="34" charset="0"/>
              </a:rPr>
              <a:t>Manning Publications. (Chapter 3)</a:t>
            </a:r>
          </a:p>
        </p:txBody>
      </p:sp>
    </p:spTree>
    <p:extLst>
      <p:ext uri="{BB962C8B-B14F-4D97-AF65-F5344CB8AC3E}">
        <p14:creationId xmlns:p14="http://schemas.microsoft.com/office/powerpoint/2010/main" val="342823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dirty="0">
                <a:latin typeface="Palatino Linotype" panose="02040502050505030304" pitchFamily="18" charset="0"/>
                <a:cs typeface="Segoe UI Light" panose="020B0502040204020203" pitchFamily="34" charset="0"/>
              </a:rPr>
              <a:t>Key Points</a:t>
            </a:r>
          </a:p>
        </p:txBody>
      </p:sp>
      <p:sp>
        <p:nvSpPr>
          <p:cNvPr id="8" name="Content Placeholder 7">
            <a:extLst>
              <a:ext uri="{FF2B5EF4-FFF2-40B4-BE49-F238E27FC236}">
                <a16:creationId xmlns:a16="http://schemas.microsoft.com/office/drawing/2014/main" id="{DEBD0562-0429-4E0A-82AA-9D293261FFA1}"/>
              </a:ext>
            </a:extLst>
          </p:cNvPr>
          <p:cNvSpPr>
            <a:spLocks noGrp="1"/>
          </p:cNvSpPr>
          <p:nvPr>
            <p:ph idx="1"/>
          </p:nvPr>
        </p:nvSpPr>
        <p:spPr>
          <a:xfrm>
            <a:off x="495304" y="1825626"/>
            <a:ext cx="5600695" cy="697138"/>
          </a:xfrm>
        </p:spPr>
        <p:txBody>
          <a:bodyPr/>
          <a:lstStyle/>
          <a:p>
            <a:pPr>
              <a:buFont typeface="Wingdings" panose="05000000000000000000" pitchFamily="2" charset="2"/>
              <a:buChar char="Ø"/>
            </a:pPr>
            <a:r>
              <a:rPr lang="en-US" dirty="0">
                <a:latin typeface="+mj-lt"/>
              </a:rPr>
              <a:t> </a:t>
            </a:r>
            <a:r>
              <a:rPr lang="en-US" sz="2400" dirty="0">
                <a:latin typeface="+mj-lt"/>
              </a:rPr>
              <a:t>Neural networks are specific</a:t>
            </a:r>
          </a:p>
        </p:txBody>
      </p:sp>
      <p:sp>
        <p:nvSpPr>
          <p:cNvPr id="5" name="Content Placeholder 7">
            <a:extLst>
              <a:ext uri="{FF2B5EF4-FFF2-40B4-BE49-F238E27FC236}">
                <a16:creationId xmlns:a16="http://schemas.microsoft.com/office/drawing/2014/main" id="{6DE28C7A-E33E-4AB8-AA17-03A716662E52}"/>
              </a:ext>
            </a:extLst>
          </p:cNvPr>
          <p:cNvSpPr txBox="1">
            <a:spLocks/>
          </p:cNvSpPr>
          <p:nvPr/>
        </p:nvSpPr>
        <p:spPr>
          <a:xfrm>
            <a:off x="495304" y="2623003"/>
            <a:ext cx="5600695" cy="14836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mj-lt"/>
              </a:rPr>
              <a:t> </a:t>
            </a:r>
            <a:r>
              <a:rPr lang="en-US" sz="2400" dirty="0">
                <a:latin typeface="+mj-lt"/>
              </a:rPr>
              <a:t>Neural networks have three basic parts</a:t>
            </a:r>
          </a:p>
          <a:p>
            <a:pPr lvl="1">
              <a:buFont typeface="Courier New" panose="02070309020205020404" pitchFamily="49" charset="0"/>
              <a:buChar char="o"/>
            </a:pPr>
            <a:r>
              <a:rPr lang="en-US" sz="2000" dirty="0">
                <a:latin typeface="+mj-lt"/>
              </a:rPr>
              <a:t> Input Layer</a:t>
            </a:r>
          </a:p>
          <a:p>
            <a:pPr lvl="1">
              <a:buFont typeface="Courier New" panose="02070309020205020404" pitchFamily="49" charset="0"/>
              <a:buChar char="o"/>
            </a:pPr>
            <a:r>
              <a:rPr lang="en-US" sz="2000" dirty="0">
                <a:latin typeface="+mj-lt"/>
              </a:rPr>
              <a:t> Hidden Layer(s)</a:t>
            </a:r>
          </a:p>
          <a:p>
            <a:pPr lvl="1">
              <a:buFont typeface="Courier New" panose="02070309020205020404" pitchFamily="49" charset="0"/>
              <a:buChar char="o"/>
            </a:pPr>
            <a:r>
              <a:rPr lang="en-US" sz="2000" dirty="0">
                <a:latin typeface="+mj-lt"/>
              </a:rPr>
              <a:t> Output Layer</a:t>
            </a:r>
          </a:p>
        </p:txBody>
      </p:sp>
      <p:sp>
        <p:nvSpPr>
          <p:cNvPr id="7" name="Content Placeholder 7">
            <a:extLst>
              <a:ext uri="{FF2B5EF4-FFF2-40B4-BE49-F238E27FC236}">
                <a16:creationId xmlns:a16="http://schemas.microsoft.com/office/drawing/2014/main" id="{99BC89D7-F186-4031-BB3A-AD9617A34E80}"/>
              </a:ext>
            </a:extLst>
          </p:cNvPr>
          <p:cNvSpPr txBox="1">
            <a:spLocks/>
          </p:cNvSpPr>
          <p:nvPr/>
        </p:nvSpPr>
        <p:spPr>
          <a:xfrm>
            <a:off x="495305" y="4214570"/>
            <a:ext cx="5600694" cy="1173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mj-lt"/>
              </a:rPr>
              <a:t> </a:t>
            </a:r>
            <a:r>
              <a:rPr lang="en-US" sz="2400" dirty="0">
                <a:latin typeface="+mj-lt"/>
              </a:rPr>
              <a:t>Neural networks are built two ways</a:t>
            </a:r>
          </a:p>
          <a:p>
            <a:pPr lvl="1">
              <a:buFont typeface="Courier New" panose="02070309020205020404" pitchFamily="49" charset="0"/>
              <a:buChar char="o"/>
            </a:pPr>
            <a:r>
              <a:rPr lang="en-US" sz="2000" dirty="0">
                <a:latin typeface="+mj-lt"/>
              </a:rPr>
              <a:t>Feedforward</a:t>
            </a:r>
          </a:p>
          <a:p>
            <a:pPr lvl="1">
              <a:buFont typeface="Courier New" panose="02070309020205020404" pitchFamily="49" charset="0"/>
              <a:buChar char="o"/>
            </a:pPr>
            <a:r>
              <a:rPr lang="en-US" sz="2000" dirty="0">
                <a:latin typeface="+mj-lt"/>
              </a:rPr>
              <a:t>Feedback</a:t>
            </a:r>
          </a:p>
          <a:p>
            <a:pPr>
              <a:buFont typeface="Wingdings" panose="05000000000000000000" pitchFamily="2" charset="2"/>
              <a:buChar char="Ø"/>
            </a:pPr>
            <a:endParaRPr lang="en-US" sz="2400" dirty="0">
              <a:latin typeface="+mj-lt"/>
            </a:endParaRPr>
          </a:p>
          <a:p>
            <a:pPr>
              <a:buFont typeface="Wingdings" panose="05000000000000000000" pitchFamily="2" charset="2"/>
              <a:buChar char="Ø"/>
            </a:pPr>
            <a:endParaRPr lang="en-US" sz="2400" dirty="0">
              <a:solidFill>
                <a:srgbClr val="6666FF"/>
              </a:solidFill>
              <a:latin typeface="+mj-lt"/>
            </a:endParaRPr>
          </a:p>
        </p:txBody>
      </p:sp>
      <p:sp>
        <p:nvSpPr>
          <p:cNvPr id="9" name="Content Placeholder 7">
            <a:extLst>
              <a:ext uri="{FF2B5EF4-FFF2-40B4-BE49-F238E27FC236}">
                <a16:creationId xmlns:a16="http://schemas.microsoft.com/office/drawing/2014/main" id="{9FF9D588-9164-4E73-AF79-E86E0B49B31D}"/>
              </a:ext>
            </a:extLst>
          </p:cNvPr>
          <p:cNvSpPr txBox="1">
            <a:spLocks/>
          </p:cNvSpPr>
          <p:nvPr/>
        </p:nvSpPr>
        <p:spPr>
          <a:xfrm>
            <a:off x="6096000" y="1825626"/>
            <a:ext cx="6096001" cy="697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mj-lt"/>
              </a:rPr>
              <a:t> </a:t>
            </a:r>
            <a:r>
              <a:rPr lang="en-US" sz="2400" dirty="0">
                <a:latin typeface="+mj-lt"/>
              </a:rPr>
              <a:t>Neural networks are either fixed or adaptive</a:t>
            </a:r>
          </a:p>
        </p:txBody>
      </p:sp>
      <p:sp>
        <p:nvSpPr>
          <p:cNvPr id="10" name="Content Placeholder 7">
            <a:extLst>
              <a:ext uri="{FF2B5EF4-FFF2-40B4-BE49-F238E27FC236}">
                <a16:creationId xmlns:a16="http://schemas.microsoft.com/office/drawing/2014/main" id="{8196900F-A39E-4D31-9C6F-BA4CEA9FB170}"/>
              </a:ext>
            </a:extLst>
          </p:cNvPr>
          <p:cNvSpPr txBox="1">
            <a:spLocks/>
          </p:cNvSpPr>
          <p:nvPr/>
        </p:nvSpPr>
        <p:spPr>
          <a:xfrm>
            <a:off x="6096000" y="2623003"/>
            <a:ext cx="6096000" cy="1973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mj-lt"/>
              </a:rPr>
              <a:t> </a:t>
            </a:r>
            <a:r>
              <a:rPr lang="en-US" sz="2400" dirty="0">
                <a:latin typeface="+mj-lt"/>
              </a:rPr>
              <a:t>Neural networks use three types of datasets</a:t>
            </a:r>
          </a:p>
          <a:p>
            <a:pPr lvl="1">
              <a:buFont typeface="Courier New" panose="02070309020205020404" pitchFamily="49" charset="0"/>
              <a:buChar char="o"/>
            </a:pPr>
            <a:r>
              <a:rPr lang="en-US" sz="2000" dirty="0">
                <a:latin typeface="+mj-lt"/>
              </a:rPr>
              <a:t>Training</a:t>
            </a:r>
          </a:p>
          <a:p>
            <a:pPr lvl="1">
              <a:buFont typeface="Courier New" panose="02070309020205020404" pitchFamily="49" charset="0"/>
              <a:buChar char="o"/>
            </a:pPr>
            <a:r>
              <a:rPr lang="en-US" sz="2000" dirty="0">
                <a:latin typeface="+mj-lt"/>
              </a:rPr>
              <a:t>Validation</a:t>
            </a:r>
          </a:p>
          <a:p>
            <a:pPr lvl="1">
              <a:buFont typeface="Courier New" panose="02070309020205020404" pitchFamily="49" charset="0"/>
              <a:buChar char="o"/>
            </a:pPr>
            <a:r>
              <a:rPr lang="en-US" sz="2000" dirty="0">
                <a:latin typeface="+mj-lt"/>
              </a:rPr>
              <a:t>Testing</a:t>
            </a:r>
          </a:p>
          <a:p>
            <a:pPr>
              <a:buFont typeface="Wingdings" panose="05000000000000000000" pitchFamily="2" charset="2"/>
              <a:buChar char="Ø"/>
            </a:pPr>
            <a:endParaRPr lang="en-US" sz="2400" dirty="0">
              <a:solidFill>
                <a:srgbClr val="6666FF"/>
              </a:solidFill>
              <a:latin typeface="+mj-lt"/>
            </a:endParaRPr>
          </a:p>
        </p:txBody>
      </p:sp>
    </p:spTree>
    <p:extLst>
      <p:ext uri="{BB962C8B-B14F-4D97-AF65-F5344CB8AC3E}">
        <p14:creationId xmlns:p14="http://schemas.microsoft.com/office/powerpoint/2010/main" val="274161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p:bldP spid="7"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F29E86-F4EC-4823-9A43-A52FE451A52D}"/>
              </a:ext>
            </a:extLst>
          </p:cNvPr>
          <p:cNvPicPr>
            <a:picLocks noChangeAspect="1"/>
          </p:cNvPicPr>
          <p:nvPr/>
        </p:nvPicPr>
        <p:blipFill>
          <a:blip r:embed="rId3"/>
          <a:stretch>
            <a:fillRect/>
          </a:stretch>
        </p:blipFill>
        <p:spPr>
          <a:xfrm>
            <a:off x="3333037" y="960774"/>
            <a:ext cx="5525925" cy="5245292"/>
          </a:xfrm>
          <a:prstGeom prst="rect">
            <a:avLst/>
          </a:prstGeom>
        </p:spPr>
      </p:pic>
    </p:spTree>
    <p:extLst>
      <p:ext uri="{BB962C8B-B14F-4D97-AF65-F5344CB8AC3E}">
        <p14:creationId xmlns:p14="http://schemas.microsoft.com/office/powerpoint/2010/main" val="253318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3581</TotalTime>
  <Words>629</Words>
  <Application>Microsoft Office PowerPoint</Application>
  <PresentationFormat>Widescreen</PresentationFormat>
  <Paragraphs>41</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Courier New</vt:lpstr>
      <vt:lpstr>Palatino Linotype</vt:lpstr>
      <vt:lpstr>Wingdings</vt:lpstr>
      <vt:lpstr>Office Theme</vt:lpstr>
      <vt:lpstr>PowerPoint Presentation</vt:lpstr>
      <vt:lpstr>Five Step Process</vt:lpstr>
      <vt:lpstr>PowerPoint Presentation</vt:lpstr>
      <vt:lpstr>Key Points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326</cp:revision>
  <dcterms:created xsi:type="dcterms:W3CDTF">2021-03-18T17:30:04Z</dcterms:created>
  <dcterms:modified xsi:type="dcterms:W3CDTF">2022-03-09T15:02:15Z</dcterms:modified>
</cp:coreProperties>
</file>