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29"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5735" autoAdjust="0"/>
  </p:normalViewPr>
  <p:slideViewPr>
    <p:cSldViewPr snapToGrid="0" showGuides="1">
      <p:cViewPr varScale="1">
        <p:scale>
          <a:sx n="49" d="100"/>
          <a:sy n="49" d="100"/>
        </p:scale>
        <p:origin x="1268"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Layers can be fully connected or partially connected.  In a fully connected layer  - the Keras API calls these </a:t>
            </a:r>
            <a:r>
              <a:rPr lang="en-US" sz="1200" b="1" i="0" kern="1200" dirty="0">
                <a:solidFill>
                  <a:schemeClr val="tx1"/>
                </a:solidFill>
                <a:effectLst/>
                <a:latin typeface="+mn-lt"/>
                <a:ea typeface="+mn-ea"/>
                <a:cs typeface="+mn-cs"/>
              </a:rPr>
              <a:t>dense layers</a:t>
            </a:r>
            <a:r>
              <a:rPr lang="en-US" sz="1200" b="0" i="0" kern="1200" dirty="0">
                <a:solidFill>
                  <a:schemeClr val="tx1"/>
                </a:solidFill>
                <a:effectLst/>
                <a:latin typeface="+mn-lt"/>
                <a:ea typeface="+mn-ea"/>
                <a:cs typeface="+mn-cs"/>
              </a:rPr>
              <a:t> – every neuron in the layer receives an input from every neuron in the previous layer.  That is not the case in a </a:t>
            </a:r>
            <a:r>
              <a:rPr lang="en-US" sz="1200" b="1" i="0" kern="1200" dirty="0">
                <a:solidFill>
                  <a:schemeClr val="tx1"/>
                </a:solidFill>
                <a:effectLst/>
                <a:latin typeface="+mn-lt"/>
                <a:ea typeface="+mn-ea"/>
                <a:cs typeface="+mn-cs"/>
              </a:rPr>
              <a:t>partially connected </a:t>
            </a:r>
            <a:r>
              <a:rPr lang="en-US" sz="1200" b="0" i="0" kern="1200" dirty="0">
                <a:solidFill>
                  <a:schemeClr val="tx1"/>
                </a:solidFill>
                <a:effectLst/>
                <a:latin typeface="+mn-lt"/>
                <a:ea typeface="+mn-ea"/>
                <a:cs typeface="+mn-cs"/>
              </a:rPr>
              <a:t>network where some of the network connections are dropped.  Interestingly, model training with partially connected layers is often faster and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509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begin with a little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neural networks began in 1943, with the publication of a paper by McCulloch and Pitts.  In this article, they presented a massively simplified abstraction of a neuron’s basic functions and described how multiple instances of this object could be connected into a network, or 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And the following year (1958), a perceptron-based computer was built at Cornell University.  It was the size of a refrigerator and called the Mark I Perceptron (Wikipedia 2020c). The device was built to process and classify simple images.  Its grid of 400 photocells could digitize an image at a resolution of 20 by 20 pixels.  Enthusiasm for the perceptron, however, was short lived.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Marvin Minsky and Seymour Papert wrote a book in which they argued that Rosenblatt’s perceptron technique was severely limited.  Soon, a popular consensus formed that neural networks were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Rosenblatt’s perceptron, of course, was inspired by the anatomy and workings of the human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shown here, 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 or neuron</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say the network is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say it is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2.emf"/><Relationship Id="rId3" Type="http://schemas.openxmlformats.org/officeDocument/2006/relationships/notesSlide" Target="../notesSlides/notesSlide11.xml"/><Relationship Id="rId7" Type="http://schemas.openxmlformats.org/officeDocument/2006/relationships/image" Target="../media/image18.emf"/><Relationship Id="rId12" Type="http://schemas.openxmlformats.org/officeDocument/2006/relationships/image" Target="../media/image21.emf"/><Relationship Id="rId2" Type="http://schemas.openxmlformats.org/officeDocument/2006/relationships/slideLayout" Target="../slideLayouts/slideLayout2.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17.emf"/><Relationship Id="rId11" Type="http://schemas.openxmlformats.org/officeDocument/2006/relationships/image" Target="../media/image20.emf"/><Relationship Id="rId5" Type="http://schemas.openxmlformats.org/officeDocument/2006/relationships/image" Target="../media/image16.emf"/><Relationship Id="rId15" Type="http://schemas.openxmlformats.org/officeDocument/2006/relationships/slide" Target="slide17.xml"/><Relationship Id="rId10" Type="http://schemas.openxmlformats.org/officeDocument/2006/relationships/image" Target="../media/image19.emf"/><Relationship Id="rId4" Type="http://schemas.openxmlformats.org/officeDocument/2006/relationships/image" Target="../media/image15.emf"/><Relationship Id="rId9" Type="http://schemas.openxmlformats.org/officeDocument/2006/relationships/image" Target="../media/image14.emf"/><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C2C9EB-5233-41A5-B934-0CA3514C2BF6}"/>
              </a:ext>
            </a:extLst>
          </p:cNvPr>
          <p:cNvPicPr>
            <a:picLocks noChangeAspect="1"/>
          </p:cNvPicPr>
          <p:nvPr/>
        </p:nvPicPr>
        <p:blipFill>
          <a:blip r:embed="rId3"/>
          <a:stretch>
            <a:fillRect/>
          </a:stretch>
        </p:blipFill>
        <p:spPr>
          <a:xfrm>
            <a:off x="2279026" y="2405527"/>
            <a:ext cx="2543175" cy="2676525"/>
          </a:xfrm>
          <a:prstGeom prst="rect">
            <a:avLst/>
          </a:prstGeom>
        </p:spPr>
      </p:pic>
      <p:sp>
        <p:nvSpPr>
          <p:cNvPr id="13" name="TextBox 12">
            <a:extLst>
              <a:ext uri="{FF2B5EF4-FFF2-40B4-BE49-F238E27FC236}">
                <a16:creationId xmlns:a16="http://schemas.microsoft.com/office/drawing/2014/main" id="{DD34DF9A-124B-467D-9273-82F56149B705}"/>
              </a:ext>
            </a:extLst>
          </p:cNvPr>
          <p:cNvSpPr txBox="1"/>
          <p:nvPr/>
        </p:nvSpPr>
        <p:spPr>
          <a:xfrm>
            <a:off x="2400689" y="1288405"/>
            <a:ext cx="2472152" cy="523220"/>
          </a:xfrm>
          <a:prstGeom prst="rect">
            <a:avLst/>
          </a:prstGeom>
          <a:noFill/>
        </p:spPr>
        <p:txBody>
          <a:bodyPr wrap="none" rtlCol="0">
            <a:spAutoFit/>
          </a:bodyPr>
          <a:lstStyle/>
          <a:p>
            <a:r>
              <a:rPr lang="en-US" sz="2800" dirty="0">
                <a:latin typeface="Garamond" panose="02020404030301010803" pitchFamily="18" charset="0"/>
              </a:rPr>
              <a:t>Fully Connected</a:t>
            </a:r>
          </a:p>
        </p:txBody>
      </p:sp>
      <p:sp>
        <p:nvSpPr>
          <p:cNvPr id="14" name="TextBox 13">
            <a:extLst>
              <a:ext uri="{FF2B5EF4-FFF2-40B4-BE49-F238E27FC236}">
                <a16:creationId xmlns:a16="http://schemas.microsoft.com/office/drawing/2014/main" id="{CBC5B7BD-0B23-4FEB-820A-12087997A899}"/>
              </a:ext>
            </a:extLst>
          </p:cNvPr>
          <p:cNvSpPr txBox="1"/>
          <p:nvPr/>
        </p:nvSpPr>
        <p:spPr>
          <a:xfrm>
            <a:off x="7146486" y="1288404"/>
            <a:ext cx="2889894" cy="523220"/>
          </a:xfrm>
          <a:prstGeom prst="rect">
            <a:avLst/>
          </a:prstGeom>
          <a:noFill/>
        </p:spPr>
        <p:txBody>
          <a:bodyPr wrap="none" rtlCol="0">
            <a:spAutoFit/>
          </a:bodyPr>
          <a:lstStyle/>
          <a:p>
            <a:r>
              <a:rPr lang="en-US" sz="2800" dirty="0">
                <a:latin typeface="Garamond" panose="02020404030301010803" pitchFamily="18" charset="0"/>
              </a:rPr>
              <a:t>Partially Connected</a:t>
            </a:r>
          </a:p>
        </p:txBody>
      </p:sp>
      <p:pic>
        <p:nvPicPr>
          <p:cNvPr id="15" name="Picture 14">
            <a:extLst>
              <a:ext uri="{FF2B5EF4-FFF2-40B4-BE49-F238E27FC236}">
                <a16:creationId xmlns:a16="http://schemas.microsoft.com/office/drawing/2014/main" id="{AD52A652-B6B1-44E0-B87A-3600B5AE3B0D}"/>
              </a:ext>
            </a:extLst>
          </p:cNvPr>
          <p:cNvPicPr>
            <a:picLocks noChangeAspect="1"/>
          </p:cNvPicPr>
          <p:nvPr/>
        </p:nvPicPr>
        <p:blipFill>
          <a:blip r:embed="rId4"/>
          <a:stretch>
            <a:fillRect/>
          </a:stretch>
        </p:blipFill>
        <p:spPr>
          <a:xfrm>
            <a:off x="7238883" y="2255552"/>
            <a:ext cx="2705100" cy="2790825"/>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127"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4"/>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(Rosenblatt’s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A picture containing diagram&#10;&#10;Description automatically generated">
            <a:extLst>
              <a:ext uri="{FF2B5EF4-FFF2-40B4-BE49-F238E27FC236}">
                <a16:creationId xmlns:a16="http://schemas.microsoft.com/office/drawing/2014/main" id="{ABE2EEC6-C3BB-448E-8156-81B69DBF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145604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3793</TotalTime>
  <Words>2242</Words>
  <Application>Microsoft Office PowerPoint</Application>
  <PresentationFormat>Widescreen</PresentationFormat>
  <Paragraphs>99</Paragraphs>
  <Slides>17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349</cp:revision>
  <dcterms:created xsi:type="dcterms:W3CDTF">2021-03-18T17:30:04Z</dcterms:created>
  <dcterms:modified xsi:type="dcterms:W3CDTF">2022-06-08T15:13:34Z</dcterms:modified>
</cp:coreProperties>
</file>