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2" r:id="rId2"/>
    <p:sldId id="298" r:id="rId3"/>
    <p:sldId id="330" r:id="rId4"/>
    <p:sldId id="307" r:id="rId5"/>
    <p:sldId id="324" r:id="rId6"/>
    <p:sldId id="325" r:id="rId7"/>
    <p:sldId id="326" r:id="rId8"/>
    <p:sldId id="300" r:id="rId9"/>
    <p:sldId id="327" r:id="rId10"/>
    <p:sldId id="323" r:id="rId11"/>
    <p:sldId id="329" r:id="rId12"/>
    <p:sldId id="305" r:id="rId13"/>
    <p:sldId id="32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61"/>
    <a:srgbClr val="1A73E8"/>
    <a:srgbClr val="4747FF"/>
    <a:srgbClr val="4F4FFF"/>
    <a:srgbClr val="6C9AC3"/>
    <a:srgbClr val="80BE63"/>
    <a:srgbClr val="E28F41"/>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8894" autoAdjust="0"/>
  </p:normalViewPr>
  <p:slideViewPr>
    <p:cSldViewPr snapToGrid="0" showGuides="1">
      <p:cViewPr varScale="1">
        <p:scale>
          <a:sx n="51" d="100"/>
          <a:sy n="51" d="100"/>
        </p:scale>
        <p:origin x="1188"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a deep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was any value less than or equal to zero, the perceptron output 0.  If z became positive to even the tiniest extent, the perceptron outputs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  </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Now in Python, a </a:t>
            </a:r>
            <a:r>
              <a:rPr lang="en-US" b="0" i="0" dirty="0">
                <a:solidFill>
                  <a:srgbClr val="000000"/>
                </a:solidFill>
                <a:effectLst/>
                <a:latin typeface="Verdana" panose="020B0604030504040204" pitchFamily="34" charset="0"/>
              </a:rPr>
              <a:t>function is a named block of code that only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In the case of the graph on the left, i</a:t>
            </a:r>
            <a:r>
              <a:rPr lang="en-US" dirty="0">
                <a:latin typeface="+mn-lt"/>
              </a:rPr>
              <a:t>f we pick any point on the X axis, and go vertically up until we hit the line, the value of that intersection on the Y axis is the same as the value on the X axis.  That is, the output, or y value, of this curve is always the same as the input, or x value. We call this the identity function.</a:t>
            </a:r>
          </a:p>
          <a:p>
            <a:endParaRPr lang="en-US" dirty="0">
              <a:latin typeface="+mn-lt"/>
            </a:endParaRPr>
          </a:p>
          <a:p>
            <a:r>
              <a:rPr lang="en-US" dirty="0">
                <a:latin typeface="+mn-lt"/>
              </a:rPr>
              <a:t>With the other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Activation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cs typeface="Segoe UI Light" panose="020B0502040204020203" pitchFamily="34" charset="0"/>
              </a:rPr>
              <a:t>02.3_multi_classifier.ipynb</a:t>
            </a: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92000" cy="1116280"/>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(Perceptron as Binary Classifier)</a:t>
            </a:r>
            <a:br>
              <a:rPr lang="en-US" sz="36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02.2_binary_classifier.ipynb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4733" y="0"/>
            <a:ext cx="1924833" cy="11879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FC6AE1FB-EA6C-713F-58C8-FB981BE4297D}"/>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552121" y="5820188"/>
            <a:ext cx="3087757" cy="461665"/>
          </a:xfrm>
          <a:prstGeom prst="rect">
            <a:avLst/>
          </a:prstGeom>
          <a:noFill/>
        </p:spPr>
        <p:txBody>
          <a:bodyPr wrap="square" rtlCol="0">
            <a:spAutoFit/>
          </a:bodyPr>
          <a:lstStyle/>
          <a:p>
            <a:pPr algn="ctr"/>
            <a:r>
              <a:rPr lang="en-US" sz="2400" dirty="0">
                <a:solidFill>
                  <a:srgbClr val="2F3361"/>
                </a:solidFill>
                <a:latin typeface="Courier New" panose="02070309020205020404" pitchFamily="49" charset="0"/>
                <a:cs typeface="Courier New" panose="02070309020205020404" pitchFamily="49" charset="0"/>
              </a:rPr>
              <a:t>y = f(x)</a:t>
            </a:r>
          </a:p>
        </p:txBody>
      </p:sp>
      <p:pic>
        <p:nvPicPr>
          <p:cNvPr id="10" name="Picture 9" descr="Chart, line chart&#10;&#10;Description automatically generated">
            <a:extLst>
              <a:ext uri="{FF2B5EF4-FFF2-40B4-BE49-F238E27FC236}">
                <a16:creationId xmlns:a16="http://schemas.microsoft.com/office/drawing/2014/main" id="{1153D44B-AF2C-882C-D746-32585C2FC40F}"/>
              </a:ext>
            </a:extLst>
          </p:cNvPr>
          <p:cNvPicPr>
            <a:picLocks noChangeAspect="1"/>
          </p:cNvPicPr>
          <p:nvPr/>
        </p:nvPicPr>
        <p:blipFill rotWithShape="1">
          <a:blip r:embed="rId3">
            <a:extLst>
              <a:ext uri="{28A0092B-C50C-407E-A947-70E740481C1C}">
                <a14:useLocalDpi xmlns:a14="http://schemas.microsoft.com/office/drawing/2010/main" val="0"/>
              </a:ext>
            </a:extLst>
          </a:blip>
          <a:srcRect l="1035" r="6535"/>
          <a:stretch/>
        </p:blipFill>
        <p:spPr>
          <a:xfrm>
            <a:off x="303209" y="1037812"/>
            <a:ext cx="11394621" cy="4782376"/>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4735" y="0"/>
            <a:ext cx="2070001" cy="10903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10;&#10;Description automatically generated">
            <a:extLst>
              <a:ext uri="{FF2B5EF4-FFF2-40B4-BE49-F238E27FC236}">
                <a16:creationId xmlns:a16="http://schemas.microsoft.com/office/drawing/2014/main" id="{B4F6A46C-649E-CE88-BFBF-83F9ADFAF1ED}"/>
              </a:ext>
            </a:extLst>
          </p:cNvPr>
          <p:cNvPicPr>
            <a:picLocks noChangeAspect="1"/>
          </p:cNvPicPr>
          <p:nvPr/>
        </p:nvPicPr>
        <p:blipFill rotWithShape="1">
          <a:blip r:embed="rId4">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682" y="-1"/>
            <a:ext cx="2286466" cy="1540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10;&#10;Description automatically generated">
            <a:extLst>
              <a:ext uri="{FF2B5EF4-FFF2-40B4-BE49-F238E27FC236}">
                <a16:creationId xmlns:a16="http://schemas.microsoft.com/office/drawing/2014/main" id="{4BC26F65-2CC6-2501-60AC-F3CD645FA1CE}"/>
              </a:ext>
            </a:extLst>
          </p:cNvPr>
          <p:cNvPicPr>
            <a:picLocks noChangeAspect="1"/>
          </p:cNvPicPr>
          <p:nvPr/>
        </p:nvPicPr>
        <p:blipFill rotWithShape="1">
          <a:blip r:embed="rId4">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2208" y="0"/>
            <a:ext cx="2232719" cy="15044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C27AEC-A19F-0AB7-8D8C-2AC325727C9F}"/>
              </a:ext>
            </a:extLst>
          </p:cNvPr>
          <p:cNvPicPr>
            <a:picLocks noChangeAspect="1"/>
          </p:cNvPicPr>
          <p:nvPr/>
        </p:nvPicPr>
        <p:blipFill rotWithShape="1">
          <a:blip r:embed="rId4">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3952</TotalTime>
  <Words>1149</Words>
  <Application>Microsoft Office PowerPoint</Application>
  <PresentationFormat>Widescreen</PresentationFormat>
  <Paragraphs>65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Courier New</vt:lpstr>
      <vt:lpstr>Lato</vt:lpstr>
      <vt:lpstr>Palatino Linotype</vt:lpstr>
      <vt:lpstr>Segoe UI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 (Perceptron as Binary Classifier) 02.2_binary_classifier.ipynb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366</cp:revision>
  <dcterms:created xsi:type="dcterms:W3CDTF">2021-03-18T17:30:04Z</dcterms:created>
  <dcterms:modified xsi:type="dcterms:W3CDTF">2022-10-10T14:24:14Z</dcterms:modified>
</cp:coreProperties>
</file>