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2" r:id="rId2"/>
    <p:sldId id="270" r:id="rId3"/>
    <p:sldId id="310" r:id="rId4"/>
    <p:sldId id="299" r:id="rId5"/>
    <p:sldId id="298" r:id="rId6"/>
    <p:sldId id="324" r:id="rId7"/>
    <p:sldId id="325" r:id="rId8"/>
    <p:sldId id="326" r:id="rId9"/>
    <p:sldId id="281" r:id="rId10"/>
    <p:sldId id="327" r:id="rId11"/>
    <p:sldId id="304" r:id="rId12"/>
    <p:sldId id="328" r:id="rId13"/>
    <p:sldId id="302" r:id="rId14"/>
    <p:sldId id="309" r:id="rId15"/>
    <p:sldId id="307"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8421" autoAdjust="0"/>
  </p:normalViewPr>
  <p:slideViewPr>
    <p:cSldViewPr snapToGrid="0" showGuides="1">
      <p:cViewPr varScale="1">
        <p:scale>
          <a:sx n="58" d="100"/>
          <a:sy n="58" d="100"/>
        </p:scale>
        <p:origin x="848"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finally, a fully connected layer (also called an FC, linear, or </a:t>
            </a:r>
            <a:r>
              <a:rPr lang="en-US" sz="1200" b="1" i="0" kern="1200" dirty="0">
                <a:solidFill>
                  <a:schemeClr val="tx1"/>
                </a:solidFill>
                <a:effectLst/>
                <a:latin typeface="+mn-lt"/>
                <a:ea typeface="+mn-ea"/>
                <a:cs typeface="+mn-cs"/>
              </a:rPr>
              <a:t>dense layer</a:t>
            </a:r>
            <a:r>
              <a:rPr lang="en-US" sz="1200" b="0" i="0" kern="1200" dirty="0">
                <a:solidFill>
                  <a:schemeClr val="tx1"/>
                </a:solidFill>
                <a:effectLst/>
                <a:latin typeface="+mn-lt"/>
                <a:ea typeface="+mn-ea"/>
                <a:cs typeface="+mn-cs"/>
              </a:rPr>
              <a:t>) is a set of neurons that each receive an input from every neuron in the previous layer. For example, if there are three neurons in a dense layer, and four neurons in the preceding layer (as pictured here), then each neuron in the dense layer has four inputs, one from each neuron in the preceding layer, for a total of 3 × 4 = 12 connections.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3697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with another simple example.  Here we feed an image to a small neural network, and it outputs the probability that the image is a chicken.  Again,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In this case, what looks like a sigmoid function can be shifted to the left (position A) or to the right (position C).  In addition to the adjustment of weights which occurs during backpropagation, this ‘shifting’ can be important and critical for successful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artificial neurons began in 1943, with the publication of a paper that presented a massively simplified abstraction of a neuron’s basic functions and described how multiple instances of this object could be connected into a network, or net.  The paper, written by McCulloch and Pitts in 1943, launched the field of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The following year (1958), a perceptron-based computer was built at Cornell University.  It was the size of a refrigerator and called the Mark I Perceptron (Wikipedia 2020c). The device was built to process images, using a grid of 400 photocells that could digitize an image at a resolution of 20 by 20 pixels (the word </a:t>
            </a:r>
            <a:r>
              <a:rPr lang="en-US" b="0" i="1" dirty="0">
                <a:solidFill>
                  <a:srgbClr val="3D3B49"/>
                </a:solidFill>
                <a:effectLst/>
                <a:latin typeface="+mn-lt"/>
              </a:rPr>
              <a:t>pixel</a:t>
            </a:r>
            <a:r>
              <a:rPr lang="en-US" b="0" i="0" dirty="0">
                <a:solidFill>
                  <a:srgbClr val="3D3B49"/>
                </a:solidFill>
                <a:effectLst/>
                <a:latin typeface="+mn-lt"/>
              </a:rPr>
              <a:t> hadn’t yet been coined).  The weight applied to each input of the perceptron was set by turning a knob that controlled an electrical component called a potentiometer. To automate the learning process, electric motors were attached to the potentiometers so the device could literally turn its own knobs to adjust its weights and thereby change its calculations and output.  Although the Mark I Perceptron achieved some success, it proved difficult to generalize the technique to more complicated kinds of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Minsky and Papert wrote a book which proved that the original perceptron technique was fundamentally limited.  The lack of progress wasn’t due to a lack of imagination, but the result of theoretical limits built into the structure of a perceptron.  A popular consensus formed that the perceptron was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what was the inspiration behind Rosenblatt’s perceptron?  It was the neuron.  A simplified image of a neuron is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neuron is comprised of Dendrites, a cell body (labeled here as the Soma), and an extended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Soma. As we will soon see, neural networks operate in a similar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though we still see our 4 inputs on the left, with the addition of a bias value.  Each input value is multiplied by its associated weight before it is fed into the net input function.  And from there, the net input function’s output is passed to an activation function.  We will talk more about these two functions shortly.   Of course,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real neurons, artificial neurons can be wired up into networks, where each input comes from the output of another neuron. When we connect neurons together into networks, we draw lines to connect one neuron’s output to one or more other neurons’ inputs, as shown here.  The goal of a network like the one pictured here is to produce one or more values as outputs.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Even though we don’t usually draw the weights, it’s sometimes useful to refer to individual weights by name. A common convention used to identify specific weights is illustrated here.  Here we see six nodes or neurons.  For convenience, we’ve labeled each with a letter.  Each weight corresponds to how the output of one specific neuron is changed on its way to another specific neuron, shown as lines in this figure.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 In fact, the phrase deep learning comes from this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Consider a layered cake.  If we lay the cake on its side, with many layers side-by-side, we might call the network </a:t>
            </a:r>
            <a:r>
              <a:rPr lang="en-US" sz="1200" b="0" i="0" u="sng" kern="1200" dirty="0">
                <a:solidFill>
                  <a:schemeClr val="tx1"/>
                </a:solidFill>
                <a:effectLst/>
                <a:latin typeface="+mn-lt"/>
                <a:ea typeface="+mn-ea"/>
                <a:cs typeface="+mn-cs"/>
              </a:rPr>
              <a:t>wide</a:t>
            </a:r>
            <a:r>
              <a:rPr lang="en-US" sz="1200" b="0" i="0" kern="1200" dirty="0">
                <a:solidFill>
                  <a:schemeClr val="tx1"/>
                </a:solidFill>
                <a:effectLst/>
                <a:latin typeface="+mn-lt"/>
                <a:ea typeface="+mn-ea"/>
                <a:cs typeface="+mn-cs"/>
              </a:rPr>
              <a:t>.  But if we stand the cake up and look at it from above, we might call it </a:t>
            </a:r>
            <a:r>
              <a:rPr lang="en-US" sz="1200" b="0" i="0" u="sng" kern="1200" dirty="0">
                <a:solidFill>
                  <a:schemeClr val="tx1"/>
                </a:solidFill>
                <a:effectLst/>
                <a:latin typeface="+mn-lt"/>
                <a:ea typeface="+mn-ea"/>
                <a:cs typeface="+mn-cs"/>
              </a:rPr>
              <a:t>deep</a:t>
            </a:r>
            <a:r>
              <a:rPr lang="en-US" sz="1200" b="0" i="0" kern="1200" dirty="0">
                <a:solidFill>
                  <a:schemeClr val="tx1"/>
                </a:solidFill>
                <a:effectLst/>
                <a:latin typeface="+mn-lt"/>
                <a:ea typeface="+mn-ea"/>
                <a:cs typeface="+mn-cs"/>
              </a:rPr>
              <a:t>.  And that’s what </a:t>
            </a:r>
            <a:r>
              <a:rPr lang="en-US" sz="1200" b="1" i="0" kern="1200" dirty="0">
                <a:solidFill>
                  <a:schemeClr val="tx1"/>
                </a:solidFill>
                <a:effectLst/>
                <a:latin typeface="+mn-lt"/>
                <a:ea typeface="+mn-ea"/>
                <a:cs typeface="+mn-cs"/>
              </a:rPr>
              <a:t>deep learning </a:t>
            </a:r>
            <a:r>
              <a:rPr lang="en-US" sz="1200" b="0" i="0" kern="1200" dirty="0">
                <a:solidFill>
                  <a:schemeClr val="tx1"/>
                </a:solidFill>
                <a:effectLst/>
                <a:latin typeface="+mn-lt"/>
                <a:ea typeface="+mn-ea"/>
                <a:cs typeface="+mn-cs"/>
              </a:rPr>
              <a:t>means: a network composed of a series of layers – often drawn vertically.</a:t>
            </a:r>
          </a:p>
          <a:p>
            <a:pPr marL="0" indent="0">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5838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21.emf"/><Relationship Id="rId3" Type="http://schemas.openxmlformats.org/officeDocument/2006/relationships/notesSlide" Target="../notesSlides/notesSlide11.xml"/><Relationship Id="rId7" Type="http://schemas.openxmlformats.org/officeDocument/2006/relationships/image" Target="../media/image17.emf"/><Relationship Id="rId12" Type="http://schemas.openxmlformats.org/officeDocument/2006/relationships/image" Target="../media/image20.emf"/><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image" Target="../media/image16.emf"/><Relationship Id="rId11" Type="http://schemas.openxmlformats.org/officeDocument/2006/relationships/image" Target="../media/image19.emf"/><Relationship Id="rId5" Type="http://schemas.openxmlformats.org/officeDocument/2006/relationships/image" Target="../media/image15.emf"/><Relationship Id="rId15" Type="http://schemas.openxmlformats.org/officeDocument/2006/relationships/slide" Target="slide16.xml"/><Relationship Id="rId10" Type="http://schemas.openxmlformats.org/officeDocument/2006/relationships/image" Target="../media/image18.emf"/><Relationship Id="rId4" Type="http://schemas.openxmlformats.org/officeDocument/2006/relationships/image" Target="../media/image14.emf"/><Relationship Id="rId9" Type="http://schemas.openxmlformats.org/officeDocument/2006/relationships/image" Target="../media/image13.emf"/><Relationship Id="rId1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descr="A picture containing diagram&#10;&#10;Description automatically generated">
            <a:extLst>
              <a:ext uri="{FF2B5EF4-FFF2-40B4-BE49-F238E27FC236}">
                <a16:creationId xmlns:a16="http://schemas.microsoft.com/office/drawing/2014/main" id="{0FC5C259-97A3-4400-A831-7D1728FF5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126" y="1969953"/>
            <a:ext cx="4217748" cy="2918094"/>
          </a:xfrm>
          <a:prstGeom prst="rect">
            <a:avLst/>
          </a:prstGeom>
        </p:spPr>
      </p:pic>
    </p:spTree>
    <p:extLst>
      <p:ext uri="{BB962C8B-B14F-4D97-AF65-F5344CB8AC3E}">
        <p14:creationId xmlns:p14="http://schemas.microsoft.com/office/powerpoint/2010/main" val="20140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spid="_x0000_s1105" name="Visio" r:id="rId8" imgW="2514945" imgH="1657350" progId="Visio.Drawing.15">
                  <p:embed/>
                </p:oleObj>
              </mc:Choice>
              <mc:Fallback>
                <p:oleObj name="Visio" r:id="rId8"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9"/>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829125"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619830" y="5121254"/>
            <a:ext cx="1569409" cy="576337"/>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extLst>
                  <p:ext uri="{D42A27DB-BD31-4B8C-83A1-F6EECF244321}">
                    <p14:modId xmlns:p14="http://schemas.microsoft.com/office/powerpoint/2010/main" val="1572426708"/>
                  </p:ext>
                </p:extLst>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4"/>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(Rosenblatt’s Perceptron)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02.1_perceptron.ipynb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5" name="Title 4">
            <a:extLst>
              <a:ext uri="{FF2B5EF4-FFF2-40B4-BE49-F238E27FC236}">
                <a16:creationId xmlns:a16="http://schemas.microsoft.com/office/drawing/2014/main" id="{3C32FCF1-F4B6-4101-AEA5-EC96D932B98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08">
            <a:extLst>
              <a:ext uri="{FF2B5EF4-FFF2-40B4-BE49-F238E27FC236}">
                <a16:creationId xmlns:a16="http://schemas.microsoft.com/office/drawing/2014/main" id="{AB45381E-7E07-433B-9E26-E0F7C8B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57375"/>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11">
            <a:extLst>
              <a:ext uri="{FF2B5EF4-FFF2-40B4-BE49-F238E27FC236}">
                <a16:creationId xmlns:a16="http://schemas.microsoft.com/office/drawing/2014/main" id="{5CFC9A01-5410-4C01-89C7-73E09C09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366838"/>
            <a:ext cx="78676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https://sugargeekshow.com/recipe/rainbow-cake/</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cake, fabric&#10;&#10;Description automatically generated">
            <a:extLst>
              <a:ext uri="{FF2B5EF4-FFF2-40B4-BE49-F238E27FC236}">
                <a16:creationId xmlns:a16="http://schemas.microsoft.com/office/drawing/2014/main" id="{29D2698F-7604-4D1A-83E8-BD2126AD1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47185" y="1670463"/>
            <a:ext cx="2030506" cy="3688062"/>
          </a:xfrm>
          <a:prstGeom prst="rect">
            <a:avLst/>
          </a:prstGeom>
          <a:ln w="3175">
            <a:solidFill>
              <a:schemeClr val="tx1">
                <a:lumMod val="65000"/>
                <a:lumOff val="35000"/>
              </a:schemeClr>
            </a:solidFill>
          </a:ln>
          <a:effectLst>
            <a:outerShdw blurRad="50800" dist="38100" dir="2700000" algn="tl" rotWithShape="0">
              <a:prstClr val="black">
                <a:alpha val="40000"/>
              </a:prstClr>
            </a:outerShdw>
          </a:effectLst>
        </p:spPr>
      </p:pic>
      <p:pic>
        <p:nvPicPr>
          <p:cNvPr id="7" name="Picture 6" descr="A picture containing cake, fabric&#10;&#10;Description automatically generated">
            <a:extLst>
              <a:ext uri="{FF2B5EF4-FFF2-40B4-BE49-F238E27FC236}">
                <a16:creationId xmlns:a16="http://schemas.microsoft.com/office/drawing/2014/main" id="{14A5ED6A-F513-47FA-A7CD-DC60B01D9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40" y="1670463"/>
            <a:ext cx="2030506" cy="3688062"/>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cxnSp>
        <p:nvCxnSpPr>
          <p:cNvPr id="8" name="Straight Connector 7">
            <a:extLst>
              <a:ext uri="{FF2B5EF4-FFF2-40B4-BE49-F238E27FC236}">
                <a16:creationId xmlns:a16="http://schemas.microsoft.com/office/drawing/2014/main" id="{99562EC8-0C82-47CB-808E-87B2275F84E6}"/>
              </a:ext>
            </a:extLst>
          </p:cNvPr>
          <p:cNvCxnSpPr>
            <a:cxnSpLocks/>
          </p:cNvCxnSpPr>
          <p:nvPr/>
        </p:nvCxnSpPr>
        <p:spPr>
          <a:xfrm>
            <a:off x="9629775" y="1670463"/>
            <a:ext cx="0" cy="3688062"/>
          </a:xfrm>
          <a:prstGeom prst="line">
            <a:avLst/>
          </a:prstGeom>
          <a:ln>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90718E-A854-4870-8D07-8A4530F52B51}"/>
              </a:ext>
            </a:extLst>
          </p:cNvPr>
          <p:cNvCxnSpPr>
            <a:cxnSpLocks/>
          </p:cNvCxnSpPr>
          <p:nvPr/>
        </p:nvCxnSpPr>
        <p:spPr>
          <a:xfrm>
            <a:off x="1918406" y="4879202"/>
            <a:ext cx="3688063" cy="0"/>
          </a:xfrm>
          <a:prstGeom prst="line">
            <a:avLst/>
          </a:prstGeom>
          <a:ln>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E13E73-80CD-4604-95BF-312C9AEBF20A}"/>
              </a:ext>
            </a:extLst>
          </p:cNvPr>
          <p:cNvSpPr txBox="1"/>
          <p:nvPr/>
        </p:nvSpPr>
        <p:spPr>
          <a:xfrm>
            <a:off x="9880600" y="3467100"/>
            <a:ext cx="679994" cy="369332"/>
          </a:xfrm>
          <a:prstGeom prst="rect">
            <a:avLst/>
          </a:prstGeom>
          <a:noFill/>
        </p:spPr>
        <p:txBody>
          <a:bodyPr wrap="none" rtlCol="0">
            <a:spAutoFit/>
          </a:bodyPr>
          <a:lstStyle/>
          <a:p>
            <a:r>
              <a:rPr lang="en-US" dirty="0">
                <a:latin typeface="Garamond" panose="02020404030301010803" pitchFamily="18" charset="0"/>
              </a:rPr>
              <a:t>Deep</a:t>
            </a:r>
          </a:p>
        </p:txBody>
      </p:sp>
      <p:sp>
        <p:nvSpPr>
          <p:cNvPr id="15" name="TextBox 14">
            <a:extLst>
              <a:ext uri="{FF2B5EF4-FFF2-40B4-BE49-F238E27FC236}">
                <a16:creationId xmlns:a16="http://schemas.microsoft.com/office/drawing/2014/main" id="{274D1E66-A7EB-4ED0-8889-069DD8D9FA81}"/>
              </a:ext>
            </a:extLst>
          </p:cNvPr>
          <p:cNvSpPr txBox="1"/>
          <p:nvPr/>
        </p:nvSpPr>
        <p:spPr>
          <a:xfrm>
            <a:off x="3436065" y="5011615"/>
            <a:ext cx="652743" cy="369332"/>
          </a:xfrm>
          <a:prstGeom prst="rect">
            <a:avLst/>
          </a:prstGeom>
          <a:noFill/>
        </p:spPr>
        <p:txBody>
          <a:bodyPr wrap="none" rtlCol="0">
            <a:spAutoFit/>
          </a:bodyPr>
          <a:lstStyle/>
          <a:p>
            <a:r>
              <a:rPr lang="en-US" dirty="0">
                <a:latin typeface="Garamond" panose="02020404030301010803" pitchFamily="18" charset="0"/>
              </a:rPr>
              <a:t>Wide</a:t>
            </a: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3655</TotalTime>
  <Words>2389</Words>
  <Application>Microsoft Office PowerPoint</Application>
  <PresentationFormat>Widescreen</PresentationFormat>
  <Paragraphs>92</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Calibri Light</vt:lpstr>
      <vt:lpstr>Garamond</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332</cp:revision>
  <dcterms:created xsi:type="dcterms:W3CDTF">2021-03-18T17:30:04Z</dcterms:created>
  <dcterms:modified xsi:type="dcterms:W3CDTF">2022-04-05T15:09:14Z</dcterms:modified>
</cp:coreProperties>
</file>