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22" r:id="rId2"/>
    <p:sldId id="298" r:id="rId3"/>
    <p:sldId id="307" r:id="rId4"/>
    <p:sldId id="324" r:id="rId5"/>
    <p:sldId id="325" r:id="rId6"/>
    <p:sldId id="326" r:id="rId7"/>
    <p:sldId id="300" r:id="rId8"/>
    <p:sldId id="327" r:id="rId9"/>
    <p:sldId id="269" r:id="rId10"/>
    <p:sldId id="30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7FF"/>
    <a:srgbClr val="4F4FFF"/>
    <a:srgbClr val="6C9AC3"/>
    <a:srgbClr val="80BE63"/>
    <a:srgbClr val="E28F41"/>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3835" autoAdjust="0"/>
  </p:normalViewPr>
  <p:slideViewPr>
    <p:cSldViewPr snapToGrid="0" showGuides="1">
      <p:cViewPr varScale="1">
        <p:scale>
          <a:sx n="54" d="100"/>
          <a:sy n="54" d="100"/>
        </p:scale>
        <p:origin x="1008" y="48"/>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4/5/2022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first met this diagram in our first mini-lecture.  At this point, I want to take a closer look at the activation function and some of the options available to us.  The choice of activation function is important because it can have a big impact on how well a network learns.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466216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Let’s first consider activation functions comprised of one or more straight lines, also known as </a:t>
            </a:r>
            <a:r>
              <a:rPr lang="en-US" b="1" i="0" dirty="0">
                <a:solidFill>
                  <a:srgbClr val="3D3B49"/>
                </a:solidFill>
                <a:effectLst/>
                <a:latin typeface="+mn-lt"/>
              </a:rPr>
              <a:t>linear</a:t>
            </a:r>
            <a:r>
              <a:rPr lang="en-US" b="0" i="0" dirty="0">
                <a:solidFill>
                  <a:srgbClr val="3D3B49"/>
                </a:solidFill>
                <a:effectLst/>
                <a:latin typeface="+mn-lt"/>
              </a:rPr>
              <a:t> functions.</a:t>
            </a:r>
          </a:p>
          <a:p>
            <a:endParaRPr lang="en-US" b="0" i="0" dirty="0">
              <a:solidFill>
                <a:srgbClr val="3D3B49"/>
              </a:solidFill>
              <a:effectLst/>
              <a:latin typeface="+mn-lt"/>
            </a:endParaRPr>
          </a:p>
          <a:p>
            <a:r>
              <a:rPr lang="en-US" dirty="0">
                <a:latin typeface="+mn-lt"/>
              </a:rPr>
              <a:t>Let’s look at the leftmost example. If we pick any point on the X axis, and go vertically up until we hit the line, the value of that intersection on the Y axis is the same as the value on the X axis. The output, or y value, of this curve is always the same as the input, or x value. We call this the identity function.</a:t>
            </a:r>
          </a:p>
          <a:p>
            <a:endParaRPr lang="en-US" dirty="0">
              <a:latin typeface="+mn-lt"/>
            </a:endParaRPr>
          </a:p>
          <a:p>
            <a:r>
              <a:rPr lang="en-US" dirty="0">
                <a:latin typeface="+mn-lt"/>
              </a:rPr>
              <a:t>The other curves are also straight lines, but they’re tilted to different slopes. </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435178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ReLU, or rectified linear unit. It outputs 0 for all negative inputs, otherwise the output is the input.</a:t>
            </a:r>
          </a:p>
          <a:p>
            <a:endParaRPr lang="en-US" dirty="0"/>
          </a:p>
          <a:p>
            <a:r>
              <a:rPr lang="en-US" dirty="0"/>
              <a:t>The ReLU activation function is popular because it’s a simple and fast way to include a nonlinearity at the end of our artificial neurons.</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719074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The S-shaped sigmoid function is also called the logistic function or logistic curve. It has a value of 0 for very negative inputs, and a value of 1 for very positive inputs. For inputs in the range of about −6 to 6, it smoothly transitions between the two. The name sigmoid comes from the resemblance of the curve to an S shape,</a:t>
            </a:r>
            <a:endParaRPr lang="en-US" i="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463262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The hyperbolic tangent function, written tanh, is S-shaped like the sigmoid.  The key differences are that it returns a value of −1 for very negative inputs, and the transition zone is a bit narrower.</a:t>
            </a:r>
            <a:endParaRPr lang="en-US" i="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290497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Before moving on, let’s visualize the Linear, ReLu, and Sigmoid activation functions in three-dimensional space.  We’ve already seen the graphs for these functions, so the first line is no surprise.  On the second, however, we see their three-dimensional equivalents.  Linear is just a plane, like a sheet of paper. ReLU is like a wedge.  And Sigmoid is like a surf wave.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743978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There’s an operation that we typically apply only to the output neurons of a classifier neural network, and even then, only if there are two or more output neurons. </a:t>
            </a:r>
          </a:p>
          <a:p>
            <a:endParaRPr lang="en-US" i="0" dirty="0"/>
          </a:p>
          <a:p>
            <a:r>
              <a:rPr lang="en-US" i="0" dirty="0"/>
              <a:t>It’s not an activation function in the sense that we’ve been using the term because it takes as input the outputs of all the output neurons simultaneously. It processes them together and then produces a new output value for each neuron. Though it’s not quite an activation function, it’s similar enough to include it in this discussion.</a:t>
            </a:r>
          </a:p>
          <a:p>
            <a:endParaRPr lang="en-US" i="0" dirty="0"/>
          </a:p>
          <a:p>
            <a:r>
              <a:rPr lang="en-US" i="0" dirty="0"/>
              <a:t>The technique is called softmax. The purpose of softmax is to turn the numbers that come out of a classification network into class probabilities where all the probabilities add up to 1.</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163631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finally – as you continue your deep learning journey – you will encounter a variety of mathematical equations and symbols.  But do not fear!  With a little effort, you will quickly master them.  To get you started, here’s a list of the most frequently used mathematical symbols in deep learning, along with their definitions.  </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550897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4/5/2022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4/5/2022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Activation Functions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D12608-18B4-4935-A051-D1A1193F0AD7}"/>
              </a:ext>
            </a:extLst>
          </p:cNvPr>
          <p:cNvSpPr txBox="1">
            <a:spLocks/>
          </p:cNvSpPr>
          <p:nvPr/>
        </p:nvSpPr>
        <p:spPr>
          <a:xfrm>
            <a:off x="0" y="3835731"/>
            <a:ext cx="12192000" cy="1116281"/>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3600" b="0" i="0" dirty="0">
                <a:solidFill>
                  <a:schemeClr val="tx1">
                    <a:lumMod val="65000"/>
                    <a:lumOff val="35000"/>
                  </a:schemeClr>
                </a:solidFill>
                <a:effectLst/>
                <a:latin typeface="Palatino Linotype" panose="02040502050505030304" pitchFamily="18" charset="0"/>
              </a:rPr>
              <a:t>Multi-class Classification Using a Perceptron</a:t>
            </a:r>
            <a:r>
              <a:rPr lang="en-US" sz="3600" dirty="0">
                <a:solidFill>
                  <a:schemeClr val="tx1">
                    <a:lumMod val="65000"/>
                    <a:lumOff val="35000"/>
                  </a:schemeClr>
                </a:solidFill>
                <a:latin typeface="Palatino Linotype" panose="02040502050505030304" pitchFamily="18" charset="0"/>
              </a:rPr>
              <a:t>)</a:t>
            </a:r>
          </a:p>
          <a:p>
            <a:pPr algn="ctr"/>
            <a:r>
              <a:rPr lang="en-US" sz="3200" dirty="0">
                <a:solidFill>
                  <a:schemeClr val="tx1">
                    <a:lumMod val="65000"/>
                    <a:lumOff val="35000"/>
                  </a:schemeClr>
                </a:solidFill>
                <a:latin typeface="Palatino Linotype" panose="02040502050505030304" pitchFamily="18" charset="0"/>
                <a:cs typeface="Segoe UI Light" panose="020B0502040204020203" pitchFamily="34" charset="0"/>
              </a:rPr>
              <a:t>02.3_multi_classifier.ipynb</a:t>
            </a:r>
          </a:p>
        </p:txBody>
      </p:sp>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8" name="Title 1">
            <a:extLst>
              <a:ext uri="{FF2B5EF4-FFF2-40B4-BE49-F238E27FC236}">
                <a16:creationId xmlns:a16="http://schemas.microsoft.com/office/drawing/2014/main" id="{6F128DD7-C643-44B7-803E-11F67E24E0DE}"/>
              </a:ext>
            </a:extLst>
          </p:cNvPr>
          <p:cNvSpPr>
            <a:spLocks noGrp="1"/>
          </p:cNvSpPr>
          <p:nvPr>
            <p:ph type="title"/>
          </p:nvPr>
        </p:nvSpPr>
        <p:spPr>
          <a:xfrm>
            <a:off x="0" y="2312720"/>
            <a:ext cx="12192000" cy="1116280"/>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	(Perceptron as Binary Classifier)</a:t>
            </a:r>
            <a:br>
              <a:rPr lang="en-US" sz="3600" dirty="0">
                <a:solidFill>
                  <a:schemeClr val="tx1">
                    <a:lumMod val="65000"/>
                    <a:lumOff val="35000"/>
                  </a:schemeClr>
                </a:solidFill>
                <a:latin typeface="Palatino Linotype" panose="02040502050505030304" pitchFamily="18" charset="0"/>
              </a:rPr>
            </a:br>
            <a:r>
              <a:rPr lang="en-US" sz="3200" dirty="0">
                <a:solidFill>
                  <a:schemeClr val="tx1">
                    <a:lumMod val="65000"/>
                    <a:lumOff val="35000"/>
                  </a:schemeClr>
                </a:solidFill>
                <a:latin typeface="Palatino Linotype" panose="02040502050505030304" pitchFamily="18" charset="0"/>
              </a:rPr>
              <a:t>02.2_binary_classifier.ipynb</a:t>
            </a:r>
            <a:endParaRPr lang="en-US" sz="32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3005">
            <a:extLst>
              <a:ext uri="{FF2B5EF4-FFF2-40B4-BE49-F238E27FC236}">
                <a16:creationId xmlns:a16="http://schemas.microsoft.com/office/drawing/2014/main" id="{C96502CA-A68E-4ACD-9B1A-A47EA9C12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563" y="738188"/>
            <a:ext cx="5476875" cy="538162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7" name="Picture 26">
            <a:extLst>
              <a:ext uri="{FF2B5EF4-FFF2-40B4-BE49-F238E27FC236}">
                <a16:creationId xmlns:a16="http://schemas.microsoft.com/office/drawing/2014/main" id="{C567A29A-EB71-43AB-8547-CCBEEA9094B9}"/>
              </a:ext>
            </a:extLst>
          </p:cNvPr>
          <p:cNvPicPr>
            <a:picLocks noChangeAspect="1"/>
          </p:cNvPicPr>
          <p:nvPr/>
        </p:nvPicPr>
        <p:blipFill>
          <a:blip r:embed="rId4"/>
          <a:stretch>
            <a:fillRect/>
          </a:stretch>
        </p:blipFill>
        <p:spPr>
          <a:xfrm>
            <a:off x="7751119" y="3801873"/>
            <a:ext cx="1319664" cy="1493304"/>
          </a:xfrm>
          <a:prstGeom prst="rect">
            <a:avLst/>
          </a:prstGeom>
        </p:spPr>
      </p:pic>
      <p:pic>
        <p:nvPicPr>
          <p:cNvPr id="29" name="Picture 28">
            <a:extLst>
              <a:ext uri="{FF2B5EF4-FFF2-40B4-BE49-F238E27FC236}">
                <a16:creationId xmlns:a16="http://schemas.microsoft.com/office/drawing/2014/main" id="{15CF3381-AE79-4E55-BDD9-20034692FAE5}"/>
              </a:ext>
            </a:extLst>
          </p:cNvPr>
          <p:cNvPicPr>
            <a:picLocks noChangeAspect="1"/>
          </p:cNvPicPr>
          <p:nvPr/>
        </p:nvPicPr>
        <p:blipFill>
          <a:blip r:embed="rId5"/>
          <a:stretch>
            <a:fillRect/>
          </a:stretch>
        </p:blipFill>
        <p:spPr>
          <a:xfrm>
            <a:off x="6195109" y="3913086"/>
            <a:ext cx="1297823" cy="1468590"/>
          </a:xfrm>
          <a:prstGeom prst="rect">
            <a:avLst/>
          </a:prstGeom>
        </p:spPr>
      </p:pic>
      <p:sp>
        <p:nvSpPr>
          <p:cNvPr id="2" name="Oval 1">
            <a:extLst>
              <a:ext uri="{FF2B5EF4-FFF2-40B4-BE49-F238E27FC236}">
                <a16:creationId xmlns:a16="http://schemas.microsoft.com/office/drawing/2014/main" id="{F28A75A7-879E-4718-B943-7AD7B7C94D9F}"/>
              </a:ext>
            </a:extLst>
          </p:cNvPr>
          <p:cNvSpPr/>
          <p:nvPr/>
        </p:nvSpPr>
        <p:spPr>
          <a:xfrm>
            <a:off x="7053541" y="2502470"/>
            <a:ext cx="1563756" cy="1709530"/>
          </a:xfrm>
          <a:prstGeom prst="ellipse">
            <a:avLst/>
          </a:prstGeom>
          <a:noFill/>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2927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45D602-67CC-4423-8D22-BDD4607E69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6D6347C9-9B30-444A-AE9D-B7DD51DD7144}"/>
              </a:ext>
            </a:extLst>
          </p:cNvPr>
          <p:cNvSpPr txBox="1"/>
          <p:nvPr/>
        </p:nvSpPr>
        <p:spPr>
          <a:xfrm>
            <a:off x="4552121" y="5505496"/>
            <a:ext cx="3087757" cy="461665"/>
          </a:xfrm>
          <a:prstGeom prst="rect">
            <a:avLst/>
          </a:prstGeom>
          <a:noFill/>
        </p:spPr>
        <p:txBody>
          <a:bodyPr wrap="square" rtlCol="0">
            <a:spAutoFit/>
          </a:bodyPr>
          <a:lstStyle/>
          <a:p>
            <a:pPr algn="ctr"/>
            <a:r>
              <a:rPr lang="en-US" sz="2400" dirty="0">
                <a:latin typeface="Courier New" panose="02070309020205020404" pitchFamily="49" charset="0"/>
                <a:cs typeface="Courier New" panose="02070309020205020404" pitchFamily="49" charset="0"/>
              </a:rPr>
              <a:t>y = f(x)</a:t>
            </a:r>
          </a:p>
        </p:txBody>
      </p:sp>
      <p:sp>
        <p:nvSpPr>
          <p:cNvPr id="3" name="TextBox 2">
            <a:extLst>
              <a:ext uri="{FF2B5EF4-FFF2-40B4-BE49-F238E27FC236}">
                <a16:creationId xmlns:a16="http://schemas.microsoft.com/office/drawing/2014/main" id="{E36C76D5-706C-465F-83C4-2F7896E6FA9C}"/>
              </a:ext>
            </a:extLst>
          </p:cNvPr>
          <p:cNvSpPr txBox="1"/>
          <p:nvPr/>
        </p:nvSpPr>
        <p:spPr>
          <a:xfrm>
            <a:off x="1848997" y="1720120"/>
            <a:ext cx="292068" cy="307777"/>
          </a:xfrm>
          <a:prstGeom prst="rect">
            <a:avLst/>
          </a:prstGeom>
          <a:noFill/>
        </p:spPr>
        <p:txBody>
          <a:bodyPr wrap="none" rtlCol="0">
            <a:spAutoFit/>
          </a:bodyPr>
          <a:lstStyle/>
          <a:p>
            <a:r>
              <a:rPr lang="en-US" sz="1400" i="1" dirty="0">
                <a:latin typeface="Courier New" panose="02070309020205020404" pitchFamily="49" charset="0"/>
                <a:cs typeface="Courier New" panose="02070309020205020404" pitchFamily="49" charset="0"/>
              </a:rPr>
              <a:t>y</a:t>
            </a:r>
          </a:p>
        </p:txBody>
      </p:sp>
      <p:sp>
        <p:nvSpPr>
          <p:cNvPr id="6" name="TextBox 5">
            <a:extLst>
              <a:ext uri="{FF2B5EF4-FFF2-40B4-BE49-F238E27FC236}">
                <a16:creationId xmlns:a16="http://schemas.microsoft.com/office/drawing/2014/main" id="{1E8E6CF4-4B1B-4BDA-84FB-AF2614B5725F}"/>
              </a:ext>
            </a:extLst>
          </p:cNvPr>
          <p:cNvSpPr txBox="1"/>
          <p:nvPr/>
        </p:nvSpPr>
        <p:spPr>
          <a:xfrm>
            <a:off x="4552121" y="4967744"/>
            <a:ext cx="292068" cy="307777"/>
          </a:xfrm>
          <a:prstGeom prst="rect">
            <a:avLst/>
          </a:prstGeom>
          <a:noFill/>
        </p:spPr>
        <p:txBody>
          <a:bodyPr wrap="none" rtlCol="0">
            <a:spAutoFit/>
          </a:bodyPr>
          <a:lstStyle/>
          <a:p>
            <a:r>
              <a:rPr lang="en-US" sz="1400" i="1" dirty="0">
                <a:latin typeface="Courier New" panose="02070309020205020404" pitchFamily="49" charset="0"/>
                <a:cs typeface="Courier New" panose="02070309020205020404" pitchFamily="49" charset="0"/>
              </a:rPr>
              <a:t>x</a:t>
            </a:r>
          </a:p>
        </p:txBody>
      </p:sp>
      <p:cxnSp>
        <p:nvCxnSpPr>
          <p:cNvPr id="5" name="Straight Connector 4">
            <a:extLst>
              <a:ext uri="{FF2B5EF4-FFF2-40B4-BE49-F238E27FC236}">
                <a16:creationId xmlns:a16="http://schemas.microsoft.com/office/drawing/2014/main" id="{312A953D-FB29-49ED-80B8-01783FA3B963}"/>
              </a:ext>
            </a:extLst>
          </p:cNvPr>
          <p:cNvCxnSpPr>
            <a:cxnSpLocks/>
          </p:cNvCxnSpPr>
          <p:nvPr/>
        </p:nvCxnSpPr>
        <p:spPr>
          <a:xfrm>
            <a:off x="1981779" y="2133600"/>
            <a:ext cx="19880" cy="2986545"/>
          </a:xfrm>
          <a:prstGeom prst="line">
            <a:avLst/>
          </a:prstGeom>
          <a:ln>
            <a:headEnd type="arrow"/>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4A48692-27F5-469B-BACF-B0ADB29E0832}"/>
              </a:ext>
            </a:extLst>
          </p:cNvPr>
          <p:cNvCxnSpPr>
            <a:cxnSpLocks/>
            <a:stCxn id="6" idx="1"/>
          </p:cNvCxnSpPr>
          <p:nvPr/>
        </p:nvCxnSpPr>
        <p:spPr>
          <a:xfrm flipH="1" flipV="1">
            <a:off x="2001659" y="5120145"/>
            <a:ext cx="2550462" cy="1488"/>
          </a:xfrm>
          <a:prstGeom prst="line">
            <a:avLst/>
          </a:prstGeom>
          <a:ln>
            <a:headEnd type="arrow"/>
            <a:tailEnd type="none"/>
          </a:ln>
        </p:spPr>
        <p:style>
          <a:lnRef idx="1">
            <a:schemeClr val="accent1"/>
          </a:lnRef>
          <a:fillRef idx="0">
            <a:schemeClr val="accent1"/>
          </a:fillRef>
          <a:effectRef idx="0">
            <a:schemeClr val="accent1"/>
          </a:effectRef>
          <a:fontRef idx="minor">
            <a:schemeClr val="tx1"/>
          </a:fontRef>
        </p:style>
      </p:cxnSp>
      <p:pic>
        <p:nvPicPr>
          <p:cNvPr id="8" name="Picture 7" descr="Chart&#10;&#10;Description automatically generated">
            <a:extLst>
              <a:ext uri="{FF2B5EF4-FFF2-40B4-BE49-F238E27FC236}">
                <a16:creationId xmlns:a16="http://schemas.microsoft.com/office/drawing/2014/main" id="{0CB4695C-9BBB-44CB-8105-2908ACD5F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561" y="2257872"/>
            <a:ext cx="8211827" cy="2696502"/>
          </a:xfrm>
          <a:prstGeom prst="rect">
            <a:avLst/>
          </a:prstGeom>
        </p:spPr>
      </p:pic>
    </p:spTree>
    <p:extLst>
      <p:ext uri="{BB962C8B-B14F-4D97-AF65-F5344CB8AC3E}">
        <p14:creationId xmlns:p14="http://schemas.microsoft.com/office/powerpoint/2010/main" val="106693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2" descr="F13023">
            <a:extLst>
              <a:ext uri="{FF2B5EF4-FFF2-40B4-BE49-F238E27FC236}">
                <a16:creationId xmlns:a16="http://schemas.microsoft.com/office/drawing/2014/main" id="{8228750C-0D30-4367-BD35-78C99F4E1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1891" y="909334"/>
            <a:ext cx="4868217" cy="5039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47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3074" name="Picture 2" descr="F13031">
            <a:extLst>
              <a:ext uri="{FF2B5EF4-FFF2-40B4-BE49-F238E27FC236}">
                <a16:creationId xmlns:a16="http://schemas.microsoft.com/office/drawing/2014/main" id="{FE32D917-19C8-425A-8F62-32045418B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1891" y="969849"/>
            <a:ext cx="4868217" cy="4918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098" name="Picture 2" descr="F13032">
            <a:extLst>
              <a:ext uri="{FF2B5EF4-FFF2-40B4-BE49-F238E27FC236}">
                <a16:creationId xmlns:a16="http://schemas.microsoft.com/office/drawing/2014/main" id="{AE6316DE-1ED1-4A08-B4D7-CEFE16BD1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425" y="1047750"/>
            <a:ext cx="46291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65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40E961-A4DD-4245-81E0-EA5B8EB46FB4}"/>
              </a:ext>
            </a:extLst>
          </p:cNvPr>
          <p:cNvPicPr>
            <a:picLocks noChangeAspect="1"/>
          </p:cNvPicPr>
          <p:nvPr/>
        </p:nvPicPr>
        <p:blipFill>
          <a:blip r:embed="rId3"/>
          <a:stretch>
            <a:fillRect/>
          </a:stretch>
        </p:blipFill>
        <p:spPr>
          <a:xfrm>
            <a:off x="1619250" y="1741914"/>
            <a:ext cx="8953500" cy="1743075"/>
          </a:xfrm>
          <a:prstGeom prst="rect">
            <a:avLst/>
          </a:prstGeom>
        </p:spPr>
      </p:pic>
      <p:sp>
        <p:nvSpPr>
          <p:cNvPr id="7" name="Title 1">
            <a:extLst>
              <a:ext uri="{FF2B5EF4-FFF2-40B4-BE49-F238E27FC236}">
                <a16:creationId xmlns:a16="http://schemas.microsoft.com/office/drawing/2014/main" id="{BCE40D6D-FBBE-4C53-A9BB-EA12C9C8F46E}"/>
              </a:ext>
            </a:extLst>
          </p:cNvPr>
          <p:cNvSpPr>
            <a:spLocks noGrp="1"/>
          </p:cNvSpPr>
          <p:nvPr>
            <p:ph type="title"/>
          </p:nvPr>
        </p:nvSpPr>
        <p:spPr>
          <a:xfrm>
            <a:off x="1619251" y="983891"/>
            <a:ext cx="2829181" cy="815404"/>
          </a:xfrm>
        </p:spPr>
        <p:txBody>
          <a:bodyPr>
            <a:normAutofit/>
          </a:bodyPr>
          <a:lstStyle/>
          <a:p>
            <a:pPr algn="ctr"/>
            <a:r>
              <a:rPr lang="en-US" sz="2000" dirty="0">
                <a:latin typeface="Segoe UI Light" panose="020B0502040204020203" pitchFamily="34" charset="0"/>
                <a:cs typeface="Segoe UI Light" panose="020B0502040204020203" pitchFamily="34" charset="0"/>
              </a:rPr>
              <a:t>Linear</a:t>
            </a:r>
          </a:p>
        </p:txBody>
      </p:sp>
      <p:sp>
        <p:nvSpPr>
          <p:cNvPr id="8" name="Title 1">
            <a:extLst>
              <a:ext uri="{FF2B5EF4-FFF2-40B4-BE49-F238E27FC236}">
                <a16:creationId xmlns:a16="http://schemas.microsoft.com/office/drawing/2014/main" id="{8A8FCEB5-14B3-477A-B602-D602E3C64CC8}"/>
              </a:ext>
            </a:extLst>
          </p:cNvPr>
          <p:cNvSpPr txBox="1">
            <a:spLocks/>
          </p:cNvSpPr>
          <p:nvPr/>
        </p:nvSpPr>
        <p:spPr>
          <a:xfrm>
            <a:off x="4681409" y="983891"/>
            <a:ext cx="2829181"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Segoe UI Light" panose="020B0502040204020203" pitchFamily="34" charset="0"/>
                <a:cs typeface="Segoe UI Light" panose="020B0502040204020203" pitchFamily="34" charset="0"/>
              </a:rPr>
              <a:t>ReLU</a:t>
            </a:r>
          </a:p>
        </p:txBody>
      </p:sp>
      <p:sp>
        <p:nvSpPr>
          <p:cNvPr id="9" name="Title 1">
            <a:extLst>
              <a:ext uri="{FF2B5EF4-FFF2-40B4-BE49-F238E27FC236}">
                <a16:creationId xmlns:a16="http://schemas.microsoft.com/office/drawing/2014/main" id="{F1D165D6-22BB-4493-AADE-73D541257CD9}"/>
              </a:ext>
            </a:extLst>
          </p:cNvPr>
          <p:cNvSpPr txBox="1">
            <a:spLocks/>
          </p:cNvSpPr>
          <p:nvPr/>
        </p:nvSpPr>
        <p:spPr>
          <a:xfrm>
            <a:off x="7743567" y="983891"/>
            <a:ext cx="2829181"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Segoe UI Light" panose="020B0502040204020203" pitchFamily="34" charset="0"/>
                <a:cs typeface="Segoe UI Light" panose="020B0502040204020203" pitchFamily="34" charset="0"/>
              </a:rPr>
              <a:t>Sigmoid</a:t>
            </a:r>
          </a:p>
        </p:txBody>
      </p:sp>
      <p:pic>
        <p:nvPicPr>
          <p:cNvPr id="18" name="Picture 17">
            <a:extLst>
              <a:ext uri="{FF2B5EF4-FFF2-40B4-BE49-F238E27FC236}">
                <a16:creationId xmlns:a16="http://schemas.microsoft.com/office/drawing/2014/main" id="{7E6C49B6-0281-4A6C-B29A-996DB9E1CC1C}"/>
              </a:ext>
            </a:extLst>
          </p:cNvPr>
          <p:cNvPicPr>
            <a:picLocks noChangeAspect="1"/>
          </p:cNvPicPr>
          <p:nvPr/>
        </p:nvPicPr>
        <p:blipFill rotWithShape="1">
          <a:blip r:embed="rId4"/>
          <a:srcRect l="31692" t="37963" r="44075" b="29948"/>
          <a:stretch/>
        </p:blipFill>
        <p:spPr>
          <a:xfrm>
            <a:off x="1704356" y="3899617"/>
            <a:ext cx="2658970" cy="1980619"/>
          </a:xfrm>
          <a:prstGeom prst="rect">
            <a:avLst/>
          </a:prstGeom>
        </p:spPr>
      </p:pic>
      <p:pic>
        <p:nvPicPr>
          <p:cNvPr id="19" name="Picture 18">
            <a:extLst>
              <a:ext uri="{FF2B5EF4-FFF2-40B4-BE49-F238E27FC236}">
                <a16:creationId xmlns:a16="http://schemas.microsoft.com/office/drawing/2014/main" id="{476F1E7F-582D-444C-A73A-0A3391E1B8B8}"/>
              </a:ext>
            </a:extLst>
          </p:cNvPr>
          <p:cNvPicPr>
            <a:picLocks noChangeAspect="1"/>
          </p:cNvPicPr>
          <p:nvPr/>
        </p:nvPicPr>
        <p:blipFill rotWithShape="1">
          <a:blip r:embed="rId5"/>
          <a:srcRect l="32235" t="33928" r="44980" b="34540"/>
          <a:stretch/>
        </p:blipFill>
        <p:spPr>
          <a:xfrm>
            <a:off x="5010377" y="3885329"/>
            <a:ext cx="2500213" cy="1946155"/>
          </a:xfrm>
          <a:prstGeom prst="rect">
            <a:avLst/>
          </a:prstGeom>
        </p:spPr>
      </p:pic>
      <p:pic>
        <p:nvPicPr>
          <p:cNvPr id="20" name="Picture 19">
            <a:extLst>
              <a:ext uri="{FF2B5EF4-FFF2-40B4-BE49-F238E27FC236}">
                <a16:creationId xmlns:a16="http://schemas.microsoft.com/office/drawing/2014/main" id="{EA31B4E6-AC2D-4EB1-80E4-86860D026274}"/>
              </a:ext>
            </a:extLst>
          </p:cNvPr>
          <p:cNvPicPr>
            <a:picLocks noChangeAspect="1"/>
          </p:cNvPicPr>
          <p:nvPr/>
        </p:nvPicPr>
        <p:blipFill rotWithShape="1">
          <a:blip r:embed="rId6"/>
          <a:srcRect l="32552" t="37037" r="44011" b="29629"/>
          <a:stretch/>
        </p:blipFill>
        <p:spPr>
          <a:xfrm>
            <a:off x="8157641" y="3899617"/>
            <a:ext cx="2571751" cy="2057398"/>
          </a:xfrm>
          <a:prstGeom prst="rect">
            <a:avLst/>
          </a:prstGeom>
        </p:spPr>
      </p:pic>
    </p:spTree>
    <p:extLst>
      <p:ext uri="{BB962C8B-B14F-4D97-AF65-F5344CB8AC3E}">
        <p14:creationId xmlns:p14="http://schemas.microsoft.com/office/powerpoint/2010/main" val="22127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100" name="Picture 4" descr="F13036n">
            <a:extLst>
              <a:ext uri="{FF2B5EF4-FFF2-40B4-BE49-F238E27FC236}">
                <a16:creationId xmlns:a16="http://schemas.microsoft.com/office/drawing/2014/main" id="{D84B2C1A-AE8B-44AF-A57D-EB32A09E6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1609725"/>
            <a:ext cx="6629400"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15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F29E86-F4EC-4823-9A43-A52FE451A52D}"/>
              </a:ext>
            </a:extLst>
          </p:cNvPr>
          <p:cNvPicPr>
            <a:picLocks noChangeAspect="1"/>
          </p:cNvPicPr>
          <p:nvPr/>
        </p:nvPicPr>
        <p:blipFill>
          <a:blip r:embed="rId3"/>
          <a:stretch>
            <a:fillRect/>
          </a:stretch>
        </p:blipFill>
        <p:spPr>
          <a:xfrm>
            <a:off x="3333037" y="960774"/>
            <a:ext cx="5525925" cy="5245292"/>
          </a:xfrm>
          <a:prstGeom prst="rect">
            <a:avLst/>
          </a:prstGeom>
        </p:spPr>
      </p:pic>
    </p:spTree>
    <p:extLst>
      <p:ext uri="{BB962C8B-B14F-4D97-AF65-F5344CB8AC3E}">
        <p14:creationId xmlns:p14="http://schemas.microsoft.com/office/powerpoint/2010/main" val="253318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3726</TotalTime>
  <Words>821</Words>
  <Application>Microsoft Office PowerPoint</Application>
  <PresentationFormat>Widescreen</PresentationFormat>
  <Paragraphs>44</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Courier New</vt:lpstr>
      <vt:lpstr>Palatino Linotype</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Linear</vt:lpstr>
      <vt:lpstr>PowerPoint Presentation</vt:lpstr>
      <vt:lpstr>PowerPoint Presentation</vt:lpstr>
      <vt:lpstr> (Perceptron as Binary Classifier) 02.2_binary_classifier.ipynb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329</cp:revision>
  <dcterms:created xsi:type="dcterms:W3CDTF">2021-03-18T17:30:04Z</dcterms:created>
  <dcterms:modified xsi:type="dcterms:W3CDTF">2022-04-05T15:13:33Z</dcterms:modified>
</cp:coreProperties>
</file>