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2" r:id="rId2"/>
    <p:sldId id="337" r:id="rId3"/>
    <p:sldId id="304" r:id="rId4"/>
    <p:sldId id="327" r:id="rId5"/>
    <p:sldId id="309" r:id="rId6"/>
    <p:sldId id="312" r:id="rId7"/>
    <p:sldId id="302" r:id="rId8"/>
    <p:sldId id="306" r:id="rId9"/>
    <p:sldId id="307" r:id="rId10"/>
    <p:sldId id="303" r:id="rId11"/>
    <p:sldId id="336" r:id="rId12"/>
    <p:sldId id="308" r:id="rId13"/>
    <p:sldId id="313" r:id="rId14"/>
    <p:sldId id="294" r:id="rId15"/>
    <p:sldId id="329" r:id="rId16"/>
    <p:sldId id="325" r:id="rId17"/>
    <p:sldId id="331" r:id="rId18"/>
    <p:sldId id="330" r:id="rId19"/>
    <p:sldId id="311" r:id="rId20"/>
    <p:sldId id="256" r:id="rId21"/>
    <p:sldId id="257" r:id="rId22"/>
    <p:sldId id="262" r:id="rId23"/>
    <p:sldId id="261" r:id="rId24"/>
    <p:sldId id="260" r:id="rId25"/>
    <p:sldId id="258" r:id="rId26"/>
    <p:sldId id="259" r:id="rId27"/>
    <p:sldId id="334" r:id="rId28"/>
    <p:sldId id="289" r:id="rId29"/>
    <p:sldId id="335" r:id="rId30"/>
    <p:sldId id="328" r:id="rId31"/>
    <p:sldId id="332" r:id="rId32"/>
    <p:sldId id="305" r:id="rId33"/>
    <p:sldId id="32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66FF"/>
    <a:srgbClr val="9966FF"/>
    <a:srgbClr val="FF00FF"/>
    <a:srgbClr val="FFFF00"/>
    <a:srgbClr val="4747FF"/>
    <a:srgbClr val="00CC66"/>
    <a:srgbClr val="6C9AC3"/>
    <a:srgbClr val="80BE63"/>
    <a:srgbClr val="E28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5978" autoAdjust="0"/>
  </p:normalViewPr>
  <p:slideViewPr>
    <p:cSldViewPr snapToGrid="0" showGuides="1">
      <p:cViewPr>
        <p:scale>
          <a:sx n="66" d="100"/>
          <a:sy n="66" d="100"/>
        </p:scale>
        <p:origin x="564" y="-656"/>
      </p:cViewPr>
      <p:guideLst>
        <p:guide orient="horz" pos="2088"/>
        <p:guide pos="3816"/>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National_Institute_of_Standards_and_Technolog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to Practicum AI Foundations of Deep Learning – Gradient Descent.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loss function’s contour may not look like a nice, regular bowl.  So far, I’ve used a simple example to facilitate a foundational understanding.  But reality is often much more complex.  A contour may have holes, ridges, plateaus, and all sorts of irregular terrains, making </a:t>
            </a:r>
            <a:r>
              <a:rPr lang="en-US" b="1" i="0" dirty="0">
                <a:solidFill>
                  <a:srgbClr val="3C3C3B"/>
                </a:solidFill>
                <a:effectLst/>
                <a:latin typeface="+mn-lt"/>
              </a:rPr>
              <a:t>convergence</a:t>
            </a:r>
            <a:r>
              <a:rPr lang="en-US" b="0" i="0" dirty="0">
                <a:solidFill>
                  <a:srgbClr val="3C3C3B"/>
                </a:solidFill>
                <a:effectLst/>
                <a:latin typeface="+mn-lt"/>
              </a:rPr>
              <a:t> to the global minimum difficult to achieve, if not impossible. </a:t>
            </a:r>
          </a:p>
          <a:p>
            <a:endParaRPr lang="en-US" b="0" i="0"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59195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The architecture of the model and its trainable weights determines the contour of the loss function.   Here we see the loss surface of a ResNet-56 model, with and without skip connections.  (A skip connection allows us to jump over some of the layers in a neural network)   As we see here, a slight change in model architecture can have a dramatic effect on the loss contour and whether a model </a:t>
            </a:r>
            <a:r>
              <a:rPr lang="en-US" b="1" i="0" dirty="0">
                <a:solidFill>
                  <a:srgbClr val="3C3C3B"/>
                </a:solidFill>
                <a:effectLst/>
                <a:latin typeface="+mn-lt"/>
              </a:rPr>
              <a:t>is</a:t>
            </a:r>
            <a:r>
              <a:rPr lang="en-US" b="0" i="0" dirty="0">
                <a:solidFill>
                  <a:srgbClr val="3C3C3B"/>
                </a:solidFill>
                <a:effectLst/>
                <a:latin typeface="+mn-lt"/>
              </a:rPr>
              <a:t> or </a:t>
            </a:r>
            <a:r>
              <a:rPr lang="en-US" b="1" i="0" dirty="0">
                <a:solidFill>
                  <a:srgbClr val="3C3C3B"/>
                </a:solidFill>
                <a:effectLst/>
                <a:latin typeface="+mn-lt"/>
              </a:rPr>
              <a:t>is not </a:t>
            </a:r>
            <a:r>
              <a:rPr lang="en-US" b="0" i="0" dirty="0">
                <a:solidFill>
                  <a:srgbClr val="3C3C3B"/>
                </a:solidFill>
                <a:effectLst/>
                <a:latin typeface="+mn-lt"/>
              </a:rPr>
              <a:t>trainable.   Keep in mind that what we’re doing here is reducing a high-dimensional space to 3-dimensions.  And yes, this is a complex and highly mathematical process, well beyond the scope of this learning experience. </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Article Link: </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https://proceedings.neurips.cc/paper/2018/file/a41b3bb3e6b050b6c9067c67f663b915-Paper.pdf</a:t>
            </a:r>
          </a:p>
          <a:p>
            <a:endParaRPr lang="en-US" b="0" i="0" dirty="0">
              <a:solidFill>
                <a:srgbClr val="3C3C3B"/>
              </a:solidFill>
              <a:effectLst/>
              <a:latin typeface="+mn-lt"/>
            </a:endParaRPr>
          </a:p>
          <a:p>
            <a:endParaRPr lang="en-US" b="0" i="0"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6253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With complex contours, it can be hard to find a global minimum.  Consider this image.  If we start on the left, then gradient descent might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that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we start, however, on the right, it might take too long to cross the plateau.  In that case, stop too early and one never finds the global minimum.  Can we overcome this problem? </a:t>
            </a:r>
          </a:p>
          <a:p>
            <a:endParaRPr lang="en-US" b="0" i="0" dirty="0">
              <a:solidFill>
                <a:srgbClr val="3C3C3B"/>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Well, a lot of research has focused on the problem of adjusting the learning rate when a loss function contour has many ridges, valleys, and plateaus.  It’s the </a:t>
            </a:r>
            <a:r>
              <a:rPr lang="en-US" sz="1200" b="1" i="0" u="none" strike="noStrike" kern="1200" dirty="0">
                <a:solidFill>
                  <a:schemeClr val="tx1"/>
                </a:solidFill>
                <a:effectLst/>
                <a:latin typeface="+mn-lt"/>
                <a:ea typeface="+mn-ea"/>
                <a:cs typeface="+mn-cs"/>
              </a:rPr>
              <a:t>optimizer’s</a:t>
            </a:r>
            <a:r>
              <a:rPr lang="en-US" sz="1200" b="0" i="0" u="none" strike="noStrike" kern="1200" dirty="0">
                <a:solidFill>
                  <a:schemeClr val="tx1"/>
                </a:solidFill>
                <a:effectLst/>
                <a:latin typeface="+mn-lt"/>
                <a:ea typeface="+mn-ea"/>
                <a:cs typeface="+mn-cs"/>
              </a:rPr>
              <a:t> job to find that global minimum.</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ADAM (Adaptive momentum) optimizer is a popular choice.  ADAM’s basic strategy can be described like this:  </a:t>
            </a:r>
          </a:p>
          <a:p>
            <a:pPr marL="228600" indent="-228600" rtl="0" fontAlgn="base">
              <a:buAutoNum type="arabicPeriod"/>
            </a:pPr>
            <a:r>
              <a:rPr lang="en-US" sz="1200" b="0" i="0" u="none" strike="noStrike" kern="1200" dirty="0">
                <a:solidFill>
                  <a:schemeClr val="tx1"/>
                </a:solidFill>
                <a:effectLst/>
                <a:latin typeface="+mn-lt"/>
                <a:ea typeface="+mn-ea"/>
                <a:cs typeface="+mn-cs"/>
              </a:rPr>
              <a:t>First, imagine a marble placed near the top of a hill.  </a:t>
            </a:r>
          </a:p>
          <a:p>
            <a:pPr marL="228600" indent="-228600" rtl="0" fontAlgn="base">
              <a:buAutoNum type="arabicPeriod"/>
            </a:pPr>
            <a:r>
              <a:rPr lang="en-US" sz="1200" b="0" i="0" u="none" strike="noStrike" kern="1200" dirty="0">
                <a:solidFill>
                  <a:schemeClr val="tx1"/>
                </a:solidFill>
                <a:effectLst/>
                <a:latin typeface="+mn-lt"/>
                <a:ea typeface="+mn-ea"/>
                <a:cs typeface="+mn-cs"/>
              </a:rPr>
              <a:t>We then release the marble, and it begins to roll downhill, picking up speed as it goes.  Hopefully, the marble’s momentum is enough for it to “jump” over trenches (local minima)…</a:t>
            </a:r>
          </a:p>
          <a:p>
            <a:pPr marL="228600" indent="-228600" rtl="0" fontAlgn="base">
              <a:buAutoNum type="arabicPeriod"/>
            </a:pPr>
            <a:r>
              <a:rPr lang="en-US" sz="1200" b="0" i="0" u="none" strike="noStrike" kern="1200" dirty="0">
                <a:solidFill>
                  <a:schemeClr val="tx1"/>
                </a:solidFill>
                <a:effectLst/>
                <a:latin typeface="+mn-lt"/>
                <a:ea typeface="+mn-ea"/>
                <a:cs typeface="+mn-cs"/>
              </a:rPr>
              <a:t>… before ending up at the bottom. </a:t>
            </a:r>
          </a:p>
          <a:p>
            <a:pPr rtl="0" fontAlgn="base"/>
            <a:endParaRPr lang="en-US" sz="1200" b="0" i="0" u="none" strike="noStrike"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let’s circle back to the weight update process.  We start with a key observation: When the output of any neuron in our network changes, the network’s total error – as calculated by the error function – changes by a proportional amount. Thus, t</a:t>
            </a:r>
            <a:r>
              <a:rPr lang="en-US" sz="1200" dirty="0">
                <a:effectLst/>
                <a:latin typeface="+mn-lt"/>
                <a:ea typeface="Malgun Gothic" panose="020B0503020000020004" pitchFamily="34" charset="-127"/>
                <a:cs typeface="Times New Roman" panose="02020603050405020304" pitchFamily="18" charset="0"/>
              </a:rPr>
              <a:t>he connection between any change in a given neuron’s output and the resulting change in the total error is simply the neuron’s change multiplied by some number. </a:t>
            </a:r>
          </a:p>
          <a:p>
            <a:endParaRPr lang="en-US" sz="1200" dirty="0">
              <a:effectLst/>
              <a:latin typeface="+mn-lt"/>
              <a:ea typeface="Malgun Gothic" panose="020B0503020000020004" pitchFamily="34" charset="-127"/>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As stated in an earlier slide – to adjust a given weight, we need the output from the originating neuron as well as the delta from its downstream connection.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the slides which follow, we’re going to examine the update process for Weight gf1 – bookmark that in your memory.</a:t>
            </a:r>
            <a:endParaRPr lang="en-US" b="0" i="0" dirty="0">
              <a:solidFill>
                <a:srgbClr val="3C3C3B"/>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better understand what delta is, let’s take a closer look at what happens inside an artificial neuron.</a:t>
            </a: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on the output from G, the single node in the hidden layer of our simple network from the previous slide.  Now, let’s add some arbitrary value to G’s output just before that value emerges.  As shown here, we use the letter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as the name of the variable that holds this extra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Wgf1 is pictured here.   Let’s walk through this figure. We start with the output Go from neuron G and the delta Fδ from output neuron F.  We first multiply these two numbers together, as shown by the multiplication sign.  We then multiply that value by -1 and add that to weight Wgf1.  The green arrow is the update step, where this result becomes the new value of Wgf1.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effectLst/>
                <a:latin typeface="+mn-lt"/>
                <a:ea typeface="Malgun Gothic" panose="020B0503020000020004" pitchFamily="34" charset="-127"/>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Showing subtraction in a diagram like this is hard, because if we have a “minus” node with two incoming arrows, it’s not clear which value is being subtracted from the other (that is, if the inputs are o and δ, do we compute o − δ or δ − o?). So, to sidestep that problem, we first multiply (Go × Fδ), multiply that by -1, and then add that result to Wgf1.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0" dirty="0">
              <a:effectLst/>
              <a:latin typeface="+mn-lt"/>
              <a:ea typeface="Malgun Gothic" panose="020B0503020000020004" pitchFamily="34" charset="-127"/>
              <a:cs typeface="Times New Roman" panose="02020603050405020304" pitchFamily="18" charset="0"/>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Wxg2 is linked to weight Wgf1 which, in turn, is linked to the Total Error.  Once the error (loss) function calculates the total error, its location on the gradient, and the slope (derivative) at that location, the optimizer then walks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Wgf1 and then weight Wxg2.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lesson, we will: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Introduce the backpropagation process – its basic parts and the relation of those parts to each other.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Take a closer look at the loss (error) function, more specifically its contour.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Present the logic of learning and how one finds the bottom of a loss function contour in relation to the </a:t>
            </a:r>
            <a:r>
              <a:rPr lang="en-US" b="1" dirty="0"/>
              <a:t>learning rate </a:t>
            </a:r>
            <a:r>
              <a:rPr lang="en-US" dirty="0"/>
              <a:t>hyperparameter.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Consider the key role optimizers play in real-world neural network learning</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816123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96021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21</a:t>
            </a:fld>
            <a:endParaRPr lang="en-US"/>
          </a:p>
        </p:txBody>
      </p:sp>
    </p:spTree>
    <p:extLst>
      <p:ext uri="{BB962C8B-B14F-4D97-AF65-F5344CB8AC3E}">
        <p14:creationId xmlns:p14="http://schemas.microsoft.com/office/powerpoint/2010/main" val="2668174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22</a:t>
            </a:fld>
            <a:endParaRPr lang="en-US"/>
          </a:p>
        </p:txBody>
      </p:sp>
    </p:spTree>
    <p:extLst>
      <p:ext uri="{BB962C8B-B14F-4D97-AF65-F5344CB8AC3E}">
        <p14:creationId xmlns:p14="http://schemas.microsoft.com/office/powerpoint/2010/main" val="2894673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23</a:t>
            </a:fld>
            <a:endParaRPr lang="en-US"/>
          </a:p>
        </p:txBody>
      </p:sp>
    </p:spTree>
    <p:extLst>
      <p:ext uri="{BB962C8B-B14F-4D97-AF65-F5344CB8AC3E}">
        <p14:creationId xmlns:p14="http://schemas.microsoft.com/office/powerpoint/2010/main" val="2554863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24</a:t>
            </a:fld>
            <a:endParaRPr lang="en-US"/>
          </a:p>
        </p:txBody>
      </p:sp>
    </p:spTree>
    <p:extLst>
      <p:ext uri="{BB962C8B-B14F-4D97-AF65-F5344CB8AC3E}">
        <p14:creationId xmlns:p14="http://schemas.microsoft.com/office/powerpoint/2010/main" val="1538858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25</a:t>
            </a:fld>
            <a:endParaRPr lang="en-US"/>
          </a:p>
        </p:txBody>
      </p:sp>
    </p:spTree>
    <p:extLst>
      <p:ext uri="{BB962C8B-B14F-4D97-AF65-F5344CB8AC3E}">
        <p14:creationId xmlns:p14="http://schemas.microsoft.com/office/powerpoint/2010/main" val="1270975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26</a:t>
            </a:fld>
            <a:endParaRPr lang="en-US"/>
          </a:p>
        </p:txBody>
      </p:sp>
    </p:spTree>
    <p:extLst>
      <p:ext uri="{BB962C8B-B14F-4D97-AF65-F5344CB8AC3E}">
        <p14:creationId xmlns:p14="http://schemas.microsoft.com/office/powerpoint/2010/main" val="37676101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let’s zoom out and consider the training process from the perspective of the overall model.  Here we see the training process (the process of </a:t>
            </a:r>
            <a:r>
              <a:rPr lang="en-US" b="1" dirty="0"/>
              <a:t>model convergence)</a:t>
            </a:r>
            <a:r>
              <a:rPr lang="en-US" dirty="0"/>
              <a:t> simulated for a linear regression model.  As our model converges to a global minimum – that is, the model’s fit improves as the regression line moves – our training loss drops and adjustments to our parameters (weights and biases) levels off.</a:t>
            </a:r>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2567730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MNIST (</a:t>
            </a:r>
            <a:r>
              <a:rPr lang="en-US" b="0" i="1" dirty="0">
                <a:solidFill>
                  <a:srgbClr val="202122"/>
                </a:solidFill>
                <a:effectLst/>
                <a:latin typeface="Arial" panose="020B0604020202020204" pitchFamily="34" charset="0"/>
              </a:rPr>
              <a:t>Modified </a:t>
            </a:r>
            <a:r>
              <a:rPr lang="en-US" b="0" i="1" u="none" strike="noStrike" dirty="0">
                <a:solidFill>
                  <a:srgbClr val="0645AD"/>
                </a:solidFill>
                <a:effectLst/>
                <a:latin typeface="Arial" panose="020B0604020202020204" pitchFamily="34" charset="0"/>
                <a:hlinkClick r:id="rId3" tooltip="National Institute of Standards and Technology"/>
              </a:rPr>
              <a:t>National Institute of Standards and Technology</a:t>
            </a:r>
            <a:r>
              <a:rPr lang="en-US" b="0" i="1" u="none" strike="noStrike" dirty="0">
                <a:solidFill>
                  <a:srgbClr val="202122"/>
                </a:solidFill>
                <a:effectLst/>
                <a:latin typeface="Arial" panose="020B0604020202020204" pitchFamily="34" charset="0"/>
              </a:rPr>
              <a:t>)</a:t>
            </a:r>
            <a:r>
              <a:rPr lang="en-US" dirty="0"/>
              <a:t> is a famous dataset of handwritten digits with 60,000 examples in the training set and 10,000 in the test set. </a:t>
            </a:r>
            <a:r>
              <a:rPr lang="en-US" b="0" i="0" dirty="0">
                <a:solidFill>
                  <a:srgbClr val="202122"/>
                </a:solidFill>
                <a:effectLst/>
                <a:latin typeface="Arial" panose="020B0604020202020204" pitchFamily="34" charset="0"/>
              </a:rPr>
              <a:t>MNIST was created in 1998 – a long, long time ago in AI time.  </a:t>
            </a:r>
            <a:r>
              <a:rPr lang="en-US" dirty="0"/>
              <a:t>Creating a deep learning model to correctly classify a given image is equivalent to writing a “Hello World” program in AI. </a:t>
            </a:r>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So, let’s begin with a quick review of forward propagation.   A couple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dirty="0">
              <a:solidFill>
                <a:srgbClr val="3C3C3B"/>
              </a:solidFill>
              <a:effectLst/>
              <a:latin typeface="+mn-lt"/>
            </a:endParaRPr>
          </a:p>
          <a:p>
            <a:pPr marL="285750" marR="0" lvl="0" indent="-285750" algn="l" defTabSz="914400" rtl="0" eaLnBrk="1" fontAlgn="auto" latinLnBrk="0" hangingPunct="1">
              <a:lnSpc>
                <a:spcPct val="100000"/>
              </a:lnSpc>
              <a:spcBef>
                <a:spcPts val="0"/>
              </a:spcBef>
              <a:spcAft>
                <a:spcPts val="0"/>
              </a:spcAft>
              <a:buClrTx/>
              <a:buSzTx/>
              <a:buFontTx/>
              <a:buAutoNum type="romanL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a:t>
            </a:r>
          </a:p>
          <a:p>
            <a:pPr marL="285750" marR="0" lvl="0" indent="-285750" algn="l" defTabSz="914400" rtl="0" eaLnBrk="1" fontAlgn="auto" latinLnBrk="0" hangingPunct="1">
              <a:lnSpc>
                <a:spcPct val="100000"/>
              </a:lnSpc>
              <a:spcBef>
                <a:spcPts val="0"/>
              </a:spcBef>
              <a:spcAft>
                <a:spcPts val="0"/>
              </a:spcAft>
              <a:buClrTx/>
              <a:buSzTx/>
              <a:buFontTx/>
              <a:buAutoNum type="romanLcPeriod"/>
              <a:tabLst/>
              <a:defRPr/>
            </a:pPr>
            <a:r>
              <a:rPr lang="en-US" b="0" i="0" dirty="0">
                <a:solidFill>
                  <a:srgbClr val="3C3C3B"/>
                </a:solidFill>
                <a:effectLst/>
                <a:latin typeface="+mn-lt"/>
              </a:rPr>
              <a:t>In this small network, all roads lead to node F, the single node in our output layer.  Node F then passes the network’s final prediction (output) to an error function, also known as a </a:t>
            </a:r>
            <a:r>
              <a:rPr lang="en-US" b="1" i="0" dirty="0">
                <a:solidFill>
                  <a:srgbClr val="3C3C3B"/>
                </a:solidFill>
                <a:effectLst/>
                <a:latin typeface="+mn-lt"/>
              </a:rPr>
              <a:t>loss function</a:t>
            </a:r>
            <a:r>
              <a:rPr lang="en-US" b="0" i="0" dirty="0">
                <a:solidFill>
                  <a:srgbClr val="3C3C3B"/>
                </a:solidFill>
                <a:effectLst/>
                <a:latin typeface="+mn-lt"/>
              </a:rPr>
              <a:t>.  The loss function, in turn, calculates the network’s </a:t>
            </a:r>
            <a:r>
              <a:rPr lang="en-US" b="1" i="0" dirty="0">
                <a:solidFill>
                  <a:srgbClr val="3C3C3B"/>
                </a:solidFill>
                <a:effectLst/>
                <a:latin typeface="+mn-lt"/>
              </a:rPr>
              <a:t>total error</a:t>
            </a:r>
            <a:r>
              <a:rPr lang="en-US" b="0" i="0" dirty="0">
                <a:solidFill>
                  <a:srgbClr val="3C3C3B"/>
                </a:solidFill>
                <a:effectLst/>
                <a:latin typeface="+mn-lt"/>
              </a:rPr>
              <a:t>, being the difference between ground truth (labelled Y) and the network’s prediction.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direction in </a:t>
            </a:r>
            <a:r>
              <a:rPr lang="en-US" b="1" i="0" dirty="0">
                <a:solidFill>
                  <a:srgbClr val="3C3C3B"/>
                </a:solidFill>
                <a:effectLst/>
                <a:latin typeface="+mn-lt"/>
              </a:rPr>
              <a:t>back propagation</a:t>
            </a:r>
            <a:r>
              <a:rPr lang="en-US" b="0" i="0" dirty="0">
                <a:solidFill>
                  <a:srgbClr val="3C3C3B"/>
                </a:solidFill>
                <a:effectLst/>
                <a:latin typeface="+mn-lt"/>
              </a:rPr>
              <a:t>…</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31</a:t>
            </a:fld>
            <a:endParaRPr lang="en-US"/>
          </a:p>
        </p:txBody>
      </p:sp>
    </p:spTree>
    <p:extLst>
      <p:ext uri="{BB962C8B-B14F-4D97-AF65-F5344CB8AC3E}">
        <p14:creationId xmlns:p14="http://schemas.microsoft.com/office/powerpoint/2010/main" val="372051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32</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33</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move the other way.  First, the error function passes its calculation of the network’s total error to the optimizer.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Now, the job of the optimizer is to minimize that error, in a process called </a:t>
            </a:r>
            <a:r>
              <a:rPr lang="en-US" b="1" i="0" dirty="0">
                <a:solidFill>
                  <a:srgbClr val="3C3C3B"/>
                </a:solidFill>
                <a:effectLst/>
                <a:latin typeface="Lato"/>
              </a:rPr>
              <a:t>gradient descent</a:t>
            </a:r>
            <a:r>
              <a:rPr lang="en-US" b="0" i="0" dirty="0">
                <a:solidFill>
                  <a:srgbClr val="3C3C3B"/>
                </a:solidFill>
                <a:effectLst/>
                <a:latin typeface="Lato"/>
              </a:rPr>
              <a:t>.  What we want to do is adjust all the network’s weights such that our total error is minimized.  M</a:t>
            </a:r>
            <a:r>
              <a:rPr lang="en-US" b="0" i="0" dirty="0">
                <a:solidFill>
                  <a:srgbClr val="3C3C3B"/>
                </a:solidFill>
                <a:effectLst/>
                <a:latin typeface="+mn-lt"/>
              </a:rPr>
              <a:t>ore concretely, the network must calculate the individual contribution of each weight to the total error and then adjust each (up / down) in relation to its contribution to that error. </a:t>
            </a:r>
          </a:p>
          <a:p>
            <a:pPr marL="228600" indent="-228600">
              <a:buAutoNum type="arabicPeriod"/>
            </a:pPr>
            <a:r>
              <a:rPr lang="en-US" b="0" i="0" dirty="0">
                <a:solidFill>
                  <a:srgbClr val="3C3C3B"/>
                </a:solidFill>
                <a:effectLst/>
                <a:latin typeface="+mn-lt"/>
              </a:rPr>
              <a:t>To adjust a weight, we need two things:  the output from the originating neuron (o) as well as the delta from its downstream connection.  </a:t>
            </a:r>
          </a:p>
          <a:p>
            <a:pPr marL="0" indent="0">
              <a:buNone/>
            </a:pPr>
            <a:endParaRPr lang="en-US" b="0" i="0" dirty="0">
              <a:solidFill>
                <a:srgbClr val="3C3C3B"/>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will discuss the weight update process in just a moment.  But first, let’s take a closer look at the error/loss function…</a:t>
            </a:r>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begin by plotting the contour of our error/loss function in 3-dimensions (x, y, and z).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Of course, this example has been greatly simplified to facilitate understanding.  Even so, the underlying logic holds, whether the contour is simple or complex.  Now at the start of training, a network’s total error is usually high, with a large difference between its prediction and what we expect (ground truth).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In this simulation – the error / loss function…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2. … calculated an initial error located near one of the contour’s tips…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3. … far from the bottom or global minimum.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4. So, what we want to do is “walk” down this slope or gradient, from that initial starting point to the end point at the bottom.  And because the network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But this raises an interesting question.  How does the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To answer that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All you can feel is the slope of the ground below your feet.  So, how would you proceed?  Well, just take a step downhill in the direction indicated by the steepest slope.</a:t>
            </a:r>
          </a:p>
          <a:p>
            <a:endParaRPr lang="en-US" dirty="0"/>
          </a:p>
          <a:p>
            <a:r>
              <a:rPr lang="en-US" dirty="0"/>
              <a:t>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(the line goes up as we move to the right), then increasing the value of the weight (moving it to the right) causes the error to go up.  Likewise, decreasing the value of the weight (moving it to the left) causes the error to go down.  We see that with the purple line.  But if the slope of the error is negative (the line goes down as we move to the right), the logic is reversed.  We see that with the gold line.</a:t>
            </a:r>
          </a:p>
          <a:p>
            <a:endParaRPr lang="en-US" b="0" i="0" dirty="0">
              <a:solidFill>
                <a:srgbClr val="3C3C3B"/>
              </a:solidFill>
              <a:effectLst/>
              <a:latin typeface="+mn-lt"/>
            </a:endParaRPr>
          </a:p>
          <a:p>
            <a:r>
              <a:rPr lang="en-US" b="0" i="0" dirty="0">
                <a:solidFill>
                  <a:srgbClr val="3C3C3B"/>
                </a:solidFill>
                <a:effectLst/>
                <a:latin typeface="+mn-lt"/>
              </a:rPr>
              <a:t>A couple key points – </a:t>
            </a:r>
          </a:p>
          <a:p>
            <a:pPr marL="285750" indent="-285750">
              <a:buAutoNum type="romanLcPeriod"/>
            </a:pPr>
            <a:r>
              <a:rPr lang="en-US" b="0" i="0" dirty="0">
                <a:solidFill>
                  <a:srgbClr val="3D3B49"/>
                </a:solidFill>
                <a:effectLst/>
                <a:latin typeface="+mn-lt"/>
              </a:rPr>
              <a:t>The error curve for each weight in a network is different because each weight has a different effect on the total error.  But if we can calculate the gradient for a specific weight, we know whether it should increase or decrease.  And if we can calculate the gradients for all the weights, we can adjust them all at once, rather than one by one.  That’s what backprop does.</a:t>
            </a:r>
          </a:p>
          <a:p>
            <a:pPr marL="285750" indent="-285750">
              <a:buAutoNum type="romanLcPeriod"/>
            </a:pPr>
            <a:r>
              <a:rPr lang="en-US" b="0" i="0" dirty="0">
                <a:solidFill>
                  <a:srgbClr val="3C3C3B"/>
                </a:solidFill>
                <a:effectLst/>
                <a:latin typeface="+mn-lt"/>
              </a:rPr>
              <a:t>The slope of a tangent line varies depending on its location.  For example, the slope of the gold line is smaller than the purple one.   In other words – as you approach the global minimum at the bottom – the  slope gets smaller and smaller until it’s zero.  When that happens, the neural network ‘knows’ it has found the best possible solution.</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Once we know the slope at our current location, we know which way to go.  So, our next question is: What size of step should we take? The model’s </a:t>
            </a:r>
            <a:r>
              <a:rPr lang="en-US" sz="1800" b="1" i="0" dirty="0">
                <a:solidFill>
                  <a:srgbClr val="3C3C3B"/>
                </a:solidFill>
                <a:effectLst/>
                <a:latin typeface="+mn-lt"/>
              </a:rPr>
              <a:t>learning rate </a:t>
            </a:r>
            <a:r>
              <a:rPr lang="en-US" sz="1800" b="0" i="0" dirty="0">
                <a:solidFill>
                  <a:srgbClr val="3C3C3B"/>
                </a:solidFill>
                <a:effectLst/>
                <a:latin typeface="+mn-lt"/>
              </a:rPr>
              <a:t>answers that question.  It tells the optimizer how big or small each step should be.  This is an important </a:t>
            </a:r>
            <a:r>
              <a:rPr lang="en-US" sz="1800" b="1" i="0" dirty="0">
                <a:solidFill>
                  <a:srgbClr val="3C3C3B"/>
                </a:solidFill>
                <a:effectLst/>
                <a:latin typeface="+mn-lt"/>
              </a:rPr>
              <a:t>hyperparameter</a:t>
            </a:r>
            <a:r>
              <a:rPr lang="en-US" sz="1800" b="0" i="0" dirty="0">
                <a:solidFill>
                  <a:srgbClr val="3C3C3B"/>
                </a:solidFill>
                <a:effectLst/>
                <a:latin typeface="+mn-lt"/>
              </a:rPr>
              <a:t>, one of those adjustable settings you need to keep an eye on.</a:t>
            </a:r>
            <a:r>
              <a:rPr lang="en-US" sz="1800" b="1" i="0" u="none" strike="noStrike" baseline="0" dirty="0">
                <a:solidFill>
                  <a:srgbClr val="3C3C3B"/>
                </a:solidFill>
                <a:effectLst/>
                <a:latin typeface="+mn-lt"/>
              </a:rPr>
              <a:t>  </a:t>
            </a:r>
            <a:r>
              <a:rPr lang="en-US" sz="1800" b="0" i="0" u="none" strike="noStrike" baseline="0" dirty="0">
                <a:solidFill>
                  <a:srgbClr val="000000"/>
                </a:solidFill>
                <a:latin typeface="+mn-lt"/>
              </a:rPr>
              <a:t>If our learning rate is too small, it takes a long time (many iterations) to arrive at the global minimum.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solidFill>
                <a:srgbClr val="00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latin typeface="+mn-lt"/>
              </a:rPr>
              <a:t>On the other hand, …</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 if the learning rate is too high, you might jump across the valley and end up on the other side, possibly at a location higher up than before.  So, a large learning rate might cause the algorithm to </a:t>
            </a:r>
            <a:r>
              <a:rPr lang="en-US" sz="1800" b="1" i="0" u="none" strike="noStrike" baseline="0" dirty="0">
                <a:solidFill>
                  <a:srgbClr val="000000"/>
                </a:solidFill>
                <a:latin typeface="+mn-lt"/>
              </a:rPr>
              <a:t>diverge</a:t>
            </a:r>
            <a:r>
              <a:rPr lang="en-US" sz="1800" b="0" i="0" u="none" strike="noStrike" baseline="0" dirty="0">
                <a:solidFill>
                  <a:srgbClr val="000000"/>
                </a:solidFill>
                <a:latin typeface="+mn-lt"/>
              </a:rPr>
              <a:t>,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13339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6/27/2022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6/27/2022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26.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3.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4DFCB35-A125-4DA8-AA3A-9B3A701BBCDA}"/>
              </a:ext>
            </a:extLst>
          </p:cNvPr>
          <p:cNvSpPr txBox="1"/>
          <p:nvPr/>
        </p:nvSpPr>
        <p:spPr>
          <a:xfrm>
            <a:off x="7080222" y="5518979"/>
            <a:ext cx="4086127" cy="461665"/>
          </a:xfrm>
          <a:prstGeom prst="rect">
            <a:avLst/>
          </a:prstGeom>
          <a:noFill/>
        </p:spPr>
        <p:txBody>
          <a:bodyPr wrap="square">
            <a:spAutoFit/>
          </a:bodyPr>
          <a:lstStyle/>
          <a:p>
            <a:r>
              <a:rPr lang="en-US" sz="2400" b="0" i="0" u="none" strike="noStrike" baseline="0" dirty="0">
                <a:solidFill>
                  <a:schemeClr val="tx1">
                    <a:lumMod val="65000"/>
                    <a:lumOff val="35000"/>
                  </a:schemeClr>
                </a:solidFill>
                <a:latin typeface="Palatino Linotype" panose="02040502050505030304" pitchFamily="18" charset="0"/>
              </a:rPr>
              <a:t>(b) without skip connections</a:t>
            </a:r>
            <a:endParaRPr lang="en-US" sz="2400" dirty="0">
              <a:solidFill>
                <a:schemeClr val="tx1">
                  <a:lumMod val="65000"/>
                  <a:lumOff val="35000"/>
                </a:schemeClr>
              </a:solidFill>
              <a:latin typeface="Palatino Linotype" panose="02040502050505030304" pitchFamily="18" charset="0"/>
            </a:endParaRPr>
          </a:p>
        </p:txBody>
      </p:sp>
      <p:sp>
        <p:nvSpPr>
          <p:cNvPr id="11" name="TextBox 10">
            <a:extLst>
              <a:ext uri="{FF2B5EF4-FFF2-40B4-BE49-F238E27FC236}">
                <a16:creationId xmlns:a16="http://schemas.microsoft.com/office/drawing/2014/main" id="{B8CADA72-BA2E-47D4-9ECF-D6EDF90D9FCD}"/>
              </a:ext>
            </a:extLst>
          </p:cNvPr>
          <p:cNvSpPr txBox="1"/>
          <p:nvPr/>
        </p:nvSpPr>
        <p:spPr>
          <a:xfrm>
            <a:off x="1494845" y="5524769"/>
            <a:ext cx="3895344" cy="461665"/>
          </a:xfrm>
          <a:prstGeom prst="rect">
            <a:avLst/>
          </a:prstGeom>
          <a:noFill/>
        </p:spPr>
        <p:txBody>
          <a:bodyPr wrap="square">
            <a:spAutoFit/>
          </a:bodyPr>
          <a:lstStyle/>
          <a:p>
            <a:r>
              <a:rPr lang="en-US" sz="2400" b="0" i="0" u="none" strike="noStrike" baseline="0" dirty="0">
                <a:solidFill>
                  <a:schemeClr val="tx1">
                    <a:lumMod val="65000"/>
                    <a:lumOff val="35000"/>
                  </a:schemeClr>
                </a:solidFill>
                <a:latin typeface="Palatino Linotype" panose="02040502050505030304" pitchFamily="18" charset="0"/>
              </a:rPr>
              <a:t>(a) with skip connections</a:t>
            </a:r>
            <a:endParaRPr lang="en-US" sz="2400" dirty="0">
              <a:solidFill>
                <a:schemeClr val="tx1">
                  <a:lumMod val="65000"/>
                  <a:lumOff val="35000"/>
                </a:schemeClr>
              </a:solidFill>
              <a:latin typeface="Palatino Linotype" panose="02040502050505030304" pitchFamily="18" charset="0"/>
            </a:endParaRPr>
          </a:p>
        </p:txBody>
      </p:sp>
      <p:sp>
        <p:nvSpPr>
          <p:cNvPr id="12" name="Content Placeholder 4">
            <a:extLst>
              <a:ext uri="{FF2B5EF4-FFF2-40B4-BE49-F238E27FC236}">
                <a16:creationId xmlns:a16="http://schemas.microsoft.com/office/drawing/2014/main" id="{1DD76B48-693A-4B66-8A67-1E27E4EDDB57}"/>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ResNet-56 Model</a:t>
            </a:r>
          </a:p>
        </p:txBody>
      </p:sp>
      <p:sp>
        <p:nvSpPr>
          <p:cNvPr id="13" name="TextBox 12">
            <a:extLst>
              <a:ext uri="{FF2B5EF4-FFF2-40B4-BE49-F238E27FC236}">
                <a16:creationId xmlns:a16="http://schemas.microsoft.com/office/drawing/2014/main" id="{C525176F-5D79-431C-8903-E70B2FA719A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Li, H., et. al.  (2018). </a:t>
            </a:r>
            <a:r>
              <a:rPr lang="en-US" sz="1400" i="1" dirty="0">
                <a:solidFill>
                  <a:schemeClr val="tx1">
                    <a:lumMod val="65000"/>
                    <a:lumOff val="35000"/>
                  </a:schemeClr>
                </a:solidFill>
                <a:latin typeface="+mj-lt"/>
                <a:ea typeface="Verdana" panose="020B0604030504040204" pitchFamily="34" charset="0"/>
              </a:rPr>
              <a:t>Visualizing the Loss Landscape of Neural Nets</a:t>
            </a:r>
            <a:r>
              <a:rPr lang="en-US" sz="1400" dirty="0">
                <a:solidFill>
                  <a:schemeClr val="tx1">
                    <a:lumMod val="65000"/>
                    <a:lumOff val="35000"/>
                  </a:schemeClr>
                </a:solidFill>
                <a:latin typeface="+mj-lt"/>
                <a:ea typeface="Verdana" panose="020B0604030504040204" pitchFamily="34" charset="0"/>
              </a:rPr>
              <a:t>.  NeurIPS 2018, Montreal, CA </a:t>
            </a:r>
          </a:p>
        </p:txBody>
      </p:sp>
      <p:pic>
        <p:nvPicPr>
          <p:cNvPr id="15" name="Picture 14" descr="A close-up of a person's mouth&#10;&#10;Description automatically generated with medium confidence">
            <a:extLst>
              <a:ext uri="{FF2B5EF4-FFF2-40B4-BE49-F238E27FC236}">
                <a16:creationId xmlns:a16="http://schemas.microsoft.com/office/drawing/2014/main" id="{DCD189A4-E4F3-4209-9C9E-565B217070B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500099" y="2812688"/>
            <a:ext cx="3903486" cy="2109717"/>
          </a:xfrm>
          <a:prstGeom prst="rect">
            <a:avLst/>
          </a:prstGeom>
        </p:spPr>
      </p:pic>
      <p:pic>
        <p:nvPicPr>
          <p:cNvPr id="17" name="Picture 16">
            <a:extLst>
              <a:ext uri="{FF2B5EF4-FFF2-40B4-BE49-F238E27FC236}">
                <a16:creationId xmlns:a16="http://schemas.microsoft.com/office/drawing/2014/main" id="{6EB1114F-AB7D-4D32-B485-AD9A428CC96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7103400" y="1935595"/>
            <a:ext cx="3593755" cy="2986810"/>
          </a:xfrm>
          <a:prstGeom prst="rect">
            <a:avLst/>
          </a:prstGeom>
        </p:spPr>
      </p:pic>
    </p:spTree>
    <p:extLst>
      <p:ext uri="{BB962C8B-B14F-4D97-AF65-F5344CB8AC3E}">
        <p14:creationId xmlns:p14="http://schemas.microsoft.com/office/powerpoint/2010/main" val="28936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
        <p:nvSpPr>
          <p:cNvPr id="2" name="Oval 1">
            <a:extLst>
              <a:ext uri="{FF2B5EF4-FFF2-40B4-BE49-F238E27FC236}">
                <a16:creationId xmlns:a16="http://schemas.microsoft.com/office/drawing/2014/main" id="{2899A15F-AA9F-4122-844E-D607ED0FA892}"/>
              </a:ext>
            </a:extLst>
          </p:cNvPr>
          <p:cNvSpPr/>
          <p:nvPr/>
        </p:nvSpPr>
        <p:spPr>
          <a:xfrm>
            <a:off x="4086225" y="2578101"/>
            <a:ext cx="190500" cy="1905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9B6E291-07CA-4EF7-A595-4D35C17D85AD}"/>
              </a:ext>
            </a:extLst>
          </p:cNvPr>
          <p:cNvSpPr/>
          <p:nvPr/>
        </p:nvSpPr>
        <p:spPr>
          <a:xfrm>
            <a:off x="4813300" y="3606801"/>
            <a:ext cx="190500" cy="1905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E846676-E2E5-43F4-906C-ECFC2BA13E13}"/>
              </a:ext>
            </a:extLst>
          </p:cNvPr>
          <p:cNvSpPr/>
          <p:nvPr/>
        </p:nvSpPr>
        <p:spPr>
          <a:xfrm>
            <a:off x="7537450" y="4476751"/>
            <a:ext cx="190500" cy="19050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11820552-C587-4896-93F0-6EC87FBDB598}"/>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Keras Classifier)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03.1_keras_classifier.ipynb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4"/>
          <a:stretch>
            <a:fillRect/>
          </a:stretch>
        </p:blipFill>
        <p:spPr>
          <a:xfrm>
            <a:off x="7121927" y="2624720"/>
            <a:ext cx="3676353" cy="1032880"/>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5"/>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oval" w="lg" len="me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55F49A1-C874-49C7-9247-85238A885872}"/>
              </a:ext>
            </a:extLst>
          </p:cNvPr>
          <p:cNvPicPr>
            <a:picLocks noChangeAspect="1"/>
          </p:cNvPicPr>
          <p:nvPr/>
        </p:nvPicPr>
        <p:blipFill>
          <a:blip r:embed="rId6"/>
          <a:stretch>
            <a:fillRect/>
          </a:stretch>
        </p:blipFill>
        <p:spPr>
          <a:xfrm>
            <a:off x="7735871" y="5025298"/>
            <a:ext cx="3810299" cy="578667"/>
          </a:xfrm>
          <a:prstGeom prst="rect">
            <a:avLst/>
          </a:prstGeom>
        </p:spPr>
      </p:pic>
      <p:sp>
        <p:nvSpPr>
          <p:cNvPr id="15" name="TextBox 14">
            <a:extLst>
              <a:ext uri="{FF2B5EF4-FFF2-40B4-BE49-F238E27FC236}">
                <a16:creationId xmlns:a16="http://schemas.microsoft.com/office/drawing/2014/main" id="{D2C7AE0A-1039-46D7-B855-85907FE0ECD2}"/>
              </a:ext>
            </a:extLst>
          </p:cNvPr>
          <p:cNvSpPr txBox="1"/>
          <p:nvPr/>
        </p:nvSpPr>
        <p:spPr>
          <a:xfrm>
            <a:off x="5406466" y="3112692"/>
            <a:ext cx="830122" cy="338554"/>
          </a:xfrm>
          <a:prstGeom prst="rect">
            <a:avLst/>
          </a:prstGeom>
          <a:noFill/>
        </p:spPr>
        <p:txBody>
          <a:bodyPr wrap="square">
            <a:spAutoFit/>
          </a:bodyPr>
          <a:lstStyle/>
          <a:p>
            <a:r>
              <a:rPr lang="en-US" sz="1600" b="1" dirty="0">
                <a:solidFill>
                  <a:srgbClr val="6C9AC3"/>
                </a:solidFill>
                <a:latin typeface="+mj-lt"/>
              </a:rPr>
              <a:t>o       </a:t>
            </a:r>
            <a:r>
              <a:rPr lang="el-GR" sz="1600" b="1" dirty="0">
                <a:solidFill>
                  <a:srgbClr val="6C9AC3"/>
                </a:solidFill>
                <a:latin typeface="+mj-lt"/>
              </a:rPr>
              <a:t>δ</a:t>
            </a:r>
            <a:endParaRPr lang="en-US" sz="1600" b="1" dirty="0">
              <a:solidFill>
                <a:srgbClr val="6C9AC3"/>
              </a:solidFill>
              <a:latin typeface="+mj-lt"/>
            </a:endParaRPr>
          </a:p>
        </p:txBody>
      </p:sp>
      <p:sp>
        <p:nvSpPr>
          <p:cNvPr id="16" name="TextBox 15">
            <a:extLst>
              <a:ext uri="{FF2B5EF4-FFF2-40B4-BE49-F238E27FC236}">
                <a16:creationId xmlns:a16="http://schemas.microsoft.com/office/drawing/2014/main" id="{9354BAEF-1A01-49F8-B0F8-CA5075AB2176}"/>
              </a:ext>
            </a:extLst>
          </p:cNvPr>
          <p:cNvSpPr txBox="1"/>
          <p:nvPr/>
        </p:nvSpPr>
        <p:spPr>
          <a:xfrm>
            <a:off x="4640759" y="3741284"/>
            <a:ext cx="2093866" cy="338554"/>
          </a:xfrm>
          <a:prstGeom prst="rect">
            <a:avLst/>
          </a:prstGeom>
          <a:noFill/>
        </p:spPr>
        <p:txBody>
          <a:bodyPr wrap="square">
            <a:spAutoFit/>
          </a:bodyPr>
          <a:lstStyle/>
          <a:p>
            <a:pPr algn="ctr"/>
            <a:r>
              <a:rPr lang="en-US" sz="1600" dirty="0">
                <a:solidFill>
                  <a:srgbClr val="6C9AC3"/>
                </a:solidFill>
                <a:latin typeface="+mj-lt"/>
              </a:rPr>
              <a:t>Output (o)     </a:t>
            </a:r>
            <a:r>
              <a:rPr lang="en-US" sz="1600" b="0" i="0" u="none" strike="noStrike" dirty="0">
                <a:solidFill>
                  <a:srgbClr val="6C9AC3"/>
                </a:solidFill>
                <a:latin typeface="+mj-lt"/>
              </a:rPr>
              <a:t>(</a:t>
            </a:r>
            <a:r>
              <a:rPr lang="el-GR" sz="1600" dirty="0">
                <a:solidFill>
                  <a:srgbClr val="6C9AC3"/>
                </a:solidFill>
                <a:latin typeface="+mj-lt"/>
              </a:rPr>
              <a:t>δ</a:t>
            </a:r>
            <a:r>
              <a:rPr lang="en-US" sz="1600" b="0" i="0" u="none" strike="noStrike" dirty="0">
                <a:solidFill>
                  <a:srgbClr val="6C9AC3"/>
                </a:solidFill>
                <a:latin typeface="+mj-lt"/>
              </a:rPr>
              <a:t>) Delta</a:t>
            </a:r>
            <a:endParaRPr lang="en-US" sz="1600" dirty="0">
              <a:solidFill>
                <a:srgbClr val="6C9AC3"/>
              </a:solidFill>
              <a:latin typeface="+mj-lt"/>
            </a:endParaRPr>
          </a:p>
        </p:txBody>
      </p:sp>
      <p:cxnSp>
        <p:nvCxnSpPr>
          <p:cNvPr id="11" name="Straight Connector 10">
            <a:extLst>
              <a:ext uri="{FF2B5EF4-FFF2-40B4-BE49-F238E27FC236}">
                <a16:creationId xmlns:a16="http://schemas.microsoft.com/office/drawing/2014/main" id="{1085AB63-FFA2-4EE3-81FB-444EA6AEB39E}"/>
              </a:ext>
            </a:extLst>
          </p:cNvPr>
          <p:cNvCxnSpPr>
            <a:cxnSpLocks/>
          </p:cNvCxnSpPr>
          <p:nvPr/>
        </p:nvCxnSpPr>
        <p:spPr>
          <a:xfrm flipH="1" flipV="1">
            <a:off x="4949323" y="739977"/>
            <a:ext cx="738369" cy="2051330"/>
          </a:xfrm>
          <a:prstGeom prst="line">
            <a:avLst/>
          </a:prstGeom>
          <a:ln>
            <a:solidFill>
              <a:schemeClr val="tx1">
                <a:lumMod val="65000"/>
                <a:lumOff val="35000"/>
              </a:schemeClr>
            </a:solidFill>
            <a:tailEnd type="oval" w="lg"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0CB7402-680F-4704-80F6-6C77B34C4E49}"/>
              </a:ext>
            </a:extLst>
          </p:cNvPr>
          <p:cNvPicPr>
            <a:picLocks noChangeAspect="1"/>
          </p:cNvPicPr>
          <p:nvPr/>
        </p:nvPicPr>
        <p:blipFill>
          <a:blip r:embed="rId7"/>
          <a:stretch>
            <a:fillRect/>
          </a:stretch>
        </p:blipFill>
        <p:spPr>
          <a:xfrm>
            <a:off x="4120685" y="-61305"/>
            <a:ext cx="1422282" cy="913070"/>
          </a:xfrm>
          <a:prstGeom prst="rect">
            <a:avLst/>
          </a:prstGeom>
        </p:spPr>
      </p:pic>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4" name="Picture 3">
            <a:extLst>
              <a:ext uri="{FF2B5EF4-FFF2-40B4-BE49-F238E27FC236}">
                <a16:creationId xmlns:a16="http://schemas.microsoft.com/office/drawing/2014/main" id="{B413CE53-7EF3-4650-9DF3-E7FDCBE932FC}"/>
              </a:ext>
            </a:extLst>
          </p:cNvPr>
          <p:cNvPicPr>
            <a:picLocks noChangeAspect="1"/>
          </p:cNvPicPr>
          <p:nvPr/>
        </p:nvPicPr>
        <p:blipFill>
          <a:blip r:embed="rId3"/>
          <a:stretch>
            <a:fillRect/>
          </a:stretch>
        </p:blipFill>
        <p:spPr>
          <a:xfrm>
            <a:off x="319087" y="590617"/>
            <a:ext cx="11553825" cy="5267325"/>
          </a:xfrm>
          <a:prstGeom prst="rect">
            <a:avLst/>
          </a:prstGeom>
        </p:spPr>
      </p:pic>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75F8A9-993C-4806-9914-4A87F662E028}"/>
              </a:ext>
            </a:extLst>
          </p:cNvPr>
          <p:cNvSpPr>
            <a:spLocks noGrp="1"/>
          </p:cNvSpPr>
          <p:nvPr>
            <p:ph type="body" idx="1"/>
          </p:nvPr>
        </p:nvSpPr>
        <p:spPr>
          <a:xfrm>
            <a:off x="1024350" y="2159773"/>
            <a:ext cx="11167650" cy="596491"/>
          </a:xfrm>
        </p:spPr>
        <p:txBody>
          <a:bodyPr>
            <a:normAutofit/>
          </a:bodyPr>
          <a:lstStyle/>
          <a:p>
            <a:r>
              <a:rPr lang="en-US" sz="3200" dirty="0">
                <a:solidFill>
                  <a:schemeClr val="tx1">
                    <a:lumMod val="75000"/>
                    <a:lumOff val="25000"/>
                  </a:schemeClr>
                </a:solidFill>
                <a:latin typeface="Palatino Linotype" panose="02040502050505030304" pitchFamily="18" charset="0"/>
              </a:rPr>
              <a:t>1. The Big Picture</a:t>
            </a:r>
          </a:p>
        </p:txBody>
      </p:sp>
      <p:sp>
        <p:nvSpPr>
          <p:cNvPr id="6" name="Content Placeholder 4">
            <a:extLst>
              <a:ext uri="{FF2B5EF4-FFF2-40B4-BE49-F238E27FC236}">
                <a16:creationId xmlns:a16="http://schemas.microsoft.com/office/drawing/2014/main" id="{385EC8A9-EA03-45D6-BCFB-8D8D3029113C}"/>
              </a:ext>
            </a:extLst>
          </p:cNvPr>
          <p:cNvSpPr txBox="1">
            <a:spLocks/>
          </p:cNvSpPr>
          <p:nvPr/>
        </p:nvSpPr>
        <p:spPr>
          <a:xfrm>
            <a:off x="1024350" y="966251"/>
            <a:ext cx="1136015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800" dirty="0">
                <a:solidFill>
                  <a:schemeClr val="accent1">
                    <a:lumMod val="50000"/>
                  </a:schemeClr>
                </a:solidFill>
                <a:latin typeface="Palatino Linotype" panose="02040502050505030304" pitchFamily="18" charset="0"/>
              </a:rPr>
              <a:t>Lesson Overview</a:t>
            </a:r>
          </a:p>
        </p:txBody>
      </p:sp>
      <p:sp>
        <p:nvSpPr>
          <p:cNvPr id="8" name="Text Placeholder 3">
            <a:extLst>
              <a:ext uri="{FF2B5EF4-FFF2-40B4-BE49-F238E27FC236}">
                <a16:creationId xmlns:a16="http://schemas.microsoft.com/office/drawing/2014/main" id="{801D5722-5083-4958-A1F5-DC00427023C9}"/>
              </a:ext>
            </a:extLst>
          </p:cNvPr>
          <p:cNvSpPr txBox="1">
            <a:spLocks/>
          </p:cNvSpPr>
          <p:nvPr/>
        </p:nvSpPr>
        <p:spPr>
          <a:xfrm>
            <a:off x="1019996" y="2921516"/>
            <a:ext cx="1116765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solidFill>
                  <a:schemeClr val="tx1">
                    <a:lumMod val="75000"/>
                    <a:lumOff val="25000"/>
                  </a:schemeClr>
                </a:solidFill>
                <a:latin typeface="Palatino Linotype" panose="02040502050505030304" pitchFamily="18" charset="0"/>
              </a:rPr>
              <a:t>2. The Loss Function</a:t>
            </a:r>
          </a:p>
        </p:txBody>
      </p:sp>
      <p:sp>
        <p:nvSpPr>
          <p:cNvPr id="9" name="Text Placeholder 3">
            <a:extLst>
              <a:ext uri="{FF2B5EF4-FFF2-40B4-BE49-F238E27FC236}">
                <a16:creationId xmlns:a16="http://schemas.microsoft.com/office/drawing/2014/main" id="{0F60F083-2989-435A-A4B3-B539F03DD982}"/>
              </a:ext>
            </a:extLst>
          </p:cNvPr>
          <p:cNvSpPr txBox="1">
            <a:spLocks/>
          </p:cNvSpPr>
          <p:nvPr/>
        </p:nvSpPr>
        <p:spPr>
          <a:xfrm>
            <a:off x="1019995" y="3683259"/>
            <a:ext cx="11167649"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solidFill>
                  <a:schemeClr val="tx1">
                    <a:lumMod val="75000"/>
                    <a:lumOff val="25000"/>
                  </a:schemeClr>
                </a:solidFill>
                <a:latin typeface="Palatino Linotype" panose="02040502050505030304" pitchFamily="18" charset="0"/>
              </a:rPr>
              <a:t>3. A Race to the Bottom</a:t>
            </a:r>
          </a:p>
        </p:txBody>
      </p:sp>
      <p:sp>
        <p:nvSpPr>
          <p:cNvPr id="11" name="Text Placeholder 3">
            <a:extLst>
              <a:ext uri="{FF2B5EF4-FFF2-40B4-BE49-F238E27FC236}">
                <a16:creationId xmlns:a16="http://schemas.microsoft.com/office/drawing/2014/main" id="{B4241E03-233F-44C1-9097-A7E3C13353EC}"/>
              </a:ext>
            </a:extLst>
          </p:cNvPr>
          <p:cNvSpPr txBox="1">
            <a:spLocks/>
          </p:cNvSpPr>
          <p:nvPr/>
        </p:nvSpPr>
        <p:spPr>
          <a:xfrm>
            <a:off x="1019996" y="4445002"/>
            <a:ext cx="11167648"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solidFill>
                  <a:schemeClr val="tx1">
                    <a:lumMod val="75000"/>
                    <a:lumOff val="25000"/>
                  </a:schemeClr>
                </a:solidFill>
                <a:latin typeface="Palatino Linotype" panose="02040502050505030304" pitchFamily="18" charset="0"/>
              </a:rPr>
              <a:t>4. Optimizers</a:t>
            </a:r>
          </a:p>
        </p:txBody>
      </p:sp>
    </p:spTree>
    <p:extLst>
      <p:ext uri="{BB962C8B-B14F-4D97-AF65-F5344CB8AC3E}">
        <p14:creationId xmlns:p14="http://schemas.microsoft.com/office/powerpoint/2010/main" val="225268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CDCBAC84-CC50-564A-8ABA-EF16191FB1E2}"/>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66EC2F4D-DB5A-3D4B-8201-B6F9878A2CC6}"/>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09B8F22D-05C7-C347-91AD-002C0302B7B7}"/>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4" name="TextBox 13">
            <a:extLst>
              <a:ext uri="{FF2B5EF4-FFF2-40B4-BE49-F238E27FC236}">
                <a16:creationId xmlns:a16="http://schemas.microsoft.com/office/drawing/2014/main" id="{572597A0-C79A-6F41-9BC6-62E2541E3DE8}"/>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8" name="TextBox 17">
            <a:extLst>
              <a:ext uri="{FF2B5EF4-FFF2-40B4-BE49-F238E27FC236}">
                <a16:creationId xmlns:a16="http://schemas.microsoft.com/office/drawing/2014/main" id="{569594C0-B3E4-EE4B-8C36-F2C040703E36}"/>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
        <p:nvSpPr>
          <p:cNvPr id="12" name="!!x3">
            <a:extLst>
              <a:ext uri="{FF2B5EF4-FFF2-40B4-BE49-F238E27FC236}">
                <a16:creationId xmlns:a16="http://schemas.microsoft.com/office/drawing/2014/main" id="{CF113F07-0B27-3949-BDFB-EA8E40922A7E}"/>
              </a:ext>
            </a:extLst>
          </p:cNvPr>
          <p:cNvSpPr/>
          <p:nvPr/>
        </p:nvSpPr>
        <p:spPr>
          <a:xfrm>
            <a:off x="5334577" y="1839345"/>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2715AE7A-4320-0D4B-9486-8ED4A86A605F}"/>
              </a:ext>
            </a:extLst>
          </p:cNvPr>
          <p:cNvCxnSpPr/>
          <p:nvPr/>
        </p:nvCxnSpPr>
        <p:spPr>
          <a:xfrm flipV="1">
            <a:off x="5575534" y="1454527"/>
            <a:ext cx="0" cy="566928"/>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57D89490-CD53-4A4D-BF38-9CAC027EC26A}"/>
              </a:ext>
            </a:extLst>
          </p:cNvPr>
          <p:cNvSpPr/>
          <p:nvPr/>
        </p:nvSpPr>
        <p:spPr>
          <a:xfrm rot="18986712">
            <a:off x="4833366" y="139021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
            <a:extLst>
              <a:ext uri="{FF2B5EF4-FFF2-40B4-BE49-F238E27FC236}">
                <a16:creationId xmlns:a16="http://schemas.microsoft.com/office/drawing/2014/main" id="{AA74A90B-F189-5D45-B383-73CFB42AB746}"/>
              </a:ext>
            </a:extLst>
          </p:cNvPr>
          <p:cNvCxnSpPr>
            <a:cxnSpLocks/>
          </p:cNvCxnSpPr>
          <p:nvPr/>
        </p:nvCxnSpPr>
        <p:spPr>
          <a:xfrm flipV="1">
            <a:off x="5268709" y="2825646"/>
            <a:ext cx="0" cy="283914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x2">
            <a:extLst>
              <a:ext uri="{FF2B5EF4-FFF2-40B4-BE49-F238E27FC236}">
                <a16:creationId xmlns:a16="http://schemas.microsoft.com/office/drawing/2014/main" id="{75F043DB-BA1C-3746-9B58-E521860427C2}"/>
              </a:ext>
            </a:extLst>
          </p:cNvPr>
          <p:cNvSpPr/>
          <p:nvPr/>
        </p:nvSpPr>
        <p:spPr>
          <a:xfrm>
            <a:off x="5027752"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1" name="!!x1">
            <a:extLst>
              <a:ext uri="{FF2B5EF4-FFF2-40B4-BE49-F238E27FC236}">
                <a16:creationId xmlns:a16="http://schemas.microsoft.com/office/drawing/2014/main" id="{B57AE14B-8290-0045-AE65-161B973EA14D}"/>
              </a:ext>
            </a:extLst>
          </p:cNvPr>
          <p:cNvSpPr/>
          <p:nvPr/>
        </p:nvSpPr>
        <p:spPr>
          <a:xfrm>
            <a:off x="5035248" y="2572357"/>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4" name="Straight Arrow Connector 3">
            <a:extLst>
              <a:ext uri="{FF2B5EF4-FFF2-40B4-BE49-F238E27FC236}">
                <a16:creationId xmlns:a16="http://schemas.microsoft.com/office/drawing/2014/main" id="{338A7FCE-5558-4E48-B607-0A6E0E29C22F}"/>
              </a:ext>
            </a:extLst>
          </p:cNvPr>
          <p:cNvCxnSpPr>
            <a:cxnSpLocks/>
          </p:cNvCxnSpPr>
          <p:nvPr/>
        </p:nvCxnSpPr>
        <p:spPr>
          <a:xfrm flipH="1">
            <a:off x="5474041" y="2273759"/>
            <a:ext cx="65868" cy="33881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43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565CB2B0-DF8B-3C40-8B5A-3449D6358553}"/>
              </a:ext>
            </a:extLst>
          </p:cNvPr>
          <p:cNvPicPr>
            <a:picLocks noChangeAspect="1"/>
          </p:cNvPicPr>
          <p:nvPr/>
        </p:nvPicPr>
        <p:blipFill>
          <a:blip r:embed="rId3">
            <a:alphaModFix/>
          </a:blip>
          <a:stretch>
            <a:fillRect/>
          </a:stretch>
        </p:blipFill>
        <p:spPr>
          <a:xfrm>
            <a:off x="3282025" y="228600"/>
            <a:ext cx="5627950" cy="6134006"/>
          </a:xfrm>
          <a:prstGeom prst="rect">
            <a:avLst/>
          </a:prstGeom>
        </p:spPr>
      </p:pic>
      <p:sp>
        <p:nvSpPr>
          <p:cNvPr id="10" name="TextBox 9">
            <a:extLst>
              <a:ext uri="{FF2B5EF4-FFF2-40B4-BE49-F238E27FC236}">
                <a16:creationId xmlns:a16="http://schemas.microsoft.com/office/drawing/2014/main" id="{28EA983F-D732-B846-A699-F3F34B3A0DBF}"/>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92AAFADB-EDD0-5E41-BDE0-6A48C8220DA2}"/>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0491F1B7-830D-C749-9DB9-53F60D41D752}"/>
              </a:ext>
            </a:extLst>
          </p:cNvPr>
          <p:cNvSpPr txBox="1"/>
          <p:nvPr/>
        </p:nvSpPr>
        <p:spPr>
          <a:xfrm>
            <a:off x="4803737" y="164273"/>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5699412"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5940369" y="1133856"/>
            <a:ext cx="0" cy="86630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19800000">
            <a:off x="5198201" y="1085420"/>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9AB183B4-8D22-AF44-9BCF-B3E021604233}"/>
              </a:ext>
            </a:extLst>
          </p:cNvPr>
          <p:cNvCxnSpPr>
            <a:cxnSpLocks/>
          </p:cNvCxnSpPr>
          <p:nvPr/>
        </p:nvCxnSpPr>
        <p:spPr>
          <a:xfrm flipH="1" flipV="1">
            <a:off x="5167759" y="3161692"/>
            <a:ext cx="1" cy="250309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119E84B8-0506-894F-98EC-2BBBE8FCABAD}"/>
              </a:ext>
            </a:extLst>
          </p:cNvPr>
          <p:cNvSpPr/>
          <p:nvPr/>
        </p:nvSpPr>
        <p:spPr>
          <a:xfrm>
            <a:off x="4934630"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8BB8C0CD-524B-7344-999A-7ED0F620876B}"/>
              </a:ext>
            </a:extLst>
          </p:cNvPr>
          <p:cNvSpPr/>
          <p:nvPr/>
        </p:nvSpPr>
        <p:spPr>
          <a:xfrm>
            <a:off x="4922821" y="2947086"/>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5" name="Straight Arrow Connector 24">
            <a:extLst>
              <a:ext uri="{FF2B5EF4-FFF2-40B4-BE49-F238E27FC236}">
                <a16:creationId xmlns:a16="http://schemas.microsoft.com/office/drawing/2014/main" id="{808E1DF3-BB9B-0B4D-AA55-45DEEDF59E50}"/>
              </a:ext>
            </a:extLst>
          </p:cNvPr>
          <p:cNvCxnSpPr>
            <a:cxnSpLocks/>
          </p:cNvCxnSpPr>
          <p:nvPr/>
        </p:nvCxnSpPr>
        <p:spPr>
          <a:xfrm flipH="1">
            <a:off x="5345577" y="2273479"/>
            <a:ext cx="556459" cy="74285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929C519-4ED7-4D7C-9046-3C3811BD9257}"/>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137750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E490E251-83FA-3240-9DD2-5E8C0132165A}"/>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B123902C-CC49-954C-B80C-BAFB58F52F74}"/>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17818A1E-9E7E-2C4C-ADB4-30F4F58AC9C5}"/>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B7374F93-D12A-3943-B077-429B16A7F85C}"/>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6095999"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6333724" y="914400"/>
            <a:ext cx="0" cy="113148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241733">
            <a:off x="5602937" y="875239"/>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C010978C-3FCB-9C4F-AE40-443507DF77C8}"/>
              </a:ext>
            </a:extLst>
          </p:cNvPr>
          <p:cNvCxnSpPr>
            <a:cxnSpLocks/>
          </p:cNvCxnSpPr>
          <p:nvPr/>
        </p:nvCxnSpPr>
        <p:spPr>
          <a:xfrm flipV="1">
            <a:off x="4938593" y="3877615"/>
            <a:ext cx="333" cy="178717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D41E6196-37F2-D547-8AB2-2F6B66DBD4B5}"/>
              </a:ext>
            </a:extLst>
          </p:cNvPr>
          <p:cNvSpPr/>
          <p:nvPr/>
        </p:nvSpPr>
        <p:spPr>
          <a:xfrm>
            <a:off x="4697969"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BD66FA5D-7F93-CE49-9B2F-6732B2EC0ADF}"/>
              </a:ext>
            </a:extLst>
          </p:cNvPr>
          <p:cNvSpPr/>
          <p:nvPr/>
        </p:nvSpPr>
        <p:spPr>
          <a:xfrm>
            <a:off x="4697969" y="363665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5" name="Straight Arrow Connector 24">
            <a:extLst>
              <a:ext uri="{FF2B5EF4-FFF2-40B4-BE49-F238E27FC236}">
                <a16:creationId xmlns:a16="http://schemas.microsoft.com/office/drawing/2014/main" id="{FAF4B12E-1D85-AA4A-A46A-DB0453AB2D51}"/>
              </a:ext>
            </a:extLst>
          </p:cNvPr>
          <p:cNvCxnSpPr>
            <a:cxnSpLocks/>
          </p:cNvCxnSpPr>
          <p:nvPr/>
        </p:nvCxnSpPr>
        <p:spPr>
          <a:xfrm flipH="1">
            <a:off x="5179883" y="2273479"/>
            <a:ext cx="1125912" cy="1490999"/>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5A3200-76C1-4A94-91CE-74F104C335CC}"/>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299173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5D8BE3E8-812A-5142-849A-F310329DF195}"/>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9A5BB91D-6CED-7E47-9FA0-29E2C54489EF}"/>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87F310BA-3BB1-EE43-9D2D-5A8806420DBE}"/>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49E5881C-E2F9-004E-879C-99F4502304FE}"/>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cxnSp>
        <p:nvCxnSpPr>
          <p:cNvPr id="8" name="!!Straight Connector ">
            <a:extLst>
              <a:ext uri="{FF2B5EF4-FFF2-40B4-BE49-F238E27FC236}">
                <a16:creationId xmlns:a16="http://schemas.microsoft.com/office/drawing/2014/main" id="{4CD809F0-2F8B-314B-A2C3-6F5FB4DE4FF2}"/>
              </a:ext>
            </a:extLst>
          </p:cNvPr>
          <p:cNvCxnSpPr>
            <a:cxnSpLocks/>
          </p:cNvCxnSpPr>
          <p:nvPr/>
        </p:nvCxnSpPr>
        <p:spPr>
          <a:xfrm flipV="1">
            <a:off x="4745950" y="4244875"/>
            <a:ext cx="0" cy="141991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x2">
            <a:extLst>
              <a:ext uri="{FF2B5EF4-FFF2-40B4-BE49-F238E27FC236}">
                <a16:creationId xmlns:a16="http://schemas.microsoft.com/office/drawing/2014/main" id="{5F1B0C65-14E9-0547-83B1-126F04BEEA5E}"/>
              </a:ext>
            </a:extLst>
          </p:cNvPr>
          <p:cNvSpPr/>
          <p:nvPr/>
        </p:nvSpPr>
        <p:spPr>
          <a:xfrm>
            <a:off x="4504993"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4" name="!!x1">
            <a:extLst>
              <a:ext uri="{FF2B5EF4-FFF2-40B4-BE49-F238E27FC236}">
                <a16:creationId xmlns:a16="http://schemas.microsoft.com/office/drawing/2014/main" id="{FFE0742E-94E6-F247-9BA4-E88F8AF0AFDC}"/>
              </a:ext>
            </a:extLst>
          </p:cNvPr>
          <p:cNvSpPr/>
          <p:nvPr/>
        </p:nvSpPr>
        <p:spPr>
          <a:xfrm>
            <a:off x="4504993" y="400391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5" name="!!x3">
            <a:extLst>
              <a:ext uri="{FF2B5EF4-FFF2-40B4-BE49-F238E27FC236}">
                <a16:creationId xmlns:a16="http://schemas.microsoft.com/office/drawing/2014/main" id="{22ABDFE0-6888-C546-88BD-71FEF5A7744B}"/>
              </a:ext>
            </a:extLst>
          </p:cNvPr>
          <p:cNvSpPr/>
          <p:nvPr/>
        </p:nvSpPr>
        <p:spPr>
          <a:xfrm>
            <a:off x="6342147"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6583104" y="801974"/>
            <a:ext cx="0" cy="1198185"/>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370579">
            <a:off x="5840938" y="77911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146A62F-2E05-CF41-932D-23657B92B80F}"/>
              </a:ext>
            </a:extLst>
          </p:cNvPr>
          <p:cNvCxnSpPr>
            <a:cxnSpLocks/>
          </p:cNvCxnSpPr>
          <p:nvPr/>
        </p:nvCxnSpPr>
        <p:spPr>
          <a:xfrm flipH="1">
            <a:off x="4986907" y="2273479"/>
            <a:ext cx="1461388" cy="185913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8F26E0-30EB-493A-A5A1-BC55592D8414}"/>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372209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2F1EFCFA-47A9-7341-9155-8C96F7597470}"/>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054E92B8-0AB5-CE49-B9D2-6875299460D0}"/>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444960AC-C56A-074A-A08E-4AC1C892357E}"/>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0CB5DD35-99A4-834F-8B2A-BB3FEBB1C083}"/>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6876139"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7117096" y="629587"/>
            <a:ext cx="0" cy="133594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844392">
            <a:off x="6329958" y="639045"/>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983CE24F-C731-1D49-A388-A5EBD76E356E}"/>
              </a:ext>
            </a:extLst>
          </p:cNvPr>
          <p:cNvCxnSpPr>
            <a:cxnSpLocks/>
          </p:cNvCxnSpPr>
          <p:nvPr/>
        </p:nvCxnSpPr>
        <p:spPr>
          <a:xfrm flipV="1">
            <a:off x="4489221" y="4678475"/>
            <a:ext cx="0" cy="98631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63D96B76-B90D-1E4F-A229-8AC71B6C0180}"/>
              </a:ext>
            </a:extLst>
          </p:cNvPr>
          <p:cNvSpPr/>
          <p:nvPr/>
        </p:nvSpPr>
        <p:spPr>
          <a:xfrm>
            <a:off x="4248264"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BEE2E091-9B15-7B44-8F1F-371023509672}"/>
              </a:ext>
            </a:extLst>
          </p:cNvPr>
          <p:cNvSpPr/>
          <p:nvPr/>
        </p:nvSpPr>
        <p:spPr>
          <a:xfrm>
            <a:off x="4248264" y="443751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4" name="Straight Arrow Connector 23">
            <a:extLst>
              <a:ext uri="{FF2B5EF4-FFF2-40B4-BE49-F238E27FC236}">
                <a16:creationId xmlns:a16="http://schemas.microsoft.com/office/drawing/2014/main" id="{1308E560-3866-6647-ABC0-5AE7C9229130}"/>
              </a:ext>
            </a:extLst>
          </p:cNvPr>
          <p:cNvCxnSpPr>
            <a:cxnSpLocks/>
          </p:cNvCxnSpPr>
          <p:nvPr/>
        </p:nvCxnSpPr>
        <p:spPr>
          <a:xfrm flipH="1">
            <a:off x="4679079" y="2285509"/>
            <a:ext cx="2393046" cy="2392966"/>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443441-C798-4011-A254-2BA0C9EBED01}"/>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3645310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box and whisker chart&#10;&#10;Description automatically generated">
            <a:extLst>
              <a:ext uri="{FF2B5EF4-FFF2-40B4-BE49-F238E27FC236}">
                <a16:creationId xmlns:a16="http://schemas.microsoft.com/office/drawing/2014/main" id="{10006767-D390-6F45-A724-769E6F5817F4}"/>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5" name="!!x3">
            <a:extLst>
              <a:ext uri="{FF2B5EF4-FFF2-40B4-BE49-F238E27FC236}">
                <a16:creationId xmlns:a16="http://schemas.microsoft.com/office/drawing/2014/main" id="{22ABDFE0-6888-C546-88BD-71FEF5A7744B}"/>
              </a:ext>
            </a:extLst>
          </p:cNvPr>
          <p:cNvSpPr/>
          <p:nvPr/>
        </p:nvSpPr>
        <p:spPr>
          <a:xfrm>
            <a:off x="7483241"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H="1" flipV="1">
            <a:off x="7712766" y="548782"/>
            <a:ext cx="11432" cy="145137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1435198">
            <a:off x="6970599" y="52592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25D600-2578-4842-9038-1E88477C9311}"/>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E74A9048-C562-B84B-B5AD-08BCC0854FE1}"/>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8" name="TextBox 17">
            <a:extLst>
              <a:ext uri="{FF2B5EF4-FFF2-40B4-BE49-F238E27FC236}">
                <a16:creationId xmlns:a16="http://schemas.microsoft.com/office/drawing/2014/main" id="{12BE4A04-B8CB-FB48-8226-1D8C79B02F4A}"/>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cxnSp>
        <p:nvCxnSpPr>
          <p:cNvPr id="21" name="!!Straight Connector ">
            <a:extLst>
              <a:ext uri="{FF2B5EF4-FFF2-40B4-BE49-F238E27FC236}">
                <a16:creationId xmlns:a16="http://schemas.microsoft.com/office/drawing/2014/main" id="{1FF6B3DB-13FF-5F47-968E-08961B640C99}"/>
              </a:ext>
            </a:extLst>
          </p:cNvPr>
          <p:cNvCxnSpPr>
            <a:cxnSpLocks/>
          </p:cNvCxnSpPr>
          <p:nvPr/>
        </p:nvCxnSpPr>
        <p:spPr>
          <a:xfrm flipV="1">
            <a:off x="4286854" y="4941917"/>
            <a:ext cx="0" cy="722871"/>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x2">
            <a:extLst>
              <a:ext uri="{FF2B5EF4-FFF2-40B4-BE49-F238E27FC236}">
                <a16:creationId xmlns:a16="http://schemas.microsoft.com/office/drawing/2014/main" id="{8A8C82DE-36B5-F041-BD08-16C16698A455}"/>
              </a:ext>
            </a:extLst>
          </p:cNvPr>
          <p:cNvSpPr/>
          <p:nvPr/>
        </p:nvSpPr>
        <p:spPr>
          <a:xfrm>
            <a:off x="4045897"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4" name="!!x1">
            <a:extLst>
              <a:ext uri="{FF2B5EF4-FFF2-40B4-BE49-F238E27FC236}">
                <a16:creationId xmlns:a16="http://schemas.microsoft.com/office/drawing/2014/main" id="{1F36497B-A89F-B241-9BC0-9DC73FBA06C1}"/>
              </a:ext>
            </a:extLst>
          </p:cNvPr>
          <p:cNvSpPr/>
          <p:nvPr/>
        </p:nvSpPr>
        <p:spPr>
          <a:xfrm>
            <a:off x="4045897" y="470096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6" name="Straight Arrow Connector 25">
            <a:extLst>
              <a:ext uri="{FF2B5EF4-FFF2-40B4-BE49-F238E27FC236}">
                <a16:creationId xmlns:a16="http://schemas.microsoft.com/office/drawing/2014/main" id="{C7DC190D-4B5F-6746-BF7F-D01AEBC8A9BF}"/>
              </a:ext>
            </a:extLst>
          </p:cNvPr>
          <p:cNvCxnSpPr>
            <a:cxnSpLocks/>
          </p:cNvCxnSpPr>
          <p:nvPr/>
        </p:nvCxnSpPr>
        <p:spPr>
          <a:xfrm flipH="1">
            <a:off x="4515936" y="2261759"/>
            <a:ext cx="3148887" cy="2656408"/>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787D0D-4E36-4C07-B594-19D6661B895E}"/>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426454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0C44EE30-2DFD-6E4A-9771-951D641E5957}"/>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2869557E-383D-6A43-A18E-68A6F3200FFD}"/>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F424C681-9F97-2242-8A1C-C776648FFBF8}"/>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A21D870A-8A38-6F46-B6C3-48FDAE0F44B0}"/>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7834516"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7" name="!!topline">
            <a:extLst>
              <a:ext uri="{FF2B5EF4-FFF2-40B4-BE49-F238E27FC236}">
                <a16:creationId xmlns:a16="http://schemas.microsoft.com/office/drawing/2014/main" id="{F3F6A119-5138-B343-8340-27FA5DC30346}"/>
              </a:ext>
            </a:extLst>
          </p:cNvPr>
          <p:cNvSpPr/>
          <p:nvPr/>
        </p:nvSpPr>
        <p:spPr>
          <a:xfrm>
            <a:off x="7327720" y="510367"/>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topdotted">
            <a:extLst>
              <a:ext uri="{FF2B5EF4-FFF2-40B4-BE49-F238E27FC236}">
                <a16:creationId xmlns:a16="http://schemas.microsoft.com/office/drawing/2014/main" id="{61F01312-68EB-9448-B616-B66FC65DDA55}"/>
              </a:ext>
            </a:extLst>
          </p:cNvPr>
          <p:cNvCxnSpPr>
            <a:cxnSpLocks/>
          </p:cNvCxnSpPr>
          <p:nvPr/>
        </p:nvCxnSpPr>
        <p:spPr>
          <a:xfrm flipH="1" flipV="1">
            <a:off x="8064549" y="548782"/>
            <a:ext cx="11432" cy="145137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x2">
            <a:extLst>
              <a:ext uri="{FF2B5EF4-FFF2-40B4-BE49-F238E27FC236}">
                <a16:creationId xmlns:a16="http://schemas.microsoft.com/office/drawing/2014/main" id="{18B9CDA3-320C-1B41-81EC-B99BD2E25254}"/>
              </a:ext>
            </a:extLst>
          </p:cNvPr>
          <p:cNvSpPr/>
          <p:nvPr/>
        </p:nvSpPr>
        <p:spPr>
          <a:xfrm>
            <a:off x="3929449" y="5481705"/>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1" name="!!x1">
            <a:extLst>
              <a:ext uri="{FF2B5EF4-FFF2-40B4-BE49-F238E27FC236}">
                <a16:creationId xmlns:a16="http://schemas.microsoft.com/office/drawing/2014/main" id="{6EBE3F7D-553B-0348-A32B-407E2607EBA0}"/>
              </a:ext>
            </a:extLst>
          </p:cNvPr>
          <p:cNvSpPr/>
          <p:nvPr/>
        </p:nvSpPr>
        <p:spPr>
          <a:xfrm>
            <a:off x="3929449" y="4914777"/>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2" name="!!Straight Connector ">
            <a:extLst>
              <a:ext uri="{FF2B5EF4-FFF2-40B4-BE49-F238E27FC236}">
                <a16:creationId xmlns:a16="http://schemas.microsoft.com/office/drawing/2014/main" id="{75017E26-4A26-204C-831A-8E795A3B419F}"/>
              </a:ext>
            </a:extLst>
          </p:cNvPr>
          <p:cNvCxnSpPr/>
          <p:nvPr/>
        </p:nvCxnSpPr>
        <p:spPr>
          <a:xfrm flipV="1">
            <a:off x="4170406" y="5155734"/>
            <a:ext cx="0" cy="566928"/>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C6E057D3-9375-A74A-A074-06F7ED290690}"/>
              </a:ext>
            </a:extLst>
          </p:cNvPr>
          <p:cNvCxnSpPr>
            <a:cxnSpLocks/>
          </p:cNvCxnSpPr>
          <p:nvPr/>
        </p:nvCxnSpPr>
        <p:spPr>
          <a:xfrm flipH="1">
            <a:off x="4357485" y="2258356"/>
            <a:ext cx="3717988" cy="2897378"/>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045A9D-B8B7-4276-A56E-70A500B5C07F}"/>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130690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9E553D-87CC-498F-A6F4-BE873941F430}"/>
              </a:ext>
            </a:extLst>
          </p:cNvPr>
          <p:cNvPicPr>
            <a:picLocks noChangeAspect="1"/>
          </p:cNvPicPr>
          <p:nvPr/>
        </p:nvPicPr>
        <p:blipFill>
          <a:blip r:embed="rId3"/>
          <a:stretch>
            <a:fillRect/>
          </a:stretch>
        </p:blipFill>
        <p:spPr>
          <a:xfrm>
            <a:off x="2012051" y="1892620"/>
            <a:ext cx="8167897" cy="307276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A97D8DA-1FC8-4770-8EEA-E4947515185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https://medium.com/swlh/introduction-to-deep-learning-using-keras-and-tensorflow-part2-284746ab4442</a:t>
            </a:r>
          </a:p>
        </p:txBody>
      </p:sp>
    </p:spTree>
    <p:extLst>
      <p:ext uri="{BB962C8B-B14F-4D97-AF65-F5344CB8AC3E}">
        <p14:creationId xmlns:p14="http://schemas.microsoft.com/office/powerpoint/2010/main" val="393000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2870859"/>
            <a:ext cx="12192000" cy="111628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a:t>
            </a:r>
            <a:r>
              <a:rPr lang="en-US" sz="3600" b="0" i="0" dirty="0">
                <a:solidFill>
                  <a:schemeClr val="tx1">
                    <a:lumMod val="65000"/>
                    <a:lumOff val="35000"/>
                  </a:schemeClr>
                </a:solidFill>
                <a:effectLst/>
                <a:latin typeface="Palatino Linotype" panose="02040502050505030304" pitchFamily="18" charset="0"/>
              </a:rPr>
              <a:t>MNIST Exercise</a:t>
            </a:r>
            <a:r>
              <a:rPr lang="en-US" sz="3600" dirty="0">
                <a:solidFill>
                  <a:schemeClr val="tx1">
                    <a:lumMod val="65000"/>
                    <a:lumOff val="35000"/>
                  </a:schemeClr>
                </a:solidFill>
                <a:latin typeface="Palatino Linotype" panose="02040502050505030304" pitchFamily="18" charset="0"/>
              </a:rPr>
              <a:t>)</a:t>
            </a:r>
          </a:p>
          <a:p>
            <a:pPr algn="ctr"/>
            <a:r>
              <a:rPr lang="en-US" sz="3200" dirty="0">
                <a:solidFill>
                  <a:schemeClr val="tx1">
                    <a:lumMod val="65000"/>
                    <a:lumOff val="35000"/>
                  </a:schemeClr>
                </a:solidFill>
                <a:latin typeface="Palatino Linotype" panose="02040502050505030304" pitchFamily="18" charset="0"/>
                <a:cs typeface="Segoe UI Light" panose="020B0502040204020203" pitchFamily="34" charset="0"/>
              </a:rPr>
              <a:t>MNISTExercise.pdf</a:t>
            </a:r>
          </a:p>
        </p:txBody>
      </p:sp>
      <p:pic>
        <p:nvPicPr>
          <p:cNvPr id="7" name="Picture 6">
            <a:extLst>
              <a:ext uri="{FF2B5EF4-FFF2-40B4-BE49-F238E27FC236}">
                <a16:creationId xmlns:a16="http://schemas.microsoft.com/office/drawing/2014/main" id="{CDE9D7F6-6B5E-4541-8477-ADDF44837AC1}"/>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spid="_x0000_s1380" name="Visio" r:id="rId8" imgW="2514945" imgH="1657350" progId="Visio.Drawing.15">
                  <p:embed/>
                </p:oleObj>
              </mc:Choice>
              <mc:Fallback>
                <p:oleObj name="Visio" r:id="rId8" imgW="2514945" imgH="1657350" progId="Visio.Drawing.15">
                  <p:embed/>
                  <p:pic>
                    <p:nvPicPr>
                      <p:cNvPr id="0" name=""/>
                      <p:cNvPicPr/>
                      <p:nvPr/>
                    </p:nvPicPr>
                    <p:blipFill>
                      <a:blip r:embed="rId9"/>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594343" y="3001685"/>
            <a:ext cx="3740091" cy="2291145"/>
          </a:xfrm>
          <a:prstGeom prst="rect">
            <a:avLst/>
          </a:prstGeom>
        </p:spPr>
      </p:pic>
      <p:pic>
        <p:nvPicPr>
          <p:cNvPr id="3" name="Picture 2">
            <a:extLst>
              <a:ext uri="{FF2B5EF4-FFF2-40B4-BE49-F238E27FC236}">
                <a16:creationId xmlns:a16="http://schemas.microsoft.com/office/drawing/2014/main" id="{3DFA451B-84F4-4989-B413-49AF60C14BA4}"/>
              </a:ext>
            </a:extLst>
          </p:cNvPr>
          <p:cNvPicPr>
            <a:picLocks noChangeAspect="1"/>
          </p:cNvPicPr>
          <p:nvPr/>
        </p:nvPicPr>
        <p:blipFill>
          <a:blip r:embed="rId13"/>
          <a:stretch>
            <a:fillRect/>
          </a:stretch>
        </p:blipFill>
        <p:spPr>
          <a:xfrm>
            <a:off x="8209552" y="5121254"/>
            <a:ext cx="2216408" cy="60027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411F643-EC2D-4E1E-8092-E170BA29D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4"/>
          <a:stretch>
            <a:fillRect/>
          </a:stretch>
        </p:blipFill>
        <p:spPr>
          <a:xfrm>
            <a:off x="7121927" y="2624720"/>
            <a:ext cx="3676353" cy="1032880"/>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5"/>
          <a:stretch>
            <a:fillRect/>
          </a:stretch>
        </p:blipFill>
        <p:spPr>
          <a:xfrm>
            <a:off x="9126671" y="2791306"/>
            <a:ext cx="514350" cy="330200"/>
          </a:xfrm>
          <a:prstGeom prst="rect">
            <a:avLst/>
          </a:prstGeom>
        </p:spPr>
      </p:pic>
      <p:pic>
        <p:nvPicPr>
          <p:cNvPr id="9" name="Picture 8">
            <a:extLst>
              <a:ext uri="{FF2B5EF4-FFF2-40B4-BE49-F238E27FC236}">
                <a16:creationId xmlns:a16="http://schemas.microsoft.com/office/drawing/2014/main" id="{DC8DA59B-11C1-41E5-AABE-7DE6105E3AD0}"/>
              </a:ext>
            </a:extLst>
          </p:cNvPr>
          <p:cNvPicPr>
            <a:picLocks noChangeAspect="1"/>
          </p:cNvPicPr>
          <p:nvPr/>
        </p:nvPicPr>
        <p:blipFill>
          <a:blip r:embed="rId6"/>
          <a:stretch>
            <a:fillRect/>
          </a:stretch>
        </p:blipFill>
        <p:spPr>
          <a:xfrm>
            <a:off x="7735871" y="5025298"/>
            <a:ext cx="3810299" cy="578667"/>
          </a:xfrm>
          <a:prstGeom prst="rect">
            <a:avLst/>
          </a:prstGeom>
        </p:spPr>
      </p:pic>
      <p:sp>
        <p:nvSpPr>
          <p:cNvPr id="13" name="TextBox 12">
            <a:extLst>
              <a:ext uri="{FF2B5EF4-FFF2-40B4-BE49-F238E27FC236}">
                <a16:creationId xmlns:a16="http://schemas.microsoft.com/office/drawing/2014/main" id="{25B03F2F-204C-4DD2-A277-0F812391D300}"/>
              </a:ext>
            </a:extLst>
          </p:cNvPr>
          <p:cNvSpPr txBox="1"/>
          <p:nvPr/>
        </p:nvSpPr>
        <p:spPr>
          <a:xfrm>
            <a:off x="4640759" y="3741284"/>
            <a:ext cx="2093866" cy="338554"/>
          </a:xfrm>
          <a:prstGeom prst="rect">
            <a:avLst/>
          </a:prstGeom>
          <a:noFill/>
        </p:spPr>
        <p:txBody>
          <a:bodyPr wrap="square">
            <a:spAutoFit/>
          </a:bodyPr>
          <a:lstStyle/>
          <a:p>
            <a:pPr algn="ctr"/>
            <a:r>
              <a:rPr lang="en-US" sz="1600" dirty="0">
                <a:solidFill>
                  <a:srgbClr val="6C9AC3"/>
                </a:solidFill>
                <a:latin typeface="+mj-lt"/>
              </a:rPr>
              <a:t>Output (o)     </a:t>
            </a:r>
            <a:r>
              <a:rPr lang="en-US" sz="1600" b="0" i="0" u="none" strike="noStrike" dirty="0">
                <a:solidFill>
                  <a:srgbClr val="6C9AC3"/>
                </a:solidFill>
                <a:latin typeface="+mj-lt"/>
              </a:rPr>
              <a:t>(</a:t>
            </a:r>
            <a:r>
              <a:rPr lang="el-GR" sz="1600" dirty="0">
                <a:solidFill>
                  <a:srgbClr val="6C9AC3"/>
                </a:solidFill>
                <a:latin typeface="+mj-lt"/>
              </a:rPr>
              <a:t>δ</a:t>
            </a:r>
            <a:r>
              <a:rPr lang="en-US" sz="1600" b="0" i="0" u="none" strike="noStrike" dirty="0">
                <a:solidFill>
                  <a:srgbClr val="6C9AC3"/>
                </a:solidFill>
                <a:latin typeface="+mj-lt"/>
              </a:rPr>
              <a:t>) Delta</a:t>
            </a:r>
            <a:endParaRPr lang="en-US" sz="1600" dirty="0">
              <a:solidFill>
                <a:srgbClr val="6C9AC3"/>
              </a:solidFill>
              <a:latin typeface="+mj-lt"/>
            </a:endParaRPr>
          </a:p>
        </p:txBody>
      </p:sp>
      <p:sp>
        <p:nvSpPr>
          <p:cNvPr id="10" name="TextBox 9">
            <a:extLst>
              <a:ext uri="{FF2B5EF4-FFF2-40B4-BE49-F238E27FC236}">
                <a16:creationId xmlns:a16="http://schemas.microsoft.com/office/drawing/2014/main" id="{288F9674-34D7-47BA-899F-23D96CCBC9D0}"/>
              </a:ext>
            </a:extLst>
          </p:cNvPr>
          <p:cNvSpPr txBox="1"/>
          <p:nvPr/>
        </p:nvSpPr>
        <p:spPr>
          <a:xfrm>
            <a:off x="5375470" y="3112692"/>
            <a:ext cx="830122" cy="338554"/>
          </a:xfrm>
          <a:prstGeom prst="rect">
            <a:avLst/>
          </a:prstGeom>
          <a:noFill/>
        </p:spPr>
        <p:txBody>
          <a:bodyPr wrap="square">
            <a:spAutoFit/>
          </a:bodyPr>
          <a:lstStyle/>
          <a:p>
            <a:r>
              <a:rPr lang="en-US" sz="1600" b="1" dirty="0">
                <a:solidFill>
                  <a:srgbClr val="6C9AC3"/>
                </a:solidFill>
                <a:latin typeface="+mj-lt"/>
              </a:rPr>
              <a:t>o       </a:t>
            </a:r>
            <a:r>
              <a:rPr lang="el-GR" sz="1600" b="1" dirty="0">
                <a:solidFill>
                  <a:srgbClr val="6C9AC3"/>
                </a:solidFill>
                <a:latin typeface="+mj-lt"/>
              </a:rPr>
              <a:t>δ</a:t>
            </a:r>
            <a:endParaRPr lang="en-US" sz="1600" b="1" dirty="0">
              <a:solidFill>
                <a:srgbClr val="6C9AC3"/>
              </a:solidFill>
              <a:latin typeface="+mj-lt"/>
            </a:endParaRPr>
          </a:p>
        </p:txBody>
      </p:sp>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
        <p:nvSpPr>
          <p:cNvPr id="19" name="Freeform: Shape 18">
            <a:extLst>
              <a:ext uri="{FF2B5EF4-FFF2-40B4-BE49-F238E27FC236}">
                <a16:creationId xmlns:a16="http://schemas.microsoft.com/office/drawing/2014/main" id="{592678C4-A5FC-4ED2-A34B-28FD4278DDF2}"/>
              </a:ext>
            </a:extLst>
          </p:cNvPr>
          <p:cNvSpPr/>
          <p:nvPr/>
        </p:nvSpPr>
        <p:spPr>
          <a:xfrm rot="316104">
            <a:off x="7035800" y="2305049"/>
            <a:ext cx="558800" cy="1123947"/>
          </a:xfrm>
          <a:custGeom>
            <a:avLst/>
            <a:gdLst>
              <a:gd name="connsiteX0" fmla="*/ 615950 w 615950"/>
              <a:gd name="connsiteY0" fmla="*/ 0 h 800100"/>
              <a:gd name="connsiteX1" fmla="*/ 412750 w 615950"/>
              <a:gd name="connsiteY1" fmla="*/ 444500 h 800100"/>
              <a:gd name="connsiteX2" fmla="*/ 0 w 615950"/>
              <a:gd name="connsiteY2" fmla="*/ 800100 h 800100"/>
            </a:gdLst>
            <a:ahLst/>
            <a:cxnLst>
              <a:cxn ang="0">
                <a:pos x="connsiteX0" y="connsiteY0"/>
              </a:cxn>
              <a:cxn ang="0">
                <a:pos x="connsiteX1" y="connsiteY1"/>
              </a:cxn>
              <a:cxn ang="0">
                <a:pos x="connsiteX2" y="connsiteY2"/>
              </a:cxn>
            </a:cxnLst>
            <a:rect l="l" t="t" r="r" b="b"/>
            <a:pathLst>
              <a:path w="615950" h="800100">
                <a:moveTo>
                  <a:pt x="615950" y="0"/>
                </a:moveTo>
                <a:cubicBezTo>
                  <a:pt x="565679" y="155575"/>
                  <a:pt x="515408" y="311150"/>
                  <a:pt x="412750" y="444500"/>
                </a:cubicBezTo>
                <a:cubicBezTo>
                  <a:pt x="310092" y="577850"/>
                  <a:pt x="155046" y="688975"/>
                  <a:pt x="0" y="800100"/>
                </a:cubicBezTo>
              </a:path>
            </a:pathLst>
          </a:custGeom>
          <a:noFill/>
          <a:ln w="19050">
            <a:solidFill>
              <a:srgbClr val="FF3300"/>
            </a:solidFill>
            <a:headEnd type="non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0C29060-0884-45FD-88ED-A9DF7DC282B9}"/>
              </a:ext>
            </a:extLst>
          </p:cNvPr>
          <p:cNvSpPr/>
          <p:nvPr/>
        </p:nvSpPr>
        <p:spPr>
          <a:xfrm>
            <a:off x="7618349" y="2259754"/>
            <a:ext cx="74754" cy="75943"/>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Up 21">
            <a:extLst>
              <a:ext uri="{FF2B5EF4-FFF2-40B4-BE49-F238E27FC236}">
                <a16:creationId xmlns:a16="http://schemas.microsoft.com/office/drawing/2014/main" id="{4F194ADC-99F9-4DEA-8981-BE8AEAE5771C}"/>
              </a:ext>
            </a:extLst>
          </p:cNvPr>
          <p:cNvSpPr/>
          <p:nvPr/>
        </p:nvSpPr>
        <p:spPr>
          <a:xfrm rot="2032008">
            <a:off x="6047945" y="4490795"/>
            <a:ext cx="163630" cy="211756"/>
          </a:xfrm>
          <a:prstGeom prst="up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94246251-E379-4722-8C78-CD52C9FE1594}"/>
              </a:ext>
            </a:extLst>
          </p:cNvPr>
          <p:cNvSpPr/>
          <p:nvPr/>
        </p:nvSpPr>
        <p:spPr>
          <a:xfrm rot="15668167">
            <a:off x="7767136" y="2175890"/>
            <a:ext cx="163630" cy="211756"/>
          </a:xfrm>
          <a:prstGeom prst="up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DECDC81-68F2-4128-84E4-D8C333FDFF27}"/>
              </a:ext>
            </a:extLst>
          </p:cNvPr>
          <p:cNvSpPr/>
          <p:nvPr/>
        </p:nvSpPr>
        <p:spPr>
          <a:xfrm>
            <a:off x="6191468" y="4397680"/>
            <a:ext cx="74754" cy="75943"/>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5397</TotalTime>
  <Words>3793</Words>
  <Application>Microsoft Office PowerPoint</Application>
  <PresentationFormat>Widescreen</PresentationFormat>
  <Paragraphs>225</Paragraphs>
  <Slides>33</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Calibri Light</vt:lpstr>
      <vt:lpstr>Lato</vt:lpstr>
      <vt:lpstr>Palatino Linotype</vt:lpstr>
      <vt:lpstr>Wingdings</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597</cp:revision>
  <dcterms:created xsi:type="dcterms:W3CDTF">2021-03-18T17:30:04Z</dcterms:created>
  <dcterms:modified xsi:type="dcterms:W3CDTF">2022-06-27T20:49:25Z</dcterms:modified>
</cp:coreProperties>
</file>