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2" r:id="rId2"/>
    <p:sldId id="270" r:id="rId3"/>
    <p:sldId id="310" r:id="rId4"/>
    <p:sldId id="299" r:id="rId5"/>
    <p:sldId id="298" r:id="rId6"/>
    <p:sldId id="324" r:id="rId7"/>
    <p:sldId id="325" r:id="rId8"/>
    <p:sldId id="326" r:id="rId9"/>
    <p:sldId id="281" r:id="rId10"/>
    <p:sldId id="327" r:id="rId11"/>
    <p:sldId id="304" r:id="rId12"/>
    <p:sldId id="328" r:id="rId13"/>
    <p:sldId id="302" r:id="rId14"/>
    <p:sldId id="309" r:id="rId15"/>
    <p:sldId id="307" r:id="rId16"/>
    <p:sldId id="329"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5735" autoAdjust="0"/>
  </p:normalViewPr>
  <p:slideViewPr>
    <p:cSldViewPr snapToGrid="0" showGuides="1">
      <p:cViewPr varScale="1">
        <p:scale>
          <a:sx n="49" d="100"/>
          <a:sy n="49" d="100"/>
        </p:scale>
        <p:origin x="1268" y="3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Layers can be fully connected or partially connected.  In a fully connected layer  - the Keras API calls these </a:t>
            </a:r>
            <a:r>
              <a:rPr lang="en-US" sz="1200" b="1" i="0" kern="1200" dirty="0">
                <a:solidFill>
                  <a:schemeClr val="tx1"/>
                </a:solidFill>
                <a:effectLst/>
                <a:latin typeface="+mn-lt"/>
                <a:ea typeface="+mn-ea"/>
                <a:cs typeface="+mn-cs"/>
              </a:rPr>
              <a:t>dense layers</a:t>
            </a:r>
            <a:r>
              <a:rPr lang="en-US" sz="1200" b="0" i="0" kern="1200" dirty="0">
                <a:solidFill>
                  <a:schemeClr val="tx1"/>
                </a:solidFill>
                <a:effectLst/>
                <a:latin typeface="+mn-lt"/>
                <a:ea typeface="+mn-ea"/>
                <a:cs typeface="+mn-cs"/>
              </a:rPr>
              <a:t> – every neuron in the layer receives an input from every neuron in the previous layer.  That is not the case in a </a:t>
            </a:r>
            <a:r>
              <a:rPr lang="en-US" sz="1200" b="1" i="0" kern="1200" dirty="0">
                <a:solidFill>
                  <a:schemeClr val="tx1"/>
                </a:solidFill>
                <a:effectLst/>
                <a:latin typeface="+mn-lt"/>
                <a:ea typeface="+mn-ea"/>
                <a:cs typeface="+mn-cs"/>
              </a:rPr>
              <a:t>partially connected </a:t>
            </a:r>
            <a:r>
              <a:rPr lang="en-US" sz="1200" b="0" i="0" kern="1200" dirty="0">
                <a:solidFill>
                  <a:schemeClr val="tx1"/>
                </a:solidFill>
                <a:effectLst/>
                <a:latin typeface="+mn-lt"/>
                <a:ea typeface="+mn-ea"/>
                <a:cs typeface="+mn-cs"/>
              </a:rPr>
              <a:t>network where some of the network connections are dropped.  Interestingly, model training with partially connected layers is often faster and more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3697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with another simple example.  Here we feed an image to a small neural network, and it outputs the probability that the image is a chicken.  Again,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In this case, what looks like a sigmoid function can be shifted to the left (position A) or to the right (position C).  In addition to the adjustment of weights which occurs during backpropagation, this ‘shifting’ can be important and critical for successful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509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begin with a little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neural networks began in 1943, with the publication of a paper by McCulloch and Pitts.  In this article, they presented a massively simplified abstraction of a neuron’s basic functions and described how multiple instances of this object could be connected into a network, or net.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And the following year (1958), a perceptron-based computer was built at Cornell University.  It was the size of a refrigerator and called the Mark I Perceptron (Wikipedia 2020c). The device was built to process and classify simple images.  Its grid of 400 photocells could digitize an image at a resolution of 20 by 20 pixels.  Enthusiasm for the perceptron, however, was short lived.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Marvin Minsky and Seymour Papert wrote a book in which they argued that Rosenblatt’s perceptron technique was severely limited.  Soon, a popular consensus formed that neural networks were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Rosenblatt’s perceptron, of course, was inspired by the anatomy and workings of the human neuron.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shown here, a neuron is comprised of Dendrites, a cell body (labeled here as the Soma), and an extended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Soma. As we will soon see, neural networks operate in a similar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 or neuron</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though we still see our 4 inputs on the left, with the addition of a bias value.  Each input value is multiplied by its associated weight before it is fed into the net input function.  And from there, the net input function’s output is passed to an activation function.  We will talk more about these two functions shortly.   Of course,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real neurons, artificial neurons can be wired up into networks, where each input comes from the output of another neuron. When we connect neurons together into networks, we draw lines to connect one neuron’s output to one or more other neurons’ inputs, as shown here.  The goal of a network like the one pictured here is to produce one or more values as outputs.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Even though we don’t usually draw the weights, it’s sometimes useful to refer to individual weights by name. A common convention used to identify specific weights is illustrated here.  Here we see six nodes or neurons.  For convenience, we’ve labeled each with a letter.  Each weight corresponds to how the output of one specific neuron is changed on its way to another specific neuron, shown as lines.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 In fact, the phrase deep learning comes from this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Consider a layered cake.  If we lay the cake on its side, with many layers side-by-side, we say the network is </a:t>
            </a:r>
            <a:r>
              <a:rPr lang="en-US" sz="1200" b="0" i="0" u="sng" kern="1200" dirty="0">
                <a:solidFill>
                  <a:schemeClr val="tx1"/>
                </a:solidFill>
                <a:effectLst/>
                <a:latin typeface="+mn-lt"/>
                <a:ea typeface="+mn-ea"/>
                <a:cs typeface="+mn-cs"/>
              </a:rPr>
              <a:t>wide</a:t>
            </a:r>
            <a:r>
              <a:rPr lang="en-US" sz="1200" b="0" i="0" kern="1200" dirty="0">
                <a:solidFill>
                  <a:schemeClr val="tx1"/>
                </a:solidFill>
                <a:effectLst/>
                <a:latin typeface="+mn-lt"/>
                <a:ea typeface="+mn-ea"/>
                <a:cs typeface="+mn-cs"/>
              </a:rPr>
              <a:t>.  But if we stand the cake up and look at it from above, we say it is </a:t>
            </a:r>
            <a:r>
              <a:rPr lang="en-US" sz="1200" b="0" i="0" u="sng" kern="1200" dirty="0">
                <a:solidFill>
                  <a:schemeClr val="tx1"/>
                </a:solidFill>
                <a:effectLst/>
                <a:latin typeface="+mn-lt"/>
                <a:ea typeface="+mn-ea"/>
                <a:cs typeface="+mn-cs"/>
              </a:rPr>
              <a:t>deep</a:t>
            </a:r>
            <a:r>
              <a:rPr lang="en-US" sz="1200" b="0" i="0" kern="1200" dirty="0">
                <a:solidFill>
                  <a:schemeClr val="tx1"/>
                </a:solidFill>
                <a:effectLst/>
                <a:latin typeface="+mn-lt"/>
                <a:ea typeface="+mn-ea"/>
                <a:cs typeface="+mn-cs"/>
              </a:rPr>
              <a:t>.  And that’s what </a:t>
            </a:r>
            <a:r>
              <a:rPr lang="en-US" sz="1200" b="1" i="0" kern="1200" dirty="0">
                <a:solidFill>
                  <a:schemeClr val="tx1"/>
                </a:solidFill>
                <a:effectLst/>
                <a:latin typeface="+mn-lt"/>
                <a:ea typeface="+mn-ea"/>
                <a:cs typeface="+mn-cs"/>
              </a:rPr>
              <a:t>deep learning </a:t>
            </a:r>
            <a:r>
              <a:rPr lang="en-US" sz="1200" b="0" i="0" kern="1200" dirty="0">
                <a:solidFill>
                  <a:schemeClr val="tx1"/>
                </a:solidFill>
                <a:effectLst/>
                <a:latin typeface="+mn-lt"/>
                <a:ea typeface="+mn-ea"/>
                <a:cs typeface="+mn-cs"/>
              </a:rPr>
              <a:t>means: a network composed of a series of layers – often drawn vertically.</a:t>
            </a:r>
          </a:p>
          <a:p>
            <a:pPr marL="0" indent="0">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5838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22.png"/><Relationship Id="rId3" Type="http://schemas.openxmlformats.org/officeDocument/2006/relationships/notesSlide" Target="../notesSlides/notesSlide11.xml"/><Relationship Id="rId7" Type="http://schemas.openxmlformats.org/officeDocument/2006/relationships/image" Target="../media/image18.emf"/><Relationship Id="rId12" Type="http://schemas.openxmlformats.org/officeDocument/2006/relationships/image" Target="../media/image21.emf"/><Relationship Id="rId17"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image" Target="../media/image17.emf"/><Relationship Id="rId11" Type="http://schemas.openxmlformats.org/officeDocument/2006/relationships/image" Target="../media/image20.emf"/><Relationship Id="rId5" Type="http://schemas.openxmlformats.org/officeDocument/2006/relationships/image" Target="../media/image16.emf"/><Relationship Id="rId15" Type="http://schemas.openxmlformats.org/officeDocument/2006/relationships/slide" Target="slide17.xml"/><Relationship Id="rId10" Type="http://schemas.openxmlformats.org/officeDocument/2006/relationships/image" Target="../media/image19.emf"/><Relationship Id="rId4" Type="http://schemas.openxmlformats.org/officeDocument/2006/relationships/image" Target="../media/image15.emf"/><Relationship Id="rId9"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C2C9EB-5233-41A5-B934-0CA3514C2BF6}"/>
              </a:ext>
            </a:extLst>
          </p:cNvPr>
          <p:cNvPicPr>
            <a:picLocks noChangeAspect="1"/>
          </p:cNvPicPr>
          <p:nvPr/>
        </p:nvPicPr>
        <p:blipFill>
          <a:blip r:embed="rId3"/>
          <a:stretch>
            <a:fillRect/>
          </a:stretch>
        </p:blipFill>
        <p:spPr>
          <a:xfrm>
            <a:off x="2279026" y="2405527"/>
            <a:ext cx="2543175" cy="2676525"/>
          </a:xfrm>
          <a:prstGeom prst="rect">
            <a:avLst/>
          </a:prstGeom>
        </p:spPr>
      </p:pic>
      <p:sp>
        <p:nvSpPr>
          <p:cNvPr id="13" name="TextBox 12">
            <a:extLst>
              <a:ext uri="{FF2B5EF4-FFF2-40B4-BE49-F238E27FC236}">
                <a16:creationId xmlns:a16="http://schemas.microsoft.com/office/drawing/2014/main" id="{DD34DF9A-124B-467D-9273-82F56149B705}"/>
              </a:ext>
            </a:extLst>
          </p:cNvPr>
          <p:cNvSpPr txBox="1"/>
          <p:nvPr/>
        </p:nvSpPr>
        <p:spPr>
          <a:xfrm>
            <a:off x="2400689" y="1288405"/>
            <a:ext cx="2472152" cy="523220"/>
          </a:xfrm>
          <a:prstGeom prst="rect">
            <a:avLst/>
          </a:prstGeom>
          <a:noFill/>
        </p:spPr>
        <p:txBody>
          <a:bodyPr wrap="none" rtlCol="0">
            <a:spAutoFit/>
          </a:bodyPr>
          <a:lstStyle/>
          <a:p>
            <a:r>
              <a:rPr lang="en-US" sz="2800" dirty="0">
                <a:latin typeface="Garamond" panose="02020404030301010803" pitchFamily="18" charset="0"/>
              </a:rPr>
              <a:t>Fully Connected</a:t>
            </a:r>
          </a:p>
        </p:txBody>
      </p:sp>
      <p:sp>
        <p:nvSpPr>
          <p:cNvPr id="14" name="TextBox 13">
            <a:extLst>
              <a:ext uri="{FF2B5EF4-FFF2-40B4-BE49-F238E27FC236}">
                <a16:creationId xmlns:a16="http://schemas.microsoft.com/office/drawing/2014/main" id="{CBC5B7BD-0B23-4FEB-820A-12087997A899}"/>
              </a:ext>
            </a:extLst>
          </p:cNvPr>
          <p:cNvSpPr txBox="1"/>
          <p:nvPr/>
        </p:nvSpPr>
        <p:spPr>
          <a:xfrm>
            <a:off x="7146486" y="1288404"/>
            <a:ext cx="2889894" cy="523220"/>
          </a:xfrm>
          <a:prstGeom prst="rect">
            <a:avLst/>
          </a:prstGeom>
          <a:noFill/>
        </p:spPr>
        <p:txBody>
          <a:bodyPr wrap="none" rtlCol="0">
            <a:spAutoFit/>
          </a:bodyPr>
          <a:lstStyle/>
          <a:p>
            <a:r>
              <a:rPr lang="en-US" sz="2800" dirty="0">
                <a:latin typeface="Garamond" panose="02020404030301010803" pitchFamily="18" charset="0"/>
              </a:rPr>
              <a:t>Partially Connected</a:t>
            </a:r>
          </a:p>
        </p:txBody>
      </p:sp>
      <p:pic>
        <p:nvPicPr>
          <p:cNvPr id="15" name="Picture 14">
            <a:extLst>
              <a:ext uri="{FF2B5EF4-FFF2-40B4-BE49-F238E27FC236}">
                <a16:creationId xmlns:a16="http://schemas.microsoft.com/office/drawing/2014/main" id="{AD52A652-B6B1-44E0-B87A-3600B5AE3B0D}"/>
              </a:ext>
            </a:extLst>
          </p:cNvPr>
          <p:cNvPicPr>
            <a:picLocks noChangeAspect="1"/>
          </p:cNvPicPr>
          <p:nvPr/>
        </p:nvPicPr>
        <p:blipFill>
          <a:blip r:embed="rId4"/>
          <a:stretch>
            <a:fillRect/>
          </a:stretch>
        </p:blipFill>
        <p:spPr>
          <a:xfrm>
            <a:off x="7238883" y="2255552"/>
            <a:ext cx="2705100" cy="2790825"/>
          </a:xfrm>
          <a:prstGeom prst="rect">
            <a:avLst/>
          </a:prstGeom>
        </p:spPr>
      </p:pic>
    </p:spTree>
    <p:extLst>
      <p:ext uri="{BB962C8B-B14F-4D97-AF65-F5344CB8AC3E}">
        <p14:creationId xmlns:p14="http://schemas.microsoft.com/office/powerpoint/2010/main" val="20140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spid="_x0000_s1129" name="Visio" r:id="rId8" imgW="2514945" imgH="1657350" progId="Visio.Drawing.15">
                  <p:embed/>
                </p:oleObj>
              </mc:Choice>
              <mc:Fallback>
                <p:oleObj name="Visio" r:id="rId8"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9"/>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829125" y="3001685"/>
            <a:ext cx="3740091" cy="2291145"/>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extLst>
                  <p:ext uri="{D42A27DB-BD31-4B8C-83A1-F6EECF244321}">
                    <p14:modId xmlns:p14="http://schemas.microsoft.com/office/powerpoint/2010/main" val="1572426708"/>
                  </p:ext>
                </p:extLst>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3"/>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pic>
        <p:nvPicPr>
          <p:cNvPr id="12" name="Picture 11">
            <a:extLst>
              <a:ext uri="{FF2B5EF4-FFF2-40B4-BE49-F238E27FC236}">
                <a16:creationId xmlns:a16="http://schemas.microsoft.com/office/drawing/2014/main" id="{EFA26DE7-828F-4802-9AFA-A768FFD1578A}"/>
              </a:ext>
            </a:extLst>
          </p:cNvPr>
          <p:cNvPicPr>
            <a:picLocks noChangeAspect="1"/>
          </p:cNvPicPr>
          <p:nvPr/>
        </p:nvPicPr>
        <p:blipFill>
          <a:blip r:embed="rId17"/>
          <a:stretch>
            <a:fillRect/>
          </a:stretch>
        </p:blipFill>
        <p:spPr>
          <a:xfrm>
            <a:off x="8209552" y="5121254"/>
            <a:ext cx="2216408" cy="60027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E6A37720-E754-4A7F-B066-206AB0275CF9}"/>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(Rosenblatt’s Perceptron)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02.1_perceptron.ipynb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A picture containing diagram&#10;&#10;Description automatically generated">
            <a:extLst>
              <a:ext uri="{FF2B5EF4-FFF2-40B4-BE49-F238E27FC236}">
                <a16:creationId xmlns:a16="http://schemas.microsoft.com/office/drawing/2014/main" id="{ABE2EEC6-C3BB-448E-8156-81B69DBF3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126" y="1969953"/>
            <a:ext cx="4217748" cy="2918094"/>
          </a:xfrm>
          <a:prstGeom prst="rect">
            <a:avLst/>
          </a:prstGeom>
        </p:spPr>
      </p:pic>
    </p:spTree>
    <p:extLst>
      <p:ext uri="{BB962C8B-B14F-4D97-AF65-F5344CB8AC3E}">
        <p14:creationId xmlns:p14="http://schemas.microsoft.com/office/powerpoint/2010/main" val="145604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08">
            <a:extLst>
              <a:ext uri="{FF2B5EF4-FFF2-40B4-BE49-F238E27FC236}">
                <a16:creationId xmlns:a16="http://schemas.microsoft.com/office/drawing/2014/main" id="{AB45381E-7E07-433B-9E26-E0F7C8B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57375"/>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11">
            <a:extLst>
              <a:ext uri="{FF2B5EF4-FFF2-40B4-BE49-F238E27FC236}">
                <a16:creationId xmlns:a16="http://schemas.microsoft.com/office/drawing/2014/main" id="{5CFC9A01-5410-4C01-89C7-73E09C09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366838"/>
            <a:ext cx="78676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https://sugargeekshow.com/recipe/rainbow-cake/</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cake, fabric&#10;&#10;Description automatically generated">
            <a:extLst>
              <a:ext uri="{FF2B5EF4-FFF2-40B4-BE49-F238E27FC236}">
                <a16:creationId xmlns:a16="http://schemas.microsoft.com/office/drawing/2014/main" id="{29D2698F-7604-4D1A-83E8-BD2126AD1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47185" y="1670463"/>
            <a:ext cx="2030506" cy="3688062"/>
          </a:xfrm>
          <a:prstGeom prst="rect">
            <a:avLst/>
          </a:prstGeom>
          <a:ln w="3175">
            <a:solidFill>
              <a:schemeClr val="tx1">
                <a:lumMod val="65000"/>
                <a:lumOff val="35000"/>
              </a:schemeClr>
            </a:solidFill>
          </a:ln>
          <a:effectLst>
            <a:outerShdw blurRad="50800" dist="38100" dir="2700000" algn="tl" rotWithShape="0">
              <a:prstClr val="black">
                <a:alpha val="40000"/>
              </a:prstClr>
            </a:outerShdw>
          </a:effectLst>
        </p:spPr>
      </p:pic>
      <p:pic>
        <p:nvPicPr>
          <p:cNvPr id="7" name="Picture 6" descr="A picture containing cake, fabric&#10;&#10;Description automatically generated">
            <a:extLst>
              <a:ext uri="{FF2B5EF4-FFF2-40B4-BE49-F238E27FC236}">
                <a16:creationId xmlns:a16="http://schemas.microsoft.com/office/drawing/2014/main" id="{14A5ED6A-F513-47FA-A7CD-DC60B01D9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40" y="1670463"/>
            <a:ext cx="2030506" cy="3688062"/>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cxnSp>
        <p:nvCxnSpPr>
          <p:cNvPr id="8" name="Straight Connector 7">
            <a:extLst>
              <a:ext uri="{FF2B5EF4-FFF2-40B4-BE49-F238E27FC236}">
                <a16:creationId xmlns:a16="http://schemas.microsoft.com/office/drawing/2014/main" id="{99562EC8-0C82-47CB-808E-87B2275F84E6}"/>
              </a:ext>
            </a:extLst>
          </p:cNvPr>
          <p:cNvCxnSpPr>
            <a:cxnSpLocks/>
          </p:cNvCxnSpPr>
          <p:nvPr/>
        </p:nvCxnSpPr>
        <p:spPr>
          <a:xfrm>
            <a:off x="9629775" y="1670463"/>
            <a:ext cx="0" cy="3688062"/>
          </a:xfrm>
          <a:prstGeom prst="line">
            <a:avLst/>
          </a:prstGeom>
          <a:ln>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90718E-A854-4870-8D07-8A4530F52B51}"/>
              </a:ext>
            </a:extLst>
          </p:cNvPr>
          <p:cNvCxnSpPr>
            <a:cxnSpLocks/>
          </p:cNvCxnSpPr>
          <p:nvPr/>
        </p:nvCxnSpPr>
        <p:spPr>
          <a:xfrm>
            <a:off x="1918406" y="4879202"/>
            <a:ext cx="3688063" cy="0"/>
          </a:xfrm>
          <a:prstGeom prst="line">
            <a:avLst/>
          </a:prstGeom>
          <a:ln>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E13E73-80CD-4604-95BF-312C9AEBF20A}"/>
              </a:ext>
            </a:extLst>
          </p:cNvPr>
          <p:cNvSpPr txBox="1"/>
          <p:nvPr/>
        </p:nvSpPr>
        <p:spPr>
          <a:xfrm>
            <a:off x="9880600" y="3467100"/>
            <a:ext cx="679994" cy="369332"/>
          </a:xfrm>
          <a:prstGeom prst="rect">
            <a:avLst/>
          </a:prstGeom>
          <a:noFill/>
        </p:spPr>
        <p:txBody>
          <a:bodyPr wrap="none" rtlCol="0">
            <a:spAutoFit/>
          </a:bodyPr>
          <a:lstStyle/>
          <a:p>
            <a:r>
              <a:rPr lang="en-US" dirty="0">
                <a:latin typeface="Garamond" panose="02020404030301010803" pitchFamily="18" charset="0"/>
              </a:rPr>
              <a:t>Deep</a:t>
            </a:r>
          </a:p>
        </p:txBody>
      </p:sp>
      <p:sp>
        <p:nvSpPr>
          <p:cNvPr id="15" name="TextBox 14">
            <a:extLst>
              <a:ext uri="{FF2B5EF4-FFF2-40B4-BE49-F238E27FC236}">
                <a16:creationId xmlns:a16="http://schemas.microsoft.com/office/drawing/2014/main" id="{274D1E66-A7EB-4ED0-8889-069DD8D9FA81}"/>
              </a:ext>
            </a:extLst>
          </p:cNvPr>
          <p:cNvSpPr txBox="1"/>
          <p:nvPr/>
        </p:nvSpPr>
        <p:spPr>
          <a:xfrm>
            <a:off x="3436065" y="5011615"/>
            <a:ext cx="652743" cy="369332"/>
          </a:xfrm>
          <a:prstGeom prst="rect">
            <a:avLst/>
          </a:prstGeom>
          <a:noFill/>
        </p:spPr>
        <p:txBody>
          <a:bodyPr wrap="none" rtlCol="0">
            <a:spAutoFit/>
          </a:bodyPr>
          <a:lstStyle/>
          <a:p>
            <a:r>
              <a:rPr lang="en-US" dirty="0">
                <a:latin typeface="Garamond" panose="02020404030301010803" pitchFamily="18" charset="0"/>
              </a:rPr>
              <a:t>Wide</a:t>
            </a: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3854</TotalTime>
  <Words>2242</Words>
  <Application>Microsoft Office PowerPoint</Application>
  <PresentationFormat>Widescreen</PresentationFormat>
  <Paragraphs>99</Paragraphs>
  <Slides>17</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Garamond</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350</cp:revision>
  <dcterms:created xsi:type="dcterms:W3CDTF">2021-03-18T17:30:04Z</dcterms:created>
  <dcterms:modified xsi:type="dcterms:W3CDTF">2022-06-13T16:53:03Z</dcterms:modified>
</cp:coreProperties>
</file>