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0276000" cx="2138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36">
          <p15:clr>
            <a:srgbClr val="747775"/>
          </p15:clr>
        </p15:guide>
        <p15:guide id="2" pos="673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36" orient="horz"/>
        <p:guide pos="673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8368" y="685800"/>
            <a:ext cx="242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538dbc785_0_0:notes"/>
          <p:cNvSpPr/>
          <p:nvPr>
            <p:ph idx="2" type="sldImg"/>
          </p:nvPr>
        </p:nvSpPr>
        <p:spPr>
          <a:xfrm>
            <a:off x="2218368" y="685800"/>
            <a:ext cx="242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538dbc7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8956" y="4382765"/>
            <a:ext cx="19926300" cy="12081900"/>
          </a:xfrm>
          <a:prstGeom prst="rect">
            <a:avLst/>
          </a:prstGeom>
        </p:spPr>
        <p:txBody>
          <a:bodyPr anchorCtr="0" anchor="b" bIns="321825" lIns="321825" spcFirstLastPara="1" rIns="321825" wrap="square" tIns="3218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8936" y="16682409"/>
            <a:ext cx="19926300" cy="4665300"/>
          </a:xfrm>
          <a:prstGeom prst="rect">
            <a:avLst/>
          </a:prstGeom>
        </p:spPr>
        <p:txBody>
          <a:bodyPr anchorCtr="0" anchor="t" bIns="321825" lIns="321825" spcFirstLastPara="1" rIns="321825" wrap="square" tIns="3218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anchorCtr="0" anchor="ctr" bIns="321825" lIns="321825" spcFirstLastPara="1" rIns="321825" wrap="square" tIns="321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28936" y="6510944"/>
            <a:ext cx="19926300" cy="11557800"/>
          </a:xfrm>
          <a:prstGeom prst="rect">
            <a:avLst/>
          </a:prstGeom>
        </p:spPr>
        <p:txBody>
          <a:bodyPr anchorCtr="0" anchor="b" bIns="321825" lIns="321825" spcFirstLastPara="1" rIns="321825" wrap="square" tIns="3218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28936" y="18554829"/>
            <a:ext cx="19926300" cy="7656900"/>
          </a:xfrm>
          <a:prstGeom prst="rect">
            <a:avLst/>
          </a:prstGeom>
        </p:spPr>
        <p:txBody>
          <a:bodyPr anchorCtr="0" anchor="t" bIns="321825" lIns="321825" spcFirstLastPara="1" rIns="321825" wrap="square" tIns="321825">
            <a:normAutofit/>
          </a:bodyPr>
          <a:lstStyle>
            <a:lvl1pPr indent="-635000" lvl="0" marL="457200" algn="ctr">
              <a:spcBef>
                <a:spcPts val="0"/>
              </a:spcBef>
              <a:spcAft>
                <a:spcPts val="0"/>
              </a:spcAft>
              <a:buSzPts val="6400"/>
              <a:buChar char="●"/>
              <a:defRPr/>
            </a:lvl1pPr>
            <a:lvl2pPr indent="-546100" lvl="1" marL="914400" algn="ctr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 algn="ctr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 algn="ctr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 algn="ctr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 algn="ctr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 algn="ctr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anchorCtr="0" anchor="ctr" bIns="321825" lIns="321825" spcFirstLastPara="1" rIns="321825" wrap="square" tIns="321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anchorCtr="0" anchor="ctr" bIns="321825" lIns="321825" spcFirstLastPara="1" rIns="321825" wrap="square" tIns="321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8936" y="12660471"/>
            <a:ext cx="19926300" cy="4955100"/>
          </a:xfrm>
          <a:prstGeom prst="rect">
            <a:avLst/>
          </a:prstGeom>
        </p:spPr>
        <p:txBody>
          <a:bodyPr anchorCtr="0" anchor="ctr" bIns="321825" lIns="321825" spcFirstLastPara="1" rIns="321825" wrap="square" tIns="3218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anchorCtr="0" anchor="ctr" bIns="321825" lIns="321825" spcFirstLastPara="1" rIns="321825" wrap="square" tIns="321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8936" y="2619535"/>
            <a:ext cx="19926300" cy="3371100"/>
          </a:xfrm>
          <a:prstGeom prst="rect">
            <a:avLst/>
          </a:prstGeom>
        </p:spPr>
        <p:txBody>
          <a:bodyPr anchorCtr="0" anchor="t" bIns="321825" lIns="321825" spcFirstLastPara="1" rIns="321825" wrap="square" tIns="321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8936" y="6783772"/>
            <a:ext cx="19926300" cy="20109600"/>
          </a:xfrm>
          <a:prstGeom prst="rect">
            <a:avLst/>
          </a:prstGeom>
        </p:spPr>
        <p:txBody>
          <a:bodyPr anchorCtr="0" anchor="t" bIns="321825" lIns="321825" spcFirstLastPara="1" rIns="321825" wrap="square" tIns="321825">
            <a:normAutofit/>
          </a:bodyPr>
          <a:lstStyle>
            <a:lvl1pPr indent="-635000" lvl="0" marL="457200">
              <a:spcBef>
                <a:spcPts val="0"/>
              </a:spcBef>
              <a:spcAft>
                <a:spcPts val="0"/>
              </a:spcAft>
              <a:buSzPts val="6400"/>
              <a:buChar char="●"/>
              <a:defRPr/>
            </a:lvl1pPr>
            <a:lvl2pPr indent="-546100" lvl="1" marL="9144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anchorCtr="0" anchor="ctr" bIns="321825" lIns="321825" spcFirstLastPara="1" rIns="321825" wrap="square" tIns="321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8936" y="2619535"/>
            <a:ext cx="19926300" cy="3371100"/>
          </a:xfrm>
          <a:prstGeom prst="rect">
            <a:avLst/>
          </a:prstGeom>
        </p:spPr>
        <p:txBody>
          <a:bodyPr anchorCtr="0" anchor="t" bIns="321825" lIns="321825" spcFirstLastPara="1" rIns="321825" wrap="square" tIns="321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28936" y="6783772"/>
            <a:ext cx="9354300" cy="20109600"/>
          </a:xfrm>
          <a:prstGeom prst="rect">
            <a:avLst/>
          </a:prstGeom>
        </p:spPr>
        <p:txBody>
          <a:bodyPr anchorCtr="0" anchor="t" bIns="321825" lIns="321825" spcFirstLastPara="1" rIns="321825" wrap="square" tIns="321825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 sz="5000"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1300967" y="6783772"/>
            <a:ext cx="9354300" cy="20109600"/>
          </a:xfrm>
          <a:prstGeom prst="rect">
            <a:avLst/>
          </a:prstGeom>
        </p:spPr>
        <p:txBody>
          <a:bodyPr anchorCtr="0" anchor="t" bIns="321825" lIns="321825" spcFirstLastPara="1" rIns="321825" wrap="square" tIns="321825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 sz="5000"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anchorCtr="0" anchor="ctr" bIns="321825" lIns="321825" spcFirstLastPara="1" rIns="321825" wrap="square" tIns="321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28936" y="2619535"/>
            <a:ext cx="19926300" cy="3371100"/>
          </a:xfrm>
          <a:prstGeom prst="rect">
            <a:avLst/>
          </a:prstGeom>
        </p:spPr>
        <p:txBody>
          <a:bodyPr anchorCtr="0" anchor="t" bIns="321825" lIns="321825" spcFirstLastPara="1" rIns="321825" wrap="square" tIns="321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anchorCtr="0" anchor="ctr" bIns="321825" lIns="321825" spcFirstLastPara="1" rIns="321825" wrap="square" tIns="321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28936" y="3270408"/>
            <a:ext cx="6566700" cy="4448400"/>
          </a:xfrm>
          <a:prstGeom prst="rect">
            <a:avLst/>
          </a:prstGeom>
        </p:spPr>
        <p:txBody>
          <a:bodyPr anchorCtr="0" anchor="b" bIns="321825" lIns="321825" spcFirstLastPara="1" rIns="321825" wrap="square" tIns="321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28936" y="8179553"/>
            <a:ext cx="6566700" cy="18714900"/>
          </a:xfrm>
          <a:prstGeom prst="rect">
            <a:avLst/>
          </a:prstGeom>
        </p:spPr>
        <p:txBody>
          <a:bodyPr anchorCtr="0" anchor="t" bIns="321825" lIns="321825" spcFirstLastPara="1" rIns="321825" wrap="square" tIns="321825">
            <a:normAutofit/>
          </a:bodyPr>
          <a:lstStyle>
            <a:lvl1pPr indent="-495300" lvl="0" marL="4572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anchorCtr="0" anchor="ctr" bIns="321825" lIns="321825" spcFirstLastPara="1" rIns="321825" wrap="square" tIns="321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46490" y="2649702"/>
            <a:ext cx="14891700" cy="24079500"/>
          </a:xfrm>
          <a:prstGeom prst="rect">
            <a:avLst/>
          </a:prstGeom>
        </p:spPr>
        <p:txBody>
          <a:bodyPr anchorCtr="0" anchor="ctr" bIns="321825" lIns="321825" spcFirstLastPara="1" rIns="321825" wrap="square" tIns="321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1pPr>
            <a:lvl2pPr lvl="1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2pPr>
            <a:lvl3pPr lvl="2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3pPr>
            <a:lvl4pPr lvl="3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4pPr>
            <a:lvl5pPr lvl="4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5pPr>
            <a:lvl6pPr lvl="5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6pPr>
            <a:lvl7pPr lvl="6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7pPr>
            <a:lvl8pPr lvl="7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8pPr>
            <a:lvl9pPr lvl="8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anchorCtr="0" anchor="ctr" bIns="321825" lIns="321825" spcFirstLastPara="1" rIns="321825" wrap="square" tIns="321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92000" y="-736"/>
            <a:ext cx="10692000" cy="302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21825" lIns="321825" spcFirstLastPara="1" rIns="321825" wrap="square" tIns="321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20894" y="7258794"/>
            <a:ext cx="9459900" cy="8725200"/>
          </a:xfrm>
          <a:prstGeom prst="rect">
            <a:avLst/>
          </a:prstGeom>
        </p:spPr>
        <p:txBody>
          <a:bodyPr anchorCtr="0" anchor="b" bIns="321825" lIns="321825" spcFirstLastPara="1" rIns="321825" wrap="square" tIns="3218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20894" y="16499640"/>
            <a:ext cx="9459900" cy="7269900"/>
          </a:xfrm>
          <a:prstGeom prst="rect">
            <a:avLst/>
          </a:prstGeom>
        </p:spPr>
        <p:txBody>
          <a:bodyPr anchorCtr="0" anchor="t" bIns="321825" lIns="321825" spcFirstLastPara="1" rIns="321825" wrap="square" tIns="3218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551429" y="4262097"/>
            <a:ext cx="8973300" cy="21750600"/>
          </a:xfrm>
          <a:prstGeom prst="rect">
            <a:avLst/>
          </a:prstGeom>
        </p:spPr>
        <p:txBody>
          <a:bodyPr anchorCtr="0" anchor="ctr" bIns="321825" lIns="321825" spcFirstLastPara="1" rIns="321825" wrap="square" tIns="321825">
            <a:normAutofit/>
          </a:bodyPr>
          <a:lstStyle>
            <a:lvl1pPr indent="-635000" lvl="0" marL="457200">
              <a:spcBef>
                <a:spcPts val="0"/>
              </a:spcBef>
              <a:spcAft>
                <a:spcPts val="0"/>
              </a:spcAft>
              <a:buSzPts val="6400"/>
              <a:buChar char="●"/>
              <a:defRPr/>
            </a:lvl1pPr>
            <a:lvl2pPr indent="-546100" lvl="1" marL="9144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anchorCtr="0" anchor="ctr" bIns="321825" lIns="321825" spcFirstLastPara="1" rIns="321825" wrap="square" tIns="321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28936" y="24902282"/>
            <a:ext cx="14028600" cy="3561900"/>
          </a:xfrm>
          <a:prstGeom prst="rect">
            <a:avLst/>
          </a:prstGeom>
        </p:spPr>
        <p:txBody>
          <a:bodyPr anchorCtr="0" anchor="ctr" bIns="321825" lIns="321825" spcFirstLastPara="1" rIns="321825" wrap="square" tIns="3218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anchorCtr="0" anchor="ctr" bIns="321825" lIns="321825" spcFirstLastPara="1" rIns="321825" wrap="square" tIns="321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8936" y="2619535"/>
            <a:ext cx="199263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825" lIns="321825" spcFirstLastPara="1" rIns="321825" wrap="square" tIns="321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8936" y="6783772"/>
            <a:ext cx="19926300" cy="20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825" lIns="321825" spcFirstLastPara="1" rIns="321825" wrap="square" tIns="321825">
            <a:normAutofit/>
          </a:bodyPr>
          <a:lstStyle>
            <a:lvl1pPr indent="-635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Char char="●"/>
              <a:defRPr sz="6400">
                <a:solidFill>
                  <a:schemeClr val="dk2"/>
                </a:solidFill>
              </a:defRPr>
            </a:lvl1pPr>
            <a:lvl2pPr indent="-546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○"/>
              <a:defRPr sz="5000">
                <a:solidFill>
                  <a:schemeClr val="dk2"/>
                </a:solidFill>
              </a:defRPr>
            </a:lvl2pPr>
            <a:lvl3pPr indent="-546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■"/>
              <a:defRPr sz="5000">
                <a:solidFill>
                  <a:schemeClr val="dk2"/>
                </a:solidFill>
              </a:defRPr>
            </a:lvl3pPr>
            <a:lvl4pPr indent="-546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●"/>
              <a:defRPr sz="5000">
                <a:solidFill>
                  <a:schemeClr val="dk2"/>
                </a:solidFill>
              </a:defRPr>
            </a:lvl4pPr>
            <a:lvl5pPr indent="-546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○"/>
              <a:defRPr sz="5000">
                <a:solidFill>
                  <a:schemeClr val="dk2"/>
                </a:solidFill>
              </a:defRPr>
            </a:lvl5pPr>
            <a:lvl6pPr indent="-546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■"/>
              <a:defRPr sz="5000">
                <a:solidFill>
                  <a:schemeClr val="dk2"/>
                </a:solidFill>
              </a:defRPr>
            </a:lvl6pPr>
            <a:lvl7pPr indent="-546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●"/>
              <a:defRPr sz="5000">
                <a:solidFill>
                  <a:schemeClr val="dk2"/>
                </a:solidFill>
              </a:defRPr>
            </a:lvl7pPr>
            <a:lvl8pPr indent="-546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○"/>
              <a:defRPr sz="5000">
                <a:solidFill>
                  <a:schemeClr val="dk2"/>
                </a:solidFill>
              </a:defRPr>
            </a:lvl8pPr>
            <a:lvl9pPr indent="-546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■"/>
              <a:defRPr sz="5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825" lIns="321825" spcFirstLastPara="1" rIns="321825" wrap="square" tIns="321825">
            <a:normAutofit/>
          </a:bodyPr>
          <a:lstStyle>
            <a:lvl1pPr lvl="0" algn="r">
              <a:buNone/>
              <a:defRPr sz="3500">
                <a:solidFill>
                  <a:schemeClr val="dk2"/>
                </a:solidFill>
              </a:defRPr>
            </a:lvl1pPr>
            <a:lvl2pPr lvl="1" algn="r">
              <a:buNone/>
              <a:defRPr sz="3500">
                <a:solidFill>
                  <a:schemeClr val="dk2"/>
                </a:solidFill>
              </a:defRPr>
            </a:lvl2pPr>
            <a:lvl3pPr lvl="2" algn="r">
              <a:buNone/>
              <a:defRPr sz="3500">
                <a:solidFill>
                  <a:schemeClr val="dk2"/>
                </a:solidFill>
              </a:defRPr>
            </a:lvl3pPr>
            <a:lvl4pPr lvl="3" algn="r">
              <a:buNone/>
              <a:defRPr sz="3500">
                <a:solidFill>
                  <a:schemeClr val="dk2"/>
                </a:solidFill>
              </a:defRPr>
            </a:lvl4pPr>
            <a:lvl5pPr lvl="4" algn="r">
              <a:buNone/>
              <a:defRPr sz="3500">
                <a:solidFill>
                  <a:schemeClr val="dk2"/>
                </a:solidFill>
              </a:defRPr>
            </a:lvl5pPr>
            <a:lvl6pPr lvl="5" algn="r">
              <a:buNone/>
              <a:defRPr sz="3500">
                <a:solidFill>
                  <a:schemeClr val="dk2"/>
                </a:solidFill>
              </a:defRPr>
            </a:lvl6pPr>
            <a:lvl7pPr lvl="6" algn="r">
              <a:buNone/>
              <a:defRPr sz="3500">
                <a:solidFill>
                  <a:schemeClr val="dk2"/>
                </a:solidFill>
              </a:defRPr>
            </a:lvl7pPr>
            <a:lvl8pPr lvl="7" algn="r">
              <a:buNone/>
              <a:defRPr sz="3500">
                <a:solidFill>
                  <a:schemeClr val="dk2"/>
                </a:solidFill>
              </a:defRPr>
            </a:lvl8pPr>
            <a:lvl9pPr lvl="8" algn="r">
              <a:buNone/>
              <a:defRPr sz="3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0.png"/><Relationship Id="rId13" Type="http://schemas.openxmlformats.org/officeDocument/2006/relationships/image" Target="../media/image2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692006" y="32706"/>
            <a:ext cx="9531900" cy="1893900"/>
          </a:xfrm>
          <a:prstGeom prst="rect">
            <a:avLst/>
          </a:prstGeom>
          <a:solidFill>
            <a:srgbClr val="54C7DA"/>
          </a:solidFill>
          <a:ln>
            <a:noFill/>
          </a:ln>
        </p:spPr>
        <p:txBody>
          <a:bodyPr anchorCtr="0" anchor="t" bIns="129350" lIns="129350" spcFirstLastPara="1" rIns="129350" wrap="square" tIns="129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875950" y="1862937"/>
            <a:ext cx="134562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350" lIns="129350" spcFirstLastPara="1" rIns="129350" wrap="square" tIns="129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3800">
                <a:solidFill>
                  <a:srgbClr val="4B545C"/>
                </a:solidFill>
              </a:rPr>
              <a:t>Our programmed beacons helps robotic engineers to locate the </a:t>
            </a:r>
            <a:r>
              <a:rPr b="1" lang="en" sz="3800">
                <a:solidFill>
                  <a:srgbClr val="4B545C"/>
                </a:solidFill>
              </a:rPr>
              <a:t>underwater</a:t>
            </a:r>
            <a:r>
              <a:rPr b="1" lang="en" sz="3800">
                <a:solidFill>
                  <a:srgbClr val="4B545C"/>
                </a:solidFill>
              </a:rPr>
              <a:t> robot with multiple customized beacons and sonar based communications.</a:t>
            </a:r>
            <a:endParaRPr b="1" sz="3800">
              <a:solidFill>
                <a:srgbClr val="4B545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4B545C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82282" y="4277703"/>
            <a:ext cx="9729300" cy="7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350" lIns="129350" spcFirstLastPara="1" rIns="129350" wrap="square" tIns="1293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DAD9CC"/>
                </a:solidFill>
              </a:rPr>
              <a:t> 		  The problem</a:t>
            </a:r>
            <a:endParaRPr b="1" sz="5100">
              <a:solidFill>
                <a:srgbClr val="DAD9CC"/>
              </a:solidFill>
            </a:endParaRPr>
          </a:p>
          <a:p>
            <a:pPr indent="-5715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AD9CC"/>
              </a:buClr>
              <a:buSzPts val="3800"/>
              <a:buChar char="-"/>
            </a:pPr>
            <a:r>
              <a:rPr b="1" lang="en" sz="3800">
                <a:solidFill>
                  <a:srgbClr val="DAD9CC"/>
                </a:solidFill>
              </a:rPr>
              <a:t>Traditional positioning methods are either too expensive or unusable underwater.</a:t>
            </a:r>
            <a:endParaRPr b="1" sz="3800">
              <a:solidFill>
                <a:srgbClr val="DAD9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AD9CC"/>
              </a:solidFill>
            </a:endParaRPr>
          </a:p>
          <a:p>
            <a:pPr indent="-5715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AD9CC"/>
              </a:buClr>
              <a:buSzPts val="3800"/>
              <a:buChar char="-"/>
            </a:pPr>
            <a:r>
              <a:rPr b="1" lang="en" sz="3800">
                <a:solidFill>
                  <a:srgbClr val="DAD9CC"/>
                </a:solidFill>
              </a:rPr>
              <a:t>Existing sonar systems only support single-beacon ranging, limiting accurate positioning for underwater robots.</a:t>
            </a:r>
            <a:endParaRPr b="1" sz="3800">
              <a:solidFill>
                <a:srgbClr val="DAD9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5100">
              <a:solidFill>
                <a:srgbClr val="DAD9CC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363426" y="4277703"/>
            <a:ext cx="10662000" cy="7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350" lIns="129350" spcFirstLastPara="1" rIns="129350" wrap="square" tIns="129350">
            <a:noAutofit/>
          </a:bodyPr>
          <a:lstStyle/>
          <a:p>
            <a:pPr indent="6477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DAD9CC"/>
                </a:solidFill>
              </a:rPr>
              <a:t>Our solution</a:t>
            </a:r>
            <a:endParaRPr b="1" sz="5100">
              <a:solidFill>
                <a:srgbClr val="DAD9CC"/>
              </a:solidFill>
            </a:endParaRPr>
          </a:p>
          <a:p>
            <a:pPr indent="-5715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AD9CC"/>
              </a:buClr>
              <a:buSzPts val="3800"/>
              <a:buChar char="-"/>
            </a:pPr>
            <a:r>
              <a:rPr b="1" lang="en" sz="3800">
                <a:solidFill>
                  <a:srgbClr val="DAD9CC"/>
                </a:solidFill>
              </a:rPr>
              <a:t>A master-slave sonar system that sends unique ID-encoded data packets, allowing each beacon to respond individually without collision.</a:t>
            </a:r>
            <a:endParaRPr b="1" sz="3800">
              <a:solidFill>
                <a:srgbClr val="DAD9CC"/>
              </a:solidFill>
            </a:endParaRPr>
          </a:p>
          <a:p>
            <a:pPr indent="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AD9CC"/>
              </a:solidFill>
            </a:endParaRPr>
          </a:p>
          <a:p>
            <a:pPr indent="-5715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AD9CC"/>
              </a:buClr>
              <a:buSzPts val="3800"/>
              <a:buChar char="-"/>
            </a:pPr>
            <a:r>
              <a:rPr b="1" lang="en" sz="3800">
                <a:solidFill>
                  <a:srgbClr val="DAD9CC"/>
                </a:solidFill>
              </a:rPr>
              <a:t>Integrate GPS and IMU, validate full system in real environments, and compile a complete technical package.</a:t>
            </a:r>
            <a:endParaRPr b="1" sz="3800">
              <a:solidFill>
                <a:srgbClr val="DAD9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100">
              <a:solidFill>
                <a:srgbClr val="DAD9CC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6528" y="14007941"/>
            <a:ext cx="9729367" cy="4864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296" y="11898806"/>
            <a:ext cx="724680" cy="72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77400" y="633282"/>
            <a:ext cx="3286941" cy="112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92000" y="4340671"/>
            <a:ext cx="869007" cy="868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0877" y="14463377"/>
            <a:ext cx="411274" cy="41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0877" y="13001060"/>
            <a:ext cx="411274" cy="41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0878" y="17773346"/>
            <a:ext cx="411274" cy="41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6261" y="4412893"/>
            <a:ext cx="724751" cy="72472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2875950" y="421045"/>
            <a:ext cx="143226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350" lIns="129350" spcFirstLastPara="1" rIns="129350" wrap="square" tIns="1293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400">
                <a:solidFill>
                  <a:srgbClr val="4A4F51"/>
                </a:solidFill>
              </a:rPr>
              <a:t>Multi-beacon Ranging System</a:t>
            </a:r>
            <a:endParaRPr b="1" sz="7400">
              <a:solidFill>
                <a:srgbClr val="4A4F51"/>
              </a:solidFill>
            </a:endParaRPr>
          </a:p>
        </p:txBody>
      </p:sp>
      <p:pic>
        <p:nvPicPr>
          <p:cNvPr id="67" name="Google Shape;67;p13" title="Untitled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170016" y="26365912"/>
            <a:ext cx="2518910" cy="326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 title="Untitled (1)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767748" y="26365935"/>
            <a:ext cx="2518910" cy="326862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16837831" y="1622129"/>
            <a:ext cx="4318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350" lIns="129350" spcFirstLastPara="1" rIns="129350" wrap="square" tIns="1293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B545C"/>
                </a:solidFill>
              </a:rPr>
              <a:t>ENGN8170 S1 - 2025</a:t>
            </a:r>
            <a:endParaRPr b="1" sz="2500">
              <a:solidFill>
                <a:srgbClr val="4B545C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7295922" y="2245502"/>
            <a:ext cx="3402300" cy="1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350" lIns="129350" spcFirstLastPara="1" rIns="129350" wrap="square" tIns="129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B545C"/>
                </a:solidFill>
              </a:rPr>
              <a:t>Brian Ma, Yoyo Lam, Xingyu Luan, Xu Ben, Xiang Peng, Xinyu Qiao,Yifan Wu </a:t>
            </a:r>
            <a:endParaRPr b="1" sz="2300">
              <a:solidFill>
                <a:srgbClr val="4B545C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843603" y="11782955"/>
            <a:ext cx="56901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350" lIns="129350" spcFirstLastPara="1" rIns="129350" wrap="square" tIns="1293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5100">
                <a:solidFill>
                  <a:srgbClr val="D9DACC"/>
                </a:solidFill>
              </a:rPr>
              <a:t>Project Roadmap</a:t>
            </a:r>
            <a:endParaRPr b="1" sz="3800">
              <a:solidFill>
                <a:srgbClr val="D9DA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800">
              <a:solidFill>
                <a:srgbClr val="DAD9CC"/>
              </a:solidFill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-54026" y="11522019"/>
            <a:ext cx="21491400" cy="0"/>
          </a:xfrm>
          <a:prstGeom prst="straightConnector1">
            <a:avLst/>
          </a:prstGeom>
          <a:noFill/>
          <a:ln cap="flat" cmpd="sng" w="9525">
            <a:solidFill>
              <a:srgbClr val="DAD9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 flipH="1" rot="10800000">
            <a:off x="10209587" y="4043019"/>
            <a:ext cx="3300" cy="7479000"/>
          </a:xfrm>
          <a:prstGeom prst="straightConnector1">
            <a:avLst/>
          </a:prstGeom>
          <a:noFill/>
          <a:ln cap="flat" cmpd="sng" w="9525">
            <a:solidFill>
              <a:srgbClr val="DAD9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" name="Google Shape;74;p13" title="communication_protocol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056519" y="5860208"/>
            <a:ext cx="17421732" cy="7741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 title="communication_protocol.png"/>
          <p:cNvPicPr preferRelativeResize="0"/>
          <p:nvPr/>
        </p:nvPicPr>
        <p:blipFill rotWithShape="1">
          <a:blip r:embed="rId13">
            <a:alphaModFix/>
          </a:blip>
          <a:srcRect b="0" l="37383" r="49935" t="66253"/>
          <a:stretch/>
        </p:blipFill>
        <p:spPr>
          <a:xfrm>
            <a:off x="3295006" y="21833807"/>
            <a:ext cx="2764319" cy="327221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/>
          <p:nvPr/>
        </p:nvSpPr>
        <p:spPr>
          <a:xfrm>
            <a:off x="10221909" y="7102238"/>
            <a:ext cx="276600" cy="725400"/>
          </a:xfrm>
          <a:prstGeom prst="rightArrow">
            <a:avLst>
              <a:gd fmla="val 50000" name="adj1"/>
              <a:gd fmla="val 100000" name="adj2"/>
            </a:avLst>
          </a:prstGeom>
          <a:solidFill>
            <a:srgbClr val="DAD9CC"/>
          </a:solidFill>
          <a:ln cap="flat" cmpd="sng" w="9525">
            <a:solidFill>
              <a:srgbClr val="DAD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50" lIns="129350" spcFirstLastPara="1" rIns="129350" wrap="square" tIns="129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7" name="Google Shape;77;p13"/>
          <p:cNvSpPr/>
          <p:nvPr/>
        </p:nvSpPr>
        <p:spPr>
          <a:xfrm rot="5400000">
            <a:off x="15603568" y="11298069"/>
            <a:ext cx="276900" cy="724800"/>
          </a:xfrm>
          <a:prstGeom prst="rightArrow">
            <a:avLst>
              <a:gd fmla="val 50000" name="adj1"/>
              <a:gd fmla="val 100000" name="adj2"/>
            </a:avLst>
          </a:prstGeom>
          <a:solidFill>
            <a:srgbClr val="DAD9CC"/>
          </a:solidFill>
          <a:ln cap="flat" cmpd="sng" w="9525">
            <a:solidFill>
              <a:srgbClr val="DAD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50" lIns="129350" spcFirstLastPara="1" rIns="129350" wrap="square" tIns="129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8" name="Google Shape;78;p13"/>
          <p:cNvSpPr txBox="1"/>
          <p:nvPr/>
        </p:nvSpPr>
        <p:spPr>
          <a:xfrm>
            <a:off x="482276" y="12698339"/>
            <a:ext cx="15894600" cy="9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350" lIns="129350" spcFirstLastPara="1" rIns="129350" wrap="square" tIns="129350">
            <a:noAutofit/>
          </a:bodyPr>
          <a:lstStyle/>
          <a:p>
            <a:pPr indent="647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5100">
                <a:solidFill>
                  <a:srgbClr val="D9DACC"/>
                </a:solidFill>
              </a:rPr>
              <a:t>  </a:t>
            </a:r>
            <a:r>
              <a:rPr b="1" lang="en" sz="3800">
                <a:solidFill>
                  <a:srgbClr val="D9DACC"/>
                </a:solidFill>
              </a:rPr>
              <a:t>Phase 1: Previous developer of the project Managed to</a:t>
            </a:r>
            <a:endParaRPr b="1" sz="3800">
              <a:solidFill>
                <a:srgbClr val="D9DACC"/>
              </a:solidFill>
            </a:endParaRPr>
          </a:p>
          <a:p>
            <a:pPr indent="647700" lvl="0" marL="194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3800">
                <a:solidFill>
                  <a:srgbClr val="D9DACC"/>
                </a:solidFill>
              </a:rPr>
              <a:t>measure the distance between 2 beacons.</a:t>
            </a:r>
            <a:endParaRPr b="1" sz="3800">
              <a:solidFill>
                <a:srgbClr val="D9DACC"/>
              </a:solidFill>
            </a:endParaRPr>
          </a:p>
          <a:p>
            <a:pPr indent="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3800">
                <a:solidFill>
                  <a:srgbClr val="D9DACC"/>
                </a:solidFill>
              </a:rPr>
              <a:t>   Phase 2: Our team established the data transmission protocol</a:t>
            </a:r>
            <a:endParaRPr b="1" sz="3800">
              <a:solidFill>
                <a:srgbClr val="D9DACC"/>
              </a:solidFill>
            </a:endParaRPr>
          </a:p>
          <a:p>
            <a:pPr indent="0" lvl="0" marL="259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3800">
                <a:solidFill>
                  <a:srgbClr val="D9DACC"/>
                </a:solidFill>
              </a:rPr>
              <a:t>from a master beacon to 3 minor beacons and a coordinate measurement system based on the </a:t>
            </a:r>
            <a:endParaRPr b="1" sz="3800">
              <a:solidFill>
                <a:srgbClr val="D9DACC"/>
              </a:solidFill>
            </a:endParaRPr>
          </a:p>
          <a:p>
            <a:pPr indent="0" lvl="0" marL="259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3800">
                <a:solidFill>
                  <a:srgbClr val="D9DACC"/>
                </a:solidFill>
              </a:rPr>
              <a:t>distance from the master beacon to </a:t>
            </a:r>
            <a:endParaRPr b="1" sz="3800">
              <a:solidFill>
                <a:srgbClr val="D9DACC"/>
              </a:solidFill>
            </a:endParaRPr>
          </a:p>
          <a:p>
            <a:pPr indent="0" lvl="0" marL="259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3800">
                <a:solidFill>
                  <a:srgbClr val="D9DACC"/>
                </a:solidFill>
              </a:rPr>
              <a:t>3 minor beacons.</a:t>
            </a:r>
            <a:endParaRPr b="1" sz="3800">
              <a:solidFill>
                <a:srgbClr val="D9DACC"/>
              </a:solidFill>
            </a:endParaRPr>
          </a:p>
          <a:p>
            <a:pPr indent="647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3800">
                <a:solidFill>
                  <a:srgbClr val="D9DACC"/>
                </a:solidFill>
              </a:rPr>
              <a:t>   Phase 3: Compensate the locomotion of the</a:t>
            </a:r>
            <a:endParaRPr b="1" sz="3800">
              <a:solidFill>
                <a:srgbClr val="D9DACC"/>
              </a:solidFill>
            </a:endParaRPr>
          </a:p>
          <a:p>
            <a:pPr indent="0" lvl="0" marL="259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3800">
                <a:solidFill>
                  <a:srgbClr val="D9DACC"/>
                </a:solidFill>
              </a:rPr>
              <a:t>master beacon to make the </a:t>
            </a:r>
            <a:endParaRPr b="1" sz="3800">
              <a:solidFill>
                <a:srgbClr val="D9DACC"/>
              </a:solidFill>
            </a:endParaRPr>
          </a:p>
          <a:p>
            <a:pPr indent="0" lvl="0" marL="259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3800">
                <a:solidFill>
                  <a:srgbClr val="D9DACC"/>
                </a:solidFill>
              </a:rPr>
              <a:t>coordinate more accurate.</a:t>
            </a:r>
            <a:endParaRPr b="1" sz="3800">
              <a:solidFill>
                <a:srgbClr val="D9DA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800">
              <a:solidFill>
                <a:srgbClr val="DAD9CC"/>
              </a:solidFill>
            </a:endParaRPr>
          </a:p>
        </p:txBody>
      </p:sp>
      <p:pic>
        <p:nvPicPr>
          <p:cNvPr id="79" name="Google Shape;79;p13" title="communication_protocol (2).png"/>
          <p:cNvPicPr preferRelativeResize="0"/>
          <p:nvPr/>
        </p:nvPicPr>
        <p:blipFill rotWithShape="1">
          <a:blip r:embed="rId14">
            <a:alphaModFix/>
          </a:blip>
          <a:srcRect b="77577" l="0" r="0" t="0"/>
          <a:stretch/>
        </p:blipFill>
        <p:spPr>
          <a:xfrm rot="-2504171">
            <a:off x="6269773" y="23148877"/>
            <a:ext cx="9713446" cy="96785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/>
        </p:nvSpPr>
        <p:spPr>
          <a:xfrm>
            <a:off x="3080925" y="21222600"/>
            <a:ext cx="34023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DAD9CC"/>
                </a:solidFill>
              </a:rPr>
              <a:t>Data Structure</a:t>
            </a:r>
            <a:endParaRPr b="1" sz="3600">
              <a:solidFill>
                <a:srgbClr val="DAD9CC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 rot="-2537924">
            <a:off x="11873079" y="21947971"/>
            <a:ext cx="3092291" cy="7254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DAD9CC"/>
                </a:solidFill>
              </a:rPr>
              <a:t>Data Packet</a:t>
            </a:r>
            <a:endParaRPr b="1" sz="3600">
              <a:solidFill>
                <a:srgbClr val="DAD9CC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16634800" y="18529550"/>
            <a:ext cx="35562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DAD9CC"/>
                </a:solidFill>
              </a:rPr>
              <a:t>Master Beacon</a:t>
            </a:r>
            <a:endParaRPr b="1" sz="3600">
              <a:solidFill>
                <a:srgbClr val="DAD9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