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La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jEDkQDXR5cmxwgN7cXhAcPJrpf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AC63BC-009A-4E25-A8F2-B69CEBD7B089}">
  <a:tblStyle styleId="{2FAC63BC-009A-4E25-A8F2-B69CEBD7B0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atoLight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LatoLight-italic.fntdata"/><Relationship Id="rId16" Type="http://schemas.openxmlformats.org/officeDocument/2006/relationships/slide" Target="slides/slide10.xml"/><Relationship Id="rId38" Type="http://schemas.openxmlformats.org/officeDocument/2006/relationships/font" Target="fonts/Lato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a9e480ed5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a9e480ed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/>
          <p:nvPr>
            <p:ph type="title"/>
          </p:nvPr>
        </p:nvSpPr>
        <p:spPr>
          <a:xfrm>
            <a:off x="457472" y="206259"/>
            <a:ext cx="8229057" cy="8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30" y="0"/>
            <a:ext cx="589121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/>
          <p:nvPr/>
        </p:nvSpPr>
        <p:spPr>
          <a:xfrm>
            <a:off x="0" y="285750"/>
            <a:ext cx="9144000" cy="742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2200" y="4457700"/>
            <a:ext cx="2362200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85751"/>
            <a:ext cx="1262848" cy="8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/>
        </p:nvSpPr>
        <p:spPr>
          <a:xfrm>
            <a:off x="3048000" y="1088976"/>
            <a:ext cx="3352800" cy="6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REPUBLIC OF KENYA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0" y="285750"/>
            <a:ext cx="9144000" cy="742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2200" y="4457700"/>
            <a:ext cx="2362200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85751"/>
            <a:ext cx="1262848" cy="8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3048000" y="1088976"/>
            <a:ext cx="3352800" cy="6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REPUBLIC OF KENYA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0" y="285750"/>
            <a:ext cx="9144000" cy="742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2401" y="285750"/>
            <a:ext cx="126206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971800" y="914401"/>
            <a:ext cx="342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371600" y="291465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175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175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175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175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:\Documents\branding\CMNH templates\LSTM-CMNH.jpg" id="22" name="Google Shape;2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9516" y="4443415"/>
            <a:ext cx="1072485" cy="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63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1754"/>
              <a:buNone/>
              <a:defRPr sz="131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rgbClr val="888888"/>
              </a:buClr>
              <a:buSzPts val="1579"/>
              <a:buNone/>
              <a:defRPr sz="118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rgbClr val="888888"/>
              </a:buClr>
              <a:buSzPts val="1403"/>
              <a:buNone/>
              <a:defRPr sz="1052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888888"/>
              </a:buClr>
              <a:buSzPts val="1228"/>
              <a:buNone/>
              <a:defRPr sz="92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888888"/>
              </a:buClr>
              <a:buSzPts val="1228"/>
              <a:buNone/>
              <a:defRPr sz="92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888888"/>
              </a:buClr>
              <a:buSzPts val="1228"/>
              <a:buNone/>
              <a:defRPr sz="92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888888"/>
              </a:buClr>
              <a:buSzPts val="1228"/>
              <a:buNone/>
              <a:defRPr sz="92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888888"/>
              </a:buClr>
              <a:buSzPts val="1228"/>
              <a:buNone/>
              <a:defRPr sz="92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888888"/>
              </a:buClr>
              <a:buSzPts val="1228"/>
              <a:buNone/>
              <a:defRPr sz="92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10"/>
          <p:cNvSpPr/>
          <p:nvPr/>
        </p:nvSpPr>
        <p:spPr>
          <a:xfrm>
            <a:off x="0" y="285750"/>
            <a:ext cx="9144000" cy="742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2400" y="285751"/>
            <a:ext cx="1262848" cy="8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0"/>
          <p:cNvSpPr txBox="1"/>
          <p:nvPr/>
        </p:nvSpPr>
        <p:spPr>
          <a:xfrm>
            <a:off x="3048000" y="1088976"/>
            <a:ext cx="3352800" cy="6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REPUBLIC OF KENYA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0"/>
          <p:cNvSpPr/>
          <p:nvPr/>
        </p:nvSpPr>
        <p:spPr>
          <a:xfrm>
            <a:off x="0" y="285750"/>
            <a:ext cx="9144000" cy="742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2400" y="285751"/>
            <a:ext cx="1262848" cy="8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0"/>
          <p:cNvSpPr txBox="1"/>
          <p:nvPr/>
        </p:nvSpPr>
        <p:spPr>
          <a:xfrm>
            <a:off x="3048000" y="1088976"/>
            <a:ext cx="3352800" cy="621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REPUBLIC OF KENYA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472" y="206259"/>
            <a:ext cx="8229057" cy="8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4556" lvl="0" marL="457200" algn="l">
              <a:lnSpc>
                <a:spcPct val="100000"/>
              </a:lnSpc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2456"/>
              <a:buChar char="•"/>
              <a:defRPr sz="1842"/>
            </a:lvl1pPr>
            <a:lvl2pPr indent="-362267" lvl="1" marL="91440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Clr>
                <a:schemeClr val="dk1"/>
              </a:buClr>
              <a:buSzPts val="2105"/>
              <a:buChar char="–"/>
              <a:defRPr sz="1579"/>
            </a:lvl2pPr>
            <a:lvl3pPr indent="-339979" lvl="2" marL="1371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•"/>
              <a:defRPr sz="1316"/>
            </a:lvl3pPr>
            <a:lvl4pPr indent="-328866" lvl="3" marL="18288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–"/>
              <a:defRPr sz="1184"/>
            </a:lvl4pPr>
            <a:lvl5pPr indent="-328866" lvl="4" marL="22860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»"/>
              <a:defRPr sz="1184"/>
            </a:lvl5pPr>
            <a:lvl6pPr indent="-328866" lvl="5" marL="27432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6pPr>
            <a:lvl7pPr indent="-328866" lvl="6" marL="32004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7pPr>
            <a:lvl8pPr indent="-328866" lvl="7" marL="36576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8pPr>
            <a:lvl9pPr indent="-328866" lvl="8" marL="41148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4556" lvl="0" marL="457200" algn="l">
              <a:lnSpc>
                <a:spcPct val="100000"/>
              </a:lnSpc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2456"/>
              <a:buChar char="•"/>
              <a:defRPr sz="1842"/>
            </a:lvl1pPr>
            <a:lvl2pPr indent="-362267" lvl="1" marL="91440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Clr>
                <a:schemeClr val="dk1"/>
              </a:buClr>
              <a:buSzPts val="2105"/>
              <a:buChar char="–"/>
              <a:defRPr sz="1579"/>
            </a:lvl2pPr>
            <a:lvl3pPr indent="-339979" lvl="2" marL="1371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•"/>
              <a:defRPr sz="1316"/>
            </a:lvl3pPr>
            <a:lvl4pPr indent="-328866" lvl="3" marL="18288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–"/>
              <a:defRPr sz="1184"/>
            </a:lvl4pPr>
            <a:lvl5pPr indent="-328866" lvl="4" marL="22860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»"/>
              <a:defRPr sz="1184"/>
            </a:lvl5pPr>
            <a:lvl6pPr indent="-328866" lvl="5" marL="27432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6pPr>
            <a:lvl7pPr indent="-328866" lvl="6" marL="32004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7pPr>
            <a:lvl8pPr indent="-328866" lvl="7" marL="36576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8pPr>
            <a:lvl9pPr indent="-328866" lvl="8" marL="41148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457472" y="206259"/>
            <a:ext cx="8229057" cy="8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457202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Clr>
                <a:schemeClr val="dk1"/>
              </a:buClr>
              <a:buSzPts val="2105"/>
              <a:buNone/>
              <a:defRPr b="1" sz="1579"/>
            </a:lvl1pPr>
            <a:lvl2pPr indent="-228600" lvl="1" marL="9144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b="1" sz="1316"/>
            </a:lvl2pPr>
            <a:lvl3pPr indent="-228600" lvl="2" marL="13716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None/>
              <a:defRPr b="1" sz="1184"/>
            </a:lvl3pPr>
            <a:lvl4pPr indent="-228600" lvl="3" marL="1828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4pPr>
            <a:lvl5pPr indent="-228600" lvl="4" marL="22860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5pPr>
            <a:lvl6pPr indent="-228600" lvl="5" marL="27432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6pPr>
            <a:lvl7pPr indent="-228600" lvl="6" marL="32004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7pPr>
            <a:lvl8pPr indent="-228600" lvl="7" marL="36576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8pPr>
            <a:lvl9pPr indent="-228600" lvl="8" marL="4114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457202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2267" lvl="0" marL="45720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Clr>
                <a:schemeClr val="dk1"/>
              </a:buClr>
              <a:buSzPts val="2105"/>
              <a:buChar char="•"/>
              <a:defRPr sz="1579"/>
            </a:lvl1pPr>
            <a:lvl2pPr indent="-339979" lvl="1" marL="9144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–"/>
              <a:defRPr sz="1316"/>
            </a:lvl2pPr>
            <a:lvl3pPr indent="-328866" lvl="2" marL="13716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3pPr>
            <a:lvl4pPr indent="-317690" lvl="3" marL="1828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–"/>
              <a:defRPr sz="1052"/>
            </a:lvl4pPr>
            <a:lvl5pPr indent="-317690" lvl="4" marL="22860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»"/>
              <a:defRPr sz="1052"/>
            </a:lvl5pPr>
            <a:lvl6pPr indent="-317690" lvl="5" marL="27432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6pPr>
            <a:lvl7pPr indent="-317690" lvl="6" marL="32004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7pPr>
            <a:lvl8pPr indent="-317690" lvl="7" marL="36576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8pPr>
            <a:lvl9pPr indent="-317690" lvl="8" marL="4114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Clr>
                <a:schemeClr val="dk1"/>
              </a:buClr>
              <a:buSzPts val="2105"/>
              <a:buNone/>
              <a:defRPr b="1" sz="1579"/>
            </a:lvl1pPr>
            <a:lvl2pPr indent="-228600" lvl="1" marL="9144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b="1" sz="1316"/>
            </a:lvl2pPr>
            <a:lvl3pPr indent="-228600" lvl="2" marL="13716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None/>
              <a:defRPr b="1" sz="1184"/>
            </a:lvl3pPr>
            <a:lvl4pPr indent="-228600" lvl="3" marL="1828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4pPr>
            <a:lvl5pPr indent="-228600" lvl="4" marL="22860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5pPr>
            <a:lvl6pPr indent="-228600" lvl="5" marL="27432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6pPr>
            <a:lvl7pPr indent="-228600" lvl="6" marL="32004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7pPr>
            <a:lvl8pPr indent="-228600" lvl="7" marL="36576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8pPr>
            <a:lvl9pPr indent="-228600" lvl="8" marL="4114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None/>
              <a:defRPr b="1" sz="1052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2267" lvl="0" marL="45720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Clr>
                <a:schemeClr val="dk1"/>
              </a:buClr>
              <a:buSzPts val="2105"/>
              <a:buChar char="•"/>
              <a:defRPr sz="1579"/>
            </a:lvl1pPr>
            <a:lvl2pPr indent="-339979" lvl="1" marL="9144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–"/>
              <a:defRPr sz="1316"/>
            </a:lvl2pPr>
            <a:lvl3pPr indent="-328866" lvl="2" marL="1371600" algn="l">
              <a:lnSpc>
                <a:spcPct val="100000"/>
              </a:lnSpc>
              <a:spcBef>
                <a:spcPts val="237"/>
              </a:spcBef>
              <a:spcAft>
                <a:spcPts val="0"/>
              </a:spcAft>
              <a:buClr>
                <a:schemeClr val="dk1"/>
              </a:buClr>
              <a:buSzPts val="1579"/>
              <a:buChar char="•"/>
              <a:defRPr sz="1184"/>
            </a:lvl3pPr>
            <a:lvl4pPr indent="-317690" lvl="3" marL="1828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–"/>
              <a:defRPr sz="1052"/>
            </a:lvl4pPr>
            <a:lvl5pPr indent="-317690" lvl="4" marL="22860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»"/>
              <a:defRPr sz="1052"/>
            </a:lvl5pPr>
            <a:lvl6pPr indent="-317690" lvl="5" marL="27432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6pPr>
            <a:lvl7pPr indent="-317690" lvl="6" marL="32004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7pPr>
            <a:lvl8pPr indent="-317690" lvl="7" marL="36576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8pPr>
            <a:lvl9pPr indent="-317690" lvl="8" marL="4114800" algn="l">
              <a:lnSpc>
                <a:spcPct val="100000"/>
              </a:lnSpc>
              <a:spcBef>
                <a:spcPts val="211"/>
              </a:spcBef>
              <a:spcAft>
                <a:spcPts val="0"/>
              </a:spcAft>
              <a:buClr>
                <a:schemeClr val="dk1"/>
              </a:buClr>
              <a:buSzPts val="1403"/>
              <a:buChar char="•"/>
              <a:defRPr sz="1052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31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844" lvl="0" marL="457200" algn="l">
              <a:lnSpc>
                <a:spcPct val="100000"/>
              </a:lnSpc>
              <a:spcBef>
                <a:spcPts val="421"/>
              </a:spcBef>
              <a:spcAft>
                <a:spcPts val="0"/>
              </a:spcAft>
              <a:buClr>
                <a:schemeClr val="dk1"/>
              </a:buClr>
              <a:buSzPts val="2807"/>
              <a:buChar char="•"/>
              <a:defRPr sz="2105"/>
            </a:lvl1pPr>
            <a:lvl2pPr indent="-384556" lvl="1" marL="914400" algn="l">
              <a:lnSpc>
                <a:spcPct val="100000"/>
              </a:lnSpc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2456"/>
              <a:buChar char="–"/>
              <a:defRPr sz="1842"/>
            </a:lvl2pPr>
            <a:lvl3pPr indent="-362267" lvl="2" marL="1371600" algn="l">
              <a:lnSpc>
                <a:spcPct val="100000"/>
              </a:lnSpc>
              <a:spcBef>
                <a:spcPts val="316"/>
              </a:spcBef>
              <a:spcAft>
                <a:spcPts val="0"/>
              </a:spcAft>
              <a:buClr>
                <a:schemeClr val="dk1"/>
              </a:buClr>
              <a:buSzPts val="2105"/>
              <a:buChar char="•"/>
              <a:defRPr sz="1579"/>
            </a:lvl3pPr>
            <a:lvl4pPr indent="-339979" lvl="3" marL="18288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–"/>
              <a:defRPr sz="1316"/>
            </a:lvl4pPr>
            <a:lvl5pPr indent="-339979" lvl="4" marL="22860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»"/>
              <a:defRPr sz="1316"/>
            </a:lvl5pPr>
            <a:lvl6pPr indent="-339979" lvl="5" marL="27432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•"/>
              <a:defRPr sz="1316"/>
            </a:lvl6pPr>
            <a:lvl7pPr indent="-339979" lvl="6" marL="32004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•"/>
              <a:defRPr sz="1316"/>
            </a:lvl7pPr>
            <a:lvl8pPr indent="-339978" lvl="7" marL="36576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•"/>
              <a:defRPr sz="1316"/>
            </a:lvl8pPr>
            <a:lvl9pPr indent="-339978" lvl="8" marL="411480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754"/>
              <a:buChar char="•"/>
              <a:defRPr sz="1316"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228"/>
              <a:buNone/>
              <a:defRPr sz="921"/>
            </a:lvl1pPr>
            <a:lvl2pPr indent="-228600" lvl="1" marL="9144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1053"/>
              <a:buNone/>
              <a:defRPr sz="790"/>
            </a:lvl2pPr>
            <a:lvl3pPr indent="-228600" lvl="2" marL="1371600" algn="l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>
                <a:schemeClr val="dk1"/>
              </a:buClr>
              <a:buSzPts val="877"/>
              <a:buNone/>
              <a:defRPr sz="658"/>
            </a:lvl3pPr>
            <a:lvl4pPr indent="-228600" lvl="3" marL="18288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4pPr>
            <a:lvl5pPr indent="-228600" lvl="4" marL="22860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5pPr>
            <a:lvl6pPr indent="-228600" lvl="5" marL="27432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6pPr>
            <a:lvl7pPr indent="-228600" lvl="6" marL="32004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7pPr>
            <a:lvl8pPr indent="-228600" lvl="7" marL="36576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8pPr>
            <a:lvl9pPr indent="-228600" lvl="8" marL="41148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31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228"/>
              <a:buNone/>
              <a:defRPr sz="921"/>
            </a:lvl1pPr>
            <a:lvl2pPr indent="-228600" lvl="1" marL="9144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1053"/>
              <a:buNone/>
              <a:defRPr sz="790"/>
            </a:lvl2pPr>
            <a:lvl3pPr indent="-228600" lvl="2" marL="1371600" algn="l">
              <a:lnSpc>
                <a:spcPct val="100000"/>
              </a:lnSpc>
              <a:spcBef>
                <a:spcPts val="131"/>
              </a:spcBef>
              <a:spcAft>
                <a:spcPts val="0"/>
              </a:spcAft>
              <a:buClr>
                <a:schemeClr val="dk1"/>
              </a:buClr>
              <a:buSzPts val="877"/>
              <a:buNone/>
              <a:defRPr sz="658"/>
            </a:lvl3pPr>
            <a:lvl4pPr indent="-228600" lvl="3" marL="18288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4pPr>
            <a:lvl5pPr indent="-228600" lvl="4" marL="22860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5pPr>
            <a:lvl6pPr indent="-228600" lvl="5" marL="27432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6pPr>
            <a:lvl7pPr indent="-228600" lvl="6" marL="32004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7pPr>
            <a:lvl8pPr indent="-228600" lvl="7" marL="36576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8pPr>
            <a:lvl9pPr indent="-228600" lvl="8" marL="4114800" algn="l">
              <a:lnSpc>
                <a:spcPct val="100000"/>
              </a:lnSpc>
              <a:spcBef>
                <a:spcPts val="119"/>
              </a:spcBef>
              <a:spcAft>
                <a:spcPts val="0"/>
              </a:spcAft>
              <a:buClr>
                <a:schemeClr val="dk1"/>
              </a:buClr>
              <a:buSzPts val="789"/>
              <a:buNone/>
              <a:defRPr sz="592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457472" y="206259"/>
            <a:ext cx="8229057" cy="8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 rot="5400000">
            <a:off x="2874419" y="-1217192"/>
            <a:ext cx="3395163" cy="8229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 rot="5400000">
            <a:off x="5463780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 rot="5400000">
            <a:off x="1272780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4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472" y="206259"/>
            <a:ext cx="8229057" cy="8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472" y="1199755"/>
            <a:ext cx="8229057" cy="339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979" lvl="5" marL="2743200" marR="0" rtl="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979" lvl="6" marL="3200400" marR="0" rtl="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978" lvl="7" marL="3657600" marR="0" rtl="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978" lvl="8" marL="4114800" marR="0" rtl="0" algn="l">
              <a:lnSpc>
                <a:spcPct val="10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472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9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3569" y="4767702"/>
            <a:ext cx="2896867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9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2568" y="4767702"/>
            <a:ext cx="2133962" cy="27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888" y="4393406"/>
            <a:ext cx="1066800" cy="7000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30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hyperlink" Target="https://adamtest.icapkenya.org/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adam.icapkenya.org/" TargetMode="External"/><Relationship Id="rId7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jpg"/><Relationship Id="rId4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24.png"/><Relationship Id="rId6" Type="http://schemas.openxmlformats.org/officeDocument/2006/relationships/image" Target="../media/image12.png"/><Relationship Id="rId7" Type="http://schemas.openxmlformats.org/officeDocument/2006/relationships/image" Target="../media/image37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a9e480ed5_1_6"/>
          <p:cNvSpPr txBox="1"/>
          <p:nvPr>
            <p:ph idx="12" type="sldNum"/>
          </p:nvPr>
        </p:nvSpPr>
        <p:spPr>
          <a:xfrm>
            <a:off x="6552568" y="4767702"/>
            <a:ext cx="2133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750"/>
              <a:buFont typeface="Arial"/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g25a9e480ed5_1_6"/>
          <p:cNvGraphicFramePr/>
          <p:nvPr/>
        </p:nvGraphicFramePr>
        <p:xfrm>
          <a:off x="4386644" y="811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{2FAC63BC-009A-4E25-A8F2-B69CEBD7B089}</a:tableStyleId>
              </a:tblPr>
              <a:tblGrid>
                <a:gridCol w="907225"/>
                <a:gridCol w="3760550"/>
              </a:tblGrid>
              <a:tr h="3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Award Title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Expanding Efforts and Strategies to Improve Public Health in Kenya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Cooperative Agreement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NU2HGH000033-02-00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3F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 Project Title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Protecting and Improving Health Globally: Building and Strengthening Public Health Impact, Systems, Capacity and Security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9F8"/>
                    </a:solidFil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Grantee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Trustees of Columbia University in the City of New York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ICAP, Mailman School of Public Health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3F1"/>
                    </a:solidFill>
                  </a:tcPr>
                </a:tc>
              </a:tr>
              <a:tr h="2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Country/Location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KENYA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9F8"/>
                    </a:solidFill>
                  </a:tcPr>
                </a:tc>
              </a:tr>
              <a:tr h="2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MINISTRY OF HEALTH KENYA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3F1"/>
                    </a:solidFill>
                  </a:tcPr>
                </a:tc>
              </a:tr>
              <a:tr h="2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Funder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9F8"/>
                    </a:solidFill>
                  </a:tcPr>
                </a:tc>
              </a:tr>
              <a:tr h="38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 Period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09/30/2022 – 09/29/2023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3F1"/>
                    </a:solidFill>
                  </a:tcPr>
                </a:tc>
              </a:tr>
              <a:tr h="28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Period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09/30/2020 – 09/29/2025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9F8"/>
                    </a:solidFill>
                  </a:tcPr>
                </a:tc>
              </a:tr>
              <a:tr h="27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Sub-Recipients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None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3F1"/>
                    </a:solidFill>
                  </a:tcPr>
                </a:tc>
              </a:tr>
              <a:tr h="32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8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Principal Investigator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DF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000" u="none" cap="none" strike="noStrike">
                          <a:solidFill>
                            <a:srgbClr val="252A2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Dr. Mark Hawken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125" marB="35125" marR="29275" marL="29275" anchor="ctr">
                    <a:lnL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9F8"/>
                    </a:solidFill>
                  </a:tcPr>
                </a:tc>
              </a:tr>
            </a:tbl>
          </a:graphicData>
        </a:graphic>
      </p:graphicFrame>
      <p:pic>
        <p:nvPicPr>
          <p:cNvPr id="112" name="Google Shape;112;g25a9e480ed5_1_6"/>
          <p:cNvPicPr preferRelativeResize="0"/>
          <p:nvPr/>
        </p:nvPicPr>
        <p:blipFill rotWithShape="1">
          <a:blip r:embed="rId3">
            <a:alphaModFix/>
          </a:blip>
          <a:srcRect b="24144" l="0" r="0" t="20443"/>
          <a:stretch/>
        </p:blipFill>
        <p:spPr>
          <a:xfrm>
            <a:off x="332632" y="1389280"/>
            <a:ext cx="3793655" cy="118247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5a9e480ed5_1_6"/>
          <p:cNvSpPr txBox="1"/>
          <p:nvPr/>
        </p:nvSpPr>
        <p:spPr>
          <a:xfrm>
            <a:off x="8869680" y="-970407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5a9e480ed5_1_6"/>
          <p:cNvSpPr txBox="1"/>
          <p:nvPr/>
        </p:nvSpPr>
        <p:spPr>
          <a:xfrm>
            <a:off x="602568" y="2474952"/>
            <a:ext cx="30484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All Diseases Outbreak Module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5a9e480ed5_1_6"/>
          <p:cNvSpPr txBox="1"/>
          <p:nvPr/>
        </p:nvSpPr>
        <p:spPr>
          <a:xfrm>
            <a:off x="2548946" y="158541"/>
            <a:ext cx="4434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ADAM TRAINING GUIDE</a:t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/>
        </p:nvSpPr>
        <p:spPr>
          <a:xfrm>
            <a:off x="1015662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Features of ADAM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9"/>
          <p:cNvGrpSpPr/>
          <p:nvPr/>
        </p:nvGrpSpPr>
        <p:grpSpPr>
          <a:xfrm>
            <a:off x="408809" y="996899"/>
            <a:ext cx="7911686" cy="3149702"/>
            <a:chOff x="229214" y="41715"/>
            <a:chExt cx="10548915" cy="4199603"/>
          </a:xfrm>
        </p:grpSpPr>
        <p:sp>
          <p:nvSpPr>
            <p:cNvPr id="310" name="Google Shape;310;p29"/>
            <p:cNvSpPr/>
            <p:nvPr/>
          </p:nvSpPr>
          <p:spPr>
            <a:xfrm>
              <a:off x="229214" y="41715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421250" y="233751"/>
              <a:ext cx="530385" cy="5303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339626" y="41715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 txBox="1"/>
            <p:nvPr/>
          </p:nvSpPr>
          <p:spPr>
            <a:xfrm>
              <a:off x="1339626" y="41715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Offline-first</a:t>
              </a:r>
              <a:endParaRPr b="0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870713" y="41715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062749" y="233751"/>
              <a:ext cx="530385" cy="53038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981125" y="41715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4981125" y="41715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Cross-platform and interoperable</a:t>
              </a:r>
              <a:endParaRPr b="0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7512212" y="41715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7704248" y="233751"/>
              <a:ext cx="530385" cy="53038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8622624" y="41715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 txBox="1"/>
            <p:nvPr/>
          </p:nvSpPr>
          <p:spPr>
            <a:xfrm>
              <a:off x="8622624" y="41715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Preloaded with tools for IDSR </a:t>
              </a:r>
              <a:r>
                <a:rPr b="1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priority diseases</a:t>
              </a:r>
              <a:endParaRPr b="1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29214" y="1684288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21250" y="1876324"/>
              <a:ext cx="530385" cy="53038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339626" y="1684288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 txBox="1"/>
            <p:nvPr/>
          </p:nvSpPr>
          <p:spPr>
            <a:xfrm>
              <a:off x="1339626" y="1684288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Customizable</a:t>
              </a:r>
              <a:endParaRPr b="0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870713" y="1684288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062749" y="1876324"/>
              <a:ext cx="530385" cy="53038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981125" y="1684288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4981125" y="1684288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Real-time data transmission</a:t>
              </a:r>
              <a:endParaRPr b="0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7512212" y="1684288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704248" y="1876324"/>
              <a:ext cx="530385" cy="53038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8622624" y="1684288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8622624" y="1684288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Excellent visualizations (time, place and person)</a:t>
              </a:r>
              <a:endParaRPr b="0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29214" y="3326861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421250" y="3518897"/>
              <a:ext cx="530385" cy="530385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1339626" y="3326861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 txBox="1"/>
            <p:nvPr/>
          </p:nvSpPr>
          <p:spPr>
            <a:xfrm>
              <a:off x="1339626" y="3326861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Easy to use</a:t>
              </a:r>
              <a:endParaRPr b="0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870713" y="3326861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4062749" y="3518897"/>
              <a:ext cx="530385" cy="530385"/>
            </a:xfrm>
            <a:prstGeom prst="rect">
              <a:avLst/>
            </a:prstGeom>
            <a:solidFill>
              <a:srgbClr val="FDB91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981125" y="3326861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 txBox="1"/>
            <p:nvPr/>
          </p:nvSpPr>
          <p:spPr>
            <a:xfrm>
              <a:off x="4981125" y="3326861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Sustainable and low resource usage</a:t>
              </a:r>
              <a:endParaRPr b="0" i="0" sz="14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512212" y="3326861"/>
              <a:ext cx="914457" cy="914457"/>
            </a:xfrm>
            <a:prstGeom prst="ellipse">
              <a:avLst/>
            </a:prstGeom>
            <a:solidFill>
              <a:srgbClr val="FEE5C8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704248" y="3518897"/>
              <a:ext cx="530385" cy="530385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8622624" y="3326861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 txBox="1"/>
            <p:nvPr/>
          </p:nvSpPr>
          <p:spPr>
            <a:xfrm>
              <a:off x="8622624" y="3326861"/>
              <a:ext cx="2155505" cy="914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2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Standards Compliant 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ADAM User Groups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256032" y="1062544"/>
            <a:ext cx="8385049" cy="34568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1 – Administrator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at this level have the highest authority in the system. They can create and manage outbreaks while accessing advanced analytics for any area.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2 – Supervisor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at this level can create and modify user accounts and settings. They can view analytics for specific counties or sub-counties, depending on their assigned locations. They can also enter and update case level information.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3 – Data Entry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at this level can enter and update case information as well as view analytics for their assigned location.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(Level 1 – Administrator)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31"/>
          <p:cNvGrpSpPr/>
          <p:nvPr/>
        </p:nvGrpSpPr>
        <p:grpSpPr>
          <a:xfrm>
            <a:off x="256758" y="1647840"/>
            <a:ext cx="8539628" cy="1762915"/>
            <a:chOff x="1030" y="781070"/>
            <a:chExt cx="11386171" cy="2350553"/>
          </a:xfrm>
        </p:grpSpPr>
        <p:sp>
          <p:nvSpPr>
            <p:cNvPr id="358" name="Google Shape;358;p31"/>
            <p:cNvSpPr/>
            <p:nvPr/>
          </p:nvSpPr>
          <p:spPr>
            <a:xfrm>
              <a:off x="1030" y="1773047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9E3DF"/>
                </a:gs>
                <a:gs pos="50000">
                  <a:srgbClr val="ACE1DD"/>
                </a:gs>
                <a:gs pos="100000">
                  <a:srgbClr val="95C8C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26294" y="1798311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 rot="-2142401">
              <a:off x="1646330" y="1936506"/>
              <a:ext cx="849825" cy="3968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2B4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 txBox="1"/>
            <p:nvPr/>
          </p:nvSpPr>
          <p:spPr>
            <a:xfrm rot="-2142401">
              <a:off x="2049997" y="1935101"/>
              <a:ext cx="42491" cy="42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2416278" y="1277058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3BBE6"/>
                </a:gs>
                <a:gs pos="50000">
                  <a:srgbClr val="6BB5E7"/>
                </a:gs>
                <a:gs pos="100000">
                  <a:srgbClr val="58A0D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 txBox="1"/>
            <p:nvPr/>
          </p:nvSpPr>
          <p:spPr>
            <a:xfrm>
              <a:off x="2441542" y="1302322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Outbreak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141456" y="1688511"/>
              <a:ext cx="690071" cy="3968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FDB9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4469239" y="1691101"/>
              <a:ext cx="34503" cy="34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831527" y="1277058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048"/>
                </a:gs>
                <a:gs pos="50000">
                  <a:srgbClr val="FFBE05"/>
                </a:gs>
                <a:gs pos="100000">
                  <a:srgbClr val="E3AD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 txBox="1"/>
            <p:nvPr/>
          </p:nvSpPr>
          <p:spPr>
            <a:xfrm>
              <a:off x="4856791" y="1302322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Outbreak Location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 rot="-2142401">
              <a:off x="6476827" y="1440517"/>
              <a:ext cx="849825" cy="3968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 txBox="1"/>
            <p:nvPr/>
          </p:nvSpPr>
          <p:spPr>
            <a:xfrm rot="-2142401">
              <a:off x="6880494" y="1439113"/>
              <a:ext cx="42491" cy="42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246775" y="781070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 txBox="1"/>
            <p:nvPr/>
          </p:nvSpPr>
          <p:spPr>
            <a:xfrm>
              <a:off x="7272039" y="806334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HCW Supervisor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8971953" y="1192523"/>
              <a:ext cx="690071" cy="3968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 txBox="1"/>
            <p:nvPr/>
          </p:nvSpPr>
          <p:spPr>
            <a:xfrm>
              <a:off x="9299737" y="1195112"/>
              <a:ext cx="34503" cy="34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9662024" y="781070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1"/>
            <p:cNvSpPr txBox="1"/>
            <p:nvPr/>
          </p:nvSpPr>
          <p:spPr>
            <a:xfrm>
              <a:off x="9687288" y="806334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Assign HCW Supervisor to Health Unit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 rot="2142401">
              <a:off x="6476827" y="1936506"/>
              <a:ext cx="849825" cy="3968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 txBox="1"/>
            <p:nvPr/>
          </p:nvSpPr>
          <p:spPr>
            <a:xfrm rot="2142401">
              <a:off x="6880494" y="1935101"/>
              <a:ext cx="42491" cy="42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7246775" y="1773047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1"/>
            <p:cNvSpPr txBox="1"/>
            <p:nvPr/>
          </p:nvSpPr>
          <p:spPr>
            <a:xfrm>
              <a:off x="7272039" y="1798311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HCW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8971953" y="2184500"/>
              <a:ext cx="690071" cy="3968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1"/>
            <p:cNvSpPr txBox="1"/>
            <p:nvPr/>
          </p:nvSpPr>
          <p:spPr>
            <a:xfrm>
              <a:off x="9299737" y="2187089"/>
              <a:ext cx="34503" cy="34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9662024" y="1773047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1"/>
            <p:cNvSpPr txBox="1"/>
            <p:nvPr/>
          </p:nvSpPr>
          <p:spPr>
            <a:xfrm>
              <a:off x="9687288" y="1798311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Assign HCW Health Unit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2142401">
              <a:off x="1646330" y="2432494"/>
              <a:ext cx="849825" cy="3968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2B4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1"/>
            <p:cNvSpPr txBox="1"/>
            <p:nvPr/>
          </p:nvSpPr>
          <p:spPr>
            <a:xfrm rot="2142401">
              <a:off x="2049997" y="2431090"/>
              <a:ext cx="42491" cy="42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416278" y="2269035"/>
              <a:ext cx="1725177" cy="8625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3BBE6"/>
                </a:gs>
                <a:gs pos="50000">
                  <a:srgbClr val="6BB5E7"/>
                </a:gs>
                <a:gs pos="100000">
                  <a:srgbClr val="58A0D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1"/>
            <p:cNvSpPr txBox="1"/>
            <p:nvPr/>
          </p:nvSpPr>
          <p:spPr>
            <a:xfrm>
              <a:off x="2441542" y="2294299"/>
              <a:ext cx="1674649" cy="812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Modify Configurations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(Level 2 – Supervisor)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32"/>
          <p:cNvGrpSpPr/>
          <p:nvPr/>
        </p:nvGrpSpPr>
        <p:grpSpPr>
          <a:xfrm>
            <a:off x="1186665" y="1024986"/>
            <a:ext cx="6697548" cy="3270889"/>
            <a:chOff x="1240907" y="2931"/>
            <a:chExt cx="8930064" cy="4361185"/>
          </a:xfrm>
        </p:grpSpPr>
        <p:sp>
          <p:nvSpPr>
            <p:cNvPr id="394" name="Google Shape;394;p32"/>
            <p:cNvSpPr/>
            <p:nvPr/>
          </p:nvSpPr>
          <p:spPr>
            <a:xfrm>
              <a:off x="1240907" y="1488965"/>
              <a:ext cx="1292202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9E3DF"/>
                </a:gs>
                <a:gs pos="50000">
                  <a:srgbClr val="ACE1DD"/>
                </a:gs>
                <a:gs pos="100000">
                  <a:srgbClr val="95C8C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 txBox="1"/>
            <p:nvPr/>
          </p:nvSpPr>
          <p:spPr>
            <a:xfrm>
              <a:off x="1259831" y="1507889"/>
              <a:ext cx="1254354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 rot="-2142401">
              <a:off x="2473280" y="1612946"/>
              <a:ext cx="636541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2B4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 txBox="1"/>
            <p:nvPr/>
          </p:nvSpPr>
          <p:spPr>
            <a:xfrm rot="-2142401">
              <a:off x="2775637" y="1610348"/>
              <a:ext cx="31827" cy="31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3049991" y="1117457"/>
              <a:ext cx="1682034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3BBE6"/>
                </a:gs>
                <a:gs pos="50000">
                  <a:srgbClr val="6BB5E7"/>
                </a:gs>
                <a:gs pos="100000">
                  <a:srgbClr val="58A0D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 txBox="1"/>
            <p:nvPr/>
          </p:nvSpPr>
          <p:spPr>
            <a:xfrm>
              <a:off x="3068915" y="1136381"/>
              <a:ext cx="1644186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50" lIns="8550" spcFirstLastPara="1" rIns="8550" wrap="square" tIns="8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3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Cases Group</a:t>
              </a:r>
              <a:endPara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 rot="2142401">
              <a:off x="2473280" y="1984454"/>
              <a:ext cx="636541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2B4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2"/>
            <p:cNvSpPr txBox="1"/>
            <p:nvPr/>
          </p:nvSpPr>
          <p:spPr>
            <a:xfrm rot="2142401">
              <a:off x="2775637" y="1981856"/>
              <a:ext cx="31827" cy="31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3049991" y="1860473"/>
              <a:ext cx="1693729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3BBE6"/>
                </a:gs>
                <a:gs pos="50000">
                  <a:srgbClr val="6BB5E7"/>
                </a:gs>
                <a:gs pos="100000">
                  <a:srgbClr val="58A0D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2"/>
            <p:cNvSpPr txBox="1"/>
            <p:nvPr/>
          </p:nvSpPr>
          <p:spPr>
            <a:xfrm>
              <a:off x="3068915" y="1879397"/>
              <a:ext cx="1655881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Case Group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4743720" y="2170209"/>
              <a:ext cx="516881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FDB9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 txBox="1"/>
            <p:nvPr/>
          </p:nvSpPr>
          <p:spPr>
            <a:xfrm>
              <a:off x="4989239" y="2170602"/>
              <a:ext cx="25844" cy="25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260601" y="1860473"/>
              <a:ext cx="1292202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048"/>
                </a:gs>
                <a:gs pos="50000">
                  <a:srgbClr val="FFBE05"/>
                </a:gs>
                <a:gs pos="100000">
                  <a:srgbClr val="E3AD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 txBox="1"/>
            <p:nvPr/>
          </p:nvSpPr>
          <p:spPr>
            <a:xfrm>
              <a:off x="5279525" y="1879397"/>
              <a:ext cx="1254354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Register Case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 rot="-4467012">
              <a:off x="5847187" y="1241438"/>
              <a:ext cx="1928115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 txBox="1"/>
            <p:nvPr/>
          </p:nvSpPr>
          <p:spPr>
            <a:xfrm rot="-4467012">
              <a:off x="6763042" y="1206550"/>
              <a:ext cx="96405" cy="96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7069685" y="2931"/>
              <a:ext cx="1292202" cy="646101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 cap="flat" cmpd="sng" w="952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 txBox="1"/>
            <p:nvPr/>
          </p:nvSpPr>
          <p:spPr>
            <a:xfrm>
              <a:off x="7100516" y="27808"/>
              <a:ext cx="1254355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Clinical Information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 rot="-3907178">
              <a:off x="6196970" y="1612946"/>
              <a:ext cx="1228548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 txBox="1"/>
            <p:nvPr/>
          </p:nvSpPr>
          <p:spPr>
            <a:xfrm rot="-3907178">
              <a:off x="6780531" y="1595548"/>
              <a:ext cx="61427" cy="61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7069685" y="745948"/>
              <a:ext cx="1292202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 txBox="1"/>
            <p:nvPr/>
          </p:nvSpPr>
          <p:spPr>
            <a:xfrm>
              <a:off x="7088610" y="764872"/>
              <a:ext cx="1254355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Contact Listing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8361888" y="1055684"/>
              <a:ext cx="516881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 txBox="1"/>
            <p:nvPr/>
          </p:nvSpPr>
          <p:spPr>
            <a:xfrm>
              <a:off x="8607407" y="1056077"/>
              <a:ext cx="25844" cy="25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8878769" y="745948"/>
              <a:ext cx="1292202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 txBox="1"/>
            <p:nvPr/>
          </p:nvSpPr>
          <p:spPr>
            <a:xfrm>
              <a:off x="8897693" y="764872"/>
              <a:ext cx="1254354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Contact Follow Up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 rot="-2142401">
              <a:off x="6492974" y="1984454"/>
              <a:ext cx="636541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 txBox="1"/>
            <p:nvPr/>
          </p:nvSpPr>
          <p:spPr>
            <a:xfrm rot="-2142401">
              <a:off x="6795331" y="1981856"/>
              <a:ext cx="31827" cy="31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069686" y="1488966"/>
              <a:ext cx="1455937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 txBox="1"/>
            <p:nvPr/>
          </p:nvSpPr>
          <p:spPr>
            <a:xfrm>
              <a:off x="7088610" y="1507890"/>
              <a:ext cx="1411792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Hospitalization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 rot="2142401">
              <a:off x="6492974" y="2355963"/>
              <a:ext cx="636541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 txBox="1"/>
            <p:nvPr/>
          </p:nvSpPr>
          <p:spPr>
            <a:xfrm rot="2142401">
              <a:off x="6795331" y="2353365"/>
              <a:ext cx="31827" cy="31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7069685" y="2231982"/>
              <a:ext cx="1292202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 txBox="1"/>
            <p:nvPr/>
          </p:nvSpPr>
          <p:spPr>
            <a:xfrm>
              <a:off x="7088609" y="2250906"/>
              <a:ext cx="1254354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Vaccination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 rot="3907178">
              <a:off x="6196970" y="2727471"/>
              <a:ext cx="1228548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 txBox="1"/>
            <p:nvPr/>
          </p:nvSpPr>
          <p:spPr>
            <a:xfrm rot="3907178">
              <a:off x="6780531" y="2710073"/>
              <a:ext cx="61427" cy="614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069685" y="2974998"/>
              <a:ext cx="1292202" cy="64610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 txBox="1"/>
            <p:nvPr/>
          </p:nvSpPr>
          <p:spPr>
            <a:xfrm>
              <a:off x="7088609" y="2993922"/>
              <a:ext cx="1254354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Exposure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 rot="4467012">
              <a:off x="5847187" y="3098979"/>
              <a:ext cx="1928115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 txBox="1"/>
            <p:nvPr/>
          </p:nvSpPr>
          <p:spPr>
            <a:xfrm rot="4467012">
              <a:off x="6763042" y="3064092"/>
              <a:ext cx="96405" cy="96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069685" y="3718015"/>
              <a:ext cx="1292202" cy="646101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 txBox="1"/>
            <p:nvPr/>
          </p:nvSpPr>
          <p:spPr>
            <a:xfrm>
              <a:off x="7100516" y="3754799"/>
              <a:ext cx="1254355" cy="608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Outcome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(Level 3 – Data Entry)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33"/>
          <p:cNvGrpSpPr/>
          <p:nvPr/>
        </p:nvGrpSpPr>
        <p:grpSpPr>
          <a:xfrm>
            <a:off x="853338" y="838453"/>
            <a:ext cx="7437323" cy="3803176"/>
            <a:chOff x="692545" y="3409"/>
            <a:chExt cx="9916430" cy="5070901"/>
          </a:xfrm>
        </p:grpSpPr>
        <p:sp>
          <p:nvSpPr>
            <p:cNvPr id="442" name="Google Shape;442;p33"/>
            <p:cNvSpPr/>
            <p:nvPr/>
          </p:nvSpPr>
          <p:spPr>
            <a:xfrm>
              <a:off x="692545" y="2163237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9E3DF"/>
                </a:gs>
                <a:gs pos="50000">
                  <a:srgbClr val="ACE1DD"/>
                </a:gs>
                <a:gs pos="100000">
                  <a:srgbClr val="95C8C5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3"/>
            <p:cNvSpPr txBox="1"/>
            <p:nvPr/>
          </p:nvSpPr>
          <p:spPr>
            <a:xfrm>
              <a:off x="714548" y="2185240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Login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195034" y="2525544"/>
              <a:ext cx="600995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2B4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3"/>
            <p:cNvSpPr txBox="1"/>
            <p:nvPr/>
          </p:nvSpPr>
          <p:spPr>
            <a:xfrm>
              <a:off x="2480507" y="2523835"/>
              <a:ext cx="30049" cy="3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796030" y="2163237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3BBE6"/>
                </a:gs>
                <a:gs pos="50000">
                  <a:srgbClr val="6BB5E7"/>
                </a:gs>
                <a:gs pos="100000">
                  <a:srgbClr val="58A0D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3"/>
            <p:cNvSpPr txBox="1"/>
            <p:nvPr/>
          </p:nvSpPr>
          <p:spPr>
            <a:xfrm>
              <a:off x="2818033" y="2185240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 Cases Group (e.g. All cases)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298520" y="2525544"/>
              <a:ext cx="600995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FDB91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3"/>
            <p:cNvSpPr txBox="1"/>
            <p:nvPr/>
          </p:nvSpPr>
          <p:spPr>
            <a:xfrm>
              <a:off x="4583993" y="2523835"/>
              <a:ext cx="30049" cy="3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899515" y="2163237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C048"/>
                </a:gs>
                <a:gs pos="50000">
                  <a:srgbClr val="FFBE05"/>
                </a:gs>
                <a:gs pos="100000">
                  <a:srgbClr val="E3AD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3"/>
            <p:cNvSpPr txBox="1"/>
            <p:nvPr/>
          </p:nvSpPr>
          <p:spPr>
            <a:xfrm>
              <a:off x="4921518" y="2185240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Register Case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 rot="-4467012">
              <a:off x="5581559" y="1445630"/>
              <a:ext cx="2241886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3"/>
            <p:cNvSpPr txBox="1"/>
            <p:nvPr/>
          </p:nvSpPr>
          <p:spPr>
            <a:xfrm rot="-4467012">
              <a:off x="6646455" y="1402898"/>
              <a:ext cx="112094" cy="11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003000" y="3409"/>
              <a:ext cx="1502489" cy="751244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3"/>
            <p:cNvSpPr txBox="1"/>
            <p:nvPr/>
          </p:nvSpPr>
          <p:spPr>
            <a:xfrm>
              <a:off x="7025003" y="25412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Clinical Information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 rot="-3907178">
              <a:off x="5988264" y="1877596"/>
              <a:ext cx="1428476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3"/>
            <p:cNvSpPr txBox="1"/>
            <p:nvPr/>
          </p:nvSpPr>
          <p:spPr>
            <a:xfrm rot="-3907178">
              <a:off x="6666791" y="1855199"/>
              <a:ext cx="71423" cy="71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7003000" y="867340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3"/>
            <p:cNvSpPr txBox="1"/>
            <p:nvPr/>
          </p:nvSpPr>
          <p:spPr>
            <a:xfrm>
              <a:off x="7025003" y="889343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Contact Listing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8505490" y="1229647"/>
              <a:ext cx="600995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3"/>
            <p:cNvSpPr txBox="1"/>
            <p:nvPr/>
          </p:nvSpPr>
          <p:spPr>
            <a:xfrm>
              <a:off x="8790963" y="1227937"/>
              <a:ext cx="30049" cy="3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9106486" y="867340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 txBox="1"/>
            <p:nvPr/>
          </p:nvSpPr>
          <p:spPr>
            <a:xfrm>
              <a:off x="9128489" y="889343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Contact Follow Up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 rot="-2142401">
              <a:off x="6332438" y="2309561"/>
              <a:ext cx="740128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3"/>
            <p:cNvSpPr txBox="1"/>
            <p:nvPr/>
          </p:nvSpPr>
          <p:spPr>
            <a:xfrm rot="-2142401">
              <a:off x="6683999" y="2304373"/>
              <a:ext cx="37006" cy="3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7003000" y="1731271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3"/>
            <p:cNvSpPr txBox="1"/>
            <p:nvPr/>
          </p:nvSpPr>
          <p:spPr>
            <a:xfrm>
              <a:off x="7025003" y="1753274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Hospitalization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3"/>
            <p:cNvSpPr/>
            <p:nvPr/>
          </p:nvSpPr>
          <p:spPr>
            <a:xfrm rot="2142401">
              <a:off x="6332438" y="2741527"/>
              <a:ext cx="740128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3"/>
            <p:cNvSpPr txBox="1"/>
            <p:nvPr/>
          </p:nvSpPr>
          <p:spPr>
            <a:xfrm rot="2142401">
              <a:off x="6683999" y="2736339"/>
              <a:ext cx="37006" cy="37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7003000" y="2595203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3"/>
            <p:cNvSpPr txBox="1"/>
            <p:nvPr/>
          </p:nvSpPr>
          <p:spPr>
            <a:xfrm>
              <a:off x="7025003" y="2617206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Vaccination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 rot="3907178">
              <a:off x="5988264" y="3173493"/>
              <a:ext cx="1428476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3"/>
            <p:cNvSpPr txBox="1"/>
            <p:nvPr/>
          </p:nvSpPr>
          <p:spPr>
            <a:xfrm rot="3907178">
              <a:off x="6666791" y="3151096"/>
              <a:ext cx="71423" cy="71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7003000" y="3459134"/>
              <a:ext cx="1502489" cy="75124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3"/>
            <p:cNvSpPr txBox="1"/>
            <p:nvPr/>
          </p:nvSpPr>
          <p:spPr>
            <a:xfrm>
              <a:off x="7025003" y="3481137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Exposure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3"/>
            <p:cNvSpPr/>
            <p:nvPr/>
          </p:nvSpPr>
          <p:spPr>
            <a:xfrm rot="4467012">
              <a:off x="5581559" y="3605458"/>
              <a:ext cx="2241886" cy="2663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3"/>
            <p:cNvSpPr txBox="1"/>
            <p:nvPr/>
          </p:nvSpPr>
          <p:spPr>
            <a:xfrm rot="4467012">
              <a:off x="6646455" y="3562727"/>
              <a:ext cx="112094" cy="11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7003000" y="4323066"/>
              <a:ext cx="1502489" cy="751244"/>
            </a:xfrm>
            <a:prstGeom prst="roundRect">
              <a:avLst>
                <a:gd fmla="val 10000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3"/>
            <p:cNvSpPr txBox="1"/>
            <p:nvPr/>
          </p:nvSpPr>
          <p:spPr>
            <a:xfrm>
              <a:off x="7025003" y="4345069"/>
              <a:ext cx="1458483" cy="7072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Outcome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Data Hierarchy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34"/>
          <p:cNvGrpSpPr/>
          <p:nvPr/>
        </p:nvGrpSpPr>
        <p:grpSpPr>
          <a:xfrm>
            <a:off x="259368" y="1688336"/>
            <a:ext cx="8686939" cy="2056216"/>
            <a:chOff x="4510" y="1069735"/>
            <a:chExt cx="11582585" cy="2741621"/>
          </a:xfrm>
        </p:grpSpPr>
        <p:sp>
          <p:nvSpPr>
            <p:cNvPr id="486" name="Google Shape;486;p34"/>
            <p:cNvSpPr/>
            <p:nvPr/>
          </p:nvSpPr>
          <p:spPr>
            <a:xfrm>
              <a:off x="4510" y="1778244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3BBE6"/>
                </a:gs>
                <a:gs pos="50000">
                  <a:srgbClr val="6BB5E7"/>
                </a:gs>
                <a:gs pos="100000">
                  <a:srgbClr val="58A0D2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4"/>
            <p:cNvSpPr txBox="1"/>
            <p:nvPr/>
          </p:nvSpPr>
          <p:spPr>
            <a:xfrm>
              <a:off x="22555" y="1796289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MOH Kenya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 rot="-2142401">
              <a:off x="1179649" y="1897804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4"/>
            <p:cNvSpPr txBox="1"/>
            <p:nvPr/>
          </p:nvSpPr>
          <p:spPr>
            <a:xfrm rot="-2142401">
              <a:off x="1467964" y="1893990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729576" y="1423989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4"/>
            <p:cNvSpPr txBox="1"/>
            <p:nvPr/>
          </p:nvSpPr>
          <p:spPr>
            <a:xfrm>
              <a:off x="1747621" y="1442034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Nairobi County</a:t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 rot="-2142401">
              <a:off x="2904715" y="1543550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00B8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4"/>
            <p:cNvSpPr txBox="1"/>
            <p:nvPr/>
          </p:nvSpPr>
          <p:spPr>
            <a:xfrm rot="-2142401">
              <a:off x="3193030" y="1539735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3454642" y="1069735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C2B0"/>
                </a:gs>
                <a:gs pos="50000">
                  <a:srgbClr val="00C1AB"/>
                </a:gs>
                <a:gs pos="100000">
                  <a:srgbClr val="00B29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4"/>
            <p:cNvSpPr txBox="1"/>
            <p:nvPr/>
          </p:nvSpPr>
          <p:spPr>
            <a:xfrm>
              <a:off x="3472687" y="1087780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VHF (RVF) [Outbreak]</a:t>
              </a:r>
              <a:endParaRPr b="1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 rot="2142401">
              <a:off x="2904715" y="1897804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00B8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4"/>
            <p:cNvSpPr txBox="1"/>
            <p:nvPr/>
          </p:nvSpPr>
          <p:spPr>
            <a:xfrm rot="2142401">
              <a:off x="3193030" y="1893990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3454642" y="1778244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C2B0"/>
                </a:gs>
                <a:gs pos="50000">
                  <a:srgbClr val="00C1AB"/>
                </a:gs>
                <a:gs pos="100000">
                  <a:srgbClr val="00B29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4"/>
            <p:cNvSpPr txBox="1"/>
            <p:nvPr/>
          </p:nvSpPr>
          <p:spPr>
            <a:xfrm>
              <a:off x="3472687" y="1796289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ADS (Cholera) [Outbreak]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 rot="-2142401">
              <a:off x="4629781" y="1897804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4"/>
            <p:cNvSpPr txBox="1"/>
            <p:nvPr/>
          </p:nvSpPr>
          <p:spPr>
            <a:xfrm rot="-2142401">
              <a:off x="4918096" y="1893990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5179708" y="1423989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4"/>
            <p:cNvSpPr txBox="1"/>
            <p:nvPr/>
          </p:nvSpPr>
          <p:spPr>
            <a:xfrm>
              <a:off x="5197753" y="1442034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Kamukunji [sub-county]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 rot="2142401">
              <a:off x="4629781" y="2252059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4"/>
            <p:cNvSpPr txBox="1"/>
            <p:nvPr/>
          </p:nvSpPr>
          <p:spPr>
            <a:xfrm rot="2142401">
              <a:off x="4918096" y="2248244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5179708" y="2132499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4"/>
            <p:cNvSpPr txBox="1"/>
            <p:nvPr/>
          </p:nvSpPr>
          <p:spPr>
            <a:xfrm>
              <a:off x="5197753" y="2150544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Embakasi East [Sub-county]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4"/>
            <p:cNvSpPr/>
            <p:nvPr/>
          </p:nvSpPr>
          <p:spPr>
            <a:xfrm rot="-2142401">
              <a:off x="6354847" y="2252059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4"/>
            <p:cNvSpPr txBox="1"/>
            <p:nvPr/>
          </p:nvSpPr>
          <p:spPr>
            <a:xfrm rot="-2142401">
              <a:off x="6643162" y="2248244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6904774" y="1778244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4"/>
            <p:cNvSpPr txBox="1"/>
            <p:nvPr/>
          </p:nvSpPr>
          <p:spPr>
            <a:xfrm>
              <a:off x="6922819" y="1796289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Otieno’s Cases [Cases Group]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 rot="2142401">
              <a:off x="6354847" y="2606313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4"/>
            <p:cNvSpPr txBox="1"/>
            <p:nvPr/>
          </p:nvSpPr>
          <p:spPr>
            <a:xfrm rot="2142401">
              <a:off x="6643162" y="2602499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6904774" y="2486753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4"/>
            <p:cNvSpPr txBox="1"/>
            <p:nvPr/>
          </p:nvSpPr>
          <p:spPr>
            <a:xfrm>
              <a:off x="6922819" y="2504798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Karanja’s [Cases Group]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 rot="-2142401">
              <a:off x="8079913" y="2606313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4"/>
            <p:cNvSpPr txBox="1"/>
            <p:nvPr/>
          </p:nvSpPr>
          <p:spPr>
            <a:xfrm rot="-2142401">
              <a:off x="8368227" y="2602499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8629840" y="2132499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4"/>
            <p:cNvSpPr txBox="1"/>
            <p:nvPr/>
          </p:nvSpPr>
          <p:spPr>
            <a:xfrm>
              <a:off x="8647885" y="2150544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James Wamukhota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 rot="2142401">
              <a:off x="8079913" y="2960568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4"/>
            <p:cNvSpPr txBox="1"/>
            <p:nvPr/>
          </p:nvSpPr>
          <p:spPr>
            <a:xfrm rot="2142401">
              <a:off x="8368227" y="2956753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629840" y="2841008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4"/>
            <p:cNvSpPr txBox="1"/>
            <p:nvPr/>
          </p:nvSpPr>
          <p:spPr>
            <a:xfrm>
              <a:off x="8647885" y="2859053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Jane Karani [Case]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4"/>
            <p:cNvSpPr/>
            <p:nvPr/>
          </p:nvSpPr>
          <p:spPr>
            <a:xfrm rot="-2142401">
              <a:off x="9804979" y="2960568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4"/>
            <p:cNvSpPr txBox="1"/>
            <p:nvPr/>
          </p:nvSpPr>
          <p:spPr>
            <a:xfrm rot="-2142401">
              <a:off x="10093293" y="2956753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0354906" y="2486753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4"/>
            <p:cNvSpPr txBox="1"/>
            <p:nvPr/>
          </p:nvSpPr>
          <p:spPr>
            <a:xfrm>
              <a:off x="10372951" y="2504798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Case Data (clinical, exposure, hospitalization, vaccination)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4"/>
            <p:cNvSpPr/>
            <p:nvPr/>
          </p:nvSpPr>
          <p:spPr>
            <a:xfrm rot="2142401">
              <a:off x="9804979" y="3314823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EE4E5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4"/>
            <p:cNvSpPr txBox="1"/>
            <p:nvPr/>
          </p:nvSpPr>
          <p:spPr>
            <a:xfrm rot="2142401">
              <a:off x="10093293" y="3311008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0354906" y="3195262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1666D"/>
                </a:gs>
                <a:gs pos="50000">
                  <a:srgbClr val="F6464F"/>
                </a:gs>
                <a:gs pos="100000">
                  <a:srgbClr val="E1333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4"/>
            <p:cNvSpPr txBox="1"/>
            <p:nvPr/>
          </p:nvSpPr>
          <p:spPr>
            <a:xfrm>
              <a:off x="10372951" y="3213307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John Doe [Case Contact]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4"/>
            <p:cNvSpPr/>
            <p:nvPr/>
          </p:nvSpPr>
          <p:spPr>
            <a:xfrm rot="2142401">
              <a:off x="1179649" y="2252059"/>
              <a:ext cx="606978" cy="22719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12700">
              <a:solidFill>
                <a:srgbClr val="7FC3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4"/>
            <p:cNvSpPr txBox="1"/>
            <p:nvPr/>
          </p:nvSpPr>
          <p:spPr>
            <a:xfrm rot="2142401">
              <a:off x="1467964" y="2248244"/>
              <a:ext cx="30348" cy="30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729576" y="2132499"/>
              <a:ext cx="1232189" cy="6160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C95C"/>
                </a:gs>
                <a:gs pos="50000">
                  <a:srgbClr val="7EC937"/>
                </a:gs>
                <a:gs pos="100000">
                  <a:srgbClr val="6EB82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4"/>
            <p:cNvSpPr txBox="1"/>
            <p:nvPr/>
          </p:nvSpPr>
          <p:spPr>
            <a:xfrm>
              <a:off x="1747621" y="2150544"/>
              <a:ext cx="1196099" cy="5800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50" lIns="4750" spcFirstLastPara="1" rIns="4750" wrap="square" tIns="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Mombasa County</a:t>
              </a:r>
              <a:endParaRPr b="1" i="0" sz="7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How to access the platform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35"/>
          <p:cNvGrpSpPr/>
          <p:nvPr/>
        </p:nvGrpSpPr>
        <p:grpSpPr>
          <a:xfrm>
            <a:off x="1160600" y="618981"/>
            <a:ext cx="7537150" cy="3745962"/>
            <a:chOff x="0" y="609"/>
            <a:chExt cx="10049533" cy="4994615"/>
          </a:xfrm>
        </p:grpSpPr>
        <p:sp>
          <p:nvSpPr>
            <p:cNvPr id="542" name="Google Shape;542;p35"/>
            <p:cNvSpPr/>
            <p:nvPr/>
          </p:nvSpPr>
          <p:spPr>
            <a:xfrm>
              <a:off x="0" y="609"/>
              <a:ext cx="10049533" cy="1427032"/>
            </a:xfrm>
            <a:prstGeom prst="roundRect">
              <a:avLst>
                <a:gd fmla="val 10000" name="adj"/>
              </a:avLst>
            </a:prstGeom>
            <a:solidFill>
              <a:srgbClr val="E3F3F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431677" y="321692"/>
              <a:ext cx="784868" cy="7848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648223" y="609"/>
              <a:ext cx="8401309" cy="142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 txBox="1"/>
            <p:nvPr/>
          </p:nvSpPr>
          <p:spPr>
            <a:xfrm>
              <a:off x="1648223" y="609"/>
              <a:ext cx="8401309" cy="142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250" lIns="113250" spcFirstLastPara="1" rIns="113250" wrap="square" tIns="113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</a:t>
              </a:r>
              <a:r>
                <a:rPr b="0" i="0" lang="en" sz="18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b="0" i="0" lang="en" sz="1875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https://adamtraining.icapkenya.org</a:t>
              </a:r>
              <a:r>
                <a:rPr b="0" i="0" lang="en" sz="18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0" y="1784401"/>
              <a:ext cx="10049533" cy="1427032"/>
            </a:xfrm>
            <a:prstGeom prst="roundRect">
              <a:avLst>
                <a:gd fmla="val 10000" name="adj"/>
              </a:avLst>
            </a:prstGeom>
            <a:solidFill>
              <a:srgbClr val="E3F3F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431677" y="2105483"/>
              <a:ext cx="784868" cy="78486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648223" y="1784401"/>
              <a:ext cx="8401309" cy="142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 txBox="1"/>
            <p:nvPr/>
          </p:nvSpPr>
          <p:spPr>
            <a:xfrm>
              <a:off x="1648223" y="1784401"/>
              <a:ext cx="8391012" cy="143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250" lIns="113250" spcFirstLastPara="1" rIns="113250" wrap="square" tIns="113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Live</a:t>
              </a:r>
              <a:r>
                <a:rPr b="0" i="0" lang="en" sz="18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b="0" i="0" lang="en" sz="1875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https://adam.health.go.ke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0" y="3568192"/>
              <a:ext cx="10049533" cy="1427032"/>
            </a:xfrm>
            <a:prstGeom prst="roundRect">
              <a:avLst>
                <a:gd fmla="val 10000" name="adj"/>
              </a:avLst>
            </a:prstGeom>
            <a:solidFill>
              <a:srgbClr val="E3F3F1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431677" y="3889274"/>
              <a:ext cx="784868" cy="78486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648223" y="3568192"/>
              <a:ext cx="8401309" cy="142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5"/>
            <p:cNvSpPr txBox="1"/>
            <p:nvPr/>
          </p:nvSpPr>
          <p:spPr>
            <a:xfrm>
              <a:off x="1648223" y="3568192"/>
              <a:ext cx="8401309" cy="142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250" lIns="113250" spcFirstLastPara="1" rIns="113250" wrap="square" tIns="113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75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Username and password: to be provided per user</a:t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279583" y="1044323"/>
            <a:ext cx="20574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Accessing ADAM</a:t>
            </a:r>
            <a:endParaRPr/>
          </a:p>
        </p:txBody>
      </p:sp>
      <p:sp>
        <p:nvSpPr>
          <p:cNvPr id="560" name="Google Shape;560;p36"/>
          <p:cNvSpPr txBox="1"/>
          <p:nvPr/>
        </p:nvSpPr>
        <p:spPr>
          <a:xfrm>
            <a:off x="372900" y="2098101"/>
            <a:ext cx="3256500" cy="152370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your phone browser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to the address bar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8588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in the following link </a:t>
            </a:r>
            <a:r>
              <a:rPr b="0" i="0" lang="en" sz="135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adamtraining.icapkenya.org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phone&#10;&#10;Description automatically generated" id="561" name="Google Shape;5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9823" y="895443"/>
            <a:ext cx="1424353" cy="308610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6"/>
          <p:cNvSpPr/>
          <p:nvPr/>
        </p:nvSpPr>
        <p:spPr>
          <a:xfrm>
            <a:off x="2749275" y="2164528"/>
            <a:ext cx="1744068" cy="1442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4A5E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36"/>
          <p:cNvPicPr preferRelativeResize="0"/>
          <p:nvPr/>
        </p:nvPicPr>
        <p:blipFill rotWithShape="1">
          <a:blip r:embed="rId4">
            <a:alphaModFix/>
          </a:blip>
          <a:srcRect b="34067" l="0" r="0" t="0"/>
          <a:stretch/>
        </p:blipFill>
        <p:spPr>
          <a:xfrm>
            <a:off x="5569481" y="2286472"/>
            <a:ext cx="2608087" cy="2332556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6"/>
          <p:cNvSpPr/>
          <p:nvPr/>
        </p:nvSpPr>
        <p:spPr>
          <a:xfrm flipH="1" rot="10800000">
            <a:off x="2851355" y="2585284"/>
            <a:ext cx="2979174" cy="14429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D7D31"/>
          </a:solidFill>
          <a:ln cap="flat" cmpd="sng" w="12700">
            <a:solidFill>
              <a:srgbClr val="4A5E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381994" y="618981"/>
            <a:ext cx="20574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96" y="1080646"/>
            <a:ext cx="7425910" cy="3999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8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8"/>
          <p:cNvSpPr txBox="1"/>
          <p:nvPr/>
        </p:nvSpPr>
        <p:spPr>
          <a:xfrm>
            <a:off x="643376" y="715394"/>
            <a:ext cx="20574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208" y="1235133"/>
            <a:ext cx="7700325" cy="311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/>
        </p:nvSpPr>
        <p:spPr>
          <a:xfrm>
            <a:off x="8959269" y="-10021570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2548946" y="158541"/>
            <a:ext cx="5406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4B545B"/>
                </a:solidFill>
                <a:latin typeface="Arial"/>
                <a:ea typeface="Arial"/>
                <a:cs typeface="Arial"/>
                <a:sym typeface="Arial"/>
              </a:rPr>
              <a:t>MoH Leadership and Engagement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"/>
          <p:cNvGrpSpPr/>
          <p:nvPr/>
        </p:nvGrpSpPr>
        <p:grpSpPr>
          <a:xfrm>
            <a:off x="2160175" y="831679"/>
            <a:ext cx="6595859" cy="3318662"/>
            <a:chOff x="981875" y="984181"/>
            <a:chExt cx="7558602" cy="3761987"/>
          </a:xfrm>
        </p:grpSpPr>
        <p:grpSp>
          <p:nvGrpSpPr>
            <p:cNvPr id="123" name="Google Shape;123;p1"/>
            <p:cNvGrpSpPr/>
            <p:nvPr/>
          </p:nvGrpSpPr>
          <p:grpSpPr>
            <a:xfrm>
              <a:off x="3242425" y="1955575"/>
              <a:ext cx="5298052" cy="2403500"/>
              <a:chOff x="4059865" y="1955580"/>
              <a:chExt cx="3912600" cy="2403500"/>
            </a:xfrm>
          </p:grpSpPr>
          <p:cxnSp>
            <p:nvCxnSpPr>
              <p:cNvPr id="124" name="Google Shape;124;p1"/>
              <p:cNvCxnSpPr/>
              <p:nvPr/>
            </p:nvCxnSpPr>
            <p:spPr>
              <a:xfrm>
                <a:off x="4883548" y="4342580"/>
                <a:ext cx="3088800" cy="16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94AF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5" name="Google Shape;125;p1"/>
              <p:cNvCxnSpPr/>
              <p:nvPr/>
            </p:nvCxnSpPr>
            <p:spPr>
              <a:xfrm flipH="1" rot="10800000">
                <a:off x="4621903" y="3497480"/>
                <a:ext cx="3350400" cy="12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94AF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6" name="Google Shape;126;p1"/>
              <p:cNvCxnSpPr/>
              <p:nvPr/>
            </p:nvCxnSpPr>
            <p:spPr>
              <a:xfrm>
                <a:off x="4284007" y="2720851"/>
                <a:ext cx="3688200" cy="6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94AF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7" name="Google Shape;127;p1"/>
              <p:cNvCxnSpPr/>
              <p:nvPr/>
            </p:nvCxnSpPr>
            <p:spPr>
              <a:xfrm flipH="1" rot="10800000">
                <a:off x="4059865" y="1955580"/>
                <a:ext cx="39126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D94AF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8" name="Google Shape;128;p1"/>
            <p:cNvGrpSpPr/>
            <p:nvPr/>
          </p:nvGrpSpPr>
          <p:grpSpPr>
            <a:xfrm>
              <a:off x="1048180" y="984182"/>
              <a:ext cx="3599815" cy="3761986"/>
              <a:chOff x="926675" y="238125"/>
              <a:chExt cx="5755100" cy="5232975"/>
            </a:xfrm>
          </p:grpSpPr>
          <p:sp>
            <p:nvSpPr>
              <p:cNvPr id="129" name="Google Shape;129;p1"/>
              <p:cNvSpPr/>
              <p:nvPr/>
            </p:nvSpPr>
            <p:spPr>
              <a:xfrm>
                <a:off x="2235475" y="2161100"/>
                <a:ext cx="3138650" cy="1012350"/>
              </a:xfrm>
              <a:custGeom>
                <a:rect b="b" l="l" r="r" t="t"/>
                <a:pathLst>
                  <a:path extrusionOk="0" h="40494" w="125546">
                    <a:moveTo>
                      <a:pt x="22196" y="1"/>
                    </a:moveTo>
                    <a:lnTo>
                      <a:pt x="8133" y="25661"/>
                    </a:lnTo>
                    <a:lnTo>
                      <a:pt x="1" y="40494"/>
                    </a:lnTo>
                    <a:lnTo>
                      <a:pt x="125545" y="40494"/>
                    </a:lnTo>
                    <a:lnTo>
                      <a:pt x="117413" y="25661"/>
                    </a:lnTo>
                    <a:lnTo>
                      <a:pt x="103351" y="1"/>
                    </a:lnTo>
                    <a:close/>
                  </a:path>
                </a:pathLst>
              </a:custGeom>
              <a:solidFill>
                <a:srgbClr val="4D94AF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825775" y="238125"/>
                <a:ext cx="1961900" cy="1850225"/>
              </a:xfrm>
              <a:custGeom>
                <a:rect b="b" l="l" r="r" t="t"/>
                <a:pathLst>
                  <a:path extrusionOk="0" h="74009" w="78476">
                    <a:moveTo>
                      <a:pt x="39246" y="0"/>
                    </a:moveTo>
                    <a:lnTo>
                      <a:pt x="1" y="74009"/>
                    </a:lnTo>
                    <a:lnTo>
                      <a:pt x="78476" y="74009"/>
                    </a:lnTo>
                    <a:lnTo>
                      <a:pt x="39246" y="0"/>
                    </a:lnTo>
                    <a:close/>
                  </a:path>
                </a:pathLst>
              </a:custGeom>
              <a:solidFill>
                <a:srgbClr val="30698C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926675" y="4357100"/>
                <a:ext cx="5755100" cy="1114000"/>
              </a:xfrm>
              <a:custGeom>
                <a:rect b="b" l="l" r="r" t="t"/>
                <a:pathLst>
                  <a:path extrusionOk="0" h="44560" w="230204">
                    <a:moveTo>
                      <a:pt x="25737" y="1"/>
                    </a:moveTo>
                    <a:lnTo>
                      <a:pt x="0" y="44560"/>
                    </a:lnTo>
                    <a:lnTo>
                      <a:pt x="230204" y="44560"/>
                    </a:lnTo>
                    <a:lnTo>
                      <a:pt x="204467" y="1"/>
                    </a:lnTo>
                    <a:close/>
                  </a:path>
                </a:pathLst>
              </a:custGeom>
              <a:solidFill>
                <a:srgbClr val="BEDFE7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1621700" y="3256600"/>
                <a:ext cx="4370050" cy="1006950"/>
              </a:xfrm>
              <a:custGeom>
                <a:rect b="b" l="l" r="r" t="t"/>
                <a:pathLst>
                  <a:path extrusionOk="0" h="40278" w="174802">
                    <a:moveTo>
                      <a:pt x="22750" y="1"/>
                    </a:moveTo>
                    <a:lnTo>
                      <a:pt x="0" y="40278"/>
                    </a:lnTo>
                    <a:lnTo>
                      <a:pt x="174802" y="40278"/>
                    </a:lnTo>
                    <a:lnTo>
                      <a:pt x="152053" y="1"/>
                    </a:lnTo>
                    <a:close/>
                  </a:path>
                </a:pathLst>
              </a:custGeom>
              <a:solidFill>
                <a:srgbClr val="85C7D6"/>
              </a:solidFill>
              <a:ln>
                <a:noFill/>
              </a:ln>
            </p:spPr>
            <p:txBody>
              <a:bodyPr anchorCtr="0" anchor="ctr" bIns="68550" lIns="68550" spcFirstLastPara="1" rIns="68550" wrap="square" tIns="68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" name="Google Shape;133;p1"/>
            <p:cNvSpPr/>
            <p:nvPr/>
          </p:nvSpPr>
          <p:spPr>
            <a:xfrm>
              <a:off x="981875" y="984181"/>
              <a:ext cx="1866000" cy="3761700"/>
            </a:xfrm>
            <a:prstGeom prst="rect">
              <a:avLst/>
            </a:prstGeom>
            <a:solidFill>
              <a:srgbClr val="FFFFFF">
                <a:alpha val="49411"/>
              </a:srgbClr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1"/>
            <p:cNvCxnSpPr/>
            <p:nvPr/>
          </p:nvCxnSpPr>
          <p:spPr>
            <a:xfrm rot="10800000">
              <a:off x="1177063" y="1961823"/>
              <a:ext cx="21360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35" name="Google Shape;135;p1"/>
            <p:cNvCxnSpPr/>
            <p:nvPr/>
          </p:nvCxnSpPr>
          <p:spPr>
            <a:xfrm flipH="1">
              <a:off x="1117775" y="2718400"/>
              <a:ext cx="2544600" cy="7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36" name="Google Shape;136;p1"/>
            <p:cNvCxnSpPr/>
            <p:nvPr/>
          </p:nvCxnSpPr>
          <p:spPr>
            <a:xfrm rot="10800000">
              <a:off x="1192934" y="3503170"/>
              <a:ext cx="2854200" cy="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37" name="Google Shape;137;p1"/>
            <p:cNvCxnSpPr/>
            <p:nvPr/>
          </p:nvCxnSpPr>
          <p:spPr>
            <a:xfrm rot="10800000">
              <a:off x="1638131" y="4318756"/>
              <a:ext cx="2819100" cy="285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sp>
        <p:nvSpPr>
          <p:cNvPr id="138" name="Google Shape;138;p1"/>
          <p:cNvSpPr txBox="1"/>
          <p:nvPr/>
        </p:nvSpPr>
        <p:spPr>
          <a:xfrm>
            <a:off x="2100130" y="2402095"/>
            <a:ext cx="1424594" cy="274968"/>
          </a:xfrm>
          <a:prstGeom prst="rect">
            <a:avLst/>
          </a:prstGeom>
          <a:solidFill>
            <a:srgbClr val="4D94AF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Oversight Committee</a:t>
            </a:r>
            <a:endParaRPr b="1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2109398" y="3079245"/>
            <a:ext cx="1424594" cy="274968"/>
          </a:xfrm>
          <a:prstGeom prst="rect">
            <a:avLst/>
          </a:prstGeom>
          <a:solidFill>
            <a:srgbClr val="85C7D6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TWG</a:t>
            </a:r>
            <a:endParaRPr b="1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2109398" y="3654451"/>
            <a:ext cx="1424594" cy="274968"/>
          </a:xfrm>
          <a:prstGeom prst="rect">
            <a:avLst/>
          </a:prstGeom>
          <a:solidFill>
            <a:srgbClr val="BEDFE7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30698C"/>
                </a:solidFill>
                <a:latin typeface="Arial"/>
                <a:ea typeface="Arial"/>
                <a:cs typeface="Arial"/>
                <a:sym typeface="Arial"/>
              </a:rPr>
              <a:t>Development  &amp; Roll Out</a:t>
            </a:r>
            <a:endParaRPr b="1" i="0" sz="1050" u="none" cap="none" strike="noStrike">
              <a:solidFill>
                <a:srgbClr val="3069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2109398" y="1724054"/>
            <a:ext cx="1424594" cy="274968"/>
          </a:xfrm>
          <a:prstGeom prst="rect">
            <a:avLst/>
          </a:prstGeom>
          <a:solidFill>
            <a:srgbClr val="30698C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GoK / MoH</a:t>
            </a:r>
            <a:endParaRPr b="1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4397650" y="2104639"/>
            <a:ext cx="4358078" cy="524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guidance on surveillance systems scope and capabilities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Reviews outputs from Surveillance TWG</a:t>
            </a:r>
            <a:endParaRPr b="0" i="0" sz="9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4796917" y="2856557"/>
            <a:ext cx="3958811" cy="524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leadership in the development of surveillance systems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partner scope, user requirements gathering, system testing &amp; product reviews </a:t>
            </a:r>
            <a:endParaRPr b="0" i="0" sz="9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5150374" y="3546731"/>
            <a:ext cx="3605354" cy="524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hosting, coordination of roll-out, training, adoption and ensuring utilization of system content</a:t>
            </a:r>
            <a:endParaRPr b="0" i="0" sz="9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4131106" y="1458942"/>
            <a:ext cx="4624623" cy="5232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enabling laws, regulations and guidelines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en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Information Act 2023; Data Protection Act 2019, Presidents Digital Health Information Superhighway </a:t>
            </a:r>
            <a:endParaRPr b="0" i="0" sz="9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790055" y="1660413"/>
            <a:ext cx="430052" cy="44460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D94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780787" y="2318257"/>
            <a:ext cx="430052" cy="44460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D94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790055" y="2957567"/>
            <a:ext cx="430052" cy="44460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D94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790055" y="3532004"/>
            <a:ext cx="430052" cy="444607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4D94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"/>
          <p:cNvGrpSpPr/>
          <p:nvPr/>
        </p:nvGrpSpPr>
        <p:grpSpPr>
          <a:xfrm>
            <a:off x="1858313" y="1732242"/>
            <a:ext cx="277994" cy="277841"/>
            <a:chOff x="-60987850" y="4100950"/>
            <a:chExt cx="316650" cy="315650"/>
          </a:xfrm>
        </p:grpSpPr>
        <p:sp>
          <p:nvSpPr>
            <p:cNvPr id="151" name="Google Shape;151;p1"/>
            <p:cNvSpPr/>
            <p:nvPr/>
          </p:nvSpPr>
          <p:spPr>
            <a:xfrm>
              <a:off x="-60987850" y="4355925"/>
              <a:ext cx="315875" cy="60675"/>
            </a:xfrm>
            <a:custGeom>
              <a:rect b="b" l="l" r="r" t="t"/>
              <a:pathLst>
                <a:path extrusionOk="0" h="2427" w="12635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rgbClr val="005493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-60987050" y="4100950"/>
              <a:ext cx="315850" cy="123475"/>
            </a:xfrm>
            <a:custGeom>
              <a:rect b="b" l="l" r="r" t="t"/>
              <a:pathLst>
                <a:path extrusionOk="0" h="4939" w="12634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rgbClr val="005493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-60757075" y="4245675"/>
              <a:ext cx="61475" cy="89025"/>
            </a:xfrm>
            <a:custGeom>
              <a:rect b="b" l="l" r="r" t="t"/>
              <a:pathLst>
                <a:path extrusionOk="0" h="3561" w="2459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rgbClr val="005493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-60861025" y="4245675"/>
              <a:ext cx="62225" cy="89025"/>
            </a:xfrm>
            <a:custGeom>
              <a:rect b="b" l="l" r="r" t="t"/>
              <a:pathLst>
                <a:path extrusionOk="0" h="3561" w="2489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005493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-60964200" y="4245675"/>
              <a:ext cx="62225" cy="89025"/>
            </a:xfrm>
            <a:custGeom>
              <a:rect b="b" l="l" r="r" t="t"/>
              <a:pathLst>
                <a:path extrusionOk="0" h="3561" w="2489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005493"/>
            </a:solidFill>
            <a:ln>
              <a:noFill/>
            </a:ln>
          </p:spPr>
          <p:txBody>
            <a:bodyPr anchorCtr="0" anchor="ctr" bIns="68550" lIns="68550" spcFirstLastPara="1" rIns="68550" wrap="square" tIns="68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6" name="Google Shape;156;p1"/>
          <p:cNvCxnSpPr/>
          <p:nvPr/>
        </p:nvCxnSpPr>
        <p:spPr>
          <a:xfrm>
            <a:off x="900349" y="2264239"/>
            <a:ext cx="486000" cy="0"/>
          </a:xfrm>
          <a:prstGeom prst="straightConnector1">
            <a:avLst/>
          </a:prstGeom>
          <a:noFill/>
          <a:ln cap="flat" cmpd="sng" w="38100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lugged Unplugged with solid fill" id="157" name="Google Shape;1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407" y="2832375"/>
            <a:ext cx="415154" cy="415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ugged Unplugged with solid fill" id="158" name="Google Shape;1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24" y="3437877"/>
            <a:ext cx="415154" cy="415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"/>
          <p:cNvCxnSpPr/>
          <p:nvPr/>
        </p:nvCxnSpPr>
        <p:spPr>
          <a:xfrm>
            <a:off x="1389467" y="2250043"/>
            <a:ext cx="0" cy="1269000"/>
          </a:xfrm>
          <a:prstGeom prst="straightConnector1">
            <a:avLst/>
          </a:prstGeom>
          <a:noFill/>
          <a:ln cap="flat" cmpd="sng" w="38100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"/>
          <p:cNvSpPr txBox="1"/>
          <p:nvPr/>
        </p:nvSpPr>
        <p:spPr>
          <a:xfrm>
            <a:off x="120621" y="2937495"/>
            <a:ext cx="10326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9193"/>
                </a:solidFill>
                <a:latin typeface="Arial"/>
                <a:ea typeface="Arial"/>
                <a:cs typeface="Arial"/>
                <a:sym typeface="Arial"/>
              </a:rPr>
              <a:t>Implementing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9193"/>
                </a:solidFill>
                <a:latin typeface="Arial"/>
                <a:ea typeface="Arial"/>
                <a:cs typeface="Arial"/>
                <a:sym typeface="Arial"/>
              </a:rPr>
              <a:t>Partners</a:t>
            </a:r>
            <a:endParaRPr/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8924" y="697669"/>
            <a:ext cx="1282094" cy="975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erarchy with solid fill" id="162" name="Google Shape;1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571" y="2370608"/>
            <a:ext cx="358906" cy="358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er male with solid fill" id="163" name="Google Shape;16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6186" y="3482254"/>
            <a:ext cx="458226" cy="458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eting with solid fill" id="164" name="Google Shape;16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0296" y="2974871"/>
            <a:ext cx="399267" cy="399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ugged Unplugged with solid fill"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566" y="2202902"/>
            <a:ext cx="415154" cy="4151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"/>
          <p:cNvSpPr txBox="1"/>
          <p:nvPr/>
        </p:nvSpPr>
        <p:spPr>
          <a:xfrm>
            <a:off x="371992" y="2543834"/>
            <a:ext cx="344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3897" y="1950478"/>
            <a:ext cx="951378" cy="67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lions holding spears&#10;&#10;Description automatically generated" id="168" name="Google Shape;16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02827" y="748759"/>
            <a:ext cx="1298864" cy="87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9"/>
          <p:cNvSpPr txBox="1"/>
          <p:nvPr/>
        </p:nvSpPr>
        <p:spPr>
          <a:xfrm>
            <a:off x="1035326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1- Administrator)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9"/>
          <p:cNvSpPr txBox="1"/>
          <p:nvPr/>
        </p:nvSpPr>
        <p:spPr>
          <a:xfrm>
            <a:off x="2286000" y="241724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317569" y="618981"/>
            <a:ext cx="2387333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Outbreak Creation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70" y="1080646"/>
            <a:ext cx="6767520" cy="403473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9"/>
          <p:cNvSpPr txBox="1"/>
          <p:nvPr/>
        </p:nvSpPr>
        <p:spPr>
          <a:xfrm>
            <a:off x="2704903" y="3194364"/>
            <a:ext cx="2536875" cy="2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0"/>
          <p:cNvSpPr txBox="1"/>
          <p:nvPr/>
        </p:nvSpPr>
        <p:spPr>
          <a:xfrm>
            <a:off x="1359790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1- Administrator)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2286000" y="241724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2704903" y="3194364"/>
            <a:ext cx="2536875" cy="2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210755" y="618981"/>
            <a:ext cx="3393000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Outbreak Location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2724568" y="3194368"/>
            <a:ext cx="2536875" cy="2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40"/>
          <p:cNvPicPr preferRelativeResize="0"/>
          <p:nvPr/>
        </p:nvPicPr>
        <p:blipFill rotWithShape="1">
          <a:blip r:embed="rId3">
            <a:alphaModFix/>
          </a:blip>
          <a:srcRect b="-7421" l="0" r="-7421" t="0"/>
          <a:stretch/>
        </p:blipFill>
        <p:spPr>
          <a:xfrm>
            <a:off x="210755" y="1002589"/>
            <a:ext cx="8412135" cy="44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 txBox="1"/>
          <p:nvPr/>
        </p:nvSpPr>
        <p:spPr>
          <a:xfrm>
            <a:off x="1276428" y="193035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1- Administrator)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1"/>
          <p:cNvSpPr txBox="1"/>
          <p:nvPr/>
        </p:nvSpPr>
        <p:spPr>
          <a:xfrm>
            <a:off x="269749" y="618981"/>
            <a:ext cx="5169825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system users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4" name="Google Shape;6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75" y="965255"/>
            <a:ext cx="7937893" cy="417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2"/>
          <p:cNvSpPr txBox="1"/>
          <p:nvPr/>
        </p:nvSpPr>
        <p:spPr>
          <a:xfrm>
            <a:off x="1348297" y="152795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2- Supervisor)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2"/>
          <p:cNvSpPr txBox="1"/>
          <p:nvPr/>
        </p:nvSpPr>
        <p:spPr>
          <a:xfrm>
            <a:off x="269749" y="618981"/>
            <a:ext cx="5169825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system users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 screenshot of a screenshot of a computer&#10;&#10;Description automatically generated" id="611" name="Google Shape;6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75" y="965199"/>
            <a:ext cx="8511931" cy="41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"/>
          <p:cNvSpPr/>
          <p:nvPr/>
        </p:nvSpPr>
        <p:spPr>
          <a:xfrm>
            <a:off x="0" y="4306529"/>
            <a:ext cx="668594" cy="8369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3"/>
          <p:cNvSpPr txBox="1"/>
          <p:nvPr/>
        </p:nvSpPr>
        <p:spPr>
          <a:xfrm>
            <a:off x="1377650" y="133303"/>
            <a:ext cx="77842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2 &amp; 3– Supervisor &amp; Data Entry)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3"/>
          <p:cNvSpPr txBox="1"/>
          <p:nvPr/>
        </p:nvSpPr>
        <p:spPr>
          <a:xfrm>
            <a:off x="141931" y="577741"/>
            <a:ext cx="2249444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Registration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619" name="Google Shape;6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31" y="1039406"/>
            <a:ext cx="8150801" cy="4069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4"/>
          <p:cNvSpPr txBox="1"/>
          <p:nvPr/>
        </p:nvSpPr>
        <p:spPr>
          <a:xfrm>
            <a:off x="1435510" y="98091"/>
            <a:ext cx="78068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2 &amp; 3 – Supervisor &amp; Data Entry)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4"/>
          <p:cNvSpPr txBox="1"/>
          <p:nvPr/>
        </p:nvSpPr>
        <p:spPr>
          <a:xfrm>
            <a:off x="230532" y="618981"/>
            <a:ext cx="3808444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Clinical Information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 screenshots of a medical search bar&#10;&#10;Description automatically generated" id="626" name="Google Shape;6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58" y="1067653"/>
            <a:ext cx="8844642" cy="407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5"/>
          <p:cNvSpPr txBox="1"/>
          <p:nvPr/>
        </p:nvSpPr>
        <p:spPr>
          <a:xfrm>
            <a:off x="1290964" y="196644"/>
            <a:ext cx="77055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2 &amp; 3 – Supervisor &amp; Data Entry)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5"/>
          <p:cNvSpPr txBox="1"/>
          <p:nvPr/>
        </p:nvSpPr>
        <p:spPr>
          <a:xfrm>
            <a:off x="269750" y="714566"/>
            <a:ext cx="315106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Clinical Information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 screenshot of a screenshot of a medical information" id="633" name="Google Shape;6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10" y="1060728"/>
            <a:ext cx="7668915" cy="408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"/>
          <p:cNvSpPr txBox="1"/>
          <p:nvPr/>
        </p:nvSpPr>
        <p:spPr>
          <a:xfrm>
            <a:off x="1290964" y="196645"/>
            <a:ext cx="77055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2 &amp; 3 – Supervisor &amp; Data Entry)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269751" y="754407"/>
            <a:ext cx="7705551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Exposure, Hospitalization, Vaccination &amp; Create Case Contact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 screenshot of a phone call&#10;&#10;Description automatically generated" id="640" name="Google Shape;6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535" y="1154339"/>
            <a:ext cx="7856014" cy="398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7"/>
          <p:cNvSpPr txBox="1"/>
          <p:nvPr/>
        </p:nvSpPr>
        <p:spPr>
          <a:xfrm>
            <a:off x="1281131" y="191385"/>
            <a:ext cx="77055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Workflow Guides (Level 2 &amp; 3 – Supervisor &amp; Data Entry)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7"/>
          <p:cNvSpPr txBox="1"/>
          <p:nvPr/>
        </p:nvSpPr>
        <p:spPr>
          <a:xfrm>
            <a:off x="269751" y="762731"/>
            <a:ext cx="7496880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Case Outcome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7" name="Google Shape;6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8" y="1105203"/>
            <a:ext cx="7258713" cy="403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8"/>
          <p:cNvSpPr txBox="1"/>
          <p:nvPr/>
        </p:nvSpPr>
        <p:spPr>
          <a:xfrm>
            <a:off x="1281131" y="191385"/>
            <a:ext cx="77055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1416"/>
                </a:solidFill>
              </a:rPr>
              <a:t>USE CASE SCENARIOS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8"/>
          <p:cNvSpPr txBox="1"/>
          <p:nvPr/>
        </p:nvSpPr>
        <p:spPr>
          <a:xfrm>
            <a:off x="230526" y="1151856"/>
            <a:ext cx="7497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8"/>
          <p:cNvSpPr txBox="1"/>
          <p:nvPr/>
        </p:nvSpPr>
        <p:spPr>
          <a:xfrm>
            <a:off x="230532" y="618981"/>
            <a:ext cx="380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Scenario 1 (Outbreak Creation)</a:t>
            </a:r>
            <a:endParaRPr b="1"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1664465" y="139194"/>
            <a:ext cx="6882508" cy="409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&amp; Objectives of electronic Disease Surveillance 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94456" y="549482"/>
            <a:ext cx="8643600" cy="6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Goal: Establish an integrated e-Surveillance system that supports disease surveillance activities broadly, accurately and in near real-time.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br>
              <a:rPr b="1" lang="en" sz="1650">
                <a:latin typeface="Arial"/>
                <a:ea typeface="Arial"/>
                <a:cs typeface="Arial"/>
                <a:sym typeface="Arial"/>
              </a:rPr>
            </a:br>
            <a:r>
              <a:rPr b="1" lang="en" sz="1650">
                <a:latin typeface="Arial"/>
                <a:ea typeface="Arial"/>
                <a:cs typeface="Arial"/>
                <a:sym typeface="Arial"/>
              </a:rPr>
              <a:t>Objectives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94456" y="1569768"/>
            <a:ext cx="3346648" cy="1413804"/>
            <a:chOff x="320777" y="1692539"/>
            <a:chExt cx="2335985" cy="564274"/>
          </a:xfrm>
        </p:grpSpPr>
        <p:sp>
          <p:nvSpPr>
            <p:cNvPr id="177" name="Google Shape;177;p22"/>
            <p:cNvSpPr txBox="1"/>
            <p:nvPr/>
          </p:nvSpPr>
          <p:spPr>
            <a:xfrm>
              <a:off x="320777" y="1835527"/>
              <a:ext cx="2335985" cy="421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Develop multichannel e-Surveillance system interoperable with other surveillance applications to provide early detection, monitoring, reporting, and response to disease outbreaks for timely public health intervention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320777" y="1692539"/>
              <a:ext cx="2315608" cy="162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00A896"/>
                  </a:solidFill>
                  <a:latin typeface="Arial"/>
                  <a:ea typeface="Arial"/>
                  <a:cs typeface="Arial"/>
                  <a:sym typeface="Arial"/>
                </a:rPr>
                <a:t>Multi-Channel e-Surveillance</a:t>
              </a:r>
              <a:endParaRPr b="1" i="0" sz="1800" u="none" cap="none" strike="noStrike">
                <a:solidFill>
                  <a:srgbClr val="00A8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2"/>
          <p:cNvGrpSpPr/>
          <p:nvPr/>
        </p:nvGrpSpPr>
        <p:grpSpPr>
          <a:xfrm>
            <a:off x="94456" y="2859000"/>
            <a:ext cx="3429247" cy="1378027"/>
            <a:chOff x="331834" y="2366297"/>
            <a:chExt cx="2815332" cy="660220"/>
          </a:xfrm>
        </p:grpSpPr>
        <p:sp>
          <p:nvSpPr>
            <p:cNvPr id="180" name="Google Shape;180;p22"/>
            <p:cNvSpPr txBox="1"/>
            <p:nvPr/>
          </p:nvSpPr>
          <p:spPr>
            <a:xfrm>
              <a:off x="331834" y="2578617"/>
              <a:ext cx="2815332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link primary surveillance data sources (case reports, syndromic surveillance, lab reports, and mortality reports) to e-surveillance system and build a reporting and analytics layer on seroprevalence, outbreak investigation indicators, and predefined transmission dynamics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331834" y="2366297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028090"/>
                  </a:solidFill>
                  <a:latin typeface="Arial"/>
                  <a:ea typeface="Arial"/>
                  <a:cs typeface="Arial"/>
                  <a:sym typeface="Arial"/>
                </a:rPr>
                <a:t>Linking Data Sources</a:t>
              </a:r>
              <a:endParaRPr b="1" i="0" sz="1800" u="none" cap="none" strike="noStrike">
                <a:solidFill>
                  <a:srgbClr val="02809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2"/>
          <p:cNvGrpSpPr/>
          <p:nvPr/>
        </p:nvGrpSpPr>
        <p:grpSpPr>
          <a:xfrm>
            <a:off x="6005100" y="2840583"/>
            <a:ext cx="2907620" cy="1578567"/>
            <a:chOff x="6137676" y="3370605"/>
            <a:chExt cx="2469159" cy="721400"/>
          </a:xfrm>
        </p:grpSpPr>
        <p:sp>
          <p:nvSpPr>
            <p:cNvPr id="183" name="Google Shape;183;p22"/>
            <p:cNvSpPr txBox="1"/>
            <p:nvPr/>
          </p:nvSpPr>
          <p:spPr>
            <a:xfrm>
              <a:off x="6287767" y="3644105"/>
              <a:ext cx="2294272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provision Early Warning System that calibrates Watch-Warn-Response metrics on designated vectors and provides Command and Control visibility and alerts to authorized personnel</a:t>
              </a: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6137676" y="3370605"/>
              <a:ext cx="2469159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005475"/>
                  </a:solidFill>
                  <a:latin typeface="Arial"/>
                  <a:ea typeface="Arial"/>
                  <a:cs typeface="Arial"/>
                  <a:sym typeface="Arial"/>
                </a:rPr>
                <a:t>Prediction and Analytics</a:t>
              </a:r>
              <a:endParaRPr b="1" i="0" sz="1800" u="none" cap="none" strike="noStrike">
                <a:solidFill>
                  <a:srgbClr val="00547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2"/>
          <p:cNvGrpSpPr/>
          <p:nvPr/>
        </p:nvGrpSpPr>
        <p:grpSpPr>
          <a:xfrm>
            <a:off x="6005102" y="1503260"/>
            <a:ext cx="2907615" cy="1222380"/>
            <a:chOff x="6137632" y="1682340"/>
            <a:chExt cx="2469155" cy="565838"/>
          </a:xfrm>
        </p:grpSpPr>
        <p:sp>
          <p:nvSpPr>
            <p:cNvPr id="186" name="Google Shape;186;p22"/>
            <p:cNvSpPr txBox="1"/>
            <p:nvPr/>
          </p:nvSpPr>
          <p:spPr>
            <a:xfrm>
              <a:off x="6137632" y="1856793"/>
              <a:ext cx="2469155" cy="391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coordinate the network of surveillance stakeholders, processes and systems within MOH surveillance ecosystem to support interoperability and data exchanges</a:t>
              </a: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6498195" y="1682340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02C39A"/>
                  </a:solidFill>
                  <a:latin typeface="Arial"/>
                  <a:ea typeface="Arial"/>
                  <a:cs typeface="Arial"/>
                  <a:sym typeface="Arial"/>
                </a:rPr>
                <a:t>Coordination</a:t>
              </a:r>
              <a:endParaRPr b="1" i="0" sz="1800" u="none" cap="none" strike="noStrike">
                <a:solidFill>
                  <a:srgbClr val="02C39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3319571" y="1539412"/>
            <a:ext cx="2777871" cy="2888320"/>
            <a:chOff x="3068763" y="1350000"/>
            <a:chExt cx="3006479" cy="3126017"/>
          </a:xfrm>
        </p:grpSpPr>
        <p:sp>
          <p:nvSpPr>
            <p:cNvPr id="189" name="Google Shape;189;p22"/>
            <p:cNvSpPr/>
            <p:nvPr/>
          </p:nvSpPr>
          <p:spPr>
            <a:xfrm>
              <a:off x="3068763" y="1870609"/>
              <a:ext cx="1203432" cy="1041445"/>
            </a:xfrm>
            <a:custGeom>
              <a:rect b="b" l="l" r="r" t="t"/>
              <a:pathLst>
                <a:path extrusionOk="0" h="15625" w="18056">
                  <a:moveTo>
                    <a:pt x="4499" y="1"/>
                  </a:moveTo>
                  <a:lnTo>
                    <a:pt x="1" y="7813"/>
                  </a:lnTo>
                  <a:lnTo>
                    <a:pt x="4499" y="15624"/>
                  </a:lnTo>
                  <a:lnTo>
                    <a:pt x="13527" y="15624"/>
                  </a:lnTo>
                  <a:lnTo>
                    <a:pt x="18056" y="7813"/>
                  </a:lnTo>
                  <a:lnTo>
                    <a:pt x="13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" name="Google Shape;190;p22"/>
            <p:cNvGrpSpPr/>
            <p:nvPr/>
          </p:nvGrpSpPr>
          <p:grpSpPr>
            <a:xfrm>
              <a:off x="3464339" y="2225149"/>
              <a:ext cx="412345" cy="410128"/>
              <a:chOff x="-5635200" y="2037975"/>
              <a:chExt cx="293025" cy="291450"/>
            </a:xfrm>
          </p:grpSpPr>
          <p:sp>
            <p:nvSpPr>
              <p:cNvPr id="191" name="Google Shape;191;p22"/>
              <p:cNvSpPr/>
              <p:nvPr/>
            </p:nvSpPr>
            <p:spPr>
              <a:xfrm>
                <a:off x="-5635200" y="2037975"/>
                <a:ext cx="293025" cy="291450"/>
              </a:xfrm>
              <a:custGeom>
                <a:rect b="b" l="l" r="r" t="t"/>
                <a:pathLst>
                  <a:path extrusionOk="0" h="11658" w="11721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-5496575" y="2072625"/>
                <a:ext cx="102425" cy="102425"/>
              </a:xfrm>
              <a:custGeom>
                <a:rect b="b" l="l" r="r" t="t"/>
                <a:pathLst>
                  <a:path extrusionOk="0" h="4097" w="4097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" name="Google Shape;193;p22"/>
            <p:cNvSpPr/>
            <p:nvPr/>
          </p:nvSpPr>
          <p:spPr>
            <a:xfrm>
              <a:off x="3068763" y="2911962"/>
              <a:ext cx="1203432" cy="1043378"/>
            </a:xfrm>
            <a:custGeom>
              <a:rect b="b" l="l" r="r" t="t"/>
              <a:pathLst>
                <a:path extrusionOk="0" h="15654" w="18056">
                  <a:moveTo>
                    <a:pt x="4499" y="0"/>
                  </a:moveTo>
                  <a:lnTo>
                    <a:pt x="1" y="7842"/>
                  </a:lnTo>
                  <a:lnTo>
                    <a:pt x="4499" y="15654"/>
                  </a:lnTo>
                  <a:lnTo>
                    <a:pt x="13527" y="15654"/>
                  </a:lnTo>
                  <a:lnTo>
                    <a:pt x="18056" y="7842"/>
                  </a:lnTo>
                  <a:lnTo>
                    <a:pt x="13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3970286" y="3434638"/>
              <a:ext cx="1203432" cy="1041379"/>
            </a:xfrm>
            <a:custGeom>
              <a:rect b="b" l="l" r="r" t="t"/>
              <a:pathLst>
                <a:path extrusionOk="0" h="15624" w="18056">
                  <a:moveTo>
                    <a:pt x="4530" y="0"/>
                  </a:moveTo>
                  <a:lnTo>
                    <a:pt x="1" y="7812"/>
                  </a:lnTo>
                  <a:lnTo>
                    <a:pt x="4530" y="15624"/>
                  </a:lnTo>
                  <a:lnTo>
                    <a:pt x="13557" y="15624"/>
                  </a:lnTo>
                  <a:lnTo>
                    <a:pt x="18056" y="7812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22"/>
            <p:cNvGrpSpPr/>
            <p:nvPr/>
          </p:nvGrpSpPr>
          <p:grpSpPr>
            <a:xfrm>
              <a:off x="4365750" y="3748601"/>
              <a:ext cx="414561" cy="413471"/>
              <a:chOff x="-4570325" y="2405775"/>
              <a:chExt cx="294600" cy="293825"/>
            </a:xfrm>
          </p:grpSpPr>
          <p:sp>
            <p:nvSpPr>
              <p:cNvPr id="196" name="Google Shape;196;p22"/>
              <p:cNvSpPr/>
              <p:nvPr/>
            </p:nvSpPr>
            <p:spPr>
              <a:xfrm>
                <a:off x="-4570325" y="2405775"/>
                <a:ext cx="294600" cy="293825"/>
              </a:xfrm>
              <a:custGeom>
                <a:rect b="b" l="l" r="r" t="t"/>
                <a:pathLst>
                  <a:path extrusionOk="0" h="11753" w="11784">
                    <a:moveTo>
                      <a:pt x="5734" y="694"/>
                    </a:moveTo>
                    <a:cubicBezTo>
                      <a:pt x="7624" y="694"/>
                      <a:pt x="9168" y="2238"/>
                      <a:pt x="9168" y="4128"/>
                    </a:cubicBezTo>
                    <a:cubicBezTo>
                      <a:pt x="9168" y="6050"/>
                      <a:pt x="7624" y="7594"/>
                      <a:pt x="5734" y="7594"/>
                    </a:cubicBezTo>
                    <a:cubicBezTo>
                      <a:pt x="3844" y="7594"/>
                      <a:pt x="2332" y="6018"/>
                      <a:pt x="2332" y="4128"/>
                    </a:cubicBezTo>
                    <a:cubicBezTo>
                      <a:pt x="2332" y="2238"/>
                      <a:pt x="3844" y="694"/>
                      <a:pt x="5734" y="694"/>
                    </a:cubicBezTo>
                    <a:close/>
                    <a:moveTo>
                      <a:pt x="977" y="7531"/>
                    </a:moveTo>
                    <a:cubicBezTo>
                      <a:pt x="1166" y="7531"/>
                      <a:pt x="1323" y="7688"/>
                      <a:pt x="1323" y="7909"/>
                    </a:cubicBezTo>
                    <a:cubicBezTo>
                      <a:pt x="1292" y="8129"/>
                      <a:pt x="1134" y="8255"/>
                      <a:pt x="977" y="8255"/>
                    </a:cubicBezTo>
                    <a:cubicBezTo>
                      <a:pt x="788" y="8255"/>
                      <a:pt x="630" y="8098"/>
                      <a:pt x="630" y="7909"/>
                    </a:cubicBezTo>
                    <a:cubicBezTo>
                      <a:pt x="630" y="7688"/>
                      <a:pt x="788" y="7531"/>
                      <a:pt x="977" y="7531"/>
                    </a:cubicBezTo>
                    <a:close/>
                    <a:moveTo>
                      <a:pt x="10586" y="7531"/>
                    </a:moveTo>
                    <a:cubicBezTo>
                      <a:pt x="10775" y="7531"/>
                      <a:pt x="10932" y="7688"/>
                      <a:pt x="10932" y="7909"/>
                    </a:cubicBezTo>
                    <a:cubicBezTo>
                      <a:pt x="10932" y="8129"/>
                      <a:pt x="10775" y="8255"/>
                      <a:pt x="10586" y="8255"/>
                    </a:cubicBezTo>
                    <a:cubicBezTo>
                      <a:pt x="10397" y="8255"/>
                      <a:pt x="10239" y="8098"/>
                      <a:pt x="10239" y="7909"/>
                    </a:cubicBezTo>
                    <a:cubicBezTo>
                      <a:pt x="10239" y="7688"/>
                      <a:pt x="10397" y="7531"/>
                      <a:pt x="10586" y="7531"/>
                    </a:cubicBezTo>
                    <a:close/>
                    <a:moveTo>
                      <a:pt x="3025" y="9641"/>
                    </a:moveTo>
                    <a:cubicBezTo>
                      <a:pt x="3214" y="9641"/>
                      <a:pt x="3371" y="9799"/>
                      <a:pt x="3371" y="9988"/>
                    </a:cubicBezTo>
                    <a:cubicBezTo>
                      <a:pt x="3340" y="10177"/>
                      <a:pt x="3214" y="10335"/>
                      <a:pt x="3025" y="10335"/>
                    </a:cubicBezTo>
                    <a:cubicBezTo>
                      <a:pt x="2836" y="10335"/>
                      <a:pt x="2678" y="10177"/>
                      <a:pt x="2678" y="9988"/>
                    </a:cubicBezTo>
                    <a:cubicBezTo>
                      <a:pt x="2678" y="9799"/>
                      <a:pt x="2836" y="9641"/>
                      <a:pt x="3025" y="9641"/>
                    </a:cubicBezTo>
                    <a:close/>
                    <a:moveTo>
                      <a:pt x="8475" y="9641"/>
                    </a:moveTo>
                    <a:cubicBezTo>
                      <a:pt x="8696" y="9641"/>
                      <a:pt x="8822" y="9799"/>
                      <a:pt x="8822" y="9988"/>
                    </a:cubicBezTo>
                    <a:cubicBezTo>
                      <a:pt x="8822" y="10177"/>
                      <a:pt x="8664" y="10335"/>
                      <a:pt x="8475" y="10335"/>
                    </a:cubicBezTo>
                    <a:cubicBezTo>
                      <a:pt x="8255" y="10335"/>
                      <a:pt x="8128" y="10177"/>
                      <a:pt x="8128" y="9988"/>
                    </a:cubicBezTo>
                    <a:cubicBezTo>
                      <a:pt x="8128" y="9799"/>
                      <a:pt x="8255" y="9641"/>
                      <a:pt x="8475" y="9641"/>
                    </a:cubicBezTo>
                    <a:close/>
                    <a:moveTo>
                      <a:pt x="5734" y="10303"/>
                    </a:moveTo>
                    <a:cubicBezTo>
                      <a:pt x="5955" y="10303"/>
                      <a:pt x="6112" y="10461"/>
                      <a:pt x="6112" y="10650"/>
                    </a:cubicBezTo>
                    <a:cubicBezTo>
                      <a:pt x="6112" y="10839"/>
                      <a:pt x="5955" y="10996"/>
                      <a:pt x="5734" y="10996"/>
                    </a:cubicBezTo>
                    <a:cubicBezTo>
                      <a:pt x="5545" y="10996"/>
                      <a:pt x="5388" y="10839"/>
                      <a:pt x="5388" y="10650"/>
                    </a:cubicBezTo>
                    <a:cubicBezTo>
                      <a:pt x="5388" y="10461"/>
                      <a:pt x="5545" y="10303"/>
                      <a:pt x="5734" y="10303"/>
                    </a:cubicBezTo>
                    <a:close/>
                    <a:moveTo>
                      <a:pt x="5797" y="1"/>
                    </a:moveTo>
                    <a:cubicBezTo>
                      <a:pt x="3497" y="1"/>
                      <a:pt x="1701" y="1860"/>
                      <a:pt x="1701" y="4097"/>
                    </a:cubicBezTo>
                    <a:cubicBezTo>
                      <a:pt x="1701" y="5010"/>
                      <a:pt x="2017" y="5924"/>
                      <a:pt x="2552" y="6617"/>
                    </a:cubicBezTo>
                    <a:lnTo>
                      <a:pt x="1701" y="7153"/>
                    </a:lnTo>
                    <a:cubicBezTo>
                      <a:pt x="1481" y="6995"/>
                      <a:pt x="1260" y="6901"/>
                      <a:pt x="1040" y="6901"/>
                    </a:cubicBezTo>
                    <a:cubicBezTo>
                      <a:pt x="473" y="6901"/>
                      <a:pt x="0" y="7373"/>
                      <a:pt x="0" y="7940"/>
                    </a:cubicBezTo>
                    <a:cubicBezTo>
                      <a:pt x="0" y="8476"/>
                      <a:pt x="473" y="8948"/>
                      <a:pt x="1040" y="8948"/>
                    </a:cubicBezTo>
                    <a:cubicBezTo>
                      <a:pt x="1575" y="8948"/>
                      <a:pt x="2048" y="8476"/>
                      <a:pt x="2048" y="7940"/>
                    </a:cubicBezTo>
                    <a:lnTo>
                      <a:pt x="2048" y="7751"/>
                    </a:lnTo>
                    <a:lnTo>
                      <a:pt x="3088" y="7153"/>
                    </a:lnTo>
                    <a:cubicBezTo>
                      <a:pt x="3340" y="7373"/>
                      <a:pt x="3623" y="7625"/>
                      <a:pt x="3970" y="7783"/>
                    </a:cubicBezTo>
                    <a:lnTo>
                      <a:pt x="3308" y="8948"/>
                    </a:lnTo>
                    <a:lnTo>
                      <a:pt x="3119" y="8948"/>
                    </a:lnTo>
                    <a:cubicBezTo>
                      <a:pt x="2552" y="8948"/>
                      <a:pt x="2080" y="9421"/>
                      <a:pt x="2080" y="9988"/>
                    </a:cubicBezTo>
                    <a:cubicBezTo>
                      <a:pt x="2080" y="10524"/>
                      <a:pt x="2552" y="10996"/>
                      <a:pt x="3119" y="10996"/>
                    </a:cubicBezTo>
                    <a:cubicBezTo>
                      <a:pt x="3655" y="10996"/>
                      <a:pt x="4127" y="10524"/>
                      <a:pt x="4127" y="9988"/>
                    </a:cubicBezTo>
                    <a:cubicBezTo>
                      <a:pt x="4127" y="9736"/>
                      <a:pt x="4064" y="9515"/>
                      <a:pt x="3907" y="9326"/>
                    </a:cubicBezTo>
                    <a:lnTo>
                      <a:pt x="4600" y="8098"/>
                    </a:lnTo>
                    <a:cubicBezTo>
                      <a:pt x="4883" y="8161"/>
                      <a:pt x="5199" y="8255"/>
                      <a:pt x="5514" y="8287"/>
                    </a:cubicBezTo>
                    <a:lnTo>
                      <a:pt x="5514" y="9736"/>
                    </a:lnTo>
                    <a:cubicBezTo>
                      <a:pt x="5136" y="9894"/>
                      <a:pt x="4852" y="10272"/>
                      <a:pt x="4852" y="10713"/>
                    </a:cubicBezTo>
                    <a:cubicBezTo>
                      <a:pt x="4852" y="11280"/>
                      <a:pt x="5325" y="11752"/>
                      <a:pt x="5860" y="11752"/>
                    </a:cubicBezTo>
                    <a:cubicBezTo>
                      <a:pt x="6427" y="11752"/>
                      <a:pt x="6900" y="11280"/>
                      <a:pt x="6900" y="10713"/>
                    </a:cubicBezTo>
                    <a:cubicBezTo>
                      <a:pt x="6900" y="10303"/>
                      <a:pt x="6616" y="9894"/>
                      <a:pt x="6238" y="9736"/>
                    </a:cubicBezTo>
                    <a:lnTo>
                      <a:pt x="6238" y="8287"/>
                    </a:lnTo>
                    <a:cubicBezTo>
                      <a:pt x="6553" y="8255"/>
                      <a:pt x="6868" y="8224"/>
                      <a:pt x="7120" y="8098"/>
                    </a:cubicBezTo>
                    <a:lnTo>
                      <a:pt x="7845" y="9326"/>
                    </a:lnTo>
                    <a:cubicBezTo>
                      <a:pt x="7687" y="9515"/>
                      <a:pt x="7593" y="9736"/>
                      <a:pt x="7593" y="9988"/>
                    </a:cubicBezTo>
                    <a:cubicBezTo>
                      <a:pt x="7593" y="10524"/>
                      <a:pt x="8065" y="10996"/>
                      <a:pt x="8633" y="10996"/>
                    </a:cubicBezTo>
                    <a:cubicBezTo>
                      <a:pt x="9168" y="10996"/>
                      <a:pt x="9641" y="10524"/>
                      <a:pt x="9641" y="9988"/>
                    </a:cubicBezTo>
                    <a:cubicBezTo>
                      <a:pt x="9641" y="9421"/>
                      <a:pt x="9168" y="8948"/>
                      <a:pt x="8633" y="8948"/>
                    </a:cubicBezTo>
                    <a:lnTo>
                      <a:pt x="8444" y="8948"/>
                    </a:lnTo>
                    <a:lnTo>
                      <a:pt x="7750" y="7783"/>
                    </a:lnTo>
                    <a:cubicBezTo>
                      <a:pt x="8065" y="7625"/>
                      <a:pt x="8381" y="7373"/>
                      <a:pt x="8664" y="7153"/>
                    </a:cubicBezTo>
                    <a:lnTo>
                      <a:pt x="9735" y="7751"/>
                    </a:lnTo>
                    <a:lnTo>
                      <a:pt x="9735" y="7940"/>
                    </a:lnTo>
                    <a:cubicBezTo>
                      <a:pt x="9735" y="8476"/>
                      <a:pt x="10208" y="8948"/>
                      <a:pt x="10743" y="8948"/>
                    </a:cubicBezTo>
                    <a:cubicBezTo>
                      <a:pt x="11310" y="8948"/>
                      <a:pt x="11783" y="8476"/>
                      <a:pt x="11783" y="7940"/>
                    </a:cubicBezTo>
                    <a:cubicBezTo>
                      <a:pt x="11626" y="7342"/>
                      <a:pt x="11153" y="6901"/>
                      <a:pt x="10586" y="6901"/>
                    </a:cubicBezTo>
                    <a:cubicBezTo>
                      <a:pt x="10302" y="6901"/>
                      <a:pt x="10082" y="6995"/>
                      <a:pt x="9924" y="7153"/>
                    </a:cubicBezTo>
                    <a:lnTo>
                      <a:pt x="9011" y="6617"/>
                    </a:lnTo>
                    <a:cubicBezTo>
                      <a:pt x="9578" y="5924"/>
                      <a:pt x="9893" y="5010"/>
                      <a:pt x="9893" y="4097"/>
                    </a:cubicBezTo>
                    <a:cubicBezTo>
                      <a:pt x="9893" y="1828"/>
                      <a:pt x="8034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-4478175" y="2439650"/>
                <a:ext cx="103975" cy="120525"/>
              </a:xfrm>
              <a:custGeom>
                <a:rect b="b" l="l" r="r" t="t"/>
                <a:pathLst>
                  <a:path extrusionOk="0" h="4821" w="4159">
                    <a:moveTo>
                      <a:pt x="2048" y="725"/>
                    </a:moveTo>
                    <a:cubicBezTo>
                      <a:pt x="2458" y="725"/>
                      <a:pt x="2741" y="1040"/>
                      <a:pt x="2741" y="1387"/>
                    </a:cubicBezTo>
                    <a:cubicBezTo>
                      <a:pt x="2741" y="1765"/>
                      <a:pt x="2426" y="2049"/>
                      <a:pt x="2048" y="2049"/>
                    </a:cubicBezTo>
                    <a:cubicBezTo>
                      <a:pt x="1702" y="2049"/>
                      <a:pt x="1387" y="1733"/>
                      <a:pt x="1387" y="1387"/>
                    </a:cubicBezTo>
                    <a:cubicBezTo>
                      <a:pt x="1387" y="1040"/>
                      <a:pt x="1702" y="725"/>
                      <a:pt x="2048" y="725"/>
                    </a:cubicBezTo>
                    <a:close/>
                    <a:moveTo>
                      <a:pt x="2363" y="2773"/>
                    </a:moveTo>
                    <a:cubicBezTo>
                      <a:pt x="2930" y="2773"/>
                      <a:pt x="3403" y="3246"/>
                      <a:pt x="3403" y="3781"/>
                    </a:cubicBezTo>
                    <a:lnTo>
                      <a:pt x="3403" y="4128"/>
                    </a:lnTo>
                    <a:lnTo>
                      <a:pt x="630" y="4128"/>
                    </a:lnTo>
                    <a:lnTo>
                      <a:pt x="630" y="3781"/>
                    </a:lnTo>
                    <a:lnTo>
                      <a:pt x="693" y="3781"/>
                    </a:lnTo>
                    <a:cubicBezTo>
                      <a:pt x="693" y="3246"/>
                      <a:pt x="1166" y="2773"/>
                      <a:pt x="1702" y="2773"/>
                    </a:cubicBezTo>
                    <a:close/>
                    <a:moveTo>
                      <a:pt x="2111" y="1"/>
                    </a:moveTo>
                    <a:cubicBezTo>
                      <a:pt x="1355" y="1"/>
                      <a:pt x="725" y="631"/>
                      <a:pt x="725" y="1387"/>
                    </a:cubicBezTo>
                    <a:cubicBezTo>
                      <a:pt x="725" y="1702"/>
                      <a:pt x="851" y="2017"/>
                      <a:pt x="1040" y="2238"/>
                    </a:cubicBezTo>
                    <a:cubicBezTo>
                      <a:pt x="441" y="2521"/>
                      <a:pt x="63" y="3120"/>
                      <a:pt x="63" y="3781"/>
                    </a:cubicBezTo>
                    <a:lnTo>
                      <a:pt x="63" y="4443"/>
                    </a:lnTo>
                    <a:cubicBezTo>
                      <a:pt x="0" y="4663"/>
                      <a:pt x="158" y="4821"/>
                      <a:pt x="378" y="4821"/>
                    </a:cubicBezTo>
                    <a:lnTo>
                      <a:pt x="3781" y="4821"/>
                    </a:lnTo>
                    <a:cubicBezTo>
                      <a:pt x="4001" y="4821"/>
                      <a:pt x="4159" y="4663"/>
                      <a:pt x="4159" y="4443"/>
                    </a:cubicBezTo>
                    <a:lnTo>
                      <a:pt x="4159" y="3781"/>
                    </a:lnTo>
                    <a:cubicBezTo>
                      <a:pt x="4159" y="3120"/>
                      <a:pt x="3749" y="2521"/>
                      <a:pt x="3151" y="2238"/>
                    </a:cubicBezTo>
                    <a:cubicBezTo>
                      <a:pt x="3371" y="2017"/>
                      <a:pt x="3466" y="1733"/>
                      <a:pt x="3466" y="1387"/>
                    </a:cubicBezTo>
                    <a:cubicBezTo>
                      <a:pt x="3466" y="631"/>
                      <a:pt x="2836" y="1"/>
                      <a:pt x="2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22"/>
            <p:cNvSpPr/>
            <p:nvPr/>
          </p:nvSpPr>
          <p:spPr>
            <a:xfrm>
              <a:off x="4873876" y="1870609"/>
              <a:ext cx="1201366" cy="1041445"/>
            </a:xfrm>
            <a:custGeom>
              <a:rect b="b" l="l" r="r" t="t"/>
              <a:pathLst>
                <a:path extrusionOk="0" h="15625" w="18025">
                  <a:moveTo>
                    <a:pt x="4499" y="1"/>
                  </a:moveTo>
                  <a:lnTo>
                    <a:pt x="0" y="7813"/>
                  </a:lnTo>
                  <a:lnTo>
                    <a:pt x="4499" y="15624"/>
                  </a:lnTo>
                  <a:lnTo>
                    <a:pt x="13526" y="15624"/>
                  </a:lnTo>
                  <a:lnTo>
                    <a:pt x="18025" y="7813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267313" y="2185151"/>
              <a:ext cx="413435" cy="412345"/>
            </a:xfrm>
            <a:custGeom>
              <a:rect b="b" l="l" r="r" t="t"/>
              <a:pathLst>
                <a:path extrusionOk="0" h="11721" w="11752">
                  <a:moveTo>
                    <a:pt x="6490" y="662"/>
                  </a:moveTo>
                  <a:cubicBezTo>
                    <a:pt x="6711" y="662"/>
                    <a:pt x="6868" y="820"/>
                    <a:pt x="6868" y="1009"/>
                  </a:cubicBezTo>
                  <a:lnTo>
                    <a:pt x="6868" y="1355"/>
                  </a:lnTo>
                  <a:lnTo>
                    <a:pt x="5167" y="1355"/>
                  </a:lnTo>
                  <a:cubicBezTo>
                    <a:pt x="4600" y="1355"/>
                    <a:pt x="4127" y="1828"/>
                    <a:pt x="4127" y="2395"/>
                  </a:cubicBezTo>
                  <a:lnTo>
                    <a:pt x="4127" y="2773"/>
                  </a:lnTo>
                  <a:lnTo>
                    <a:pt x="3088" y="2773"/>
                  </a:lnTo>
                  <a:cubicBezTo>
                    <a:pt x="2993" y="2773"/>
                    <a:pt x="2867" y="2836"/>
                    <a:pt x="2836" y="2899"/>
                  </a:cubicBezTo>
                  <a:lnTo>
                    <a:pt x="2048" y="3687"/>
                  </a:lnTo>
                  <a:lnTo>
                    <a:pt x="2048" y="3151"/>
                  </a:lnTo>
                  <a:cubicBezTo>
                    <a:pt x="2048" y="2931"/>
                    <a:pt x="1891" y="2773"/>
                    <a:pt x="1702" y="2773"/>
                  </a:cubicBezTo>
                  <a:lnTo>
                    <a:pt x="1040" y="2773"/>
                  </a:lnTo>
                  <a:cubicBezTo>
                    <a:pt x="819" y="2773"/>
                    <a:pt x="662" y="2616"/>
                    <a:pt x="662" y="2427"/>
                  </a:cubicBezTo>
                  <a:lnTo>
                    <a:pt x="662" y="1009"/>
                  </a:ln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649" y="1986"/>
                  </a:moveTo>
                  <a:cubicBezTo>
                    <a:pt x="10838" y="1986"/>
                    <a:pt x="10995" y="2143"/>
                    <a:pt x="10995" y="2364"/>
                  </a:cubicBezTo>
                  <a:lnTo>
                    <a:pt x="10995" y="3781"/>
                  </a:lnTo>
                  <a:cubicBezTo>
                    <a:pt x="10995" y="3970"/>
                    <a:pt x="10838" y="4128"/>
                    <a:pt x="10649" y="4128"/>
                  </a:cubicBezTo>
                  <a:lnTo>
                    <a:pt x="8601" y="4128"/>
                  </a:lnTo>
                  <a:cubicBezTo>
                    <a:pt x="8412" y="4128"/>
                    <a:pt x="8255" y="4285"/>
                    <a:pt x="8255" y="4474"/>
                  </a:cubicBezTo>
                  <a:lnTo>
                    <a:pt x="8255" y="5041"/>
                  </a:lnTo>
                  <a:lnTo>
                    <a:pt x="7404" y="4191"/>
                  </a:lnTo>
                  <a:cubicBezTo>
                    <a:pt x="7372" y="4159"/>
                    <a:pt x="7246" y="4128"/>
                    <a:pt x="7183" y="4128"/>
                  </a:cubicBezTo>
                  <a:lnTo>
                    <a:pt x="5136" y="4128"/>
                  </a:lnTo>
                  <a:cubicBezTo>
                    <a:pt x="4947" y="4128"/>
                    <a:pt x="4789" y="3970"/>
                    <a:pt x="4789" y="3781"/>
                  </a:cubicBezTo>
                  <a:lnTo>
                    <a:pt x="4789" y="2364"/>
                  </a:lnTo>
                  <a:cubicBezTo>
                    <a:pt x="4789" y="2143"/>
                    <a:pt x="4947" y="1986"/>
                    <a:pt x="5136" y="1986"/>
                  </a:cubicBezTo>
                  <a:close/>
                  <a:moveTo>
                    <a:pt x="3088" y="6207"/>
                  </a:moveTo>
                  <a:cubicBezTo>
                    <a:pt x="3623" y="6207"/>
                    <a:pt x="4096" y="6680"/>
                    <a:pt x="4096" y="7247"/>
                  </a:cubicBezTo>
                  <a:cubicBezTo>
                    <a:pt x="4096" y="7782"/>
                    <a:pt x="3623" y="8255"/>
                    <a:pt x="3088" y="8255"/>
                  </a:cubicBezTo>
                  <a:cubicBezTo>
                    <a:pt x="2521" y="8255"/>
                    <a:pt x="2048" y="7782"/>
                    <a:pt x="2048" y="7247"/>
                  </a:cubicBezTo>
                  <a:cubicBezTo>
                    <a:pt x="2048" y="6648"/>
                    <a:pt x="2489" y="6207"/>
                    <a:pt x="3088" y="6207"/>
                  </a:cubicBezTo>
                  <a:close/>
                  <a:moveTo>
                    <a:pt x="8601" y="6207"/>
                  </a:moveTo>
                  <a:cubicBezTo>
                    <a:pt x="9137" y="6207"/>
                    <a:pt x="9609" y="6648"/>
                    <a:pt x="9609" y="7247"/>
                  </a:cubicBezTo>
                  <a:cubicBezTo>
                    <a:pt x="9609" y="7782"/>
                    <a:pt x="9137" y="8255"/>
                    <a:pt x="8601" y="8255"/>
                  </a:cubicBezTo>
                  <a:cubicBezTo>
                    <a:pt x="8003" y="8255"/>
                    <a:pt x="7530" y="7782"/>
                    <a:pt x="7530" y="7247"/>
                  </a:cubicBezTo>
                  <a:cubicBezTo>
                    <a:pt x="7530" y="6680"/>
                    <a:pt x="8003" y="6207"/>
                    <a:pt x="8601" y="6207"/>
                  </a:cubicBezTo>
                  <a:close/>
                  <a:moveTo>
                    <a:pt x="3749" y="8980"/>
                  </a:moveTo>
                  <a:cubicBezTo>
                    <a:pt x="4695" y="8980"/>
                    <a:pt x="5451" y="9704"/>
                    <a:pt x="5451" y="10649"/>
                  </a:cubicBezTo>
                  <a:lnTo>
                    <a:pt x="5451" y="11027"/>
                  </a:lnTo>
                  <a:lnTo>
                    <a:pt x="630" y="11027"/>
                  </a:lnTo>
                  <a:lnTo>
                    <a:pt x="630" y="10649"/>
                  </a:lnTo>
                  <a:lnTo>
                    <a:pt x="662" y="10649"/>
                  </a:lnTo>
                  <a:cubicBezTo>
                    <a:pt x="662" y="9704"/>
                    <a:pt x="1418" y="8980"/>
                    <a:pt x="2363" y="8980"/>
                  </a:cubicBezTo>
                  <a:close/>
                  <a:moveTo>
                    <a:pt x="9369" y="8976"/>
                  </a:moveTo>
                  <a:cubicBezTo>
                    <a:pt x="10266" y="8976"/>
                    <a:pt x="10995" y="9740"/>
                    <a:pt x="10995" y="10649"/>
                  </a:cubicBezTo>
                  <a:lnTo>
                    <a:pt x="10995" y="11027"/>
                  </a:lnTo>
                  <a:lnTo>
                    <a:pt x="6144" y="11027"/>
                  </a:lnTo>
                  <a:lnTo>
                    <a:pt x="6144" y="10649"/>
                  </a:lnTo>
                  <a:cubicBezTo>
                    <a:pt x="6144" y="9704"/>
                    <a:pt x="6900" y="8980"/>
                    <a:pt x="7845" y="8980"/>
                  </a:cubicBezTo>
                  <a:lnTo>
                    <a:pt x="9263" y="8980"/>
                  </a:lnTo>
                  <a:cubicBezTo>
                    <a:pt x="9298" y="8977"/>
                    <a:pt x="9334" y="8976"/>
                    <a:pt x="9369" y="8976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2427"/>
                  </a:lnTo>
                  <a:cubicBezTo>
                    <a:pt x="0" y="2994"/>
                    <a:pt x="473" y="3466"/>
                    <a:pt x="1040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88"/>
                    <a:pt x="1546" y="4829"/>
                    <a:pt x="1727" y="4829"/>
                  </a:cubicBezTo>
                  <a:cubicBezTo>
                    <a:pt x="1813" y="4829"/>
                    <a:pt x="1904" y="4797"/>
                    <a:pt x="1985" y="4726"/>
                  </a:cubicBezTo>
                  <a:lnTo>
                    <a:pt x="3245" y="3466"/>
                  </a:lnTo>
                  <a:lnTo>
                    <a:pt x="4096" y="3466"/>
                  </a:lnTo>
                  <a:lnTo>
                    <a:pt x="4096" y="3813"/>
                  </a:lnTo>
                  <a:cubicBezTo>
                    <a:pt x="4096" y="4348"/>
                    <a:pt x="4568" y="4821"/>
                    <a:pt x="5136" y="4821"/>
                  </a:cubicBezTo>
                  <a:lnTo>
                    <a:pt x="7057" y="4821"/>
                  </a:lnTo>
                  <a:lnTo>
                    <a:pt x="7908" y="5672"/>
                  </a:lnTo>
                  <a:cubicBezTo>
                    <a:pt x="7341" y="5924"/>
                    <a:pt x="6868" y="6522"/>
                    <a:pt x="6868" y="7247"/>
                  </a:cubicBezTo>
                  <a:cubicBezTo>
                    <a:pt x="6868" y="7625"/>
                    <a:pt x="7026" y="8034"/>
                    <a:pt x="7278" y="8349"/>
                  </a:cubicBezTo>
                  <a:cubicBezTo>
                    <a:pt x="6648" y="8507"/>
                    <a:pt x="6144" y="8885"/>
                    <a:pt x="5829" y="9452"/>
                  </a:cubicBezTo>
                  <a:cubicBezTo>
                    <a:pt x="5514" y="8917"/>
                    <a:pt x="5010" y="8539"/>
                    <a:pt x="4411" y="8381"/>
                  </a:cubicBezTo>
                  <a:cubicBezTo>
                    <a:pt x="4663" y="8066"/>
                    <a:pt x="4821" y="7719"/>
                    <a:pt x="4821" y="7278"/>
                  </a:cubicBezTo>
                  <a:cubicBezTo>
                    <a:pt x="4821" y="6333"/>
                    <a:pt x="4064" y="5577"/>
                    <a:pt x="3119" y="5577"/>
                  </a:cubicBezTo>
                  <a:cubicBezTo>
                    <a:pt x="2174" y="5577"/>
                    <a:pt x="1418" y="6333"/>
                    <a:pt x="1418" y="7278"/>
                  </a:cubicBezTo>
                  <a:cubicBezTo>
                    <a:pt x="1418" y="7719"/>
                    <a:pt x="1576" y="8097"/>
                    <a:pt x="1828" y="8381"/>
                  </a:cubicBezTo>
                  <a:cubicBezTo>
                    <a:pt x="788" y="8665"/>
                    <a:pt x="32" y="9610"/>
                    <a:pt x="32" y="10712"/>
                  </a:cubicBezTo>
                  <a:lnTo>
                    <a:pt x="32" y="11374"/>
                  </a:lnTo>
                  <a:cubicBezTo>
                    <a:pt x="32" y="11563"/>
                    <a:pt x="189" y="11721"/>
                    <a:pt x="410" y="11721"/>
                  </a:cubicBezTo>
                  <a:lnTo>
                    <a:pt x="11374" y="11721"/>
                  </a:lnTo>
                  <a:cubicBezTo>
                    <a:pt x="11594" y="11721"/>
                    <a:pt x="11752" y="11563"/>
                    <a:pt x="11752" y="11374"/>
                  </a:cubicBezTo>
                  <a:lnTo>
                    <a:pt x="11752" y="10712"/>
                  </a:lnTo>
                  <a:cubicBezTo>
                    <a:pt x="11752" y="9610"/>
                    <a:pt x="10995" y="8665"/>
                    <a:pt x="9956" y="8381"/>
                  </a:cubicBezTo>
                  <a:cubicBezTo>
                    <a:pt x="10208" y="8066"/>
                    <a:pt x="10365" y="7719"/>
                    <a:pt x="10365" y="7278"/>
                  </a:cubicBezTo>
                  <a:cubicBezTo>
                    <a:pt x="10365" y="6459"/>
                    <a:pt x="9767" y="5735"/>
                    <a:pt x="8979" y="5577"/>
                  </a:cubicBezTo>
                  <a:lnTo>
                    <a:pt x="8979" y="4884"/>
                  </a:lnTo>
                  <a:lnTo>
                    <a:pt x="10649" y="4884"/>
                  </a:lnTo>
                  <a:lnTo>
                    <a:pt x="10649" y="4821"/>
                  </a:lnTo>
                  <a:cubicBezTo>
                    <a:pt x="11185" y="4821"/>
                    <a:pt x="11657" y="4348"/>
                    <a:pt x="11657" y="3813"/>
                  </a:cubicBezTo>
                  <a:lnTo>
                    <a:pt x="11657" y="2395"/>
                  </a:lnTo>
                  <a:cubicBezTo>
                    <a:pt x="11657" y="1828"/>
                    <a:pt x="11185" y="1355"/>
                    <a:pt x="10649" y="1355"/>
                  </a:cubicBezTo>
                  <a:lnTo>
                    <a:pt x="7530" y="1355"/>
                  </a:lnTo>
                  <a:lnTo>
                    <a:pt x="7530" y="1009"/>
                  </a:lnTo>
                  <a:cubicBezTo>
                    <a:pt x="7530" y="473"/>
                    <a:pt x="7057" y="1"/>
                    <a:pt x="6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873876" y="2911962"/>
              <a:ext cx="1201366" cy="1043378"/>
            </a:xfrm>
            <a:custGeom>
              <a:rect b="b" l="l" r="r" t="t"/>
              <a:pathLst>
                <a:path extrusionOk="0" h="15654" w="18025">
                  <a:moveTo>
                    <a:pt x="4499" y="0"/>
                  </a:moveTo>
                  <a:lnTo>
                    <a:pt x="0" y="7842"/>
                  </a:lnTo>
                  <a:lnTo>
                    <a:pt x="4499" y="15654"/>
                  </a:lnTo>
                  <a:lnTo>
                    <a:pt x="13526" y="15654"/>
                  </a:lnTo>
                  <a:lnTo>
                    <a:pt x="18025" y="7842"/>
                  </a:lnTo>
                  <a:lnTo>
                    <a:pt x="13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5265067" y="3240918"/>
              <a:ext cx="418994" cy="385467"/>
            </a:xfrm>
            <a:custGeom>
              <a:rect b="b" l="l" r="r" t="t"/>
              <a:pathLst>
                <a:path extrusionOk="0" h="10957" w="11910">
                  <a:moveTo>
                    <a:pt x="7325" y="654"/>
                  </a:moveTo>
                  <a:cubicBezTo>
                    <a:pt x="7412" y="654"/>
                    <a:pt x="7498" y="686"/>
                    <a:pt x="7561" y="749"/>
                  </a:cubicBezTo>
                  <a:lnTo>
                    <a:pt x="10995" y="4088"/>
                  </a:lnTo>
                  <a:cubicBezTo>
                    <a:pt x="11122" y="4246"/>
                    <a:pt x="11122" y="4466"/>
                    <a:pt x="10995" y="4592"/>
                  </a:cubicBezTo>
                  <a:lnTo>
                    <a:pt x="10082" y="5506"/>
                  </a:lnTo>
                  <a:lnTo>
                    <a:pt x="7404" y="2859"/>
                  </a:lnTo>
                  <a:cubicBezTo>
                    <a:pt x="7215" y="2670"/>
                    <a:pt x="6955" y="2576"/>
                    <a:pt x="6691" y="2576"/>
                  </a:cubicBezTo>
                  <a:cubicBezTo>
                    <a:pt x="6427" y="2576"/>
                    <a:pt x="6159" y="2670"/>
                    <a:pt x="5955" y="2859"/>
                  </a:cubicBezTo>
                  <a:lnTo>
                    <a:pt x="4978" y="3805"/>
                  </a:lnTo>
                  <a:cubicBezTo>
                    <a:pt x="4915" y="3868"/>
                    <a:pt x="4828" y="3899"/>
                    <a:pt x="4742" y="3899"/>
                  </a:cubicBezTo>
                  <a:cubicBezTo>
                    <a:pt x="4655" y="3899"/>
                    <a:pt x="4568" y="3868"/>
                    <a:pt x="4505" y="3805"/>
                  </a:cubicBezTo>
                  <a:cubicBezTo>
                    <a:pt x="4379" y="3679"/>
                    <a:pt x="4379" y="3458"/>
                    <a:pt x="4505" y="3332"/>
                  </a:cubicBezTo>
                  <a:lnTo>
                    <a:pt x="5955" y="1883"/>
                  </a:lnTo>
                  <a:lnTo>
                    <a:pt x="7089" y="749"/>
                  </a:lnTo>
                  <a:cubicBezTo>
                    <a:pt x="7152" y="686"/>
                    <a:pt x="7239" y="654"/>
                    <a:pt x="7325" y="654"/>
                  </a:cubicBezTo>
                  <a:close/>
                  <a:moveTo>
                    <a:pt x="2808" y="5183"/>
                  </a:moveTo>
                  <a:cubicBezTo>
                    <a:pt x="2899" y="5183"/>
                    <a:pt x="2993" y="5207"/>
                    <a:pt x="3056" y="5254"/>
                  </a:cubicBezTo>
                  <a:cubicBezTo>
                    <a:pt x="3151" y="5380"/>
                    <a:pt x="3151" y="5632"/>
                    <a:pt x="3056" y="5726"/>
                  </a:cubicBezTo>
                  <a:lnTo>
                    <a:pt x="2048" y="6735"/>
                  </a:lnTo>
                  <a:cubicBezTo>
                    <a:pt x="2001" y="6782"/>
                    <a:pt x="1914" y="6805"/>
                    <a:pt x="1824" y="6805"/>
                  </a:cubicBezTo>
                  <a:cubicBezTo>
                    <a:pt x="1733" y="6805"/>
                    <a:pt x="1639" y="6782"/>
                    <a:pt x="1576" y="6735"/>
                  </a:cubicBezTo>
                  <a:cubicBezTo>
                    <a:pt x="1449" y="6609"/>
                    <a:pt x="1449" y="6357"/>
                    <a:pt x="1576" y="6262"/>
                  </a:cubicBezTo>
                  <a:lnTo>
                    <a:pt x="2584" y="5254"/>
                  </a:lnTo>
                  <a:cubicBezTo>
                    <a:pt x="2631" y="5207"/>
                    <a:pt x="2718" y="5183"/>
                    <a:pt x="2808" y="5183"/>
                  </a:cubicBezTo>
                  <a:close/>
                  <a:moveTo>
                    <a:pt x="3785" y="6167"/>
                  </a:moveTo>
                  <a:cubicBezTo>
                    <a:pt x="3875" y="6167"/>
                    <a:pt x="3970" y="6199"/>
                    <a:pt x="4033" y="6262"/>
                  </a:cubicBezTo>
                  <a:cubicBezTo>
                    <a:pt x="4159" y="6357"/>
                    <a:pt x="4159" y="6609"/>
                    <a:pt x="4033" y="6735"/>
                  </a:cubicBezTo>
                  <a:lnTo>
                    <a:pt x="3056" y="7711"/>
                  </a:lnTo>
                  <a:cubicBezTo>
                    <a:pt x="2993" y="7774"/>
                    <a:pt x="2899" y="7806"/>
                    <a:pt x="2808" y="7806"/>
                  </a:cubicBezTo>
                  <a:cubicBezTo>
                    <a:pt x="2718" y="7806"/>
                    <a:pt x="2631" y="7774"/>
                    <a:pt x="2584" y="7711"/>
                  </a:cubicBezTo>
                  <a:cubicBezTo>
                    <a:pt x="2395" y="7554"/>
                    <a:pt x="2395" y="7365"/>
                    <a:pt x="2584" y="7239"/>
                  </a:cubicBezTo>
                  <a:lnTo>
                    <a:pt x="3560" y="6262"/>
                  </a:lnTo>
                  <a:cubicBezTo>
                    <a:pt x="3608" y="6199"/>
                    <a:pt x="3694" y="6167"/>
                    <a:pt x="3785" y="6167"/>
                  </a:cubicBezTo>
                  <a:close/>
                  <a:moveTo>
                    <a:pt x="4730" y="7113"/>
                  </a:moveTo>
                  <a:cubicBezTo>
                    <a:pt x="4821" y="7113"/>
                    <a:pt x="4915" y="7144"/>
                    <a:pt x="4978" y="7207"/>
                  </a:cubicBezTo>
                  <a:cubicBezTo>
                    <a:pt x="5073" y="7302"/>
                    <a:pt x="5073" y="7554"/>
                    <a:pt x="4978" y="7680"/>
                  </a:cubicBezTo>
                  <a:lnTo>
                    <a:pt x="4001" y="8656"/>
                  </a:lnTo>
                  <a:cubicBezTo>
                    <a:pt x="3938" y="8719"/>
                    <a:pt x="3844" y="8751"/>
                    <a:pt x="3749" y="8751"/>
                  </a:cubicBezTo>
                  <a:cubicBezTo>
                    <a:pt x="3655" y="8751"/>
                    <a:pt x="3560" y="8719"/>
                    <a:pt x="3497" y="8656"/>
                  </a:cubicBezTo>
                  <a:cubicBezTo>
                    <a:pt x="3403" y="8530"/>
                    <a:pt x="3403" y="8310"/>
                    <a:pt x="3497" y="8184"/>
                  </a:cubicBezTo>
                  <a:lnTo>
                    <a:pt x="4505" y="7207"/>
                  </a:lnTo>
                  <a:cubicBezTo>
                    <a:pt x="4553" y="7144"/>
                    <a:pt x="4639" y="7113"/>
                    <a:pt x="4730" y="7113"/>
                  </a:cubicBezTo>
                  <a:close/>
                  <a:moveTo>
                    <a:pt x="4100" y="969"/>
                  </a:moveTo>
                  <a:cubicBezTo>
                    <a:pt x="4190" y="969"/>
                    <a:pt x="4285" y="1001"/>
                    <a:pt x="4348" y="1064"/>
                  </a:cubicBezTo>
                  <a:lnTo>
                    <a:pt x="5041" y="1725"/>
                  </a:lnTo>
                  <a:lnTo>
                    <a:pt x="3938" y="2828"/>
                  </a:lnTo>
                  <a:cubicBezTo>
                    <a:pt x="3560" y="3206"/>
                    <a:pt x="3560" y="3899"/>
                    <a:pt x="3938" y="4277"/>
                  </a:cubicBezTo>
                  <a:cubicBezTo>
                    <a:pt x="4143" y="4482"/>
                    <a:pt x="4411" y="4584"/>
                    <a:pt x="4675" y="4584"/>
                  </a:cubicBezTo>
                  <a:cubicBezTo>
                    <a:pt x="4939" y="4584"/>
                    <a:pt x="5199" y="4482"/>
                    <a:pt x="5388" y="4277"/>
                  </a:cubicBezTo>
                  <a:lnTo>
                    <a:pt x="6396" y="3332"/>
                  </a:lnTo>
                  <a:cubicBezTo>
                    <a:pt x="6443" y="3269"/>
                    <a:pt x="6530" y="3238"/>
                    <a:pt x="6620" y="3238"/>
                  </a:cubicBezTo>
                  <a:cubicBezTo>
                    <a:pt x="6711" y="3238"/>
                    <a:pt x="6805" y="3269"/>
                    <a:pt x="6868" y="3332"/>
                  </a:cubicBezTo>
                  <a:lnTo>
                    <a:pt x="10334" y="6735"/>
                  </a:lnTo>
                  <a:cubicBezTo>
                    <a:pt x="10491" y="6829"/>
                    <a:pt x="10491" y="7113"/>
                    <a:pt x="10365" y="7239"/>
                  </a:cubicBezTo>
                  <a:cubicBezTo>
                    <a:pt x="10302" y="7302"/>
                    <a:pt x="10216" y="7333"/>
                    <a:pt x="10129" y="7333"/>
                  </a:cubicBezTo>
                  <a:cubicBezTo>
                    <a:pt x="10042" y="7333"/>
                    <a:pt x="9956" y="7302"/>
                    <a:pt x="9893" y="7239"/>
                  </a:cubicBezTo>
                  <a:lnTo>
                    <a:pt x="8444" y="5789"/>
                  </a:lnTo>
                  <a:cubicBezTo>
                    <a:pt x="8381" y="5726"/>
                    <a:pt x="8286" y="5695"/>
                    <a:pt x="8195" y="5695"/>
                  </a:cubicBezTo>
                  <a:cubicBezTo>
                    <a:pt x="8105" y="5695"/>
                    <a:pt x="8018" y="5726"/>
                    <a:pt x="7971" y="5789"/>
                  </a:cubicBezTo>
                  <a:cubicBezTo>
                    <a:pt x="7845" y="5884"/>
                    <a:pt x="7845" y="6136"/>
                    <a:pt x="7971" y="6262"/>
                  </a:cubicBezTo>
                  <a:lnTo>
                    <a:pt x="9420" y="7711"/>
                  </a:lnTo>
                  <a:cubicBezTo>
                    <a:pt x="9546" y="7837"/>
                    <a:pt x="9546" y="8058"/>
                    <a:pt x="9420" y="8184"/>
                  </a:cubicBezTo>
                  <a:cubicBezTo>
                    <a:pt x="9357" y="8247"/>
                    <a:pt x="9271" y="8278"/>
                    <a:pt x="9184" y="8278"/>
                  </a:cubicBezTo>
                  <a:cubicBezTo>
                    <a:pt x="9097" y="8278"/>
                    <a:pt x="9011" y="8247"/>
                    <a:pt x="8948" y="8184"/>
                  </a:cubicBezTo>
                  <a:lnTo>
                    <a:pt x="7498" y="6735"/>
                  </a:lnTo>
                  <a:cubicBezTo>
                    <a:pt x="7435" y="6672"/>
                    <a:pt x="7341" y="6640"/>
                    <a:pt x="7250" y="6640"/>
                  </a:cubicBezTo>
                  <a:cubicBezTo>
                    <a:pt x="7160" y="6640"/>
                    <a:pt x="7073" y="6672"/>
                    <a:pt x="7026" y="6735"/>
                  </a:cubicBezTo>
                  <a:cubicBezTo>
                    <a:pt x="6900" y="6829"/>
                    <a:pt x="6900" y="7081"/>
                    <a:pt x="7026" y="7176"/>
                  </a:cubicBezTo>
                  <a:lnTo>
                    <a:pt x="8475" y="8656"/>
                  </a:lnTo>
                  <a:cubicBezTo>
                    <a:pt x="8601" y="8751"/>
                    <a:pt x="8601" y="9003"/>
                    <a:pt x="8475" y="9129"/>
                  </a:cubicBezTo>
                  <a:cubicBezTo>
                    <a:pt x="8412" y="9176"/>
                    <a:pt x="8325" y="9200"/>
                    <a:pt x="8239" y="9200"/>
                  </a:cubicBezTo>
                  <a:cubicBezTo>
                    <a:pt x="8152" y="9200"/>
                    <a:pt x="8066" y="9176"/>
                    <a:pt x="8003" y="9129"/>
                  </a:cubicBezTo>
                  <a:lnTo>
                    <a:pt x="6459" y="7648"/>
                  </a:lnTo>
                  <a:cubicBezTo>
                    <a:pt x="6270" y="7459"/>
                    <a:pt x="6018" y="7396"/>
                    <a:pt x="5797" y="7396"/>
                  </a:cubicBezTo>
                  <a:cubicBezTo>
                    <a:pt x="5797" y="7144"/>
                    <a:pt x="5671" y="6924"/>
                    <a:pt x="5482" y="6735"/>
                  </a:cubicBezTo>
                  <a:cubicBezTo>
                    <a:pt x="5293" y="6514"/>
                    <a:pt x="5041" y="6451"/>
                    <a:pt x="4821" y="6388"/>
                  </a:cubicBezTo>
                  <a:cubicBezTo>
                    <a:pt x="4821" y="6167"/>
                    <a:pt x="4694" y="5947"/>
                    <a:pt x="4505" y="5726"/>
                  </a:cubicBezTo>
                  <a:cubicBezTo>
                    <a:pt x="4285" y="5537"/>
                    <a:pt x="4064" y="5474"/>
                    <a:pt x="3812" y="5411"/>
                  </a:cubicBezTo>
                  <a:cubicBezTo>
                    <a:pt x="3812" y="5191"/>
                    <a:pt x="3718" y="4939"/>
                    <a:pt x="3497" y="4750"/>
                  </a:cubicBezTo>
                  <a:cubicBezTo>
                    <a:pt x="3308" y="4561"/>
                    <a:pt x="3048" y="4466"/>
                    <a:pt x="2785" y="4466"/>
                  </a:cubicBezTo>
                  <a:cubicBezTo>
                    <a:pt x="2521" y="4466"/>
                    <a:pt x="2253" y="4561"/>
                    <a:pt x="2048" y="4750"/>
                  </a:cubicBezTo>
                  <a:lnTo>
                    <a:pt x="1544" y="5254"/>
                  </a:lnTo>
                  <a:lnTo>
                    <a:pt x="819" y="4561"/>
                  </a:lnTo>
                  <a:cubicBezTo>
                    <a:pt x="725" y="4435"/>
                    <a:pt x="725" y="4183"/>
                    <a:pt x="819" y="4088"/>
                  </a:cubicBezTo>
                  <a:lnTo>
                    <a:pt x="3875" y="1064"/>
                  </a:lnTo>
                  <a:cubicBezTo>
                    <a:pt x="3923" y="1001"/>
                    <a:pt x="4009" y="969"/>
                    <a:pt x="4100" y="969"/>
                  </a:cubicBezTo>
                  <a:close/>
                  <a:moveTo>
                    <a:pt x="5718" y="8089"/>
                  </a:moveTo>
                  <a:cubicBezTo>
                    <a:pt x="5805" y="8089"/>
                    <a:pt x="5892" y="8121"/>
                    <a:pt x="5955" y="8184"/>
                  </a:cubicBezTo>
                  <a:cubicBezTo>
                    <a:pt x="6081" y="8310"/>
                    <a:pt x="6081" y="8530"/>
                    <a:pt x="5955" y="8656"/>
                  </a:cubicBezTo>
                  <a:lnTo>
                    <a:pt x="4978" y="9633"/>
                  </a:lnTo>
                  <a:cubicBezTo>
                    <a:pt x="4915" y="9696"/>
                    <a:pt x="4821" y="9728"/>
                    <a:pt x="4730" y="9728"/>
                  </a:cubicBezTo>
                  <a:cubicBezTo>
                    <a:pt x="4639" y="9728"/>
                    <a:pt x="4553" y="9696"/>
                    <a:pt x="4505" y="9633"/>
                  </a:cubicBezTo>
                  <a:cubicBezTo>
                    <a:pt x="4379" y="9507"/>
                    <a:pt x="4379" y="9286"/>
                    <a:pt x="4505" y="9160"/>
                  </a:cubicBezTo>
                  <a:lnTo>
                    <a:pt x="5482" y="8184"/>
                  </a:lnTo>
                  <a:cubicBezTo>
                    <a:pt x="5545" y="8121"/>
                    <a:pt x="5632" y="8089"/>
                    <a:pt x="5718" y="8089"/>
                  </a:cubicBezTo>
                  <a:close/>
                  <a:moveTo>
                    <a:pt x="6616" y="8877"/>
                  </a:moveTo>
                  <a:lnTo>
                    <a:pt x="7467" y="9665"/>
                  </a:lnTo>
                  <a:cubicBezTo>
                    <a:pt x="7593" y="9759"/>
                    <a:pt x="7593" y="9980"/>
                    <a:pt x="7435" y="10106"/>
                  </a:cubicBezTo>
                  <a:cubicBezTo>
                    <a:pt x="7388" y="10169"/>
                    <a:pt x="7286" y="10200"/>
                    <a:pt x="7179" y="10200"/>
                  </a:cubicBezTo>
                  <a:cubicBezTo>
                    <a:pt x="7073" y="10200"/>
                    <a:pt x="6963" y="10169"/>
                    <a:pt x="6900" y="10106"/>
                  </a:cubicBezTo>
                  <a:lnTo>
                    <a:pt x="6207" y="9412"/>
                  </a:lnTo>
                  <a:lnTo>
                    <a:pt x="6427" y="9160"/>
                  </a:lnTo>
                  <a:cubicBezTo>
                    <a:pt x="6522" y="9097"/>
                    <a:pt x="6585" y="8971"/>
                    <a:pt x="6616" y="8877"/>
                  </a:cubicBezTo>
                  <a:close/>
                  <a:moveTo>
                    <a:pt x="7309" y="0"/>
                  </a:moveTo>
                  <a:cubicBezTo>
                    <a:pt x="7042" y="0"/>
                    <a:pt x="6774" y="103"/>
                    <a:pt x="6585" y="308"/>
                  </a:cubicBezTo>
                  <a:lnTo>
                    <a:pt x="5608" y="1284"/>
                  </a:lnTo>
                  <a:lnTo>
                    <a:pt x="4852" y="560"/>
                  </a:lnTo>
                  <a:cubicBezTo>
                    <a:pt x="4656" y="394"/>
                    <a:pt x="4409" y="307"/>
                    <a:pt x="4163" y="307"/>
                  </a:cubicBezTo>
                  <a:cubicBezTo>
                    <a:pt x="3897" y="307"/>
                    <a:pt x="3631" y="409"/>
                    <a:pt x="3434" y="623"/>
                  </a:cubicBezTo>
                  <a:lnTo>
                    <a:pt x="410" y="3647"/>
                  </a:lnTo>
                  <a:cubicBezTo>
                    <a:pt x="0" y="4025"/>
                    <a:pt x="0" y="4718"/>
                    <a:pt x="410" y="5096"/>
                  </a:cubicBezTo>
                  <a:lnTo>
                    <a:pt x="1103" y="5821"/>
                  </a:lnTo>
                  <a:cubicBezTo>
                    <a:pt x="725" y="6199"/>
                    <a:pt x="725" y="6829"/>
                    <a:pt x="1103" y="7239"/>
                  </a:cubicBezTo>
                  <a:cubicBezTo>
                    <a:pt x="1292" y="7428"/>
                    <a:pt x="1544" y="7491"/>
                    <a:pt x="1765" y="7554"/>
                  </a:cubicBezTo>
                  <a:cubicBezTo>
                    <a:pt x="1765" y="7774"/>
                    <a:pt x="1891" y="8026"/>
                    <a:pt x="2080" y="8215"/>
                  </a:cubicBezTo>
                  <a:cubicBezTo>
                    <a:pt x="2300" y="8404"/>
                    <a:pt x="2521" y="8499"/>
                    <a:pt x="2773" y="8530"/>
                  </a:cubicBezTo>
                  <a:cubicBezTo>
                    <a:pt x="2773" y="8751"/>
                    <a:pt x="2867" y="9003"/>
                    <a:pt x="3088" y="9192"/>
                  </a:cubicBezTo>
                  <a:cubicBezTo>
                    <a:pt x="3277" y="9381"/>
                    <a:pt x="3497" y="9475"/>
                    <a:pt x="3749" y="9507"/>
                  </a:cubicBezTo>
                  <a:cubicBezTo>
                    <a:pt x="3749" y="9759"/>
                    <a:pt x="3875" y="9980"/>
                    <a:pt x="4064" y="10169"/>
                  </a:cubicBezTo>
                  <a:cubicBezTo>
                    <a:pt x="4253" y="10373"/>
                    <a:pt x="4521" y="10476"/>
                    <a:pt x="4789" y="10476"/>
                  </a:cubicBezTo>
                  <a:cubicBezTo>
                    <a:pt x="5057" y="10476"/>
                    <a:pt x="5325" y="10373"/>
                    <a:pt x="5514" y="10169"/>
                  </a:cubicBezTo>
                  <a:lnTo>
                    <a:pt x="5766" y="9948"/>
                  </a:lnTo>
                  <a:lnTo>
                    <a:pt x="6459" y="10673"/>
                  </a:lnTo>
                  <a:cubicBezTo>
                    <a:pt x="6664" y="10862"/>
                    <a:pt x="6939" y="10956"/>
                    <a:pt x="7219" y="10956"/>
                  </a:cubicBezTo>
                  <a:cubicBezTo>
                    <a:pt x="7498" y="10956"/>
                    <a:pt x="7782" y="10862"/>
                    <a:pt x="8003" y="10673"/>
                  </a:cubicBezTo>
                  <a:cubicBezTo>
                    <a:pt x="8192" y="10452"/>
                    <a:pt x="8286" y="10232"/>
                    <a:pt x="8318" y="9980"/>
                  </a:cubicBezTo>
                  <a:cubicBezTo>
                    <a:pt x="8538" y="9980"/>
                    <a:pt x="8790" y="9885"/>
                    <a:pt x="8979" y="9665"/>
                  </a:cubicBezTo>
                  <a:cubicBezTo>
                    <a:pt x="9168" y="9475"/>
                    <a:pt x="9263" y="9255"/>
                    <a:pt x="9294" y="9003"/>
                  </a:cubicBezTo>
                  <a:cubicBezTo>
                    <a:pt x="9546" y="9003"/>
                    <a:pt x="9767" y="8877"/>
                    <a:pt x="9956" y="8688"/>
                  </a:cubicBezTo>
                  <a:cubicBezTo>
                    <a:pt x="10176" y="8499"/>
                    <a:pt x="10239" y="8247"/>
                    <a:pt x="10271" y="8026"/>
                  </a:cubicBezTo>
                  <a:cubicBezTo>
                    <a:pt x="10523" y="8026"/>
                    <a:pt x="10743" y="7900"/>
                    <a:pt x="10964" y="7711"/>
                  </a:cubicBezTo>
                  <a:cubicBezTo>
                    <a:pt x="11342" y="7302"/>
                    <a:pt x="11342" y="6640"/>
                    <a:pt x="10964" y="6262"/>
                  </a:cubicBezTo>
                  <a:lnTo>
                    <a:pt x="10680" y="5978"/>
                  </a:lnTo>
                  <a:lnTo>
                    <a:pt x="11594" y="5065"/>
                  </a:lnTo>
                  <a:cubicBezTo>
                    <a:pt x="11909" y="4687"/>
                    <a:pt x="11909" y="4057"/>
                    <a:pt x="11468" y="3647"/>
                  </a:cubicBezTo>
                  <a:lnTo>
                    <a:pt x="8034" y="308"/>
                  </a:lnTo>
                  <a:cubicBezTo>
                    <a:pt x="7845" y="103"/>
                    <a:pt x="7577" y="0"/>
                    <a:pt x="7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970286" y="1350000"/>
              <a:ext cx="1203432" cy="1041379"/>
            </a:xfrm>
            <a:custGeom>
              <a:rect b="b" l="l" r="r" t="t"/>
              <a:pathLst>
                <a:path extrusionOk="0" h="15624" w="18056">
                  <a:moveTo>
                    <a:pt x="4530" y="0"/>
                  </a:moveTo>
                  <a:lnTo>
                    <a:pt x="1" y="7812"/>
                  </a:lnTo>
                  <a:lnTo>
                    <a:pt x="4530" y="15624"/>
                  </a:lnTo>
                  <a:lnTo>
                    <a:pt x="13557" y="15624"/>
                  </a:lnTo>
                  <a:lnTo>
                    <a:pt x="18056" y="7812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22"/>
            <p:cNvGrpSpPr/>
            <p:nvPr/>
          </p:nvGrpSpPr>
          <p:grpSpPr>
            <a:xfrm>
              <a:off x="4348470" y="1646766"/>
              <a:ext cx="449066" cy="447834"/>
              <a:chOff x="-30805300" y="1938725"/>
              <a:chExt cx="291450" cy="290650"/>
            </a:xfrm>
          </p:grpSpPr>
          <p:sp>
            <p:nvSpPr>
              <p:cNvPr id="204" name="Google Shape;204;p22"/>
              <p:cNvSpPr/>
              <p:nvPr/>
            </p:nvSpPr>
            <p:spPr>
              <a:xfrm>
                <a:off x="-30805300" y="1938725"/>
                <a:ext cx="291450" cy="290650"/>
              </a:xfrm>
              <a:custGeom>
                <a:rect b="b" l="l" r="r" t="t"/>
                <a:pathLst>
                  <a:path extrusionOk="0" h="11626" w="11658">
                    <a:moveTo>
                      <a:pt x="6806" y="694"/>
                    </a:moveTo>
                    <a:lnTo>
                      <a:pt x="6806" y="1450"/>
                    </a:lnTo>
                    <a:lnTo>
                      <a:pt x="6112" y="1450"/>
                    </a:lnTo>
                    <a:lnTo>
                      <a:pt x="6112" y="694"/>
                    </a:lnTo>
                    <a:close/>
                    <a:moveTo>
                      <a:pt x="10586" y="4821"/>
                    </a:moveTo>
                    <a:cubicBezTo>
                      <a:pt x="10807" y="4821"/>
                      <a:pt x="10964" y="5010"/>
                      <a:pt x="10964" y="5199"/>
                    </a:cubicBezTo>
                    <a:cubicBezTo>
                      <a:pt x="10964" y="5388"/>
                      <a:pt x="10807" y="5545"/>
                      <a:pt x="10586" y="5545"/>
                    </a:cubicBezTo>
                    <a:lnTo>
                      <a:pt x="8570" y="5545"/>
                    </a:lnTo>
                    <a:cubicBezTo>
                      <a:pt x="8349" y="5545"/>
                      <a:pt x="8192" y="5388"/>
                      <a:pt x="8192" y="5199"/>
                    </a:cubicBezTo>
                    <a:cubicBezTo>
                      <a:pt x="8192" y="5010"/>
                      <a:pt x="8349" y="4821"/>
                      <a:pt x="8570" y="4821"/>
                    </a:cubicBezTo>
                    <a:close/>
                    <a:moveTo>
                      <a:pt x="6459" y="3529"/>
                    </a:moveTo>
                    <a:cubicBezTo>
                      <a:pt x="7089" y="3529"/>
                      <a:pt x="7656" y="3844"/>
                      <a:pt x="7971" y="4411"/>
                    </a:cubicBezTo>
                    <a:cubicBezTo>
                      <a:pt x="7688" y="4600"/>
                      <a:pt x="7499" y="4915"/>
                      <a:pt x="7499" y="5262"/>
                    </a:cubicBezTo>
                    <a:cubicBezTo>
                      <a:pt x="7499" y="5388"/>
                      <a:pt x="7530" y="5545"/>
                      <a:pt x="7562" y="5672"/>
                    </a:cubicBezTo>
                    <a:cubicBezTo>
                      <a:pt x="7121" y="5703"/>
                      <a:pt x="6806" y="6113"/>
                      <a:pt x="6806" y="6585"/>
                    </a:cubicBezTo>
                    <a:cubicBezTo>
                      <a:pt x="6806" y="6680"/>
                      <a:pt x="6806" y="6774"/>
                      <a:pt x="6869" y="6900"/>
                    </a:cubicBezTo>
                    <a:cubicBezTo>
                      <a:pt x="6743" y="6932"/>
                      <a:pt x="6617" y="6932"/>
                      <a:pt x="6459" y="6932"/>
                    </a:cubicBezTo>
                    <a:cubicBezTo>
                      <a:pt x="5514" y="6932"/>
                      <a:pt x="4758" y="6176"/>
                      <a:pt x="4758" y="5230"/>
                    </a:cubicBezTo>
                    <a:cubicBezTo>
                      <a:pt x="4758" y="4285"/>
                      <a:pt x="5514" y="3529"/>
                      <a:pt x="6459" y="3529"/>
                    </a:cubicBezTo>
                    <a:close/>
                    <a:moveTo>
                      <a:pt x="9893" y="6207"/>
                    </a:moveTo>
                    <a:cubicBezTo>
                      <a:pt x="10082" y="6207"/>
                      <a:pt x="10240" y="6365"/>
                      <a:pt x="10240" y="6585"/>
                    </a:cubicBezTo>
                    <a:cubicBezTo>
                      <a:pt x="10240" y="6774"/>
                      <a:pt x="10082" y="6932"/>
                      <a:pt x="9893" y="6932"/>
                    </a:cubicBezTo>
                    <a:lnTo>
                      <a:pt x="7845" y="6932"/>
                    </a:lnTo>
                    <a:cubicBezTo>
                      <a:pt x="7656" y="6932"/>
                      <a:pt x="7499" y="6774"/>
                      <a:pt x="7499" y="6585"/>
                    </a:cubicBezTo>
                    <a:cubicBezTo>
                      <a:pt x="7499" y="6365"/>
                      <a:pt x="7656" y="6207"/>
                      <a:pt x="7845" y="6207"/>
                    </a:cubicBezTo>
                    <a:close/>
                    <a:moveTo>
                      <a:pt x="9231" y="7562"/>
                    </a:moveTo>
                    <a:cubicBezTo>
                      <a:pt x="9420" y="7562"/>
                      <a:pt x="9578" y="7719"/>
                      <a:pt x="9578" y="7908"/>
                    </a:cubicBezTo>
                    <a:cubicBezTo>
                      <a:pt x="9578" y="8097"/>
                      <a:pt x="9420" y="8255"/>
                      <a:pt x="9231" y="8255"/>
                    </a:cubicBezTo>
                    <a:lnTo>
                      <a:pt x="7845" y="8255"/>
                    </a:lnTo>
                    <a:cubicBezTo>
                      <a:pt x="7656" y="8255"/>
                      <a:pt x="7499" y="8097"/>
                      <a:pt x="7499" y="7908"/>
                    </a:cubicBezTo>
                    <a:cubicBezTo>
                      <a:pt x="7499" y="7719"/>
                      <a:pt x="7656" y="7562"/>
                      <a:pt x="7845" y="7562"/>
                    </a:cubicBezTo>
                    <a:close/>
                    <a:moveTo>
                      <a:pt x="6595" y="2171"/>
                    </a:moveTo>
                    <a:cubicBezTo>
                      <a:pt x="7889" y="2171"/>
                      <a:pt x="8963" y="3033"/>
                      <a:pt x="9389" y="4159"/>
                    </a:cubicBezTo>
                    <a:lnTo>
                      <a:pt x="8633" y="4159"/>
                    </a:lnTo>
                    <a:cubicBezTo>
                      <a:pt x="8223" y="3340"/>
                      <a:pt x="7404" y="2805"/>
                      <a:pt x="6459" y="2805"/>
                    </a:cubicBezTo>
                    <a:cubicBezTo>
                      <a:pt x="5136" y="2805"/>
                      <a:pt x="4065" y="3844"/>
                      <a:pt x="4065" y="5199"/>
                    </a:cubicBezTo>
                    <a:cubicBezTo>
                      <a:pt x="4065" y="6522"/>
                      <a:pt x="5136" y="7593"/>
                      <a:pt x="6459" y="7593"/>
                    </a:cubicBezTo>
                    <a:cubicBezTo>
                      <a:pt x="6617" y="7593"/>
                      <a:pt x="6743" y="7593"/>
                      <a:pt x="6900" y="7562"/>
                    </a:cubicBezTo>
                    <a:lnTo>
                      <a:pt x="6900" y="7562"/>
                    </a:lnTo>
                    <a:cubicBezTo>
                      <a:pt x="6869" y="7688"/>
                      <a:pt x="6806" y="7782"/>
                      <a:pt x="6806" y="7940"/>
                    </a:cubicBezTo>
                    <a:cubicBezTo>
                      <a:pt x="6806" y="8066"/>
                      <a:pt x="6806" y="8192"/>
                      <a:pt x="6869" y="8255"/>
                    </a:cubicBezTo>
                    <a:cubicBezTo>
                      <a:pt x="6743" y="8255"/>
                      <a:pt x="6585" y="8318"/>
                      <a:pt x="6459" y="8318"/>
                    </a:cubicBezTo>
                    <a:cubicBezTo>
                      <a:pt x="4758" y="8318"/>
                      <a:pt x="3403" y="6932"/>
                      <a:pt x="3403" y="5230"/>
                    </a:cubicBezTo>
                    <a:cubicBezTo>
                      <a:pt x="3403" y="3529"/>
                      <a:pt x="4758" y="2174"/>
                      <a:pt x="6459" y="2174"/>
                    </a:cubicBezTo>
                    <a:cubicBezTo>
                      <a:pt x="6505" y="2172"/>
                      <a:pt x="6550" y="2171"/>
                      <a:pt x="6595" y="2171"/>
                    </a:cubicBezTo>
                    <a:close/>
                    <a:moveTo>
                      <a:pt x="8538" y="8917"/>
                    </a:moveTo>
                    <a:cubicBezTo>
                      <a:pt x="8759" y="8917"/>
                      <a:pt x="8916" y="9074"/>
                      <a:pt x="8916" y="9295"/>
                    </a:cubicBezTo>
                    <a:cubicBezTo>
                      <a:pt x="8853" y="9484"/>
                      <a:pt x="8696" y="9641"/>
                      <a:pt x="8538" y="9641"/>
                    </a:cubicBezTo>
                    <a:lnTo>
                      <a:pt x="7877" y="9641"/>
                    </a:lnTo>
                    <a:cubicBezTo>
                      <a:pt x="7688" y="9641"/>
                      <a:pt x="7530" y="9484"/>
                      <a:pt x="7530" y="9295"/>
                    </a:cubicBezTo>
                    <a:cubicBezTo>
                      <a:pt x="7530" y="9074"/>
                      <a:pt x="7688" y="8917"/>
                      <a:pt x="7877" y="8917"/>
                    </a:cubicBezTo>
                    <a:close/>
                    <a:moveTo>
                      <a:pt x="3592" y="1765"/>
                    </a:moveTo>
                    <a:cubicBezTo>
                      <a:pt x="3655" y="2111"/>
                      <a:pt x="3655" y="2427"/>
                      <a:pt x="3592" y="2805"/>
                    </a:cubicBezTo>
                    <a:cubicBezTo>
                      <a:pt x="3025" y="3466"/>
                      <a:pt x="2710" y="4285"/>
                      <a:pt x="2710" y="5199"/>
                    </a:cubicBezTo>
                    <a:cubicBezTo>
                      <a:pt x="2710" y="7278"/>
                      <a:pt x="4411" y="8917"/>
                      <a:pt x="6459" y="8917"/>
                    </a:cubicBezTo>
                    <a:cubicBezTo>
                      <a:pt x="6585" y="8917"/>
                      <a:pt x="6743" y="8917"/>
                      <a:pt x="6869" y="8885"/>
                    </a:cubicBezTo>
                    <a:lnTo>
                      <a:pt x="6869" y="8885"/>
                    </a:lnTo>
                    <a:cubicBezTo>
                      <a:pt x="6806" y="9011"/>
                      <a:pt x="6774" y="9137"/>
                      <a:pt x="6774" y="9232"/>
                    </a:cubicBezTo>
                    <a:cubicBezTo>
                      <a:pt x="6774" y="9358"/>
                      <a:pt x="6806" y="9484"/>
                      <a:pt x="6806" y="9610"/>
                    </a:cubicBezTo>
                    <a:lnTo>
                      <a:pt x="4915" y="9610"/>
                    </a:lnTo>
                    <a:cubicBezTo>
                      <a:pt x="4537" y="9641"/>
                      <a:pt x="4096" y="9830"/>
                      <a:pt x="3781" y="10145"/>
                    </a:cubicBezTo>
                    <a:lnTo>
                      <a:pt x="3088" y="10870"/>
                    </a:lnTo>
                    <a:lnTo>
                      <a:pt x="788" y="8633"/>
                    </a:lnTo>
                    <a:lnTo>
                      <a:pt x="1544" y="7908"/>
                    </a:lnTo>
                    <a:cubicBezTo>
                      <a:pt x="1859" y="7593"/>
                      <a:pt x="2048" y="7152"/>
                      <a:pt x="2048" y="6680"/>
                    </a:cubicBezTo>
                    <a:lnTo>
                      <a:pt x="2048" y="3655"/>
                    </a:lnTo>
                    <a:cubicBezTo>
                      <a:pt x="2048" y="3592"/>
                      <a:pt x="2080" y="3498"/>
                      <a:pt x="2143" y="3435"/>
                    </a:cubicBezTo>
                    <a:lnTo>
                      <a:pt x="3592" y="1765"/>
                    </a:lnTo>
                    <a:close/>
                    <a:moveTo>
                      <a:pt x="5167" y="1"/>
                    </a:moveTo>
                    <a:cubicBezTo>
                      <a:pt x="4978" y="1"/>
                      <a:pt x="4821" y="158"/>
                      <a:pt x="4821" y="347"/>
                    </a:cubicBezTo>
                    <a:cubicBezTo>
                      <a:pt x="4821" y="536"/>
                      <a:pt x="4978" y="694"/>
                      <a:pt x="5167" y="694"/>
                    </a:cubicBezTo>
                    <a:lnTo>
                      <a:pt x="5514" y="694"/>
                    </a:lnTo>
                    <a:lnTo>
                      <a:pt x="5514" y="1576"/>
                    </a:lnTo>
                    <a:cubicBezTo>
                      <a:pt x="5136" y="1702"/>
                      <a:pt x="4726" y="1891"/>
                      <a:pt x="4380" y="2111"/>
                    </a:cubicBezTo>
                    <a:cubicBezTo>
                      <a:pt x="4380" y="1796"/>
                      <a:pt x="4317" y="1481"/>
                      <a:pt x="4222" y="1229"/>
                    </a:cubicBezTo>
                    <a:lnTo>
                      <a:pt x="4159" y="977"/>
                    </a:lnTo>
                    <a:cubicBezTo>
                      <a:pt x="4096" y="851"/>
                      <a:pt x="4033" y="788"/>
                      <a:pt x="3907" y="757"/>
                    </a:cubicBezTo>
                    <a:cubicBezTo>
                      <a:pt x="3872" y="739"/>
                      <a:pt x="3839" y="731"/>
                      <a:pt x="3808" y="731"/>
                    </a:cubicBezTo>
                    <a:cubicBezTo>
                      <a:pt x="3728" y="731"/>
                      <a:pt x="3660" y="783"/>
                      <a:pt x="3592" y="851"/>
                    </a:cubicBezTo>
                    <a:lnTo>
                      <a:pt x="1702" y="2962"/>
                    </a:lnTo>
                    <a:cubicBezTo>
                      <a:pt x="1544" y="3151"/>
                      <a:pt x="1418" y="3372"/>
                      <a:pt x="1418" y="3624"/>
                    </a:cubicBezTo>
                    <a:lnTo>
                      <a:pt x="1418" y="6648"/>
                    </a:lnTo>
                    <a:cubicBezTo>
                      <a:pt x="1418" y="6932"/>
                      <a:pt x="1292" y="7152"/>
                      <a:pt x="1103" y="7373"/>
                    </a:cubicBezTo>
                    <a:lnTo>
                      <a:pt x="127" y="8349"/>
                    </a:lnTo>
                    <a:cubicBezTo>
                      <a:pt x="64" y="8412"/>
                      <a:pt x="1" y="8507"/>
                      <a:pt x="1" y="8570"/>
                    </a:cubicBezTo>
                    <a:cubicBezTo>
                      <a:pt x="1" y="8664"/>
                      <a:pt x="32" y="8790"/>
                      <a:pt x="127" y="8822"/>
                    </a:cubicBezTo>
                    <a:lnTo>
                      <a:pt x="2867" y="11531"/>
                    </a:lnTo>
                    <a:cubicBezTo>
                      <a:pt x="2930" y="11594"/>
                      <a:pt x="3025" y="11626"/>
                      <a:pt x="3116" y="11626"/>
                    </a:cubicBezTo>
                    <a:cubicBezTo>
                      <a:pt x="3206" y="11626"/>
                      <a:pt x="3293" y="11594"/>
                      <a:pt x="3340" y="11531"/>
                    </a:cubicBezTo>
                    <a:lnTo>
                      <a:pt x="4348" y="10555"/>
                    </a:lnTo>
                    <a:cubicBezTo>
                      <a:pt x="4537" y="10366"/>
                      <a:pt x="4758" y="10240"/>
                      <a:pt x="5041" y="10240"/>
                    </a:cubicBezTo>
                    <a:lnTo>
                      <a:pt x="8601" y="10240"/>
                    </a:lnTo>
                    <a:cubicBezTo>
                      <a:pt x="9137" y="10240"/>
                      <a:pt x="9610" y="9767"/>
                      <a:pt x="9610" y="9200"/>
                    </a:cubicBezTo>
                    <a:cubicBezTo>
                      <a:pt x="9610" y="9106"/>
                      <a:pt x="9578" y="8948"/>
                      <a:pt x="9547" y="8822"/>
                    </a:cubicBezTo>
                    <a:cubicBezTo>
                      <a:pt x="9956" y="8696"/>
                      <a:pt x="10303" y="8318"/>
                      <a:pt x="10303" y="7845"/>
                    </a:cubicBezTo>
                    <a:cubicBezTo>
                      <a:pt x="10303" y="7719"/>
                      <a:pt x="10240" y="7562"/>
                      <a:pt x="10208" y="7436"/>
                    </a:cubicBezTo>
                    <a:cubicBezTo>
                      <a:pt x="10649" y="7310"/>
                      <a:pt x="10964" y="6932"/>
                      <a:pt x="10964" y="6459"/>
                    </a:cubicBezTo>
                    <a:cubicBezTo>
                      <a:pt x="10964" y="6333"/>
                      <a:pt x="10933" y="6176"/>
                      <a:pt x="10870" y="6050"/>
                    </a:cubicBezTo>
                    <a:cubicBezTo>
                      <a:pt x="11027" y="6018"/>
                      <a:pt x="11185" y="5955"/>
                      <a:pt x="11342" y="5798"/>
                    </a:cubicBezTo>
                    <a:cubicBezTo>
                      <a:pt x="11563" y="5577"/>
                      <a:pt x="11657" y="5325"/>
                      <a:pt x="11657" y="5041"/>
                    </a:cubicBezTo>
                    <a:cubicBezTo>
                      <a:pt x="11657" y="4758"/>
                      <a:pt x="11563" y="4474"/>
                      <a:pt x="11342" y="4285"/>
                    </a:cubicBezTo>
                    <a:cubicBezTo>
                      <a:pt x="11122" y="4285"/>
                      <a:pt x="10870" y="4159"/>
                      <a:pt x="10586" y="4159"/>
                    </a:cubicBezTo>
                    <a:lnTo>
                      <a:pt x="10145" y="4159"/>
                    </a:lnTo>
                    <a:cubicBezTo>
                      <a:pt x="9767" y="2899"/>
                      <a:pt x="8790" y="1922"/>
                      <a:pt x="7530" y="1576"/>
                    </a:cubicBezTo>
                    <a:lnTo>
                      <a:pt x="7530" y="694"/>
                    </a:lnTo>
                    <a:lnTo>
                      <a:pt x="7877" y="694"/>
                    </a:lnTo>
                    <a:cubicBezTo>
                      <a:pt x="8097" y="694"/>
                      <a:pt x="8255" y="536"/>
                      <a:pt x="8255" y="347"/>
                    </a:cubicBezTo>
                    <a:cubicBezTo>
                      <a:pt x="8255" y="158"/>
                      <a:pt x="8097" y="1"/>
                      <a:pt x="7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2"/>
              <p:cNvSpPr/>
              <p:nvPr/>
            </p:nvSpPr>
            <p:spPr>
              <a:xfrm>
                <a:off x="-30670625" y="2042700"/>
                <a:ext cx="35475" cy="35450"/>
              </a:xfrm>
              <a:custGeom>
                <a:rect b="b" l="l" r="r" t="t"/>
                <a:pathLst>
                  <a:path extrusionOk="0" h="1418" w="1419">
                    <a:moveTo>
                      <a:pt x="1072" y="0"/>
                    </a:moveTo>
                    <a:cubicBezTo>
                      <a:pt x="883" y="0"/>
                      <a:pt x="725" y="158"/>
                      <a:pt x="725" y="378"/>
                    </a:cubicBezTo>
                    <a:lnTo>
                      <a:pt x="725" y="725"/>
                    </a:lnTo>
                    <a:lnTo>
                      <a:pt x="379" y="725"/>
                    </a:lnTo>
                    <a:cubicBezTo>
                      <a:pt x="158" y="725"/>
                      <a:pt x="1" y="882"/>
                      <a:pt x="1" y="1071"/>
                    </a:cubicBezTo>
                    <a:cubicBezTo>
                      <a:pt x="1" y="1260"/>
                      <a:pt x="158" y="1418"/>
                      <a:pt x="379" y="1418"/>
                    </a:cubicBezTo>
                    <a:lnTo>
                      <a:pt x="1041" y="1418"/>
                    </a:lnTo>
                    <a:cubicBezTo>
                      <a:pt x="1230" y="1418"/>
                      <a:pt x="1387" y="1260"/>
                      <a:pt x="1387" y="1071"/>
                    </a:cubicBezTo>
                    <a:lnTo>
                      <a:pt x="1387" y="410"/>
                    </a:lnTo>
                    <a:cubicBezTo>
                      <a:pt x="1419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2"/>
            <p:cNvGrpSpPr/>
            <p:nvPr/>
          </p:nvGrpSpPr>
          <p:grpSpPr>
            <a:xfrm>
              <a:off x="3458131" y="3222706"/>
              <a:ext cx="420796" cy="421914"/>
              <a:chOff x="-2060175" y="2768875"/>
              <a:chExt cx="291450" cy="292225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-2060175" y="2768875"/>
                <a:ext cx="291450" cy="292225"/>
              </a:xfrm>
              <a:custGeom>
                <a:rect b="b" l="l" r="r" t="t"/>
                <a:pathLst>
                  <a:path extrusionOk="0" h="11689" w="11658">
                    <a:moveTo>
                      <a:pt x="10649" y="662"/>
                    </a:moveTo>
                    <a:cubicBezTo>
                      <a:pt x="10838" y="662"/>
                      <a:pt x="10996" y="820"/>
                      <a:pt x="10996" y="1009"/>
                    </a:cubicBezTo>
                    <a:cubicBezTo>
                      <a:pt x="10996" y="1198"/>
                      <a:pt x="10838" y="1355"/>
                      <a:pt x="10649" y="1355"/>
                    </a:cubicBezTo>
                    <a:lnTo>
                      <a:pt x="1040" y="1355"/>
                    </a:lnTo>
                    <a:cubicBezTo>
                      <a:pt x="851" y="1355"/>
                      <a:pt x="694" y="1198"/>
                      <a:pt x="694" y="1009"/>
                    </a:cubicBezTo>
                    <a:cubicBezTo>
                      <a:pt x="694" y="820"/>
                      <a:pt x="851" y="662"/>
                      <a:pt x="1040" y="662"/>
                    </a:cubicBezTo>
                    <a:close/>
                    <a:moveTo>
                      <a:pt x="10303" y="2049"/>
                    </a:moveTo>
                    <a:lnTo>
                      <a:pt x="10303" y="7908"/>
                    </a:lnTo>
                    <a:cubicBezTo>
                      <a:pt x="10334" y="8097"/>
                      <a:pt x="10177" y="8255"/>
                      <a:pt x="9988" y="8255"/>
                    </a:cubicBezTo>
                    <a:lnTo>
                      <a:pt x="1702" y="8255"/>
                    </a:lnTo>
                    <a:cubicBezTo>
                      <a:pt x="1513" y="8255"/>
                      <a:pt x="1355" y="8097"/>
                      <a:pt x="1355" y="7908"/>
                    </a:cubicBezTo>
                    <a:lnTo>
                      <a:pt x="1355" y="2049"/>
                    </a:lnTo>
                    <a:close/>
                    <a:moveTo>
                      <a:pt x="5797" y="10271"/>
                    </a:moveTo>
                    <a:cubicBezTo>
                      <a:pt x="5986" y="10271"/>
                      <a:pt x="6144" y="10429"/>
                      <a:pt x="6144" y="10618"/>
                    </a:cubicBezTo>
                    <a:cubicBezTo>
                      <a:pt x="6144" y="10807"/>
                      <a:pt x="5986" y="10964"/>
                      <a:pt x="5797" y="10964"/>
                    </a:cubicBezTo>
                    <a:cubicBezTo>
                      <a:pt x="5608" y="10964"/>
                      <a:pt x="5451" y="10807"/>
                      <a:pt x="5451" y="10618"/>
                    </a:cubicBezTo>
                    <a:cubicBezTo>
                      <a:pt x="5451" y="10429"/>
                      <a:pt x="5608" y="10271"/>
                      <a:pt x="5797" y="10271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3"/>
                      <a:pt x="1" y="1009"/>
                    </a:cubicBezTo>
                    <a:cubicBezTo>
                      <a:pt x="1" y="1450"/>
                      <a:pt x="284" y="1828"/>
                      <a:pt x="694" y="1986"/>
                    </a:cubicBezTo>
                    <a:lnTo>
                      <a:pt x="694" y="7908"/>
                    </a:lnTo>
                    <a:cubicBezTo>
                      <a:pt x="694" y="8444"/>
                      <a:pt x="1166" y="8917"/>
                      <a:pt x="1702" y="8917"/>
                    </a:cubicBezTo>
                    <a:lnTo>
                      <a:pt x="5482" y="8917"/>
                    </a:lnTo>
                    <a:lnTo>
                      <a:pt x="5482" y="9673"/>
                    </a:lnTo>
                    <a:cubicBezTo>
                      <a:pt x="5104" y="9830"/>
                      <a:pt x="4821" y="10177"/>
                      <a:pt x="4821" y="10649"/>
                    </a:cubicBezTo>
                    <a:cubicBezTo>
                      <a:pt x="4821" y="11216"/>
                      <a:pt x="5293" y="11689"/>
                      <a:pt x="5829" y="11689"/>
                    </a:cubicBezTo>
                    <a:cubicBezTo>
                      <a:pt x="6396" y="11689"/>
                      <a:pt x="6869" y="11216"/>
                      <a:pt x="6869" y="10649"/>
                    </a:cubicBezTo>
                    <a:cubicBezTo>
                      <a:pt x="6869" y="10240"/>
                      <a:pt x="6585" y="9830"/>
                      <a:pt x="6207" y="9673"/>
                    </a:cubicBezTo>
                    <a:lnTo>
                      <a:pt x="6207" y="8917"/>
                    </a:lnTo>
                    <a:lnTo>
                      <a:pt x="10019" y="8917"/>
                    </a:lnTo>
                    <a:cubicBezTo>
                      <a:pt x="10555" y="8917"/>
                      <a:pt x="11027" y="8444"/>
                      <a:pt x="11027" y="7908"/>
                    </a:cubicBezTo>
                    <a:lnTo>
                      <a:pt x="11027" y="1986"/>
                    </a:lnTo>
                    <a:cubicBezTo>
                      <a:pt x="11405" y="1828"/>
                      <a:pt x="11657" y="1450"/>
                      <a:pt x="11657" y="1009"/>
                    </a:cubicBezTo>
                    <a:cubicBezTo>
                      <a:pt x="11657" y="473"/>
                      <a:pt x="11185" y="1"/>
                      <a:pt x="106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-2008975" y="2855525"/>
                <a:ext cx="189050" cy="84500"/>
              </a:xfrm>
              <a:custGeom>
                <a:rect b="b" l="l" r="r" t="t"/>
                <a:pathLst>
                  <a:path extrusionOk="0" h="3380" w="7562">
                    <a:moveTo>
                      <a:pt x="6553" y="0"/>
                    </a:moveTo>
                    <a:cubicBezTo>
                      <a:pt x="6144" y="0"/>
                      <a:pt x="6081" y="504"/>
                      <a:pt x="6427" y="662"/>
                    </a:cubicBezTo>
                    <a:lnTo>
                      <a:pt x="4474" y="2584"/>
                    </a:lnTo>
                    <a:lnTo>
                      <a:pt x="2647" y="788"/>
                    </a:lnTo>
                    <a:cubicBezTo>
                      <a:pt x="2584" y="725"/>
                      <a:pt x="2497" y="693"/>
                      <a:pt x="2410" y="693"/>
                    </a:cubicBezTo>
                    <a:cubicBezTo>
                      <a:pt x="2324" y="693"/>
                      <a:pt x="2237" y="725"/>
                      <a:pt x="2174" y="788"/>
                    </a:cubicBezTo>
                    <a:lnTo>
                      <a:pt x="126" y="2836"/>
                    </a:lnTo>
                    <a:cubicBezTo>
                      <a:pt x="0" y="2930"/>
                      <a:pt x="0" y="3182"/>
                      <a:pt x="126" y="3308"/>
                    </a:cubicBezTo>
                    <a:cubicBezTo>
                      <a:pt x="189" y="3356"/>
                      <a:pt x="276" y="3379"/>
                      <a:pt x="363" y="3379"/>
                    </a:cubicBezTo>
                    <a:cubicBezTo>
                      <a:pt x="449" y="3379"/>
                      <a:pt x="536" y="3356"/>
                      <a:pt x="599" y="3308"/>
                    </a:cubicBezTo>
                    <a:lnTo>
                      <a:pt x="2426" y="1481"/>
                    </a:lnTo>
                    <a:lnTo>
                      <a:pt x="4222" y="3308"/>
                    </a:lnTo>
                    <a:cubicBezTo>
                      <a:pt x="4285" y="3356"/>
                      <a:pt x="4372" y="3379"/>
                      <a:pt x="4458" y="3379"/>
                    </a:cubicBezTo>
                    <a:cubicBezTo>
                      <a:pt x="4545" y="3379"/>
                      <a:pt x="4632" y="3356"/>
                      <a:pt x="4695" y="3308"/>
                    </a:cubicBezTo>
                    <a:lnTo>
                      <a:pt x="6900" y="1134"/>
                    </a:lnTo>
                    <a:cubicBezTo>
                      <a:pt x="6931" y="1260"/>
                      <a:pt x="7057" y="1355"/>
                      <a:pt x="7215" y="1355"/>
                    </a:cubicBezTo>
                    <a:cubicBezTo>
                      <a:pt x="7404" y="1355"/>
                      <a:pt x="7562" y="1197"/>
                      <a:pt x="7562" y="1008"/>
                    </a:cubicBezTo>
                    <a:lnTo>
                      <a:pt x="7562" y="347"/>
                    </a:lnTo>
                    <a:cubicBezTo>
                      <a:pt x="7562" y="158"/>
                      <a:pt x="7467" y="0"/>
                      <a:pt x="7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9"/>
          <p:cNvSpPr txBox="1"/>
          <p:nvPr/>
        </p:nvSpPr>
        <p:spPr>
          <a:xfrm>
            <a:off x="494551" y="1917290"/>
            <a:ext cx="77055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1196026" y="224243"/>
            <a:ext cx="75962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Challenges Faced During COVID-19 Surveillance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273009" y="1258812"/>
            <a:ext cx="3073906" cy="16004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254" lvl="0" marL="138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Numerous electronic and manual data collection systems</a:t>
            </a:r>
            <a:endParaRPr/>
          </a:p>
          <a:p>
            <a:pPr indent="-120254" lvl="0" marL="138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Siloed data collection systems (lack of interoperability)</a:t>
            </a:r>
            <a:endParaRPr/>
          </a:p>
          <a:p>
            <a:pPr indent="-120254" lvl="0" marL="138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single multi-disease CIF, CMF disease collection tool proposed (ADAM)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 flipH="1">
            <a:off x="5139975" y="871297"/>
            <a:ext cx="3345261" cy="307777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Laboratory Testing Data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 flipH="1">
            <a:off x="5139975" y="1309316"/>
            <a:ext cx="3345263" cy="16004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F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Sample tracking challenges</a:t>
            </a:r>
            <a:endParaRPr/>
          </a:p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Lab &amp; epi results merging challenges</a:t>
            </a:r>
            <a:endParaRPr/>
          </a:p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Manual results return to facilities and manual national tallying</a:t>
            </a:r>
            <a:endParaRPr/>
          </a:p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Automated results tallying to a national surveillance data repository (SHIELD)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 flipH="1">
            <a:off x="2517548" y="3123070"/>
            <a:ext cx="3588284" cy="307777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Investigation /Case Management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 flipH="1">
            <a:off x="2517548" y="3495521"/>
            <a:ext cx="3588284" cy="138499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9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Lack of minimum data collection elements and standards</a:t>
            </a:r>
            <a:endParaRPr/>
          </a:p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Lack of adequate case management and outcome information </a:t>
            </a:r>
            <a:endParaRPr/>
          </a:p>
          <a:p>
            <a:pPr indent="-128588" lvl="0" marL="128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rPr>
              <a:t>A single multi-disease CIF, CMF disease collection tool proposed (ADAM)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73008" y="871297"/>
            <a:ext cx="3073905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/>
        </p:nvSpPr>
        <p:spPr>
          <a:xfrm>
            <a:off x="1654759" y="157804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Calibri"/>
                <a:ea typeface="Calibri"/>
                <a:cs typeface="Calibri"/>
                <a:sym typeface="Calibri"/>
              </a:rPr>
              <a:t>All Diseases Outbreak Module(ADAM)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88074" y="1772336"/>
            <a:ext cx="19959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Main Components: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85134" y="826168"/>
            <a:ext cx="77969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121416"/>
                </a:solidFill>
                <a:latin typeface="Calibri"/>
                <a:ea typeface="Calibri"/>
                <a:cs typeface="Calibri"/>
                <a:sym typeface="Calibri"/>
              </a:rPr>
              <a:t>Objective: </a:t>
            </a:r>
            <a:r>
              <a:rPr b="0" i="0" lang="en" sz="1800" u="none" cap="none" strike="noStrike">
                <a:solidFill>
                  <a:srgbClr val="121416"/>
                </a:solidFill>
                <a:latin typeface="Calibri"/>
                <a:ea typeface="Calibri"/>
                <a:cs typeface="Calibri"/>
                <a:sym typeface="Calibri"/>
              </a:rPr>
              <a:t>Develop an end-to-end generic data tool to track new &amp; re-emerging disease outbreaks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314631" y="2345640"/>
            <a:ext cx="3341815" cy="1289940"/>
          </a:xfrm>
          <a:prstGeom prst="chevron">
            <a:avLst>
              <a:gd fmla="val 40000" name="adj"/>
            </a:avLst>
          </a:prstGeom>
          <a:solidFill>
            <a:srgbClr val="BF504D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205782" y="2668125"/>
            <a:ext cx="2821977" cy="1289940"/>
            <a:chOff x="894367" y="959905"/>
            <a:chExt cx="2821977" cy="1289940"/>
          </a:xfrm>
        </p:grpSpPr>
        <p:sp>
          <p:nvSpPr>
            <p:cNvPr id="229" name="Google Shape;229;p24"/>
            <p:cNvSpPr/>
            <p:nvPr/>
          </p:nvSpPr>
          <p:spPr>
            <a:xfrm>
              <a:off x="894367" y="959905"/>
              <a:ext cx="2821977" cy="128994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932148" y="997686"/>
              <a:ext cx="2746415" cy="1214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450" lIns="156450" spcFirstLastPara="1" rIns="156450" wrap="square" tIns="1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Entry</a:t>
              </a:r>
              <a:endPara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investigation tools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24"/>
          <p:cNvSpPr/>
          <p:nvPr/>
        </p:nvSpPr>
        <p:spPr>
          <a:xfrm>
            <a:off x="4131726" y="2345640"/>
            <a:ext cx="3341815" cy="1289940"/>
          </a:xfrm>
          <a:prstGeom prst="chevron">
            <a:avLst>
              <a:gd fmla="val 40000" name="adj"/>
            </a:avLst>
          </a:prstGeom>
          <a:solidFill>
            <a:srgbClr val="99B958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24"/>
          <p:cNvGrpSpPr/>
          <p:nvPr/>
        </p:nvGrpSpPr>
        <p:grpSpPr>
          <a:xfrm>
            <a:off x="5022877" y="2668125"/>
            <a:ext cx="2821977" cy="1289940"/>
            <a:chOff x="4711462" y="959905"/>
            <a:chExt cx="2821977" cy="1289940"/>
          </a:xfrm>
        </p:grpSpPr>
        <p:sp>
          <p:nvSpPr>
            <p:cNvPr id="233" name="Google Shape;233;p24"/>
            <p:cNvSpPr/>
            <p:nvPr/>
          </p:nvSpPr>
          <p:spPr>
            <a:xfrm>
              <a:off x="4711462" y="959905"/>
              <a:ext cx="2821977" cy="128994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9B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4749243" y="997686"/>
              <a:ext cx="2746415" cy="1214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450" lIns="156450" spcFirstLastPara="1" rIns="156450" wrap="square" tIns="1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Analytics</a:t>
              </a:r>
              <a:endPara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Linelists, time, place and person visualizations</a:t>
              </a:r>
              <a:endPara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991146" y="206968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of ADAM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231205" y="1129795"/>
            <a:ext cx="2180250" cy="1867275"/>
          </a:xfrm>
          <a:custGeom>
            <a:rect b="b" l="l" r="r" t="t"/>
            <a:pathLst>
              <a:path extrusionOk="0" h="120000" w="120000">
                <a:moveTo>
                  <a:pt x="114578" y="71489"/>
                </a:moveTo>
                <a:cubicBezTo>
                  <a:pt x="119999" y="65106"/>
                  <a:pt x="119999" y="54893"/>
                  <a:pt x="114578" y="48510"/>
                </a:cubicBezTo>
                <a:cubicBezTo>
                  <a:pt x="78795" y="6382"/>
                  <a:pt x="78795" y="6382"/>
                  <a:pt x="78795" y="6382"/>
                </a:cubicBezTo>
                <a:cubicBezTo>
                  <a:pt x="73373" y="0"/>
                  <a:pt x="69036" y="2127"/>
                  <a:pt x="69036" y="11063"/>
                </a:cubicBezTo>
                <a:cubicBezTo>
                  <a:pt x="69036" y="11063"/>
                  <a:pt x="69036" y="11063"/>
                  <a:pt x="69036" y="11063"/>
                </a:cubicBezTo>
                <a:cubicBezTo>
                  <a:pt x="69036" y="20000"/>
                  <a:pt x="62891" y="27659"/>
                  <a:pt x="55301" y="27659"/>
                </a:cubicBezTo>
                <a:cubicBezTo>
                  <a:pt x="13734" y="27659"/>
                  <a:pt x="13734" y="27659"/>
                  <a:pt x="13734" y="27659"/>
                </a:cubicBezTo>
                <a:cubicBezTo>
                  <a:pt x="6144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144" y="92765"/>
                  <a:pt x="13734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036" y="100000"/>
                  <a:pt x="69036" y="108936"/>
                </a:cubicBezTo>
                <a:cubicBezTo>
                  <a:pt x="69036" y="108936"/>
                  <a:pt x="69036" y="108936"/>
                  <a:pt x="69036" y="108936"/>
                </a:cubicBezTo>
                <a:cubicBezTo>
                  <a:pt x="69036" y="117872"/>
                  <a:pt x="73373" y="120000"/>
                  <a:pt x="78795" y="113617"/>
                </a:cubicBezTo>
                <a:lnTo>
                  <a:pt x="114578" y="71489"/>
                </a:lnTo>
                <a:close/>
              </a:path>
            </a:pathLst>
          </a:custGeom>
          <a:solidFill>
            <a:srgbClr val="00B8A5"/>
          </a:solidFill>
          <a:ln>
            <a:noFill/>
          </a:ln>
        </p:spPr>
        <p:txBody>
          <a:bodyPr anchorCtr="0" anchor="t" bIns="22825" lIns="45675" spcFirstLastPara="1" rIns="45675" wrap="square" tIns="228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4764595" y="1129842"/>
            <a:ext cx="2180250" cy="1867275"/>
          </a:xfrm>
          <a:custGeom>
            <a:rect b="b" l="l" r="r" t="t"/>
            <a:pathLst>
              <a:path extrusionOk="0" h="120000" w="120000">
                <a:moveTo>
                  <a:pt x="114578" y="71489"/>
                </a:moveTo>
                <a:cubicBezTo>
                  <a:pt x="119999" y="65106"/>
                  <a:pt x="119999" y="54893"/>
                  <a:pt x="114578" y="48510"/>
                </a:cubicBezTo>
                <a:cubicBezTo>
                  <a:pt x="79156" y="6382"/>
                  <a:pt x="79156" y="6382"/>
                  <a:pt x="79156" y="6382"/>
                </a:cubicBezTo>
                <a:cubicBezTo>
                  <a:pt x="73734" y="0"/>
                  <a:pt x="69036" y="2127"/>
                  <a:pt x="69036" y="11063"/>
                </a:cubicBezTo>
                <a:cubicBezTo>
                  <a:pt x="69036" y="11063"/>
                  <a:pt x="69036" y="11063"/>
                  <a:pt x="69036" y="11063"/>
                </a:cubicBezTo>
                <a:cubicBezTo>
                  <a:pt x="69036" y="20000"/>
                  <a:pt x="62891" y="27659"/>
                  <a:pt x="55301" y="27659"/>
                </a:cubicBezTo>
                <a:cubicBezTo>
                  <a:pt x="14096" y="27659"/>
                  <a:pt x="14096" y="27659"/>
                  <a:pt x="14096" y="27659"/>
                </a:cubicBezTo>
                <a:cubicBezTo>
                  <a:pt x="6506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506" y="92765"/>
                  <a:pt x="14096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036" y="100000"/>
                  <a:pt x="69036" y="108936"/>
                </a:cubicBezTo>
                <a:cubicBezTo>
                  <a:pt x="69036" y="108936"/>
                  <a:pt x="69036" y="108936"/>
                  <a:pt x="69036" y="108936"/>
                </a:cubicBezTo>
                <a:cubicBezTo>
                  <a:pt x="69036" y="117872"/>
                  <a:pt x="73734" y="120000"/>
                  <a:pt x="79156" y="113617"/>
                </a:cubicBezTo>
                <a:lnTo>
                  <a:pt x="114578" y="71489"/>
                </a:lnTo>
                <a:close/>
              </a:path>
            </a:pathLst>
          </a:custGeom>
          <a:solidFill>
            <a:srgbClr val="80C342"/>
          </a:solidFill>
          <a:ln>
            <a:noFill/>
          </a:ln>
        </p:spPr>
        <p:txBody>
          <a:bodyPr anchorCtr="0" anchor="t" bIns="22825" lIns="45675" spcFirstLastPara="1" rIns="45675" wrap="square" tIns="228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3260767" y="1129842"/>
            <a:ext cx="2180250" cy="1867275"/>
          </a:xfrm>
          <a:custGeom>
            <a:rect b="b" l="l" r="r" t="t"/>
            <a:pathLst>
              <a:path extrusionOk="0" h="120000" w="120000">
                <a:moveTo>
                  <a:pt x="114578" y="71489"/>
                </a:moveTo>
                <a:cubicBezTo>
                  <a:pt x="119999" y="65106"/>
                  <a:pt x="119999" y="54893"/>
                  <a:pt x="114578" y="48510"/>
                </a:cubicBezTo>
                <a:cubicBezTo>
                  <a:pt x="78795" y="6382"/>
                  <a:pt x="78795" y="6382"/>
                  <a:pt x="78795" y="6382"/>
                </a:cubicBezTo>
                <a:cubicBezTo>
                  <a:pt x="73373" y="0"/>
                  <a:pt x="69036" y="2127"/>
                  <a:pt x="69036" y="11063"/>
                </a:cubicBezTo>
                <a:cubicBezTo>
                  <a:pt x="69036" y="11063"/>
                  <a:pt x="69036" y="11063"/>
                  <a:pt x="69036" y="11063"/>
                </a:cubicBezTo>
                <a:cubicBezTo>
                  <a:pt x="69036" y="20000"/>
                  <a:pt x="62891" y="27659"/>
                  <a:pt x="55301" y="27659"/>
                </a:cubicBezTo>
                <a:cubicBezTo>
                  <a:pt x="13734" y="27659"/>
                  <a:pt x="13734" y="27659"/>
                  <a:pt x="13734" y="27659"/>
                </a:cubicBezTo>
                <a:cubicBezTo>
                  <a:pt x="6144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144" y="92765"/>
                  <a:pt x="13734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036" y="100000"/>
                  <a:pt x="69036" y="108936"/>
                </a:cubicBezTo>
                <a:cubicBezTo>
                  <a:pt x="69036" y="108936"/>
                  <a:pt x="69036" y="108936"/>
                  <a:pt x="69036" y="108936"/>
                </a:cubicBezTo>
                <a:cubicBezTo>
                  <a:pt x="69036" y="117872"/>
                  <a:pt x="73373" y="120000"/>
                  <a:pt x="78795" y="113617"/>
                </a:cubicBezTo>
                <a:lnTo>
                  <a:pt x="114578" y="71489"/>
                </a:lnTo>
                <a:close/>
              </a:path>
            </a:pathLst>
          </a:custGeom>
          <a:solidFill>
            <a:srgbClr val="FEB913"/>
          </a:solidFill>
          <a:ln>
            <a:noFill/>
          </a:ln>
        </p:spPr>
        <p:txBody>
          <a:bodyPr anchorCtr="0" anchor="t" bIns="22825" lIns="45675" spcFirstLastPara="1" rIns="45675" wrap="square" tIns="228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1749691" y="1132363"/>
            <a:ext cx="2180250" cy="1867275"/>
          </a:xfrm>
          <a:custGeom>
            <a:rect b="b" l="l" r="r" t="t"/>
            <a:pathLst>
              <a:path extrusionOk="0" h="120000" w="120000">
                <a:moveTo>
                  <a:pt x="114939" y="71489"/>
                </a:moveTo>
                <a:cubicBezTo>
                  <a:pt x="119999" y="65106"/>
                  <a:pt x="119999" y="54893"/>
                  <a:pt x="114939" y="48510"/>
                </a:cubicBezTo>
                <a:cubicBezTo>
                  <a:pt x="79156" y="6382"/>
                  <a:pt x="79156" y="6382"/>
                  <a:pt x="79156" y="6382"/>
                </a:cubicBezTo>
                <a:cubicBezTo>
                  <a:pt x="73734" y="0"/>
                  <a:pt x="69397" y="2127"/>
                  <a:pt x="69397" y="11063"/>
                </a:cubicBezTo>
                <a:cubicBezTo>
                  <a:pt x="69397" y="11063"/>
                  <a:pt x="69397" y="11063"/>
                  <a:pt x="69397" y="11063"/>
                </a:cubicBezTo>
                <a:cubicBezTo>
                  <a:pt x="69397" y="20000"/>
                  <a:pt x="62891" y="27659"/>
                  <a:pt x="55301" y="27659"/>
                </a:cubicBezTo>
                <a:cubicBezTo>
                  <a:pt x="14096" y="27659"/>
                  <a:pt x="14096" y="27659"/>
                  <a:pt x="14096" y="27659"/>
                </a:cubicBezTo>
                <a:cubicBezTo>
                  <a:pt x="6506" y="27659"/>
                  <a:pt x="0" y="34893"/>
                  <a:pt x="0" y="43829"/>
                </a:cubicBezTo>
                <a:cubicBezTo>
                  <a:pt x="0" y="76170"/>
                  <a:pt x="0" y="76170"/>
                  <a:pt x="0" y="76170"/>
                </a:cubicBezTo>
                <a:cubicBezTo>
                  <a:pt x="0" y="85106"/>
                  <a:pt x="6506" y="92765"/>
                  <a:pt x="14096" y="92765"/>
                </a:cubicBezTo>
                <a:cubicBezTo>
                  <a:pt x="55301" y="92765"/>
                  <a:pt x="55301" y="92765"/>
                  <a:pt x="55301" y="92765"/>
                </a:cubicBezTo>
                <a:cubicBezTo>
                  <a:pt x="62891" y="92765"/>
                  <a:pt x="69397" y="100000"/>
                  <a:pt x="69397" y="108936"/>
                </a:cubicBezTo>
                <a:cubicBezTo>
                  <a:pt x="69397" y="108936"/>
                  <a:pt x="69397" y="108936"/>
                  <a:pt x="69397" y="108936"/>
                </a:cubicBezTo>
                <a:cubicBezTo>
                  <a:pt x="69397" y="117872"/>
                  <a:pt x="73734" y="120000"/>
                  <a:pt x="79156" y="113617"/>
                </a:cubicBezTo>
                <a:lnTo>
                  <a:pt x="114939" y="71489"/>
                </a:lnTo>
                <a:close/>
              </a:path>
            </a:pathLst>
          </a:custGeom>
          <a:solidFill>
            <a:srgbClr val="73B4E3"/>
          </a:solidFill>
          <a:ln>
            <a:noFill/>
          </a:ln>
        </p:spPr>
        <p:txBody>
          <a:bodyPr anchorCtr="0" anchor="t" bIns="22825" lIns="45675" spcFirstLastPara="1" rIns="45675" wrap="square" tIns="228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428759" y="1129842"/>
            <a:ext cx="1997325" cy="1867275"/>
          </a:xfrm>
          <a:custGeom>
            <a:rect b="b" l="l" r="r" t="t"/>
            <a:pathLst>
              <a:path extrusionOk="0" h="120000" w="120000">
                <a:moveTo>
                  <a:pt x="68202" y="5"/>
                </a:moveTo>
                <a:cubicBezTo>
                  <a:pt x="69981" y="99"/>
                  <a:pt x="72131" y="1352"/>
                  <a:pt x="74454" y="3859"/>
                </a:cubicBezTo>
                <a:cubicBezTo>
                  <a:pt x="74454" y="3859"/>
                  <a:pt x="74454" y="3859"/>
                  <a:pt x="115352" y="47969"/>
                </a:cubicBezTo>
                <a:cubicBezTo>
                  <a:pt x="121549" y="54653"/>
                  <a:pt x="121549" y="65346"/>
                  <a:pt x="115352" y="72030"/>
                </a:cubicBezTo>
                <a:lnTo>
                  <a:pt x="74454" y="116140"/>
                </a:lnTo>
                <a:cubicBezTo>
                  <a:pt x="68258" y="122824"/>
                  <a:pt x="63300" y="120596"/>
                  <a:pt x="63300" y="111239"/>
                </a:cubicBezTo>
                <a:cubicBezTo>
                  <a:pt x="63300" y="101882"/>
                  <a:pt x="56278" y="94308"/>
                  <a:pt x="47602" y="94308"/>
                </a:cubicBezTo>
                <a:cubicBezTo>
                  <a:pt x="47602" y="94308"/>
                  <a:pt x="47602" y="94308"/>
                  <a:pt x="95" y="94308"/>
                </a:cubicBezTo>
                <a:lnTo>
                  <a:pt x="0" y="94297"/>
                </a:lnTo>
                <a:lnTo>
                  <a:pt x="411" y="94297"/>
                </a:lnTo>
                <a:cubicBezTo>
                  <a:pt x="3199" y="94297"/>
                  <a:pt x="3199" y="94297"/>
                  <a:pt x="3199" y="94297"/>
                </a:cubicBezTo>
                <a:cubicBezTo>
                  <a:pt x="23442" y="72013"/>
                  <a:pt x="23442" y="72013"/>
                  <a:pt x="23442" y="72013"/>
                </a:cubicBezTo>
                <a:cubicBezTo>
                  <a:pt x="29639" y="65328"/>
                  <a:pt x="29639" y="54632"/>
                  <a:pt x="23442" y="47947"/>
                </a:cubicBezTo>
                <a:cubicBezTo>
                  <a:pt x="5730" y="28838"/>
                  <a:pt x="3515" y="26450"/>
                  <a:pt x="3239" y="26151"/>
                </a:cubicBezTo>
                <a:lnTo>
                  <a:pt x="3225" y="26137"/>
                </a:lnTo>
                <a:lnTo>
                  <a:pt x="4073" y="26137"/>
                </a:lnTo>
                <a:cubicBezTo>
                  <a:pt x="9188" y="26137"/>
                  <a:pt x="20879" y="26137"/>
                  <a:pt x="47602" y="26137"/>
                </a:cubicBezTo>
                <a:cubicBezTo>
                  <a:pt x="56278" y="26137"/>
                  <a:pt x="63300" y="18117"/>
                  <a:pt x="63300" y="8760"/>
                </a:cubicBezTo>
                <a:cubicBezTo>
                  <a:pt x="63300" y="2912"/>
                  <a:pt x="65237" y="-150"/>
                  <a:pt x="68202" y="5"/>
                </a:cubicBezTo>
                <a:close/>
              </a:path>
            </a:pathLst>
          </a:custGeom>
          <a:solidFill>
            <a:srgbClr val="B1DFDB"/>
          </a:solidFill>
          <a:ln>
            <a:noFill/>
          </a:ln>
        </p:spPr>
        <p:txBody>
          <a:bodyPr anchorCtr="0" anchor="t" bIns="22825" lIns="45675" spcFirstLastPara="1" rIns="45675" wrap="square" tIns="228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62783" y="2820148"/>
            <a:ext cx="1271925" cy="8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50" spcFirstLastPara="1" rIns="81550" wrap="square" tIns="40775">
            <a:spAutoFit/>
          </a:bodyPr>
          <a:lstStyle/>
          <a:p>
            <a:pPr indent="0" lvl="0" marL="0" marR="0" rtl="0" algn="ctr">
              <a:lnSpc>
                <a:spcPct val="14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25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25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Formation of TWG</a:t>
            </a:r>
            <a:endParaRPr b="1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097354" y="3059341"/>
            <a:ext cx="1484923" cy="86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50" spcFirstLastPara="1" rIns="81550" wrap="square" tIns="40775">
            <a:spAutoFit/>
          </a:bodyPr>
          <a:lstStyle/>
          <a:p>
            <a:pPr indent="0" lvl="0" marL="0" marR="0" rtl="0" algn="ctr">
              <a:lnSpc>
                <a:spcPct val="14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 Requirements Gathering</a:t>
            </a:r>
            <a:endParaRPr b="1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893894" y="3049570"/>
            <a:ext cx="1271925" cy="6068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50" spcFirstLastPara="1" rIns="81550" wrap="square" tIns="40775">
            <a:spAutoFit/>
          </a:bodyPr>
          <a:lstStyle/>
          <a:p>
            <a:pPr indent="0" lvl="0" marL="0" marR="0" rtl="0" algn="ctr">
              <a:lnSpc>
                <a:spcPct val="14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ADAM Development</a:t>
            </a:r>
            <a:endParaRPr b="1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483229" y="3147930"/>
            <a:ext cx="1271925" cy="86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50" spcFirstLastPara="1" rIns="81550" wrap="square" tIns="40775">
            <a:spAutoFit/>
          </a:bodyPr>
          <a:lstStyle/>
          <a:p>
            <a:pPr indent="0" lvl="0" marL="0" marR="0" rtl="0" algn="ctr">
              <a:lnSpc>
                <a:spcPct val="14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ADAM MVP Validation Workshop</a:t>
            </a:r>
            <a:endParaRPr b="1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7066771" y="3147931"/>
            <a:ext cx="1271925" cy="606861"/>
          </a:xfrm>
          <a:prstGeom prst="rect">
            <a:avLst/>
          </a:prstGeom>
          <a:noFill/>
          <a:ln>
            <a:noFill/>
          </a:ln>
        </p:spPr>
        <p:txBody>
          <a:bodyPr anchorCtr="0" anchor="t" bIns="40775" lIns="81550" spcFirstLastPara="1" rIns="81550" wrap="square" tIns="40775">
            <a:spAutoFit/>
          </a:bodyPr>
          <a:lstStyle/>
          <a:p>
            <a:pPr indent="0" lvl="0" marL="0" marR="0" rtl="0" algn="ctr">
              <a:lnSpc>
                <a:spcPct val="142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ADAM Field pilot</a:t>
            </a:r>
            <a:endParaRPr b="1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/>
        </p:nvSpPr>
        <p:spPr>
          <a:xfrm>
            <a:off x="991146" y="206968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Syndromes and Disease in ADAM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26"/>
          <p:cNvGraphicFramePr/>
          <p:nvPr/>
        </p:nvGraphicFramePr>
        <p:xfrm>
          <a:off x="371745" y="11653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{2FAC63BC-009A-4E25-A8F2-B69CEBD7B089}</a:tableStyleId>
              </a:tblPr>
              <a:tblGrid>
                <a:gridCol w="2697150"/>
                <a:gridCol w="5288525"/>
              </a:tblGrid>
              <a:tr h="54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Syndrome</a:t>
                      </a:r>
                      <a:endParaRPr b="1" sz="12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Diseases</a:t>
                      </a:r>
                      <a:endParaRPr b="1" sz="1200" u="none" cap="none" strike="noStrike"/>
                    </a:p>
                  </a:txBody>
                  <a:tcPr marT="68575" marB="68575" marR="68575" marL="68575"/>
                </a:tc>
              </a:tr>
              <a:tr h="71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Unknown Syndrome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Covers all major body systems in case the outbreak at hand is unknown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</a:tr>
              <a:tr h="54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Viral Hemorrhagic Fever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Ebola, Marburg, Rift Valley Fever, Measles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</a:tr>
              <a:tr h="54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Acute Diarrheal Syndrome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Cholera, Typhoid, Dysentery 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</a:tr>
              <a:tr h="54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Respiratory Diseases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Covid-19, Influenza</a:t>
                      </a:r>
                      <a:endParaRPr sz="12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/>
          <p:nvPr/>
        </p:nvSpPr>
        <p:spPr>
          <a:xfrm>
            <a:off x="0" y="3775587"/>
            <a:ext cx="2172929" cy="7374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991146" y="206968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in ADAM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27"/>
          <p:cNvGraphicFramePr/>
          <p:nvPr/>
        </p:nvGraphicFramePr>
        <p:xfrm>
          <a:off x="280402" y="669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{2FAC63BC-009A-4E25-A8F2-B69CEBD7B089}</a:tableStyleId>
              </a:tblPr>
              <a:tblGrid>
                <a:gridCol w="1882700"/>
                <a:gridCol w="6700500"/>
              </a:tblGrid>
              <a:tr h="27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Form</a:t>
                      </a:r>
                      <a:endParaRPr b="1"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Function</a:t>
                      </a:r>
                      <a:endParaRPr b="1" sz="1200" u="none" cap="none" strike="noStrike"/>
                    </a:p>
                  </a:txBody>
                  <a:tcPr marT="60600" marB="60600" marR="60600" marL="60600"/>
                </a:tc>
              </a:tr>
              <a:tr h="27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Registration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Record standardized case’s biodata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  <a:tr h="37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Clinical Information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Used to record symptoms, date of onset and other clinical information based on the syndrome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  <a:tr h="51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Hospitalization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Used to record </a:t>
                      </a:r>
                      <a:r>
                        <a:rPr lang="en" sz="12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any past or present interactions with health facilities, such as visits, admissions, isolation, or quarantine; including any treatment that was administered or prescribed. 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  <a:tr h="41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Vaccination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Used to record a</a:t>
                      </a:r>
                      <a:r>
                        <a:rPr lang="en" sz="12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ny vaccines the patient received for the specific disease or syndrome before or during the outbreak.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Exposure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Used to record the exposure risk of the case e.g. travel history, food and water consumption, participation in events and gatherings, and contact with other people etc.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  <a:tr h="55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Outcome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Used to </a:t>
                      </a:r>
                      <a:r>
                        <a:rPr lang="en" sz="12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record lab data and results (if any samples were taken), final patient status (recovered, hospitalized, referred or alive etc.) and final case classification (confirmed, suspected, probable or non case etc.).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  <a:tr h="27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Contact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Used to record case contact information.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  <a:tr h="27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Case Contact Follow-up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Used to record contact follow up information.</a:t>
                      </a:r>
                      <a:endParaRPr sz="1200" u="none" cap="none" strike="noStrike"/>
                    </a:p>
                  </a:txBody>
                  <a:tcPr marT="60600" marB="60600" marR="60600" marL="60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/>
        </p:nvSpPr>
        <p:spPr>
          <a:xfrm>
            <a:off x="1015662" y="157316"/>
            <a:ext cx="6697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121416"/>
                </a:solidFill>
                <a:latin typeface="Arial"/>
                <a:ea typeface="Arial"/>
                <a:cs typeface="Arial"/>
                <a:sym typeface="Arial"/>
              </a:rPr>
              <a:t>ADAM Use Case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8"/>
          <p:cNvGrpSpPr/>
          <p:nvPr/>
        </p:nvGrpSpPr>
        <p:grpSpPr>
          <a:xfrm>
            <a:off x="706149" y="1471352"/>
            <a:ext cx="7731699" cy="2053310"/>
            <a:chOff x="4371" y="520215"/>
            <a:chExt cx="7731699" cy="2053310"/>
          </a:xfrm>
        </p:grpSpPr>
        <p:sp>
          <p:nvSpPr>
            <p:cNvPr id="269" name="Google Shape;269;p28"/>
            <p:cNvSpPr/>
            <p:nvPr/>
          </p:nvSpPr>
          <p:spPr>
            <a:xfrm>
              <a:off x="492651" y="914628"/>
              <a:ext cx="1106771" cy="364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492651" y="914628"/>
              <a:ext cx="1106771" cy="364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Signals from routine surveillance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371" y="1683721"/>
              <a:ext cx="2083331" cy="68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 txBox="1"/>
            <p:nvPr/>
          </p:nvSpPr>
          <p:spPr>
            <a:xfrm>
              <a:off x="4371" y="1683721"/>
              <a:ext cx="2083331" cy="68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25400" spcFirstLastPara="1" rIns="25400" wrap="square" tIns="254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eCHIS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m-Dharura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EMRs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Etc.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91394" y="803699"/>
              <a:ext cx="88038" cy="88038"/>
            </a:xfrm>
            <a:prstGeom prst="ellipse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3021" y="680445"/>
              <a:ext cx="88038" cy="88038"/>
            </a:xfrm>
            <a:prstGeom prst="ellipse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700925" y="705096"/>
              <a:ext cx="138346" cy="138346"/>
            </a:xfrm>
            <a:prstGeom prst="ellipse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24180" y="569517"/>
              <a:ext cx="88038" cy="88038"/>
            </a:xfrm>
            <a:prstGeom prst="ellipse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84410" y="520215"/>
              <a:ext cx="88038" cy="88038"/>
            </a:xfrm>
            <a:prstGeom prst="ellipse">
              <a:avLst/>
            </a:prstGeom>
            <a:gradFill>
              <a:gsLst>
                <a:gs pos="0">
                  <a:srgbClr val="FF9228"/>
                </a:gs>
                <a:gs pos="100000">
                  <a:srgbClr val="FFB77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81616" y="606493"/>
              <a:ext cx="88038" cy="88038"/>
            </a:xfrm>
            <a:prstGeom prst="ellipse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304871" y="668120"/>
              <a:ext cx="138346" cy="138346"/>
            </a:xfrm>
            <a:prstGeom prst="ellipse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477426" y="803699"/>
              <a:ext cx="88038" cy="88038"/>
            </a:xfrm>
            <a:prstGeom prst="ellipse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551379" y="939279"/>
              <a:ext cx="88038" cy="88038"/>
            </a:xfrm>
            <a:prstGeom prst="ellipse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910457" y="680445"/>
              <a:ext cx="226385" cy="226385"/>
            </a:xfrm>
            <a:prstGeom prst="ellipse">
              <a:avLst/>
            </a:prstGeom>
            <a:gradFill>
              <a:gsLst>
                <a:gs pos="0">
                  <a:srgbClr val="FF9228"/>
                </a:gs>
                <a:gs pos="100000">
                  <a:srgbClr val="FFB77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429767" y="1148811"/>
              <a:ext cx="88038" cy="88038"/>
            </a:xfrm>
            <a:prstGeom prst="ellipse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503719" y="1259739"/>
              <a:ext cx="138346" cy="138346"/>
            </a:xfrm>
            <a:prstGeom prst="ellipse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88600" y="1358343"/>
              <a:ext cx="201231" cy="201231"/>
            </a:xfrm>
            <a:prstGeom prst="ellipse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947434" y="1518573"/>
              <a:ext cx="88038" cy="88038"/>
            </a:xfrm>
            <a:prstGeom prst="ellipse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996735" y="1358343"/>
              <a:ext cx="138346" cy="138346"/>
            </a:xfrm>
            <a:prstGeom prst="ellipse">
              <a:avLst/>
            </a:prstGeom>
            <a:gradFill>
              <a:gsLst>
                <a:gs pos="0">
                  <a:srgbClr val="FF9228"/>
                </a:gs>
                <a:gs pos="100000">
                  <a:srgbClr val="FFB77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1119989" y="1530898"/>
              <a:ext cx="88038" cy="88038"/>
            </a:xfrm>
            <a:prstGeom prst="ellipse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1230918" y="1333692"/>
              <a:ext cx="201231" cy="201231"/>
            </a:xfrm>
            <a:prstGeom prst="ellipse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502077" y="1284390"/>
              <a:ext cx="138346" cy="138346"/>
            </a:xfrm>
            <a:prstGeom prst="ellipse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087703" y="704891"/>
              <a:ext cx="406303" cy="775678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494006" y="705268"/>
              <a:ext cx="1108101" cy="775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 txBox="1"/>
            <p:nvPr/>
          </p:nvSpPr>
          <p:spPr>
            <a:xfrm>
              <a:off x="2494006" y="705268"/>
              <a:ext cx="1108101" cy="775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Disease / event confirmed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602107" y="704891"/>
              <a:ext cx="406303" cy="775678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177236" y="705268"/>
              <a:ext cx="1108101" cy="775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 txBox="1"/>
            <p:nvPr/>
          </p:nvSpPr>
          <p:spPr>
            <a:xfrm>
              <a:off x="4177236" y="705268"/>
              <a:ext cx="1108101" cy="775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Outbreak threshold reached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008411" y="1831204"/>
              <a:ext cx="1445750" cy="68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 txBox="1"/>
            <p:nvPr/>
          </p:nvSpPr>
          <p:spPr>
            <a:xfrm>
              <a:off x="4008411" y="1831204"/>
              <a:ext cx="1445750" cy="68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Outbreak Declaration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5454162" y="704891"/>
              <a:ext cx="406303" cy="775678"/>
            </a:xfrm>
            <a:prstGeom prst="chevron">
              <a:avLst>
                <a:gd fmla="val 62310" name="adj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327325" y="649863"/>
              <a:ext cx="941885" cy="941885"/>
            </a:xfrm>
            <a:prstGeom prst="ellipse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 txBox="1"/>
            <p:nvPr/>
          </p:nvSpPr>
          <p:spPr>
            <a:xfrm>
              <a:off x="6465261" y="787799"/>
              <a:ext cx="666013" cy="666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Outbreak</a:t>
              </a:r>
              <a:r>
                <a:rPr b="0" i="0" lang="en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Response</a:t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860465" y="1890196"/>
              <a:ext cx="1875605" cy="68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 txBox="1"/>
            <p:nvPr/>
          </p:nvSpPr>
          <p:spPr>
            <a:xfrm>
              <a:off x="5860465" y="1890196"/>
              <a:ext cx="1875605" cy="683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ADAM Deployment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intuser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0x01010066E26270332A9341815B23A4DD258510</vt:lpwstr>
  </property>
  <property fmtid="{D5CDD505-2E9C-101B-9397-08002B2CF9AE}" pid="3" name="MediaServiceImageTags">
    <vt:lpwstr/>
  </property>
</Properties>
</file>