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44e98fbe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44e98fbe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44e98fbe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44e98fbe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44e98fbe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44e98fbe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44e98fb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44e98fb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44e98fbe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44e98fbe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44e98fb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44e98fb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3ca703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3ca703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3ca7033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3ca7033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44e98fbe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44e98fbe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44e98fb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44e98fb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4e8124ce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4e8124c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44e98fb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44e98fb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44e98fbe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44e98fbe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44e98fb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44e98fb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3ca70335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3ca70335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dropping off the vehicle and an employee has verified the </a:t>
            </a:r>
            <a:r>
              <a:rPr lang="en"/>
              <a:t>drop off</a:t>
            </a:r>
            <a:r>
              <a:rPr lang="en"/>
              <a:t>, the customers card will be charged for the total amount of the transaction plus any fees accrued by the customer.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Customers can cancel pending rentals at any time. If a rental is cancelled before the scheduled pickup time, but within a set window (24hours for example), the system will automatically charge the customer a late cancellation fee.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checking out, the system will provide an area to provide coupon codes and keep track of available coupon codes to allow promotional deals.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44e98fbe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44e98fbe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 can perform a transaction with the system via checking out one or more vehicles available in the rental fleet. This will be done by entering in credit/debit card information via a form. Upon submission of the card information, the customer will be hit with a small $1 pending charge to act as an extra step of card validation. This is similar to how you give your card information to gas pump machine before you pump the gas in your car. After returning the rental vehicle, this pending charge will be removed.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Customers will </a:t>
            </a:r>
            <a:r>
              <a:rPr lang="en"/>
              <a:t>receive</a:t>
            </a:r>
            <a:r>
              <a:rPr lang="en"/>
              <a:t> a confirmation email with some order details, customers will also be able to view their past transactions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Customers can apply their points that they gain from previous transactions, this system is much better for the customer than a traditional </a:t>
            </a:r>
            <a:r>
              <a:rPr lang="en"/>
              <a:t>rewards system as normal rewards systems require customers to explicitly sign up for the program.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3ca70335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3ca70335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Rental Fleet Management System</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Jacob Miller, Patrick Riley, Nathan Warden, </a:t>
            </a:r>
            <a:r>
              <a:rPr lang="en"/>
              <a:t>Brian Wieder, Donghyeon Shin, Mehak Kamal (Group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Customers should be able to compare the features of two different vehicles.</a:t>
            </a:r>
            <a:endParaRPr/>
          </a:p>
          <a:p>
            <a:pPr indent="-342900" lvl="0" marL="457200" rtl="0" algn="l">
              <a:spcBef>
                <a:spcPts val="2000"/>
              </a:spcBef>
              <a:spcAft>
                <a:spcPts val="0"/>
              </a:spcAft>
              <a:buSzPts val="1800"/>
              <a:buChar char="●"/>
            </a:pPr>
            <a:r>
              <a:rPr lang="en"/>
              <a:t>Customers should be able to login with an email address and password.</a:t>
            </a:r>
            <a:endParaRPr/>
          </a:p>
          <a:p>
            <a:pPr indent="-342900" lvl="0" marL="457200" rtl="0" algn="l">
              <a:spcBef>
                <a:spcPts val="2000"/>
              </a:spcBef>
              <a:spcAft>
                <a:spcPts val="0"/>
              </a:spcAft>
              <a:buSzPts val="1800"/>
              <a:buChar char="●"/>
            </a:pPr>
            <a:r>
              <a:rPr lang="en"/>
              <a:t>Customers should have the ability to see which cars are available at a rental location. </a:t>
            </a:r>
            <a:endParaRPr/>
          </a:p>
          <a:p>
            <a:pPr indent="-342900" lvl="0" marL="457200" rtl="0" algn="l">
              <a:spcBef>
                <a:spcPts val="2000"/>
              </a:spcBef>
              <a:spcAft>
                <a:spcPts val="2000"/>
              </a:spcAft>
              <a:buSzPts val="1800"/>
              <a:buChar char="●"/>
            </a:pPr>
            <a:r>
              <a:rPr lang="en"/>
              <a:t>Users should be able to save vehicles that they are interested in renting. This would allow customers to browse for potential vehicles before they decide which one they would like to rent. </a:t>
            </a:r>
            <a:endParaRPr/>
          </a:p>
        </p:txBody>
      </p:sp>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Interaction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Managers can authorize refunds and discounts to customers. This would allow for managers to provide a refund or discount if something </a:t>
            </a:r>
            <a:r>
              <a:rPr lang="en"/>
              <a:t>occurred</a:t>
            </a:r>
            <a:r>
              <a:rPr lang="en"/>
              <a:t> during the rental process in order to remedy a bad customer experience.</a:t>
            </a:r>
            <a:endParaRPr/>
          </a:p>
          <a:p>
            <a:pPr indent="-342900" lvl="0" marL="457200" rtl="0" algn="l">
              <a:spcBef>
                <a:spcPts val="2000"/>
              </a:spcBef>
              <a:spcAft>
                <a:spcPts val="2000"/>
              </a:spcAft>
              <a:buSzPts val="1800"/>
              <a:buChar char="●"/>
            </a:pPr>
            <a:r>
              <a:rPr lang="en"/>
              <a:t>Managers can create custom offers for enterprise </a:t>
            </a:r>
            <a:r>
              <a:rPr lang="en"/>
              <a:t>customers</a:t>
            </a:r>
            <a:r>
              <a:rPr lang="en"/>
              <a:t> who negotiated a custom rate. This would allow managers to </a:t>
            </a:r>
            <a:r>
              <a:rPr lang="en"/>
              <a:t>form</a:t>
            </a:r>
            <a:r>
              <a:rPr lang="en"/>
              <a:t> partnerships with companies who need to rent lots of vehicles over a period of time.</a:t>
            </a:r>
            <a:endParaRPr/>
          </a:p>
        </p:txBody>
      </p:sp>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Transactional Manager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Managers can override decisions made by the System. An example of this would be allowing the rental of a vehicle nearing its preventative maintenance deadline, but the customer has voiced they will not be able to exceed the deadline. </a:t>
            </a:r>
            <a:endParaRPr/>
          </a:p>
          <a:p>
            <a:pPr indent="-342900" lvl="0" marL="457200" rtl="0" algn="l">
              <a:spcBef>
                <a:spcPts val="2000"/>
              </a:spcBef>
              <a:spcAft>
                <a:spcPts val="2000"/>
              </a:spcAft>
              <a:buSzPts val="1800"/>
              <a:buChar char="●"/>
            </a:pPr>
            <a:r>
              <a:rPr lang="en"/>
              <a:t>Managers can track the location of vehicles. Allows cooperation with authority and prevents any employee from maliciously </a:t>
            </a:r>
            <a:r>
              <a:rPr lang="en"/>
              <a:t>tracking customers.</a:t>
            </a:r>
            <a:endParaRPr/>
          </a:p>
        </p:txBody>
      </p:sp>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a:t>
            </a:r>
            <a:r>
              <a:rPr lang="en"/>
              <a:t>Manager Requirements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Actions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Employee should be able to add new cars to the fleet.</a:t>
            </a:r>
            <a:endParaRPr/>
          </a:p>
          <a:p>
            <a:pPr indent="-342900" lvl="0" marL="457200" rtl="0" algn="l">
              <a:spcBef>
                <a:spcPts val="2000"/>
              </a:spcBef>
              <a:spcAft>
                <a:spcPts val="0"/>
              </a:spcAft>
              <a:buSzPts val="1800"/>
              <a:buChar char="●"/>
            </a:pPr>
            <a:r>
              <a:rPr lang="en"/>
              <a:t>Employee should be able to remove a car from the fleet.</a:t>
            </a:r>
            <a:endParaRPr/>
          </a:p>
          <a:p>
            <a:pPr indent="-342900" lvl="0" marL="457200" rtl="0" algn="l">
              <a:spcBef>
                <a:spcPts val="2000"/>
              </a:spcBef>
              <a:spcAft>
                <a:spcPts val="0"/>
              </a:spcAft>
              <a:buSzPts val="1800"/>
              <a:buChar char="●"/>
            </a:pPr>
            <a:r>
              <a:rPr lang="en"/>
              <a:t>The System and </a:t>
            </a:r>
            <a:r>
              <a:rPr lang="en"/>
              <a:t>Employees should be able to reserve a car in the fleet</a:t>
            </a:r>
            <a:endParaRPr/>
          </a:p>
          <a:p>
            <a:pPr indent="-342900" lvl="0" marL="457200" rtl="0" algn="l">
              <a:spcBef>
                <a:spcPts val="2000"/>
              </a:spcBef>
              <a:spcAft>
                <a:spcPts val="0"/>
              </a:spcAft>
              <a:buSzPts val="1800"/>
              <a:buChar char="●"/>
            </a:pPr>
            <a:r>
              <a:rPr lang="en"/>
              <a:t>Employees should be able to approve or deny customer rental requests.</a:t>
            </a:r>
            <a:endParaRPr/>
          </a:p>
          <a:p>
            <a:pPr indent="-342900" lvl="0" marL="457200" rtl="0" algn="l">
              <a:spcBef>
                <a:spcPts val="2000"/>
              </a:spcBef>
              <a:spcAft>
                <a:spcPts val="2000"/>
              </a:spcAft>
              <a:buSzPts val="1800"/>
              <a:buChar char="●"/>
            </a:pPr>
            <a:r>
              <a:rPr lang="en"/>
              <a:t>The system should flag vehicles and alert employees when a vehicle is approaching a deadline for preventative </a:t>
            </a:r>
            <a:r>
              <a:rPr lang="en"/>
              <a:t>maintenance</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Most popular </a:t>
            </a:r>
            <a:r>
              <a:rPr lang="en"/>
              <a:t>languages</a:t>
            </a:r>
            <a:r>
              <a:rPr lang="en"/>
              <a:t> supported</a:t>
            </a:r>
            <a:endParaRPr/>
          </a:p>
          <a:p>
            <a:pPr indent="-342900" lvl="0" marL="457200" rtl="0" algn="l">
              <a:spcBef>
                <a:spcPts val="2000"/>
              </a:spcBef>
              <a:spcAft>
                <a:spcPts val="0"/>
              </a:spcAft>
              <a:buSzPts val="1800"/>
              <a:buChar char="●"/>
            </a:pPr>
            <a:r>
              <a:rPr lang="en"/>
              <a:t>Customers can interact with the system through a web application</a:t>
            </a:r>
            <a:endParaRPr/>
          </a:p>
          <a:p>
            <a:pPr indent="-342900" lvl="0" marL="457200" rtl="0" algn="l">
              <a:spcBef>
                <a:spcPts val="2000"/>
              </a:spcBef>
              <a:spcAft>
                <a:spcPts val="0"/>
              </a:spcAft>
              <a:buSzPts val="1800"/>
              <a:buChar char="●"/>
            </a:pPr>
            <a:r>
              <a:rPr lang="en"/>
              <a:t>Customers can interact with the system via mobile application</a:t>
            </a:r>
            <a:endParaRPr/>
          </a:p>
          <a:p>
            <a:pPr indent="-342900" lvl="0" marL="457200" rtl="0" algn="l">
              <a:spcBef>
                <a:spcPts val="2000"/>
              </a:spcBef>
              <a:spcAft>
                <a:spcPts val="0"/>
              </a:spcAft>
              <a:buSzPts val="1800"/>
              <a:buChar char="●"/>
            </a:pPr>
            <a:r>
              <a:rPr lang="en"/>
              <a:t>UI color theme strays away from colors that are known to be less visible to those with disabilities such as color blindness</a:t>
            </a:r>
            <a:endParaRPr/>
          </a:p>
          <a:p>
            <a:pPr indent="-342900" lvl="0" marL="457200" rtl="0" algn="l">
              <a:spcBef>
                <a:spcPts val="2000"/>
              </a:spcBef>
              <a:spcAft>
                <a:spcPts val="0"/>
              </a:spcAft>
              <a:buSzPts val="1800"/>
              <a:buChar char="●"/>
            </a:pPr>
            <a:r>
              <a:rPr lang="en"/>
              <a:t>System capable of processing 1,000 transactions per hour</a:t>
            </a:r>
            <a:endParaRPr/>
          </a:p>
          <a:p>
            <a:pPr indent="-342900" lvl="0" marL="457200" rtl="0" algn="l">
              <a:spcBef>
                <a:spcPts val="2000"/>
              </a:spcBef>
              <a:spcAft>
                <a:spcPts val="2000"/>
              </a:spcAft>
              <a:buSzPts val="1800"/>
              <a:buChar char="●"/>
            </a:pPr>
            <a:r>
              <a:rPr lang="en"/>
              <a:t>Inventory updated every few seconds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Foreseen Challenges</a:t>
            </a:r>
            <a:endParaRPr/>
          </a:p>
        </p:txBody>
      </p:sp>
      <p:sp>
        <p:nvSpPr>
          <p:cNvPr id="146" name="Google Shape;146;p27"/>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Challenges</a:t>
            </a:r>
            <a:endParaRPr/>
          </a:p>
        </p:txBody>
      </p:sp>
      <p:sp>
        <p:nvSpPr>
          <p:cNvPr id="152" name="Google Shape;152;p28"/>
          <p:cNvSpPr txBox="1"/>
          <p:nvPr>
            <p:ph idx="1" type="body"/>
          </p:nvPr>
        </p:nvSpPr>
        <p:spPr>
          <a:xfrm>
            <a:off x="311700" y="1152475"/>
            <a:ext cx="4667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Accommodating</a:t>
            </a:r>
            <a:r>
              <a:rPr lang="en"/>
              <a:t> different car types</a:t>
            </a:r>
            <a:endParaRPr/>
          </a:p>
          <a:p>
            <a:pPr indent="-342900" lvl="0" marL="457200" rtl="0" algn="l">
              <a:spcBef>
                <a:spcPts val="0"/>
              </a:spcBef>
              <a:spcAft>
                <a:spcPts val="0"/>
              </a:spcAft>
              <a:buSzPts val="1800"/>
              <a:buChar char="●"/>
            </a:pPr>
            <a:r>
              <a:rPr lang="en"/>
              <a:t>Preventing rental/insurance fraud </a:t>
            </a:r>
            <a:endParaRPr/>
          </a:p>
          <a:p>
            <a:pPr indent="-342900" lvl="0" marL="457200" rtl="0" algn="l">
              <a:spcBef>
                <a:spcPts val="0"/>
              </a:spcBef>
              <a:spcAft>
                <a:spcPts val="0"/>
              </a:spcAft>
              <a:buSzPts val="1800"/>
              <a:buChar char="●"/>
            </a:pPr>
            <a:r>
              <a:rPr lang="en"/>
              <a:t>Ensuring accessibility across different devices</a:t>
            </a:r>
            <a:endParaRPr/>
          </a:p>
          <a:p>
            <a:pPr indent="-342900" lvl="0" marL="457200" rtl="0" algn="l">
              <a:spcBef>
                <a:spcPts val="0"/>
              </a:spcBef>
              <a:spcAft>
                <a:spcPts val="0"/>
              </a:spcAft>
              <a:buSzPts val="1800"/>
              <a:buChar char="●"/>
            </a:pPr>
            <a:r>
              <a:rPr lang="en"/>
              <a:t>Handling cancellations and accidents </a:t>
            </a:r>
            <a:endParaRPr/>
          </a:p>
          <a:p>
            <a:pPr indent="-342900" lvl="0" marL="457200" rtl="0" algn="l">
              <a:spcBef>
                <a:spcPts val="0"/>
              </a:spcBef>
              <a:spcAft>
                <a:spcPts val="0"/>
              </a:spcAft>
              <a:buSzPts val="1800"/>
              <a:buChar char="●"/>
            </a:pPr>
            <a:r>
              <a:rPr lang="en"/>
              <a:t>Storing large amounts of location and condition data</a:t>
            </a:r>
            <a:endParaRPr/>
          </a:p>
        </p:txBody>
      </p:sp>
      <p:pic>
        <p:nvPicPr>
          <p:cNvPr id="153" name="Google Shape;153;p28"/>
          <p:cNvPicPr preferRelativeResize="0"/>
          <p:nvPr/>
        </p:nvPicPr>
        <p:blipFill>
          <a:blip r:embed="rId3">
            <a:alphaModFix/>
          </a:blip>
          <a:stretch>
            <a:fillRect/>
          </a:stretch>
        </p:blipFill>
        <p:spPr>
          <a:xfrm>
            <a:off x="5296950" y="1358050"/>
            <a:ext cx="3625301" cy="242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Solutions</a:t>
            </a:r>
            <a:endParaRPr/>
          </a:p>
        </p:txBody>
      </p:sp>
      <p:sp>
        <p:nvSpPr>
          <p:cNvPr id="159" name="Google Shape;159;p29"/>
          <p:cNvSpPr txBox="1"/>
          <p:nvPr>
            <p:ph idx="1" type="body"/>
          </p:nvPr>
        </p:nvSpPr>
        <p:spPr>
          <a:xfrm>
            <a:off x="311700" y="1152475"/>
            <a:ext cx="4125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Brand-agnostic classification</a:t>
            </a:r>
            <a:endParaRPr/>
          </a:p>
          <a:p>
            <a:pPr indent="-342900" lvl="0" marL="457200" rtl="0" algn="l">
              <a:spcBef>
                <a:spcPts val="0"/>
              </a:spcBef>
              <a:spcAft>
                <a:spcPts val="0"/>
              </a:spcAft>
              <a:buSzPts val="1800"/>
              <a:buChar char="●"/>
            </a:pPr>
            <a:r>
              <a:rPr lang="en"/>
              <a:t>AI/ML fraud detection systems</a:t>
            </a:r>
            <a:endParaRPr/>
          </a:p>
          <a:p>
            <a:pPr indent="-342900" lvl="0" marL="457200" rtl="0" algn="l">
              <a:spcBef>
                <a:spcPts val="0"/>
              </a:spcBef>
              <a:spcAft>
                <a:spcPts val="0"/>
              </a:spcAft>
              <a:buSzPts val="1800"/>
              <a:buChar char="●"/>
            </a:pPr>
            <a:r>
              <a:rPr lang="en"/>
              <a:t>Real Time inventory updates and automatic reporting</a:t>
            </a:r>
            <a:endParaRPr/>
          </a:p>
          <a:p>
            <a:pPr indent="-342900" lvl="0" marL="457200" rtl="0" algn="l">
              <a:spcBef>
                <a:spcPts val="0"/>
              </a:spcBef>
              <a:spcAft>
                <a:spcPts val="0"/>
              </a:spcAft>
              <a:buSzPts val="1800"/>
              <a:buChar char="●"/>
            </a:pPr>
            <a:r>
              <a:rPr lang="en"/>
              <a:t>Distributed data storage (Blue-Green Deployments)</a:t>
            </a:r>
            <a:endParaRPr/>
          </a:p>
        </p:txBody>
      </p:sp>
      <p:pic>
        <p:nvPicPr>
          <p:cNvPr id="160" name="Google Shape;160;p29"/>
          <p:cNvPicPr preferRelativeResize="0"/>
          <p:nvPr/>
        </p:nvPicPr>
        <p:blipFill>
          <a:blip r:embed="rId3">
            <a:alphaModFix/>
          </a:blip>
          <a:stretch>
            <a:fillRect/>
          </a:stretch>
        </p:blipFill>
        <p:spPr>
          <a:xfrm>
            <a:off x="4572002" y="1340975"/>
            <a:ext cx="4089975" cy="286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166" name="Google Shape;166;p30"/>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66" name="Google Shape;66;p1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052300"/>
            <a:ext cx="8520600" cy="412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design project is a rental car fleet management system</a:t>
            </a:r>
            <a:endParaRPr/>
          </a:p>
          <a:p>
            <a:pPr indent="-342900" lvl="0" marL="457200" rtl="0" algn="l">
              <a:spcBef>
                <a:spcPts val="0"/>
              </a:spcBef>
              <a:spcAft>
                <a:spcPts val="0"/>
              </a:spcAft>
              <a:buSzPts val="1800"/>
              <a:buChar char="●"/>
            </a:pPr>
            <a:r>
              <a:rPr lang="en"/>
              <a:t>Our goal is to design a user friendly web and mobile application that the management system will run on and allow customers to make quick transactions</a:t>
            </a:r>
            <a:endParaRPr/>
          </a:p>
          <a:p>
            <a:pPr indent="-342900" lvl="0" marL="457200" rtl="0" algn="l">
              <a:spcBef>
                <a:spcPts val="0"/>
              </a:spcBef>
              <a:spcAft>
                <a:spcPts val="0"/>
              </a:spcAft>
              <a:buSzPts val="1800"/>
              <a:buChar char="●"/>
            </a:pPr>
            <a:r>
              <a:rPr lang="en"/>
              <a:t>The system will differentiate users by account roles and each different role will have different limitations</a:t>
            </a:r>
            <a:endParaRPr/>
          </a:p>
          <a:p>
            <a:pPr indent="-317500" lvl="1" marL="914400" rtl="0" algn="l">
              <a:spcBef>
                <a:spcPts val="0"/>
              </a:spcBef>
              <a:spcAft>
                <a:spcPts val="0"/>
              </a:spcAft>
              <a:buSzPts val="1400"/>
              <a:buChar char="○"/>
            </a:pPr>
            <a:r>
              <a:rPr lang="en"/>
              <a:t>Managers, employees, and customers</a:t>
            </a:r>
            <a:endParaRPr/>
          </a:p>
          <a:p>
            <a:pPr indent="-342900" lvl="0" marL="457200" rtl="0" algn="l">
              <a:spcBef>
                <a:spcPts val="0"/>
              </a:spcBef>
              <a:spcAft>
                <a:spcPts val="0"/>
              </a:spcAft>
              <a:buSzPts val="1800"/>
              <a:buChar char="●"/>
            </a:pPr>
            <a:r>
              <a:rPr lang="en"/>
              <a:t>The system inventory will update frequently and process transactions immediately so customers can always see what is available</a:t>
            </a:r>
            <a:endParaRPr/>
          </a:p>
          <a:p>
            <a:pPr indent="-342900" lvl="0" marL="457200" rtl="0" algn="l">
              <a:spcBef>
                <a:spcPts val="0"/>
              </a:spcBef>
              <a:spcAft>
                <a:spcPts val="0"/>
              </a:spcAft>
              <a:buSzPts val="1800"/>
              <a:buChar char="●"/>
            </a:pPr>
            <a:r>
              <a:rPr lang="en"/>
              <a:t>The user interface for the web and mobile applications will be disability friendly</a:t>
            </a:r>
            <a:endParaRPr/>
          </a:p>
        </p:txBody>
      </p:sp>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78" name="Google Shape;78;p16"/>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706275"/>
            <a:ext cx="8520600" cy="386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project utilizes front-end web development, front-end mobile development, and back-end development.</a:t>
            </a:r>
            <a:endParaRPr/>
          </a:p>
          <a:p>
            <a:pPr indent="-317500" lvl="1" marL="914400" rtl="0" algn="l">
              <a:spcBef>
                <a:spcPts val="0"/>
              </a:spcBef>
              <a:spcAft>
                <a:spcPts val="0"/>
              </a:spcAft>
              <a:buSzPts val="1400"/>
              <a:buChar char="○"/>
            </a:pPr>
            <a:r>
              <a:rPr lang="en"/>
              <a:t>This allows us to get a sense of designing for multiple types of development, and figure out what areas that we might want to </a:t>
            </a:r>
            <a:r>
              <a:rPr lang="en"/>
              <a:t>pursue</a:t>
            </a:r>
            <a:r>
              <a:rPr lang="en"/>
              <a:t> after graduation. </a:t>
            </a:r>
            <a:endParaRPr/>
          </a:p>
          <a:p>
            <a:pPr indent="-342900" lvl="0" marL="457200" rtl="0" algn="l">
              <a:spcBef>
                <a:spcPts val="0"/>
              </a:spcBef>
              <a:spcAft>
                <a:spcPts val="0"/>
              </a:spcAft>
              <a:buSzPts val="1800"/>
              <a:buChar char="●"/>
            </a:pPr>
            <a:r>
              <a:rPr lang="en"/>
              <a:t>This is a real problem that a company could ask us to develop.</a:t>
            </a:r>
            <a:endParaRPr/>
          </a:p>
          <a:p>
            <a:pPr indent="-317500" lvl="1" marL="914400" rtl="0" algn="l">
              <a:spcBef>
                <a:spcPts val="0"/>
              </a:spcBef>
              <a:spcAft>
                <a:spcPts val="0"/>
              </a:spcAft>
              <a:buSzPts val="1400"/>
              <a:buChar char="○"/>
            </a:pPr>
            <a:r>
              <a:rPr lang="en"/>
              <a:t>Get hands on experience going through the design process just like we would at a job/internship.</a:t>
            </a:r>
            <a:endParaRPr/>
          </a:p>
        </p:txBody>
      </p:sp>
      <p:pic>
        <p:nvPicPr>
          <p:cNvPr id="84" name="Google Shape;84;p17"/>
          <p:cNvPicPr preferRelativeResize="0"/>
          <p:nvPr/>
        </p:nvPicPr>
        <p:blipFill>
          <a:blip r:embed="rId3">
            <a:alphaModFix/>
          </a:blip>
          <a:stretch>
            <a:fillRect/>
          </a:stretch>
        </p:blipFill>
        <p:spPr>
          <a:xfrm>
            <a:off x="5275750" y="2816151"/>
            <a:ext cx="3697749" cy="1935151"/>
          </a:xfrm>
          <a:prstGeom prst="rect">
            <a:avLst/>
          </a:prstGeom>
          <a:noFill/>
          <a:ln>
            <a:noFill/>
          </a:ln>
        </p:spPr>
      </p:pic>
      <p:pic>
        <p:nvPicPr>
          <p:cNvPr id="85" name="Google Shape;85;p17"/>
          <p:cNvPicPr preferRelativeResize="0"/>
          <p:nvPr/>
        </p:nvPicPr>
        <p:blipFill>
          <a:blip r:embed="rId4">
            <a:alphaModFix/>
          </a:blip>
          <a:stretch>
            <a:fillRect/>
          </a:stretch>
        </p:blipFill>
        <p:spPr>
          <a:xfrm>
            <a:off x="311700" y="2762969"/>
            <a:ext cx="3611676" cy="1805850"/>
          </a:xfrm>
          <a:prstGeom prst="rect">
            <a:avLst/>
          </a:prstGeom>
          <a:noFill/>
          <a:ln>
            <a:noFill/>
          </a:ln>
        </p:spPr>
      </p:pic>
      <p:sp>
        <p:nvSpPr>
          <p:cNvPr id="86" name="Google Shape;86;p17"/>
          <p:cNvSpPr txBox="1"/>
          <p:nvPr>
            <p:ph type="title"/>
          </p:nvPr>
        </p:nvSpPr>
        <p:spPr>
          <a:xfrm>
            <a:off x="311700" y="245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92" name="Google Shape;92;p18"/>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System will charge the remaining cost of the transaction plus the cost of any additional fees due to damage or other things.</a:t>
            </a:r>
            <a:endParaRPr/>
          </a:p>
          <a:p>
            <a:pPr indent="-342900" lvl="0" marL="457200" rtl="0" algn="l">
              <a:lnSpc>
                <a:spcPct val="100000"/>
              </a:lnSpc>
              <a:spcBef>
                <a:spcPts val="2000"/>
              </a:spcBef>
              <a:spcAft>
                <a:spcPts val="0"/>
              </a:spcAft>
              <a:buSzPts val="1800"/>
              <a:buChar char="●"/>
            </a:pPr>
            <a:r>
              <a:rPr lang="en"/>
              <a:t>Customers can cancel pending rentals at any time. Cancellations occurring within a set time period will charge a late cancellation fee.</a:t>
            </a:r>
            <a:endParaRPr/>
          </a:p>
          <a:p>
            <a:pPr indent="-342900" lvl="0" marL="457200" rtl="0" algn="l">
              <a:lnSpc>
                <a:spcPct val="100000"/>
              </a:lnSpc>
              <a:spcBef>
                <a:spcPts val="2000"/>
              </a:spcBef>
              <a:spcAft>
                <a:spcPts val="2000"/>
              </a:spcAft>
              <a:buSzPts val="1800"/>
              <a:buChar char="●"/>
            </a:pPr>
            <a:r>
              <a:rPr lang="en"/>
              <a:t>Customers can provide coupon codes to receive special and promotional discounts and reduced rates</a:t>
            </a:r>
            <a:endParaRPr/>
          </a:p>
        </p:txBody>
      </p:sp>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Transactions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Customers can perform a monetary transaction for one or multiple vehicles available in the rental fleet. Pre-pickup there will be a small pending charge ($1) to filter the cases where the card is declined. Refunded after drop off.</a:t>
            </a:r>
            <a:endParaRPr/>
          </a:p>
          <a:p>
            <a:pPr indent="-342900" lvl="0" marL="457200" rtl="0" algn="l">
              <a:spcBef>
                <a:spcPts val="2000"/>
              </a:spcBef>
              <a:spcAft>
                <a:spcPts val="0"/>
              </a:spcAft>
              <a:buSzPts val="1800"/>
              <a:buChar char="●"/>
            </a:pPr>
            <a:r>
              <a:rPr lang="en"/>
              <a:t>Customers receive receipts via email and can view past transaction information. Likely from within their account information page.</a:t>
            </a:r>
            <a:endParaRPr/>
          </a:p>
          <a:p>
            <a:pPr indent="-342900" lvl="0" marL="457200" rtl="0" algn="l">
              <a:spcBef>
                <a:spcPts val="2000"/>
              </a:spcBef>
              <a:spcAft>
                <a:spcPts val="2000"/>
              </a:spcAft>
              <a:buSzPts val="1800"/>
              <a:buChar char="●"/>
            </a:pPr>
            <a:r>
              <a:rPr lang="en"/>
              <a:t>Customers can apply points they have earned from previous transactions without the need to sign up for a separate rewards program.</a:t>
            </a:r>
            <a:endParaRPr/>
          </a:p>
        </p:txBody>
      </p:sp>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Transactions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Customers can filter available vehicle by how many seats they need or the type of vehicle they want.</a:t>
            </a:r>
            <a:endParaRPr/>
          </a:p>
          <a:p>
            <a:pPr indent="-342900" lvl="0" marL="457200" rtl="0" algn="l">
              <a:spcBef>
                <a:spcPts val="2000"/>
              </a:spcBef>
              <a:spcAft>
                <a:spcPts val="0"/>
              </a:spcAft>
              <a:buSzPts val="1800"/>
              <a:buChar char="●"/>
            </a:pPr>
            <a:r>
              <a:rPr lang="en"/>
              <a:t>Customers can upload pictures of the rental vehicle during pickup and after drop-off. This would allow customers to document any damages to the car that happened before they were in possession of the vehicle.</a:t>
            </a:r>
            <a:endParaRPr/>
          </a:p>
          <a:p>
            <a:pPr indent="-342900" lvl="0" marL="457200" rtl="0" algn="l">
              <a:spcBef>
                <a:spcPts val="2000"/>
              </a:spcBef>
              <a:spcAft>
                <a:spcPts val="0"/>
              </a:spcAft>
              <a:buSzPts val="1800"/>
              <a:buChar char="●"/>
            </a:pPr>
            <a:r>
              <a:rPr lang="en"/>
              <a:t>Customers can login with Google or Apple.</a:t>
            </a:r>
            <a:endParaRPr/>
          </a:p>
          <a:p>
            <a:pPr indent="-342900" lvl="0" marL="457200" rtl="0" algn="l">
              <a:spcBef>
                <a:spcPts val="2000"/>
              </a:spcBef>
              <a:spcAft>
                <a:spcPts val="2000"/>
              </a:spcAft>
              <a:buSzPts val="1800"/>
              <a:buChar char="●"/>
            </a:pPr>
            <a:r>
              <a:rPr lang="en"/>
              <a:t>Customers can update their account information. </a:t>
            </a:r>
            <a:endParaRPr/>
          </a:p>
        </p:txBody>
      </p:sp>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Interaction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