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89" d="100"/>
          <a:sy n="89" d="100"/>
        </p:scale>
        <p:origin x="53"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1/26/2017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1/26/2017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gpsworld.com/gpsgnss-accuracy-lies-damn-lies-and-statistics-113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924" y="1803405"/>
            <a:ext cx="11890075" cy="1825096"/>
          </a:xfrm>
        </p:spPr>
        <p:txBody>
          <a:bodyPr>
            <a:normAutofit/>
          </a:bodyPr>
          <a:lstStyle/>
          <a:p>
            <a:r>
              <a:rPr lang="en-US" sz="5400" dirty="0" smtClean="0"/>
              <a:t>EECE 5698: Homework 3 Write-up</a:t>
            </a:r>
            <a:endParaRPr lang="en-US" sz="5400" dirty="0"/>
          </a:p>
        </p:txBody>
      </p:sp>
      <p:sp>
        <p:nvSpPr>
          <p:cNvPr id="3" name="Subtitle 2"/>
          <p:cNvSpPr>
            <a:spLocks noGrp="1"/>
          </p:cNvSpPr>
          <p:nvPr>
            <p:ph type="subTitle" idx="1"/>
          </p:nvPr>
        </p:nvSpPr>
        <p:spPr/>
        <p:txBody>
          <a:bodyPr/>
          <a:lstStyle/>
          <a:p>
            <a:r>
              <a:rPr lang="en-US" dirty="0" smtClean="0"/>
              <a:t>By Brian Wilcox</a:t>
            </a:r>
            <a:endParaRPr lang="en-US" dirty="0"/>
          </a:p>
        </p:txBody>
      </p:sp>
    </p:spTree>
    <p:extLst>
      <p:ext uri="{BB962C8B-B14F-4D97-AF65-F5344CB8AC3E}">
        <p14:creationId xmlns:p14="http://schemas.microsoft.com/office/powerpoint/2010/main" val="41823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Develop portable Python code for data collection of GPGGA data using a GPS and </a:t>
            </a:r>
            <a:r>
              <a:rPr lang="en-US" dirty="0" smtClean="0"/>
              <a:t>LCM for </a:t>
            </a:r>
            <a:r>
              <a:rPr lang="en-US" dirty="0" smtClean="0"/>
              <a:t>communication purposes</a:t>
            </a:r>
          </a:p>
          <a:p>
            <a:pPr marL="0" indent="0">
              <a:buNone/>
            </a:pPr>
            <a:r>
              <a:rPr lang="en-US" dirty="0" smtClean="0"/>
              <a:t>Steps:</a:t>
            </a:r>
          </a:p>
          <a:p>
            <a:pPr marL="457200" indent="-457200">
              <a:buFont typeface="+mj-lt"/>
              <a:buAutoNum type="arabicPeriod"/>
            </a:pPr>
            <a:r>
              <a:rPr lang="en-US" dirty="0" smtClean="0"/>
              <a:t>Write a </a:t>
            </a:r>
            <a:r>
              <a:rPr lang="en-US" dirty="0" err="1" smtClean="0"/>
              <a:t>struct</a:t>
            </a:r>
            <a:r>
              <a:rPr lang="en-US" dirty="0" smtClean="0"/>
              <a:t> for the GPGGA data we are interested in (timestamp, latitude, longitude, altitude, </a:t>
            </a:r>
            <a:r>
              <a:rPr lang="en-US" dirty="0" err="1" smtClean="0"/>
              <a:t>utm_x</a:t>
            </a:r>
            <a:r>
              <a:rPr lang="en-US" dirty="0" smtClean="0"/>
              <a:t>, </a:t>
            </a:r>
            <a:r>
              <a:rPr lang="en-US" dirty="0" err="1" smtClean="0"/>
              <a:t>utm_y</a:t>
            </a:r>
            <a:r>
              <a:rPr lang="en-US" dirty="0" smtClean="0"/>
              <a:t>)</a:t>
            </a:r>
          </a:p>
          <a:p>
            <a:pPr marL="457200" indent="-457200">
              <a:buFont typeface="+mj-lt"/>
              <a:buAutoNum type="arabicPeriod"/>
            </a:pPr>
            <a:r>
              <a:rPr lang="en-US" dirty="0" smtClean="0"/>
              <a:t>Implement a driver that parses this data from the GPS and performs a conversion of latitude and longitude to </a:t>
            </a:r>
            <a:r>
              <a:rPr lang="en-US" dirty="0" smtClean="0"/>
              <a:t>UTM values</a:t>
            </a:r>
          </a:p>
          <a:p>
            <a:pPr>
              <a:buFontTx/>
              <a:buChar char="-"/>
            </a:pPr>
            <a:r>
              <a:rPr lang="en-US" dirty="0" smtClean="0"/>
              <a:t>GPGGA Gives DDMMMM.MM for Latitude and Longitude</a:t>
            </a:r>
          </a:p>
          <a:p>
            <a:pPr>
              <a:buFontTx/>
              <a:buChar char="-"/>
            </a:pPr>
            <a:r>
              <a:rPr lang="en-US" dirty="0" smtClean="0"/>
              <a:t>Proper magnitude conversion goes by:</a:t>
            </a:r>
          </a:p>
          <a:p>
            <a:pPr marL="0" indent="0">
              <a:buNone/>
            </a:pPr>
            <a:r>
              <a:rPr lang="en-US" dirty="0"/>
              <a:t> </a:t>
            </a:r>
            <a:r>
              <a:rPr lang="en-US" dirty="0" smtClean="0"/>
              <a:t>   </a:t>
            </a:r>
            <a:r>
              <a:rPr lang="en-US" dirty="0" err="1" smtClean="0"/>
              <a:t>utm_lat</a:t>
            </a:r>
            <a:r>
              <a:rPr lang="en-US" dirty="0" smtClean="0"/>
              <a:t>/long = </a:t>
            </a:r>
            <a:r>
              <a:rPr lang="en-US" dirty="0" err="1" smtClean="0"/>
              <a:t>msg.lat</a:t>
            </a:r>
            <a:r>
              <a:rPr lang="en-US" dirty="0" smtClean="0"/>
              <a:t>/long / </a:t>
            </a:r>
            <a:r>
              <a:rPr lang="en-US" dirty="0"/>
              <a:t>100 + </a:t>
            </a:r>
            <a:r>
              <a:rPr lang="en-US" dirty="0" smtClean="0"/>
              <a:t>(</a:t>
            </a:r>
            <a:r>
              <a:rPr lang="en-US" dirty="0" err="1" smtClean="0"/>
              <a:t>msg.lat</a:t>
            </a:r>
            <a:r>
              <a:rPr lang="en-US" dirty="0" smtClean="0"/>
              <a:t>/long % 100)/60</a:t>
            </a:r>
          </a:p>
          <a:p>
            <a:pPr>
              <a:buFontTx/>
              <a:buChar char="-"/>
            </a:pPr>
            <a:r>
              <a:rPr lang="en-US" dirty="0" smtClean="0"/>
              <a:t>If Latitude is South -&gt; Make Latitude negative. If Longitude is West -&gt; Make Longitude negative.</a:t>
            </a:r>
            <a:endParaRPr lang="en-US" dirty="0" smtClean="0"/>
          </a:p>
          <a:p>
            <a:pPr marL="0" indent="0">
              <a:buNone/>
            </a:pPr>
            <a:r>
              <a:rPr lang="en-US" dirty="0" smtClean="0"/>
              <a:t>3.    Collect </a:t>
            </a:r>
            <a:r>
              <a:rPr lang="en-US" dirty="0" smtClean="0"/>
              <a:t>data of staying in one place outside for 10 minutes</a:t>
            </a:r>
          </a:p>
          <a:p>
            <a:pPr marL="0" indent="0">
              <a:buNone/>
            </a:pPr>
            <a:r>
              <a:rPr lang="en-US" dirty="0" smtClean="0"/>
              <a:t>4.    Collect </a:t>
            </a:r>
            <a:r>
              <a:rPr lang="en-US" dirty="0" smtClean="0"/>
              <a:t>data of moving in a straight line for 1 minute</a:t>
            </a:r>
          </a:p>
          <a:p>
            <a:pPr marL="0" indent="0">
              <a:buNone/>
            </a:pPr>
            <a:r>
              <a:rPr lang="en-US" dirty="0" smtClean="0"/>
              <a:t>5.    Plot </a:t>
            </a:r>
            <a:r>
              <a:rPr lang="en-US" dirty="0" smtClean="0"/>
              <a:t>Data in </a:t>
            </a:r>
            <a:r>
              <a:rPr lang="en-US" dirty="0" smtClean="0"/>
              <a:t>Matlab from LCM </a:t>
            </a:r>
            <a:r>
              <a:rPr lang="en-US" dirty="0" err="1" smtClean="0"/>
              <a:t>logfile</a:t>
            </a:r>
            <a:endParaRPr lang="en-US" dirty="0"/>
          </a:p>
        </p:txBody>
      </p:sp>
    </p:spTree>
    <p:extLst>
      <p:ext uri="{BB962C8B-B14F-4D97-AF65-F5344CB8AC3E}">
        <p14:creationId xmlns:p14="http://schemas.microsoft.com/office/powerpoint/2010/main" val="339774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887" y="229535"/>
            <a:ext cx="8610600" cy="1293028"/>
          </a:xfrm>
        </p:spPr>
        <p:txBody>
          <a:bodyPr/>
          <a:lstStyle/>
          <a:p>
            <a:r>
              <a:rPr lang="en-US" dirty="0" smtClean="0"/>
              <a:t>Software </a:t>
            </a:r>
            <a:endParaRPr lang="en-US" dirty="0"/>
          </a:p>
        </p:txBody>
      </p:sp>
      <p:pic>
        <p:nvPicPr>
          <p:cNvPr id="5" name="Content Placeholder 4"/>
          <p:cNvPicPr>
            <a:picLocks noGrp="1" noChangeAspect="1"/>
          </p:cNvPicPr>
          <p:nvPr>
            <p:ph idx="1"/>
          </p:nvPr>
        </p:nvPicPr>
        <p:blipFill>
          <a:blip r:embed="rId2"/>
          <a:stretch>
            <a:fillRect/>
          </a:stretch>
        </p:blipFill>
        <p:spPr>
          <a:xfrm>
            <a:off x="-77639" y="2027307"/>
            <a:ext cx="4004437" cy="4851236"/>
          </a:xfrm>
          <a:prstGeom prst="rect">
            <a:avLst/>
          </a:prstGeom>
        </p:spPr>
      </p:pic>
      <p:pic>
        <p:nvPicPr>
          <p:cNvPr id="4" name="Picture 3"/>
          <p:cNvPicPr>
            <a:picLocks noChangeAspect="1"/>
          </p:cNvPicPr>
          <p:nvPr/>
        </p:nvPicPr>
        <p:blipFill>
          <a:blip r:embed="rId3"/>
          <a:stretch>
            <a:fillRect/>
          </a:stretch>
        </p:blipFill>
        <p:spPr>
          <a:xfrm>
            <a:off x="9806607" y="3316318"/>
            <a:ext cx="2324100" cy="3343275"/>
          </a:xfrm>
          <a:prstGeom prst="rect">
            <a:avLst/>
          </a:prstGeom>
        </p:spPr>
      </p:pic>
      <p:sp>
        <p:nvSpPr>
          <p:cNvPr id="6" name="TextBox 5"/>
          <p:cNvSpPr txBox="1"/>
          <p:nvPr/>
        </p:nvSpPr>
        <p:spPr>
          <a:xfrm>
            <a:off x="802256" y="1422989"/>
            <a:ext cx="3640347" cy="369332"/>
          </a:xfrm>
          <a:prstGeom prst="rect">
            <a:avLst/>
          </a:prstGeom>
          <a:noFill/>
        </p:spPr>
        <p:txBody>
          <a:bodyPr wrap="square" rtlCol="0">
            <a:spAutoFit/>
          </a:bodyPr>
          <a:lstStyle/>
          <a:p>
            <a:r>
              <a:rPr lang="en-US" dirty="0" smtClean="0"/>
              <a:t>gpgga-driver.py</a:t>
            </a:r>
            <a:endParaRPr lang="en-US" dirty="0"/>
          </a:p>
        </p:txBody>
      </p:sp>
      <p:sp>
        <p:nvSpPr>
          <p:cNvPr id="7" name="TextBox 6"/>
          <p:cNvSpPr txBox="1"/>
          <p:nvPr/>
        </p:nvSpPr>
        <p:spPr>
          <a:xfrm>
            <a:off x="9927737" y="2774828"/>
            <a:ext cx="2444151" cy="369332"/>
          </a:xfrm>
          <a:prstGeom prst="rect">
            <a:avLst/>
          </a:prstGeom>
          <a:noFill/>
        </p:spPr>
        <p:txBody>
          <a:bodyPr wrap="square" rtlCol="0">
            <a:spAutoFit/>
          </a:bodyPr>
          <a:lstStyle/>
          <a:p>
            <a:r>
              <a:rPr lang="en-US"/>
              <a:t>gpgga_data.lcm</a:t>
            </a:r>
            <a:endParaRPr lang="en-US" dirty="0"/>
          </a:p>
        </p:txBody>
      </p:sp>
      <p:pic>
        <p:nvPicPr>
          <p:cNvPr id="3" name="Picture 2"/>
          <p:cNvPicPr>
            <a:picLocks noChangeAspect="1"/>
          </p:cNvPicPr>
          <p:nvPr/>
        </p:nvPicPr>
        <p:blipFill>
          <a:blip r:embed="rId4"/>
          <a:stretch>
            <a:fillRect/>
          </a:stretch>
        </p:blipFill>
        <p:spPr>
          <a:xfrm>
            <a:off x="4100793" y="2027307"/>
            <a:ext cx="4589524" cy="4800599"/>
          </a:xfrm>
          <a:prstGeom prst="rect">
            <a:avLst/>
          </a:prstGeom>
        </p:spPr>
      </p:pic>
      <p:sp>
        <p:nvSpPr>
          <p:cNvPr id="8" name="TextBox 7"/>
          <p:cNvSpPr txBox="1"/>
          <p:nvPr/>
        </p:nvSpPr>
        <p:spPr>
          <a:xfrm>
            <a:off x="5362754" y="1380292"/>
            <a:ext cx="3640347" cy="369332"/>
          </a:xfrm>
          <a:prstGeom prst="rect">
            <a:avLst/>
          </a:prstGeom>
          <a:noFill/>
        </p:spPr>
        <p:txBody>
          <a:bodyPr wrap="square" rtlCol="0">
            <a:spAutoFit/>
          </a:bodyPr>
          <a:lstStyle/>
          <a:p>
            <a:r>
              <a:rPr lang="en-US" dirty="0" smtClean="0"/>
              <a:t>lcm_read.m</a:t>
            </a:r>
            <a:endParaRPr lang="en-US" dirty="0"/>
          </a:p>
        </p:txBody>
      </p:sp>
    </p:spTree>
    <p:extLst>
      <p:ext uri="{BB962C8B-B14F-4D97-AF65-F5344CB8AC3E}">
        <p14:creationId xmlns:p14="http://schemas.microsoft.com/office/powerpoint/2010/main" val="408836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691" y="134644"/>
            <a:ext cx="8610600" cy="1293028"/>
          </a:xfrm>
        </p:spPr>
        <p:txBody>
          <a:bodyPr/>
          <a:lstStyle/>
          <a:p>
            <a:r>
              <a:rPr lang="en-US" dirty="0" smtClean="0"/>
              <a:t>Results of Ten Minutes Stationary</a:t>
            </a:r>
            <a:endParaRPr lang="en-US" dirty="0"/>
          </a:p>
        </p:txBody>
      </p:sp>
      <p:pic>
        <p:nvPicPr>
          <p:cNvPr id="10" name="Picture 9"/>
          <p:cNvPicPr>
            <a:picLocks noChangeAspect="1"/>
          </p:cNvPicPr>
          <p:nvPr/>
        </p:nvPicPr>
        <p:blipFill>
          <a:blip r:embed="rId2"/>
          <a:stretch>
            <a:fillRect/>
          </a:stretch>
        </p:blipFill>
        <p:spPr>
          <a:xfrm>
            <a:off x="0" y="2233810"/>
            <a:ext cx="6092755" cy="4554747"/>
          </a:xfrm>
          <a:prstGeom prst="rect">
            <a:avLst/>
          </a:prstGeom>
        </p:spPr>
      </p:pic>
      <p:sp>
        <p:nvSpPr>
          <p:cNvPr id="11" name="TextBox 10"/>
          <p:cNvSpPr txBox="1"/>
          <p:nvPr/>
        </p:nvSpPr>
        <p:spPr>
          <a:xfrm>
            <a:off x="546339" y="1642518"/>
            <a:ext cx="11645661" cy="369332"/>
          </a:xfrm>
          <a:prstGeom prst="rect">
            <a:avLst/>
          </a:prstGeom>
          <a:noFill/>
        </p:spPr>
        <p:txBody>
          <a:bodyPr wrap="square" rtlCol="0">
            <a:spAutoFit/>
          </a:bodyPr>
          <a:lstStyle/>
          <a:p>
            <a:r>
              <a:rPr lang="en-US" dirty="0" smtClean="0"/>
              <a:t>From the stationary data, one can conclude that there is Circular Gaussian Noise in GPS readings </a:t>
            </a:r>
            <a:endParaRPr lang="en-US" dirty="0"/>
          </a:p>
        </p:txBody>
      </p:sp>
      <p:pic>
        <p:nvPicPr>
          <p:cNvPr id="4" name="Picture 3"/>
          <p:cNvPicPr>
            <a:picLocks noChangeAspect="1"/>
          </p:cNvPicPr>
          <p:nvPr/>
        </p:nvPicPr>
        <p:blipFill>
          <a:blip r:embed="rId3"/>
          <a:stretch>
            <a:fillRect/>
          </a:stretch>
        </p:blipFill>
        <p:spPr>
          <a:xfrm>
            <a:off x="6076111" y="2194560"/>
            <a:ext cx="6115889" cy="4633249"/>
          </a:xfrm>
          <a:prstGeom prst="rect">
            <a:avLst/>
          </a:prstGeom>
        </p:spPr>
      </p:pic>
    </p:spTree>
    <p:extLst>
      <p:ext uri="{BB962C8B-B14F-4D97-AF65-F5344CB8AC3E}">
        <p14:creationId xmlns:p14="http://schemas.microsoft.com/office/powerpoint/2010/main" val="265275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Trajectory of Moving in a straight </a:t>
            </a:r>
            <a:r>
              <a:rPr lang="en-US" dirty="0" smtClean="0"/>
              <a:t>LINE for </a:t>
            </a:r>
            <a:r>
              <a:rPr lang="en-US" dirty="0" smtClean="0"/>
              <a:t>a minute</a:t>
            </a:r>
            <a:endParaRPr lang="en-US" dirty="0"/>
          </a:p>
        </p:txBody>
      </p:sp>
      <p:pic>
        <p:nvPicPr>
          <p:cNvPr id="4" name="Content Placeholder 3"/>
          <p:cNvPicPr>
            <a:picLocks noGrp="1" noChangeAspect="1"/>
          </p:cNvPicPr>
          <p:nvPr>
            <p:ph idx="1"/>
          </p:nvPr>
        </p:nvPicPr>
        <p:blipFill>
          <a:blip r:embed="rId2"/>
          <a:stretch>
            <a:fillRect/>
          </a:stretch>
        </p:blipFill>
        <p:spPr>
          <a:xfrm>
            <a:off x="3557851" y="2564861"/>
            <a:ext cx="5335089" cy="4024313"/>
          </a:xfrm>
          <a:prstGeom prst="rect">
            <a:avLst/>
          </a:prstGeom>
        </p:spPr>
      </p:pic>
    </p:spTree>
    <p:extLst>
      <p:ext uri="{BB962C8B-B14F-4D97-AF65-F5344CB8AC3E}">
        <p14:creationId xmlns:p14="http://schemas.microsoft.com/office/powerpoint/2010/main" val="741606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Analysis/Conclusions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GPS data produces a Circular Gaussian Noise Distribution (really an Elliptical one that can be modeled well by a Circular Distribution. </a:t>
            </a:r>
            <a:r>
              <a:rPr lang="en-US" dirty="0"/>
              <a:t>Source: </a:t>
            </a:r>
            <a:r>
              <a:rPr lang="en-US" dirty="0">
                <a:hlinkClick r:id="rId2"/>
              </a:rPr>
              <a:t>http://gpsworld.com/gpsgnss-accuracy-lies-damn-lies-and-statistics-1134</a:t>
            </a:r>
            <a:r>
              <a:rPr lang="en-US" dirty="0" smtClean="0">
                <a:hlinkClick r:id="rId2"/>
              </a:rPr>
              <a:t>/</a:t>
            </a:r>
            <a:r>
              <a:rPr lang="en-US" dirty="0" smtClean="0"/>
              <a:t>) </a:t>
            </a:r>
          </a:p>
          <a:p>
            <a:r>
              <a:rPr lang="en-US" dirty="0" smtClean="0"/>
              <a:t>GPS Navigation can provide noisy data which would require proper filtering to handle deviations from actual positions. This would be an interesting research topic to explore in greater depth.</a:t>
            </a:r>
          </a:p>
          <a:p>
            <a:r>
              <a:rPr lang="en-US" dirty="0" smtClean="0"/>
              <a:t>LCM can be used to provide GPS data to pinpoint locations at high accuracy.</a:t>
            </a:r>
          </a:p>
          <a:p>
            <a:r>
              <a:rPr lang="en-US" dirty="0" smtClean="0"/>
              <a:t>UTM data is useful for plotting relative position given your zone. </a:t>
            </a:r>
          </a:p>
          <a:p>
            <a:r>
              <a:rPr lang="en-US" dirty="0" smtClean="0"/>
              <a:t>It was windy outside and that may have caused the GPS to change position while data was being collected. </a:t>
            </a:r>
          </a:p>
          <a:p>
            <a:pPr marL="0" indent="0">
              <a:buNone/>
            </a:pPr>
            <a:endParaRPr lang="en-US" dirty="0" smtClean="0"/>
          </a:p>
          <a:p>
            <a:pPr marL="0" indent="0">
              <a:buNone/>
            </a:pPr>
            <a:endParaRPr lang="en-US" dirty="0" smtClean="0"/>
          </a:p>
          <a:p>
            <a:r>
              <a:rPr lang="en-US" dirty="0" smtClean="0"/>
              <a:t>Apparently, I cannot stay in one place for ten minutes.</a:t>
            </a:r>
          </a:p>
          <a:p>
            <a:r>
              <a:rPr lang="en-US" dirty="0" smtClean="0"/>
              <a:t>I also apparently struggle to walk in a straight line.</a:t>
            </a:r>
          </a:p>
          <a:p>
            <a:r>
              <a:rPr lang="en-US" dirty="0" smtClean="0"/>
              <a:t>What exactly are ideal conditions for this device? The middle of Centennial?</a:t>
            </a:r>
          </a:p>
          <a:p>
            <a:r>
              <a:rPr lang="en-US" dirty="0" smtClean="0"/>
              <a:t>When Installing Matlab on Ubuntu, try not to install all the toolboxes. Also, try not to enter the wrong username for who will be accessing your Matlab license. Both will set you back a few hours</a:t>
            </a:r>
            <a:endParaRPr lang="en-US" dirty="0"/>
          </a:p>
        </p:txBody>
      </p:sp>
    </p:spTree>
    <p:extLst>
      <p:ext uri="{BB962C8B-B14F-4D97-AF65-F5344CB8AC3E}">
        <p14:creationId xmlns:p14="http://schemas.microsoft.com/office/powerpoint/2010/main" val="145174364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226</TotalTime>
  <Words>375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EECE 5698: Homework 3 Write-up</vt:lpstr>
      <vt:lpstr>Objectives</vt:lpstr>
      <vt:lpstr>Software </vt:lpstr>
      <vt:lpstr>Results of Ten Minutes Stationary</vt:lpstr>
      <vt:lpstr>Trajectory of Moving in a straight LINE for a minute</vt:lpstr>
      <vt:lpstr>Analysis/Conclusions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EECE 5698: Homework 3 Write-up</dc:title>
  <dc:creator>Brian Wilcox</dc:creator>
  <cp:lastModifiedBy>Brian Wilcox</cp:lastModifiedBy>
  <cp:revision>33</cp:revision>
  <dcterms:created xsi:type="dcterms:W3CDTF">2017-01-26T01:24:56Z</dcterms:created>
  <dcterms:modified xsi:type="dcterms:W3CDTF">2017-01-26T07:25:10Z</dcterms:modified>
</cp:coreProperties>
</file>