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node.js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57709dae2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policies, we followed least-privilege.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Lambda execution role gets only the DynamoDB actions it needs on our table and GSIs, scoped to ARNs.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policy limits S3 access to a specific bucket prefix, and we grant the minimal KMS permissions required.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 Gateway has permission to write logs.</a:t>
            </a:r>
            <a:endParaRPr/>
          </a:p>
        </p:txBody>
      </p:sp>
      <p:sp>
        <p:nvSpPr>
          <p:cNvPr id="159" name="Google Shape;159;g3757709dae2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Gateway/Lambda path verifies JWTs and enforces CORS.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Lambda-to-DynamoDB path uses IAM—no embedded credentials.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S3, we block public access and use pre-signed URLs so clients never get blanket bucket permissions.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combination prevents unauthorized access.</a:t>
            </a:r>
            <a:endParaRPr sz="1300"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Serverless is the best choice for startups. It is a cost effective solution compared to containers.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and integration allows LAMBDA to answer core queries. An access pattern is used to increase infrastructure.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is a feature by default. This prevents unauthorized users, least privilege policies in place along side encryption and end to end HTTPS.</a:t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Hello! My name is Briana Long. I am a senior Computer Science </a:t>
            </a:r>
            <a:r>
              <a:rPr lang="en-US"/>
              <a:t>major</a:t>
            </a:r>
            <a:r>
              <a:rPr lang="en-US"/>
              <a:t> at SNHU.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presentation is to highlight migrating a </a:t>
            </a:r>
            <a:r>
              <a:rPr lang="en-US"/>
              <a:t>full stack</a:t>
            </a:r>
            <a:r>
              <a:rPr lang="en-US"/>
              <a:t> </a:t>
            </a:r>
            <a:r>
              <a:rPr lang="en-US"/>
              <a:t>application</a:t>
            </a:r>
            <a:r>
              <a:rPr lang="en-US"/>
              <a:t> into an Amazon Web services. This is a serverless, </a:t>
            </a:r>
            <a:r>
              <a:rPr lang="en-US"/>
              <a:t>cloud</a:t>
            </a:r>
            <a:r>
              <a:rPr lang="en-US"/>
              <a:t> based </a:t>
            </a:r>
            <a:r>
              <a:rPr lang="en-US"/>
              <a:t>environment</a:t>
            </a:r>
            <a:r>
              <a:rPr lang="en-US"/>
              <a:t>. This pivot allows for a cost effective </a:t>
            </a:r>
            <a:r>
              <a:rPr lang="en-US"/>
              <a:t>scalability. While also integrating security and automation. </a:t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Monolithic architecture is a software design where all </a:t>
            </a:r>
            <a:r>
              <a:rPr lang="en-US"/>
              <a:t>components</a:t>
            </a:r>
            <a:r>
              <a:rPr lang="en-US"/>
              <a:t> </a:t>
            </a:r>
            <a:r>
              <a:rPr lang="en-US"/>
              <a:t>of</a:t>
            </a:r>
            <a:r>
              <a:rPr lang="en-US"/>
              <a:t> an application are </a:t>
            </a:r>
            <a:r>
              <a:rPr lang="en-US"/>
              <a:t>integrated</a:t>
            </a:r>
            <a:r>
              <a:rPr lang="en-US"/>
              <a:t> and deployed as a single unit.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Compared to using Docker, which is a microservice that breaks down </a:t>
            </a:r>
            <a:r>
              <a:rPr lang="en-US"/>
              <a:t>components</a:t>
            </a:r>
            <a:r>
              <a:rPr lang="en-US"/>
              <a:t> into smaller services.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is used as a </a:t>
            </a:r>
            <a:r>
              <a:rPr lang="en-US"/>
              <a:t>container</a:t>
            </a:r>
            <a:r>
              <a:rPr lang="en-US"/>
              <a:t> for </a:t>
            </a:r>
            <a:r>
              <a:rPr lang="en-US"/>
              <a:t>consistent</a:t>
            </a:r>
            <a:r>
              <a:rPr lang="en-US"/>
              <a:t> </a:t>
            </a:r>
            <a:r>
              <a:rPr lang="en-US"/>
              <a:t>environments</a:t>
            </a:r>
            <a:r>
              <a:rPr lang="en-US"/>
              <a:t> across machines.</a:t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Orchestration is the automation and </a:t>
            </a:r>
            <a:r>
              <a:rPr lang="en-US"/>
              <a:t>management</a:t>
            </a:r>
            <a:r>
              <a:rPr lang="en-US"/>
              <a:t> of </a:t>
            </a:r>
            <a:r>
              <a:rPr lang="en-US"/>
              <a:t>complex</a:t>
            </a:r>
            <a:r>
              <a:rPr lang="en-US"/>
              <a:t> tasks and workflows across systems and services.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creates a central </a:t>
            </a:r>
            <a:r>
              <a:rPr lang="en-US"/>
              <a:t>point</a:t>
            </a:r>
            <a:r>
              <a:rPr lang="en-US"/>
              <a:t> of control to the streamline process and reduce manual intervention.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Compose runs </a:t>
            </a:r>
            <a:r>
              <a:rPr lang="en-US"/>
              <a:t>multiple</a:t>
            </a:r>
            <a:r>
              <a:rPr lang="en-US"/>
              <a:t> containers in sync. This </a:t>
            </a:r>
            <a:r>
              <a:rPr lang="en-US"/>
              <a:t>includes</a:t>
            </a:r>
            <a:r>
              <a:rPr lang="en-US"/>
              <a:t> frontend, backend, and a database. This reduces setup errors that can </a:t>
            </a:r>
            <a:r>
              <a:rPr lang="en-US"/>
              <a:t>occur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</a:rPr>
              <a:t>Rather</a:t>
            </a:r>
            <a:r>
              <a:rPr lang="en-US">
                <a:solidFill>
                  <a:srgbClr val="002060"/>
                </a:solidFill>
              </a:rPr>
              <a:t> than no servers, AWS manages the servers. </a:t>
            </a:r>
            <a:endParaRPr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</a:rPr>
              <a:t>S3 storage is cloud based storage service provided by Amazon Web Services. </a:t>
            </a:r>
            <a:endParaRPr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</a:rPr>
              <a:t>Data, known as objects, is stored in buckets rather than locally. This makes the data more </a:t>
            </a:r>
            <a:r>
              <a:rPr lang="en-US">
                <a:solidFill>
                  <a:srgbClr val="002060"/>
                </a:solidFill>
              </a:rPr>
              <a:t>accessible</a:t>
            </a:r>
            <a:r>
              <a:rPr lang="en-US">
                <a:solidFill>
                  <a:srgbClr val="002060"/>
                </a:solidFill>
              </a:rPr>
              <a:t> compared to local storage on one machine.</a:t>
            </a:r>
            <a:endParaRPr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</a:rPr>
              <a:t>The key features of using a serverless cloud are scalability, </a:t>
            </a:r>
            <a:r>
              <a:rPr lang="en-US">
                <a:solidFill>
                  <a:srgbClr val="002060"/>
                </a:solidFill>
              </a:rPr>
              <a:t>availability</a:t>
            </a:r>
            <a:r>
              <a:rPr lang="en-US">
                <a:solidFill>
                  <a:srgbClr val="002060"/>
                </a:solidFill>
              </a:rPr>
              <a:t>, security and cost </a:t>
            </a:r>
            <a:r>
              <a:rPr lang="en-US">
                <a:solidFill>
                  <a:srgbClr val="002060"/>
                </a:solidFill>
              </a:rPr>
              <a:t>effectiveness</a:t>
            </a:r>
            <a:r>
              <a:rPr lang="en-US">
                <a:solidFill>
                  <a:srgbClr val="002060"/>
                </a:solidFill>
              </a:rPr>
              <a:t>. </a:t>
            </a:r>
            <a:endParaRPr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2060"/>
                </a:solidFill>
              </a:rPr>
              <a:t>This makes it the </a:t>
            </a:r>
            <a:r>
              <a:rPr lang="en-US">
                <a:solidFill>
                  <a:srgbClr val="002060"/>
                </a:solidFill>
              </a:rPr>
              <a:t>perfect</a:t>
            </a:r>
            <a:r>
              <a:rPr lang="en-US">
                <a:solidFill>
                  <a:srgbClr val="002060"/>
                </a:solidFill>
              </a:rPr>
              <a:t> solution for </a:t>
            </a:r>
            <a:r>
              <a:rPr lang="en-US">
                <a:solidFill>
                  <a:srgbClr val="002060"/>
                </a:solidFill>
              </a:rPr>
              <a:t>startups</a:t>
            </a:r>
            <a:r>
              <a:rPr lang="en-US">
                <a:solidFill>
                  <a:srgbClr val="002060"/>
                </a:solidFill>
              </a:rPr>
              <a:t> that want to scale up.</a:t>
            </a:r>
            <a:endParaRPr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</a:endParaRPr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serverless API is </a:t>
            </a:r>
            <a:r>
              <a:rPr lang="en-US"/>
              <a:t>used</a:t>
            </a:r>
            <a:r>
              <a:rPr lang="en-US"/>
              <a:t> to route requests from the </a:t>
            </a:r>
            <a:r>
              <a:rPr lang="en-US"/>
              <a:t>frontend</a:t>
            </a:r>
            <a:r>
              <a:rPr lang="en-US"/>
              <a:t> to the Lambda functions.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code </a:t>
            </a:r>
            <a:r>
              <a:rPr lang="en-US"/>
              <a:t>running</a:t>
            </a:r>
            <a:r>
              <a:rPr lang="en-US"/>
              <a:t> only when there are requests allows for a cost effective server.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front end is exposed through REST endpoints that use the API Gateway.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front end makes HTTP </a:t>
            </a:r>
            <a:r>
              <a:rPr lang="en-US"/>
              <a:t>requests</a:t>
            </a:r>
            <a:r>
              <a:rPr lang="en-US"/>
              <a:t> while Lambda </a:t>
            </a:r>
            <a:r>
              <a:rPr lang="en-US"/>
              <a:t>executes</a:t>
            </a:r>
            <a:r>
              <a:rPr lang="en-US"/>
              <a:t> backend logic and </a:t>
            </a:r>
            <a:r>
              <a:rPr lang="en-US"/>
              <a:t>response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Lambda function contains the backend logic. A script is made and ran in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Node.js</a:t>
            </a:r>
            <a:r>
              <a:rPr lang="en-US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connects to the DynamoDB and returns a JSON response.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MongoDB uses flexible JSON documents, queries and secondary indexes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DynamoDB uses key-value and documents, PK/SK schema, access pattern driven and GSIs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Queries used were GET, OPTIONS, POST, PUT, and DELETE.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Scripts were produced and used in queries that produced a JSON item.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DynamoDB is a serverless flexible </a:t>
            </a:r>
            <a:r>
              <a:rPr lang="en-US"/>
              <a:t>access</a:t>
            </a:r>
            <a:r>
              <a:rPr lang="en-US"/>
              <a:t> patterned model compared to a documented 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Every item has a partition key and sort key in tables.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Elasticity of services that scale with traffic and prevents idle servers.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</a:t>
            </a:r>
            <a:r>
              <a:rPr lang="en-US"/>
              <a:t>important</a:t>
            </a:r>
            <a:r>
              <a:rPr lang="en-US"/>
              <a:t> when using a serverless design that scale automatically.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Pay-for-use model is billed per request, storage or reads. This allows for accurate costs that align with usage.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Equals faster features, lower overhead costs and predictable costs and scale and user increases occur.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graph illustrates that traditional setups waste money and hurts customers compared to a cheaper serverless setup.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57709dae2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access control, we authenticate users with Cognito, which issues JWTs the API validates either natively or through a Lambda Authorizer.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traffic uses HTTPS with an ACM certificate and a custom domain.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put AWS WAF in front of API Gateway for IP allow/deny and common attack protection, and we enabled throttling and usage plans to limit abuse.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 Gateway also validates request bodies against JSON Schema before requests ever reach Lambda.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at rest is encrypted with KMS, and application secrets live in Secrets Manager/Parameter Store.</a:t>
            </a:r>
            <a:endParaRPr sz="1300"/>
          </a:p>
        </p:txBody>
      </p:sp>
      <p:sp>
        <p:nvSpPr>
          <p:cNvPr id="152" name="Google Shape;152;g3757709dae2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93175" y="1120876"/>
            <a:ext cx="8008376" cy="171081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  <a:defRPr sz="36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78426" y="3709218"/>
            <a:ext cx="8001000" cy="678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i="0" sz="280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49824" y="22433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  <a:defRPr sz="36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63714" y="1415845"/>
            <a:ext cx="8246070" cy="3362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716872" y="406537"/>
            <a:ext cx="6937885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  <a:defRPr sz="36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718186" y="1143000"/>
            <a:ext cx="6961240" cy="354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525318" y="212651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  <a:defRPr sz="36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522131" y="1530153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>
                <a:solidFill>
                  <a:srgbClr val="002060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522131" y="2002550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>
                <a:solidFill>
                  <a:srgbClr val="002060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>
                <a:solidFill>
                  <a:srgbClr val="002060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  <a:defRPr sz="1600">
                <a:solidFill>
                  <a:srgbClr val="002060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»"/>
              <a:defRPr sz="1600">
                <a:solidFill>
                  <a:srgbClr val="002060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4557252" y="1530153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b="1" sz="2400">
                <a:solidFill>
                  <a:srgbClr val="002060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4557252" y="2002550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>
                <a:solidFill>
                  <a:srgbClr val="002060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 sz="2000">
                <a:solidFill>
                  <a:srgbClr val="002060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>
                <a:solidFill>
                  <a:srgbClr val="002060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–"/>
              <a:defRPr sz="1600">
                <a:solidFill>
                  <a:srgbClr val="002060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600"/>
              <a:buChar char="»"/>
              <a:defRPr sz="1600">
                <a:solidFill>
                  <a:srgbClr val="002060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885127" y="324020"/>
            <a:ext cx="8067368" cy="175505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US"/>
              <a:t> CS 470 Project Two</a:t>
            </a:r>
            <a:br>
              <a:rPr lang="en-US"/>
            </a:br>
            <a:r>
              <a:rPr lang="en-US"/>
              <a:t>Conference Presentation:</a:t>
            </a:r>
            <a:br>
              <a:rPr lang="en-US"/>
            </a:br>
            <a:r>
              <a:rPr lang="en-US"/>
              <a:t>Cloud Development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516194" y="3447321"/>
            <a:ext cx="8096864" cy="730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Briana Long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516193" y="3956035"/>
            <a:ext cx="8096864" cy="730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August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525318" y="212651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US"/>
              <a:t>Securing Your Cloud App</a:t>
            </a:r>
            <a:endParaRPr/>
          </a:p>
        </p:txBody>
      </p:sp>
      <p:sp>
        <p:nvSpPr>
          <p:cNvPr id="162" name="Google Shape;162;p23"/>
          <p:cNvSpPr txBox="1"/>
          <p:nvPr>
            <p:ph idx="3" type="body"/>
          </p:nvPr>
        </p:nvSpPr>
        <p:spPr>
          <a:xfrm>
            <a:off x="-165372" y="1109477"/>
            <a:ext cx="27867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/>
              <a:t>Policies</a:t>
            </a:r>
            <a:endParaRPr/>
          </a:p>
        </p:txBody>
      </p:sp>
      <p:sp>
        <p:nvSpPr>
          <p:cNvPr id="163" name="Google Shape;163;p23"/>
          <p:cNvSpPr txBox="1"/>
          <p:nvPr>
            <p:ph idx="4" type="body"/>
          </p:nvPr>
        </p:nvSpPr>
        <p:spPr>
          <a:xfrm>
            <a:off x="251944" y="1684350"/>
            <a:ext cx="8366700" cy="29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n-US" sz="1800"/>
              <a:t>Roles are </a:t>
            </a:r>
            <a:r>
              <a:rPr lang="en-US" sz="1800"/>
              <a:t>identities assigned to users. 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Policies are granted the least-</a:t>
            </a:r>
            <a:r>
              <a:rPr lang="en-US" sz="1800"/>
              <a:t>privilege</a:t>
            </a:r>
            <a:r>
              <a:rPr lang="en-US" sz="1800"/>
              <a:t> actions on resources.</a:t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n-US" sz="1800"/>
              <a:t>Labrole was given the access to all of the AWS to prevent </a:t>
            </a:r>
            <a:r>
              <a:rPr lang="en-US" sz="1800"/>
              <a:t>overreaching</a:t>
            </a:r>
            <a:r>
              <a:rPr lang="en-US" sz="1800"/>
              <a:t> permissions and access.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525318" y="212651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US"/>
              <a:t>Securing Your Cloud App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264821" y="1279753"/>
            <a:ext cx="23517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API Security</a:t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567400" y="1939950"/>
            <a:ext cx="8051400" cy="28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API Gateway ↔ Lambda: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Cognito or Lambda Authorizer (validate JWT scopes/claims), request throttling, strict CORS</a:t>
            </a:r>
            <a:b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Lambda ↔ DB: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IAM role only; validate inputs; parameterized expressions; optional VPC endpoints for private access patterns</a:t>
            </a:r>
            <a:b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S3: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Block Public Access, 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pre-signed URLs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for uploads/downloads, 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SSE-KMS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, versioning + lifecycle rules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1234377" y="86488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CONCLUSION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265113" y="3842580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Thank you for your time. </a:t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463714" y="1415845"/>
            <a:ext cx="8246070" cy="3362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353002" y="1300920"/>
            <a:ext cx="79527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Serverless is the best choice for startups.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allows LAMBDA to answer core queries.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is a feature by default. This prevents unauthorized users, least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privilege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policies in place along side encryption and end to end HTTPS.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49824" y="22433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63714" y="1415845"/>
            <a:ext cx="8246070" cy="3362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Briana Long, Computer Science major at SNHU.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Serverless </a:t>
            </a:r>
            <a:r>
              <a:rPr lang="en-US"/>
              <a:t>integration</a:t>
            </a:r>
            <a:r>
              <a:rPr lang="en-US"/>
              <a:t> into AWS matters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How to use it to scale startups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Preview the tools and </a:t>
            </a:r>
            <a:r>
              <a:rPr lang="en-US"/>
              <a:t>principles</a:t>
            </a:r>
            <a:r>
              <a:rPr lang="en-US"/>
              <a:t> used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1716872" y="406537"/>
            <a:ext cx="6937885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US"/>
              <a:t>Containerization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998602" y="1131886"/>
            <a:ext cx="6961240" cy="354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Models: Monolithic to Microservices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Tools: Docker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Why containerization helps: </a:t>
            </a:r>
            <a:r>
              <a:rPr lang="en-US"/>
              <a:t>Portability</a:t>
            </a:r>
            <a:r>
              <a:rPr lang="en-US"/>
              <a:t> and </a:t>
            </a:r>
            <a:r>
              <a:rPr lang="en-US"/>
              <a:t>Consistency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667" y="3081775"/>
            <a:ext cx="2290101" cy="15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1716872" y="406537"/>
            <a:ext cx="6937885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US"/>
              <a:t>Orchestration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1718186" y="1143000"/>
            <a:ext cx="6961240" cy="354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Orchestration: automation and </a:t>
            </a:r>
            <a:r>
              <a:rPr lang="en-US"/>
              <a:t>management</a:t>
            </a:r>
            <a:r>
              <a:rPr lang="en-US"/>
              <a:t> of tasks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The value of docker compose is a multi-container </a:t>
            </a:r>
            <a:r>
              <a:rPr lang="en-US"/>
              <a:t>management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125" y="2885575"/>
            <a:ext cx="3253476" cy="221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525318" y="212651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US"/>
              <a:t>The Serverless Cloud</a:t>
            </a:r>
            <a:endParaRPr/>
          </a:p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525318" y="1976425"/>
            <a:ext cx="6936186" cy="189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n-US" sz="1800"/>
              <a:t>Rather than no servers, AWS manages the servers.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n-US" sz="1800"/>
              <a:t>S3 storage is </a:t>
            </a:r>
            <a:r>
              <a:rPr lang="en-US" sz="1800"/>
              <a:t>cloud</a:t>
            </a:r>
            <a:r>
              <a:rPr lang="en-US" sz="1800"/>
              <a:t> based where data is stored in buckets.</a:t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This allows for retrieval on any </a:t>
            </a:r>
            <a:r>
              <a:rPr lang="en-US" sz="1800"/>
              <a:t>machine</a:t>
            </a:r>
            <a:r>
              <a:rPr lang="en-US" sz="1800"/>
              <a:t> or </a:t>
            </a:r>
            <a:r>
              <a:rPr lang="en-US" sz="1800"/>
              <a:t>environment</a:t>
            </a:r>
            <a:r>
              <a:rPr lang="en-US" sz="1800"/>
              <a:t> used.</a:t>
            </a:r>
            <a:endParaRPr sz="1800"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75422" y="1496603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/>
              <a:t>Serverless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075" y="3384250"/>
            <a:ext cx="4539375" cy="15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525318" y="212651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US"/>
              <a:t>The Serverless Cloud</a:t>
            </a:r>
            <a:endParaRPr/>
          </a:p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51591" y="1075539"/>
            <a:ext cx="27867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/>
              <a:t>API &amp; Lambda</a:t>
            </a:r>
            <a:endParaRPr/>
          </a:p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139800" y="1555250"/>
            <a:ext cx="3057300" cy="3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4800" lvl="0" marL="3429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Features scalability, availability, security, and is cost effective.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n-US" sz="1800"/>
              <a:t>API gateway routes clients requests to the Lambda functions without servers</a:t>
            </a:r>
            <a:r>
              <a:rPr lang="en-US" sz="1800"/>
              <a:t>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n-US" sz="1800"/>
              <a:t>Scripts</a:t>
            </a:r>
            <a:r>
              <a:rPr lang="en-US" sz="1800"/>
              <a:t> needed to run the Lambda are </a:t>
            </a:r>
            <a:r>
              <a:rPr lang="en-US" sz="1800"/>
              <a:t>written</a:t>
            </a:r>
            <a:r>
              <a:rPr lang="en-US" sz="1800"/>
              <a:t> to </a:t>
            </a:r>
            <a:r>
              <a:rPr lang="en-US" sz="1800"/>
              <a:t>handle</a:t>
            </a:r>
            <a:r>
              <a:rPr lang="en-US" sz="1800"/>
              <a:t> </a:t>
            </a:r>
            <a:r>
              <a:rPr lang="en-US" sz="1800"/>
              <a:t>business</a:t>
            </a:r>
            <a:r>
              <a:rPr lang="en-US" sz="1800"/>
              <a:t> logic.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n-US" sz="1800"/>
              <a:t>The Frontend connects via API endpoints to the backend services.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750" y="1664350"/>
            <a:ext cx="5687224" cy="31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525318" y="212651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US"/>
              <a:t>The Serverless Cloud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263039" y="1146327"/>
            <a:ext cx="23517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263050" y="1626025"/>
            <a:ext cx="7020000" cy="3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MongoDB uses 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flexible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JSON documents, queries and secondary indexes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DynamoDB uses key-value and documents, PK/SK schema, 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pattern driven and GSIs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Queries used were GET, OPTIONS, POST, PUT, and DELETE.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Scripts were produced and used in queries that 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produced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a JSON item.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149" y="787000"/>
            <a:ext cx="1697625" cy="430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49824" y="22433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Cloud-Based </a:t>
            </a:r>
            <a:br>
              <a:rPr lang="en-US">
                <a:solidFill>
                  <a:schemeClr val="dk1"/>
                </a:solidFill>
              </a:rPr>
            </a:br>
            <a:r>
              <a:rPr lang="en-US"/>
              <a:t>Development Principles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63728" y="1415850"/>
            <a:ext cx="49509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02895" lvl="0" marL="3429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/>
              <a:t>Elasticity of services that scale with traffic and prevents idle servers</a:t>
            </a:r>
            <a:endParaRPr/>
          </a:p>
          <a:p>
            <a:pPr indent="-302895" lvl="0" marL="342900" rt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/>
              <a:t>Pay-for-use model is billed per request, storage or reads</a:t>
            </a:r>
            <a:endParaRPr/>
          </a:p>
          <a:p>
            <a:pPr indent="-302895" lvl="0" marL="342900" rtl="0" algn="l"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Equals faster features, lower overhead costs and predictable costs and scale and user increases occur.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Capacity vs Usage (Traditional Data Center) graph. The X axis is &quot;Time&quot; and the Y axis is &quot;Computer Power&quot;. A blue line representing &quot;Planned Capacity&quot; goes up at regular intervals. A red line representing &quot;Actual Usage&quot; is more smooth. A dip in Actual Usage is labeled &quot;waste&quot;. A plateau in &quot;Planned Capacity&quot; is labeled &quot;Customer dissatisfaction&quot;. "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8950" y="2326645"/>
            <a:ext cx="3533400" cy="2650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525318" y="212651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US"/>
              <a:t>Securing Your Cloud App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69897" y="1249503"/>
            <a:ext cx="23517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/>
              <a:t>Access</a:t>
            </a:r>
            <a:endParaRPr/>
          </a:p>
        </p:txBody>
      </p:sp>
      <p:sp>
        <p:nvSpPr>
          <p:cNvPr id="156" name="Google Shape;156;p22"/>
          <p:cNvSpPr txBox="1"/>
          <p:nvPr>
            <p:ph idx="2" type="body"/>
          </p:nvPr>
        </p:nvSpPr>
        <p:spPr>
          <a:xfrm>
            <a:off x="184675" y="1783450"/>
            <a:ext cx="86313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4642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300"/>
              <a:t>AuthN/AuthZ:</a:t>
            </a:r>
            <a:r>
              <a:rPr lang="en-US" sz="2300"/>
              <a:t> Amazon </a:t>
            </a:r>
            <a:r>
              <a:rPr b="1" lang="en-US" sz="2300"/>
              <a:t>Cognito</a:t>
            </a:r>
            <a:r>
              <a:rPr lang="en-US" sz="2300"/>
              <a:t> (JWTs), optional </a:t>
            </a:r>
            <a:r>
              <a:rPr b="1" lang="en-US" sz="2300"/>
              <a:t>Lambda Authorizer</a:t>
            </a:r>
            <a:r>
              <a:rPr lang="en-US" sz="2300"/>
              <a:t> for custom logic</a:t>
            </a:r>
            <a:br>
              <a:rPr lang="en-US" sz="2300"/>
            </a:br>
            <a:endParaRPr sz="2300"/>
          </a:p>
          <a:p>
            <a:pPr indent="-314642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300"/>
              <a:t>Transport:</a:t>
            </a:r>
            <a:r>
              <a:rPr lang="en-US" sz="2300"/>
              <a:t> HTTPS only (ACM certs, custom domain), enforce TLS 1.2+</a:t>
            </a:r>
            <a:br>
              <a:rPr lang="en-US" sz="2300"/>
            </a:br>
            <a:endParaRPr sz="2300"/>
          </a:p>
          <a:p>
            <a:pPr indent="-314642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300"/>
              <a:t>Edge protection:</a:t>
            </a:r>
            <a:r>
              <a:rPr lang="en-US" sz="2300"/>
              <a:t> </a:t>
            </a:r>
            <a:r>
              <a:rPr b="1" lang="en-US" sz="2300"/>
              <a:t>AWS WAF</a:t>
            </a:r>
            <a:r>
              <a:rPr lang="en-US" sz="2300"/>
              <a:t> on API Gateway; throttle/quotas &amp; usage plans</a:t>
            </a:r>
            <a:br>
              <a:rPr lang="en-US" sz="2300"/>
            </a:br>
            <a:endParaRPr sz="2300"/>
          </a:p>
          <a:p>
            <a:pPr indent="-314642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300"/>
              <a:t>Validation:</a:t>
            </a:r>
            <a:r>
              <a:rPr lang="en-US" sz="2300"/>
              <a:t> API Gateway request validation (JSON Schema) + input checks in Lambda</a:t>
            </a:r>
            <a:br>
              <a:rPr lang="en-US" sz="2300"/>
            </a:br>
            <a:endParaRPr sz="2300"/>
          </a:p>
          <a:p>
            <a:pPr indent="-314642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300"/>
              <a:t>Data protection:</a:t>
            </a:r>
            <a:r>
              <a:rPr lang="en-US" sz="2300"/>
              <a:t> KMS-backed encryption (DynamoDB, S3)</a:t>
            </a:r>
            <a:endParaRPr sz="23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