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448" r:id="rId5"/>
    <p:sldId id="259" r:id="rId6"/>
    <p:sldId id="2462" r:id="rId7"/>
    <p:sldId id="2453" r:id="rId8"/>
    <p:sldId id="2463" r:id="rId9"/>
    <p:sldId id="2464" r:id="rId10"/>
    <p:sldId id="2467" r:id="rId11"/>
    <p:sldId id="2466" r:id="rId12"/>
    <p:sldId id="2451" r:id="rId13"/>
    <p:sldId id="2433" r:id="rId14"/>
    <p:sldId id="2465" r:id="rId15"/>
    <p:sldId id="2457" r:id="rId16"/>
    <p:sldId id="2454" r:id="rId17"/>
    <p:sldId id="243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033" autoAdjust="0"/>
  </p:normalViewPr>
  <p:slideViewPr>
    <p:cSldViewPr snapToGrid="0">
      <p:cViewPr varScale="1">
        <p:scale>
          <a:sx n="82" d="100"/>
          <a:sy n="82" d="100"/>
        </p:scale>
        <p:origin x="720" y="72"/>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4/14/2022</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4/14/2022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2588770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1186515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2.png"/><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Effect>
                      <a14:brightnessContrast bright="-20000" contrast="2000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5" y="1453101"/>
            <a:ext cx="11490325" cy="1811448"/>
          </a:xfrm>
        </p:spPr>
        <p:txBody>
          <a:bodyPr/>
          <a:lstStyle/>
          <a:p>
            <a:r>
              <a:rPr lang="en-US" sz="3200" dirty="0"/>
              <a:t>Filtering Resumes by Job Category </a:t>
            </a:r>
            <a:br>
              <a:rPr lang="en-US" sz="3200" dirty="0"/>
            </a:br>
            <a:r>
              <a:rPr lang="en-US" sz="3200" dirty="0"/>
              <a:t>using MULTI LABEL TEXT CLASSIFICATION AND </a:t>
            </a:r>
            <a:br>
              <a:rPr lang="en-US" sz="3200" dirty="0"/>
            </a:br>
            <a:r>
              <a:rPr lang="en-US" sz="3200" dirty="0"/>
              <a:t>Topic Modelling (NLP)</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3821325" y="3593451"/>
            <a:ext cx="4549346" cy="518795"/>
          </a:xfrm>
        </p:spPr>
        <p:txBody>
          <a:bodyPr/>
          <a:lstStyle/>
          <a:p>
            <a:r>
              <a:rPr lang="en-US" dirty="0"/>
              <a:t>Capstone project - final presentation</a:t>
            </a:r>
          </a:p>
        </p:txBody>
      </p:sp>
      <p:sp>
        <p:nvSpPr>
          <p:cNvPr id="6" name="TextBox 5">
            <a:extLst>
              <a:ext uri="{FF2B5EF4-FFF2-40B4-BE49-F238E27FC236}">
                <a16:creationId xmlns:a16="http://schemas.microsoft.com/office/drawing/2014/main" id="{BCBB6F9A-B753-43B7-BD72-A930AAAC26D5}"/>
              </a:ext>
            </a:extLst>
          </p:cNvPr>
          <p:cNvSpPr txBox="1"/>
          <p:nvPr/>
        </p:nvSpPr>
        <p:spPr>
          <a:xfrm>
            <a:off x="1553862" y="4717650"/>
            <a:ext cx="6098058" cy="1200329"/>
          </a:xfrm>
          <a:prstGeom prst="rect">
            <a:avLst/>
          </a:prstGeom>
          <a:noFill/>
        </p:spPr>
        <p:txBody>
          <a:bodyPr wrap="square">
            <a:spAutoFit/>
          </a:bodyPr>
          <a:lstStyle/>
          <a:p>
            <a:pPr marL="0" indent="0">
              <a:buNone/>
            </a:pPr>
            <a:r>
              <a:rPr lang="en-US" sz="1800" spc="300" dirty="0"/>
              <a:t>ARPAN DAS</a:t>
            </a:r>
            <a:endParaRPr lang="en-US" sz="1500" dirty="0"/>
          </a:p>
          <a:p>
            <a:pPr marL="0" indent="0">
              <a:buNone/>
            </a:pPr>
            <a:r>
              <a:rPr lang="en-US" sz="1800" spc="300" dirty="0"/>
              <a:t>UTTARAN GANGOPADHYAY</a:t>
            </a:r>
            <a:endParaRPr lang="en-US" sz="1500" dirty="0"/>
          </a:p>
          <a:p>
            <a:pPr marL="0" indent="0">
              <a:buNone/>
            </a:pPr>
            <a:r>
              <a:rPr lang="en-US" sz="1800" spc="300" dirty="0"/>
              <a:t>CARLOS JOSE ZURITA CANO</a:t>
            </a:r>
            <a:endParaRPr lang="en-US" sz="1500" dirty="0"/>
          </a:p>
          <a:p>
            <a:pPr marL="0" indent="0">
              <a:buNone/>
            </a:pPr>
            <a:r>
              <a:rPr lang="en-US" sz="1800" spc="300" dirty="0"/>
              <a:t>BRIAN CHRISTIAN</a:t>
            </a:r>
            <a:endParaRPr lang="en-US" sz="1500" dirty="0"/>
          </a:p>
        </p:txBody>
      </p:sp>
      <p:pic>
        <p:nvPicPr>
          <p:cNvPr id="10" name="Picture 2" descr="Jobs for Humanity">
            <a:extLst>
              <a:ext uri="{FF2B5EF4-FFF2-40B4-BE49-F238E27FC236}">
                <a16:creationId xmlns:a16="http://schemas.microsoft.com/office/drawing/2014/main" id="{E49F275C-CAA4-458B-8B0B-750040E7C331}"/>
              </a:ext>
            </a:extLst>
          </p:cNvPr>
          <p:cNvPicPr>
            <a:picLocks noChangeAspect="1" noChangeArrowheads="1"/>
          </p:cNvPicPr>
          <p:nvPr/>
        </p:nvPicPr>
        <p:blipFill>
          <a:blip r:embed="rId4">
            <a:alphaModFix amt="85000"/>
            <a:extLst>
              <a:ext uri="{28A0092B-C50C-407E-A947-70E740481C1C}">
                <a14:useLocalDpi xmlns:a14="http://schemas.microsoft.com/office/drawing/2010/main" val="0"/>
              </a:ext>
            </a:extLst>
          </a:blip>
          <a:srcRect/>
          <a:stretch>
            <a:fillRect/>
          </a:stretch>
        </p:blipFill>
        <p:spPr bwMode="auto">
          <a:xfrm>
            <a:off x="7539135" y="5565347"/>
            <a:ext cx="4480854" cy="1231641"/>
          </a:xfrm>
          <a:prstGeom prst="rect">
            <a:avLst/>
          </a:prstGeom>
          <a:noFill/>
          <a:effectLst>
            <a:glow rad="63500">
              <a:schemeClr val="accent5">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adec="http://schemas.microsoft.com/office/drawing/2017/decorative" val="1"/>
              </a:ext>
            </a:extLst>
          </p:cNvPr>
          <p:cNvSpPr/>
          <p:nvPr/>
        </p:nvSpPr>
        <p:spPr>
          <a:xfrm>
            <a:off x="3572822" y="1043789"/>
            <a:ext cx="5046355" cy="142460"/>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a:xfrm>
            <a:off x="594518" y="219876"/>
            <a:ext cx="11002962" cy="823913"/>
          </a:xfrm>
        </p:spPr>
        <p:txBody>
          <a:bodyPr>
            <a:normAutofit/>
          </a:bodyPr>
          <a:lstStyle/>
          <a:p>
            <a:r>
              <a:rPr lang="en-US" sz="4800" dirty="0"/>
              <a:t>ACCURACIES BY MODELS</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10</a:t>
            </a:fld>
            <a:endParaRPr lang="en-US" dirty="0"/>
          </a:p>
        </p:txBody>
      </p:sp>
      <p:graphicFrame>
        <p:nvGraphicFramePr>
          <p:cNvPr id="7" name="Table 7">
            <a:extLst>
              <a:ext uri="{FF2B5EF4-FFF2-40B4-BE49-F238E27FC236}">
                <a16:creationId xmlns:a16="http://schemas.microsoft.com/office/drawing/2014/main" id="{FA3E5C10-CCEE-4BB0-82D6-1164FCE415DC}"/>
              </a:ext>
            </a:extLst>
          </p:cNvPr>
          <p:cNvGraphicFramePr>
            <a:graphicFrameLocks noGrp="1"/>
          </p:cNvGraphicFramePr>
          <p:nvPr>
            <p:extLst>
              <p:ext uri="{D42A27DB-BD31-4B8C-83A1-F6EECF244321}">
                <p14:modId xmlns:p14="http://schemas.microsoft.com/office/powerpoint/2010/main" val="3824241750"/>
              </p:ext>
            </p:extLst>
          </p:nvPr>
        </p:nvGraphicFramePr>
        <p:xfrm>
          <a:off x="2373869" y="1467983"/>
          <a:ext cx="7444262" cy="4389120"/>
        </p:xfrm>
        <a:graphic>
          <a:graphicData uri="http://schemas.openxmlformats.org/drawingml/2006/table">
            <a:tbl>
              <a:tblPr firstRow="1" bandRow="1">
                <a:tableStyleId>{5C22544A-7EE6-4342-B048-85BDC9FD1C3A}</a:tableStyleId>
              </a:tblPr>
              <a:tblGrid>
                <a:gridCol w="3722131">
                  <a:extLst>
                    <a:ext uri="{9D8B030D-6E8A-4147-A177-3AD203B41FA5}">
                      <a16:colId xmlns:a16="http://schemas.microsoft.com/office/drawing/2014/main" val="3579346347"/>
                    </a:ext>
                  </a:extLst>
                </a:gridCol>
                <a:gridCol w="3722131">
                  <a:extLst>
                    <a:ext uri="{9D8B030D-6E8A-4147-A177-3AD203B41FA5}">
                      <a16:colId xmlns:a16="http://schemas.microsoft.com/office/drawing/2014/main" val="277174503"/>
                    </a:ext>
                  </a:extLst>
                </a:gridCol>
              </a:tblGrid>
              <a:tr h="351132">
                <a:tc>
                  <a:txBody>
                    <a:bodyPr/>
                    <a:lstStyle/>
                    <a:p>
                      <a:r>
                        <a:rPr lang="en-US" dirty="0"/>
                        <a:t>MODEL</a:t>
                      </a:r>
                      <a:endParaRPr lang="en-IN" dirty="0"/>
                    </a:p>
                  </a:txBody>
                  <a:tcPr/>
                </a:tc>
                <a:tc>
                  <a:txBody>
                    <a:bodyPr/>
                    <a:lstStyle/>
                    <a:p>
                      <a:r>
                        <a:rPr lang="en-US" dirty="0"/>
                        <a:t>ACCURACY</a:t>
                      </a:r>
                      <a:endParaRPr lang="en-IN" dirty="0"/>
                    </a:p>
                  </a:txBody>
                  <a:tcPr/>
                </a:tc>
                <a:extLst>
                  <a:ext uri="{0D108BD9-81ED-4DB2-BD59-A6C34878D82A}">
                    <a16:rowId xmlns:a16="http://schemas.microsoft.com/office/drawing/2014/main" val="3173701781"/>
                  </a:ext>
                </a:extLst>
              </a:tr>
              <a:tr h="351132">
                <a:tc>
                  <a:txBody>
                    <a:bodyPr/>
                    <a:lstStyle/>
                    <a:p>
                      <a:pPr fontAlgn="ctr"/>
                      <a:r>
                        <a:rPr lang="en-IN" dirty="0">
                          <a:effectLst/>
                        </a:rPr>
                        <a:t>Logistic Regression</a:t>
                      </a:r>
                    </a:p>
                  </a:txBody>
                  <a:tcPr anchor="ctr"/>
                </a:tc>
                <a:tc>
                  <a:txBody>
                    <a:bodyPr/>
                    <a:lstStyle/>
                    <a:p>
                      <a:pPr fontAlgn="ctr"/>
                      <a:r>
                        <a:rPr lang="en-IN">
                          <a:effectLst/>
                        </a:rPr>
                        <a:t>79.17%</a:t>
                      </a:r>
                    </a:p>
                  </a:txBody>
                  <a:tcPr anchor="ctr"/>
                </a:tc>
                <a:extLst>
                  <a:ext uri="{0D108BD9-81ED-4DB2-BD59-A6C34878D82A}">
                    <a16:rowId xmlns:a16="http://schemas.microsoft.com/office/drawing/2014/main" val="3853420013"/>
                  </a:ext>
                </a:extLst>
              </a:tr>
              <a:tr h="351132">
                <a:tc>
                  <a:txBody>
                    <a:bodyPr/>
                    <a:lstStyle/>
                    <a:p>
                      <a:pPr fontAlgn="ctr"/>
                      <a:r>
                        <a:rPr lang="en-IN">
                          <a:effectLst/>
                        </a:rPr>
                        <a:t>Stochastic Gradient Descent</a:t>
                      </a:r>
                    </a:p>
                  </a:txBody>
                  <a:tcPr anchor="ctr"/>
                </a:tc>
                <a:tc>
                  <a:txBody>
                    <a:bodyPr/>
                    <a:lstStyle/>
                    <a:p>
                      <a:pPr fontAlgn="ctr"/>
                      <a:r>
                        <a:rPr lang="en-IN">
                          <a:effectLst/>
                        </a:rPr>
                        <a:t>84.96%</a:t>
                      </a:r>
                    </a:p>
                  </a:txBody>
                  <a:tcPr anchor="ctr"/>
                </a:tc>
                <a:extLst>
                  <a:ext uri="{0D108BD9-81ED-4DB2-BD59-A6C34878D82A}">
                    <a16:rowId xmlns:a16="http://schemas.microsoft.com/office/drawing/2014/main" val="3846487280"/>
                  </a:ext>
                </a:extLst>
              </a:tr>
              <a:tr h="351132">
                <a:tc>
                  <a:txBody>
                    <a:bodyPr/>
                    <a:lstStyle/>
                    <a:p>
                      <a:pPr fontAlgn="ctr"/>
                      <a:r>
                        <a:rPr lang="en-IN">
                          <a:effectLst/>
                        </a:rPr>
                        <a:t>Support Vector</a:t>
                      </a:r>
                    </a:p>
                  </a:txBody>
                  <a:tcPr anchor="ctr"/>
                </a:tc>
                <a:tc>
                  <a:txBody>
                    <a:bodyPr/>
                    <a:lstStyle/>
                    <a:p>
                      <a:pPr fontAlgn="ctr"/>
                      <a:r>
                        <a:rPr lang="en-IN">
                          <a:effectLst/>
                        </a:rPr>
                        <a:t>81.80%</a:t>
                      </a:r>
                    </a:p>
                  </a:txBody>
                  <a:tcPr anchor="ctr"/>
                </a:tc>
                <a:extLst>
                  <a:ext uri="{0D108BD9-81ED-4DB2-BD59-A6C34878D82A}">
                    <a16:rowId xmlns:a16="http://schemas.microsoft.com/office/drawing/2014/main" val="1933646578"/>
                  </a:ext>
                </a:extLst>
              </a:tr>
              <a:tr h="351132">
                <a:tc>
                  <a:txBody>
                    <a:bodyPr/>
                    <a:lstStyle/>
                    <a:p>
                      <a:pPr fontAlgn="ctr"/>
                      <a:r>
                        <a:rPr lang="en-IN">
                          <a:effectLst/>
                        </a:rPr>
                        <a:t>K Nearest Neighbour</a:t>
                      </a:r>
                    </a:p>
                  </a:txBody>
                  <a:tcPr anchor="ctr"/>
                </a:tc>
                <a:tc>
                  <a:txBody>
                    <a:bodyPr/>
                    <a:lstStyle/>
                    <a:p>
                      <a:pPr fontAlgn="ctr"/>
                      <a:r>
                        <a:rPr lang="en-IN">
                          <a:effectLst/>
                        </a:rPr>
                        <a:t>77.07%</a:t>
                      </a:r>
                    </a:p>
                  </a:txBody>
                  <a:tcPr anchor="ctr"/>
                </a:tc>
                <a:extLst>
                  <a:ext uri="{0D108BD9-81ED-4DB2-BD59-A6C34878D82A}">
                    <a16:rowId xmlns:a16="http://schemas.microsoft.com/office/drawing/2014/main" val="2300642422"/>
                  </a:ext>
                </a:extLst>
              </a:tr>
              <a:tr h="351132">
                <a:tc>
                  <a:txBody>
                    <a:bodyPr/>
                    <a:lstStyle/>
                    <a:p>
                      <a:pPr fontAlgn="ctr"/>
                      <a:r>
                        <a:rPr lang="en-IN">
                          <a:effectLst/>
                        </a:rPr>
                        <a:t>Decision Tree</a:t>
                      </a:r>
                    </a:p>
                  </a:txBody>
                  <a:tcPr anchor="ctr"/>
                </a:tc>
                <a:tc>
                  <a:txBody>
                    <a:bodyPr/>
                    <a:lstStyle/>
                    <a:p>
                      <a:pPr fontAlgn="ctr"/>
                      <a:r>
                        <a:rPr lang="en-IN">
                          <a:effectLst/>
                        </a:rPr>
                        <a:t>77.91%</a:t>
                      </a:r>
                    </a:p>
                  </a:txBody>
                  <a:tcPr anchor="ctr"/>
                </a:tc>
                <a:extLst>
                  <a:ext uri="{0D108BD9-81ED-4DB2-BD59-A6C34878D82A}">
                    <a16:rowId xmlns:a16="http://schemas.microsoft.com/office/drawing/2014/main" val="1441922358"/>
                  </a:ext>
                </a:extLst>
              </a:tr>
              <a:tr h="351132">
                <a:tc>
                  <a:txBody>
                    <a:bodyPr/>
                    <a:lstStyle/>
                    <a:p>
                      <a:pPr fontAlgn="ctr"/>
                      <a:r>
                        <a:rPr lang="en-IN">
                          <a:effectLst/>
                        </a:rPr>
                        <a:t>Random Forest</a:t>
                      </a:r>
                    </a:p>
                  </a:txBody>
                  <a:tcPr anchor="ctr"/>
                </a:tc>
                <a:tc>
                  <a:txBody>
                    <a:bodyPr/>
                    <a:lstStyle/>
                    <a:p>
                      <a:pPr fontAlgn="ctr"/>
                      <a:r>
                        <a:rPr lang="en-IN">
                          <a:effectLst/>
                        </a:rPr>
                        <a:t>81.38%</a:t>
                      </a:r>
                    </a:p>
                  </a:txBody>
                  <a:tcPr anchor="ctr"/>
                </a:tc>
                <a:extLst>
                  <a:ext uri="{0D108BD9-81ED-4DB2-BD59-A6C34878D82A}">
                    <a16:rowId xmlns:a16="http://schemas.microsoft.com/office/drawing/2014/main" val="3207360901"/>
                  </a:ext>
                </a:extLst>
              </a:tr>
              <a:tr h="351132">
                <a:tc>
                  <a:txBody>
                    <a:bodyPr/>
                    <a:lstStyle/>
                    <a:p>
                      <a:pPr fontAlgn="ctr"/>
                      <a:r>
                        <a:rPr lang="en-IN">
                          <a:effectLst/>
                        </a:rPr>
                        <a:t>Gradient Boosting</a:t>
                      </a:r>
                    </a:p>
                  </a:txBody>
                  <a:tcPr anchor="ctr"/>
                </a:tc>
                <a:tc>
                  <a:txBody>
                    <a:bodyPr/>
                    <a:lstStyle/>
                    <a:p>
                      <a:pPr fontAlgn="ctr"/>
                      <a:r>
                        <a:rPr lang="en-IN">
                          <a:effectLst/>
                        </a:rPr>
                        <a:t>82.96%</a:t>
                      </a:r>
                    </a:p>
                  </a:txBody>
                  <a:tcPr anchor="ctr"/>
                </a:tc>
                <a:extLst>
                  <a:ext uri="{0D108BD9-81ED-4DB2-BD59-A6C34878D82A}">
                    <a16:rowId xmlns:a16="http://schemas.microsoft.com/office/drawing/2014/main" val="376274975"/>
                  </a:ext>
                </a:extLst>
              </a:tr>
              <a:tr h="351132">
                <a:tc>
                  <a:txBody>
                    <a:bodyPr/>
                    <a:lstStyle/>
                    <a:p>
                      <a:pPr fontAlgn="ctr"/>
                      <a:r>
                        <a:rPr lang="en-IN">
                          <a:effectLst/>
                        </a:rPr>
                        <a:t>Naive Bayes</a:t>
                      </a:r>
                    </a:p>
                  </a:txBody>
                  <a:tcPr anchor="ctr"/>
                </a:tc>
                <a:tc>
                  <a:txBody>
                    <a:bodyPr/>
                    <a:lstStyle/>
                    <a:p>
                      <a:pPr fontAlgn="ctr"/>
                      <a:r>
                        <a:rPr lang="en-IN">
                          <a:effectLst/>
                        </a:rPr>
                        <a:t>63.40%</a:t>
                      </a:r>
                    </a:p>
                  </a:txBody>
                  <a:tcPr anchor="ctr"/>
                </a:tc>
                <a:extLst>
                  <a:ext uri="{0D108BD9-81ED-4DB2-BD59-A6C34878D82A}">
                    <a16:rowId xmlns:a16="http://schemas.microsoft.com/office/drawing/2014/main" val="3890260347"/>
                  </a:ext>
                </a:extLst>
              </a:tr>
              <a:tr h="351132">
                <a:tc>
                  <a:txBody>
                    <a:bodyPr/>
                    <a:lstStyle/>
                    <a:p>
                      <a:pPr fontAlgn="ctr"/>
                      <a:r>
                        <a:rPr lang="en-IN">
                          <a:effectLst/>
                        </a:rPr>
                        <a:t>Xgboost Classifier</a:t>
                      </a:r>
                    </a:p>
                  </a:txBody>
                  <a:tcPr anchor="ctr"/>
                </a:tc>
                <a:tc>
                  <a:txBody>
                    <a:bodyPr/>
                    <a:lstStyle/>
                    <a:p>
                      <a:pPr fontAlgn="ctr"/>
                      <a:r>
                        <a:rPr lang="en-IN">
                          <a:effectLst/>
                        </a:rPr>
                        <a:t>84.96%</a:t>
                      </a:r>
                    </a:p>
                  </a:txBody>
                  <a:tcPr anchor="ctr"/>
                </a:tc>
                <a:extLst>
                  <a:ext uri="{0D108BD9-81ED-4DB2-BD59-A6C34878D82A}">
                    <a16:rowId xmlns:a16="http://schemas.microsoft.com/office/drawing/2014/main" val="2823950804"/>
                  </a:ext>
                </a:extLst>
              </a:tr>
              <a:tr h="351132">
                <a:tc>
                  <a:txBody>
                    <a:bodyPr/>
                    <a:lstStyle/>
                    <a:p>
                      <a:pPr fontAlgn="ctr"/>
                      <a:r>
                        <a:rPr lang="en-IN" dirty="0" err="1">
                          <a:effectLst/>
                        </a:rPr>
                        <a:t>LightGBM</a:t>
                      </a:r>
                      <a:r>
                        <a:rPr lang="en-IN" dirty="0">
                          <a:effectLst/>
                        </a:rPr>
                        <a:t> Classifier</a:t>
                      </a:r>
                    </a:p>
                  </a:txBody>
                  <a:tcPr anchor="ctr"/>
                </a:tc>
                <a:tc>
                  <a:txBody>
                    <a:bodyPr/>
                    <a:lstStyle/>
                    <a:p>
                      <a:pPr fontAlgn="ctr"/>
                      <a:r>
                        <a:rPr lang="en-IN">
                          <a:effectLst/>
                        </a:rPr>
                        <a:t>85.48%</a:t>
                      </a:r>
                    </a:p>
                  </a:txBody>
                  <a:tcPr anchor="ctr"/>
                </a:tc>
                <a:extLst>
                  <a:ext uri="{0D108BD9-81ED-4DB2-BD59-A6C34878D82A}">
                    <a16:rowId xmlns:a16="http://schemas.microsoft.com/office/drawing/2014/main" val="1846316786"/>
                  </a:ext>
                </a:extLst>
              </a:tr>
              <a:tr h="351132">
                <a:tc>
                  <a:txBody>
                    <a:bodyPr/>
                    <a:lstStyle/>
                    <a:p>
                      <a:pPr fontAlgn="ctr"/>
                      <a:r>
                        <a:rPr lang="en-IN">
                          <a:effectLst/>
                        </a:rPr>
                        <a:t>CatBoost Classifier</a:t>
                      </a:r>
                    </a:p>
                  </a:txBody>
                  <a:tcPr anchor="ctr"/>
                </a:tc>
                <a:tc>
                  <a:txBody>
                    <a:bodyPr/>
                    <a:lstStyle/>
                    <a:p>
                      <a:pPr fontAlgn="ctr"/>
                      <a:r>
                        <a:rPr lang="en-IN" dirty="0">
                          <a:effectLst/>
                        </a:rPr>
                        <a:t>82.75%</a:t>
                      </a:r>
                    </a:p>
                  </a:txBody>
                  <a:tcPr anchor="ctr"/>
                </a:tc>
                <a:extLst>
                  <a:ext uri="{0D108BD9-81ED-4DB2-BD59-A6C34878D82A}">
                    <a16:rowId xmlns:a16="http://schemas.microsoft.com/office/drawing/2014/main" val="1012470784"/>
                  </a:ext>
                </a:extLst>
              </a:tr>
            </a:tbl>
          </a:graphicData>
        </a:graphic>
      </p:graphicFrame>
      <p:sp>
        <p:nvSpPr>
          <p:cNvPr id="8" name="Arrow: Pentagon 7">
            <a:extLst>
              <a:ext uri="{FF2B5EF4-FFF2-40B4-BE49-F238E27FC236}">
                <a16:creationId xmlns:a16="http://schemas.microsoft.com/office/drawing/2014/main" id="{F3D26E47-9E75-4719-A216-AD098CF9087C}"/>
              </a:ext>
            </a:extLst>
          </p:cNvPr>
          <p:cNvSpPr/>
          <p:nvPr/>
        </p:nvSpPr>
        <p:spPr>
          <a:xfrm>
            <a:off x="1865870" y="5194780"/>
            <a:ext cx="507999" cy="195237"/>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7C4F97B3-19DE-4A65-9166-854F17DB719E}"/>
              </a:ext>
            </a:extLst>
          </p:cNvPr>
          <p:cNvSpPr txBox="1"/>
          <p:nvPr/>
        </p:nvSpPr>
        <p:spPr>
          <a:xfrm>
            <a:off x="2068382" y="6167758"/>
            <a:ext cx="8055234" cy="369332"/>
          </a:xfrm>
          <a:prstGeom prst="rect">
            <a:avLst/>
          </a:prstGeom>
          <a:noFill/>
        </p:spPr>
        <p:txBody>
          <a:bodyPr wrap="square" rtlCol="0">
            <a:spAutoFit/>
          </a:bodyPr>
          <a:lstStyle/>
          <a:p>
            <a:pPr algn="ctr"/>
            <a:r>
              <a:rPr lang="en-US" dirty="0"/>
              <a:t>The </a:t>
            </a:r>
            <a:r>
              <a:rPr lang="en-US" dirty="0" err="1"/>
              <a:t>LightGBM</a:t>
            </a:r>
            <a:r>
              <a:rPr lang="en-US" dirty="0"/>
              <a:t> classifier accuracy is 10% more than the current company accuracy.</a:t>
            </a:r>
            <a:endParaRPr lang="en-IN" dirty="0"/>
          </a:p>
        </p:txBody>
      </p:sp>
    </p:spTree>
    <p:extLst>
      <p:ext uri="{BB962C8B-B14F-4D97-AF65-F5344CB8AC3E}">
        <p14:creationId xmlns:p14="http://schemas.microsoft.com/office/powerpoint/2010/main" val="2779095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37814-DEAE-44B0-80E8-1DFFADE12B98}"/>
              </a:ext>
            </a:extLst>
          </p:cNvPr>
          <p:cNvSpPr>
            <a:spLocks noGrp="1"/>
          </p:cNvSpPr>
          <p:nvPr>
            <p:ph type="title"/>
          </p:nvPr>
        </p:nvSpPr>
        <p:spPr>
          <a:xfrm>
            <a:off x="594519" y="471226"/>
            <a:ext cx="11002962" cy="823913"/>
          </a:xfrm>
        </p:spPr>
        <p:txBody>
          <a:bodyPr/>
          <a:lstStyle/>
          <a:p>
            <a:r>
              <a:rPr lang="en-US" dirty="0"/>
              <a:t>Clustering results</a:t>
            </a:r>
            <a:endParaRPr lang="en-IN" dirty="0"/>
          </a:p>
        </p:txBody>
      </p:sp>
      <p:sp>
        <p:nvSpPr>
          <p:cNvPr id="3" name="Slide Number Placeholder 2">
            <a:extLst>
              <a:ext uri="{FF2B5EF4-FFF2-40B4-BE49-F238E27FC236}">
                <a16:creationId xmlns:a16="http://schemas.microsoft.com/office/drawing/2014/main" id="{2CCADF0A-EADC-424E-AE58-484AF2F44151}"/>
              </a:ext>
            </a:extLst>
          </p:cNvPr>
          <p:cNvSpPr>
            <a:spLocks noGrp="1"/>
          </p:cNvSpPr>
          <p:nvPr>
            <p:ph type="sldNum" sz="quarter" idx="11"/>
          </p:nvPr>
        </p:nvSpPr>
        <p:spPr/>
        <p:txBody>
          <a:bodyPr/>
          <a:lstStyle/>
          <a:p>
            <a:fld id="{8C2E478F-E849-4A8C-AF1F-CBCC78A7CBFA}" type="slidenum">
              <a:rPr lang="en-US" smtClean="0"/>
              <a:t>11</a:t>
            </a:fld>
            <a:endParaRPr lang="en-US" dirty="0"/>
          </a:p>
        </p:txBody>
      </p:sp>
      <p:sp>
        <p:nvSpPr>
          <p:cNvPr id="4" name="Rectangle 3">
            <a:extLst>
              <a:ext uri="{FF2B5EF4-FFF2-40B4-BE49-F238E27FC236}">
                <a16:creationId xmlns:a16="http://schemas.microsoft.com/office/drawing/2014/main" id="{11841651-819C-4D98-A0DA-4885ABD62824}"/>
              </a:ext>
              <a:ext uri="{C183D7F6-B498-43B3-948B-1728B52AA6E4}">
                <adec:decorative xmlns:adec="http://schemas.microsoft.com/office/drawing/2017/decorative" val="1"/>
              </a:ext>
            </a:extLst>
          </p:cNvPr>
          <p:cNvSpPr/>
          <p:nvPr/>
        </p:nvSpPr>
        <p:spPr>
          <a:xfrm>
            <a:off x="3511037" y="1229140"/>
            <a:ext cx="5237547" cy="179529"/>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04F7405-08F7-4AF5-AECC-776F24A0C5E9}"/>
              </a:ext>
            </a:extLst>
          </p:cNvPr>
          <p:cNvSpPr txBox="1"/>
          <p:nvPr/>
        </p:nvSpPr>
        <p:spPr>
          <a:xfrm>
            <a:off x="1655805" y="1952368"/>
            <a:ext cx="9514703" cy="646331"/>
          </a:xfrm>
          <a:prstGeom prst="rect">
            <a:avLst/>
          </a:prstGeom>
          <a:noFill/>
        </p:spPr>
        <p:txBody>
          <a:bodyPr wrap="square" rtlCol="0">
            <a:spAutoFit/>
          </a:bodyPr>
          <a:lstStyle/>
          <a:p>
            <a:r>
              <a:rPr lang="en-US" dirty="0"/>
              <a:t>Using Grid Search, we found out that the optimum number of  clusters is 10. The following are the top 6 words in each cluster.</a:t>
            </a:r>
            <a:endParaRPr lang="en-IN" dirty="0"/>
          </a:p>
        </p:txBody>
      </p:sp>
      <p:graphicFrame>
        <p:nvGraphicFramePr>
          <p:cNvPr id="7" name="Table 6">
            <a:extLst>
              <a:ext uri="{FF2B5EF4-FFF2-40B4-BE49-F238E27FC236}">
                <a16:creationId xmlns:a16="http://schemas.microsoft.com/office/drawing/2014/main" id="{15FA3CF4-F74B-4F2E-AA24-FD11B0C516F7}"/>
              </a:ext>
            </a:extLst>
          </p:cNvPr>
          <p:cNvGraphicFramePr>
            <a:graphicFrameLocks noGrp="1"/>
          </p:cNvGraphicFramePr>
          <p:nvPr>
            <p:extLst>
              <p:ext uri="{D42A27DB-BD31-4B8C-83A1-F6EECF244321}">
                <p14:modId xmlns:p14="http://schemas.microsoft.com/office/powerpoint/2010/main" val="33018648"/>
              </p:ext>
            </p:extLst>
          </p:nvPr>
        </p:nvGraphicFramePr>
        <p:xfrm>
          <a:off x="2734962" y="2872095"/>
          <a:ext cx="6376087" cy="3293927"/>
        </p:xfrm>
        <a:graphic>
          <a:graphicData uri="http://schemas.openxmlformats.org/drawingml/2006/table">
            <a:tbl>
              <a:tblPr>
                <a:tableStyleId>{5C22544A-7EE6-4342-B048-85BDC9FD1C3A}</a:tableStyleId>
              </a:tblPr>
              <a:tblGrid>
                <a:gridCol w="791855">
                  <a:extLst>
                    <a:ext uri="{9D8B030D-6E8A-4147-A177-3AD203B41FA5}">
                      <a16:colId xmlns:a16="http://schemas.microsoft.com/office/drawing/2014/main" val="550217012"/>
                    </a:ext>
                  </a:extLst>
                </a:gridCol>
                <a:gridCol w="791855">
                  <a:extLst>
                    <a:ext uri="{9D8B030D-6E8A-4147-A177-3AD203B41FA5}">
                      <a16:colId xmlns:a16="http://schemas.microsoft.com/office/drawing/2014/main" val="1238896917"/>
                    </a:ext>
                  </a:extLst>
                </a:gridCol>
                <a:gridCol w="808353">
                  <a:extLst>
                    <a:ext uri="{9D8B030D-6E8A-4147-A177-3AD203B41FA5}">
                      <a16:colId xmlns:a16="http://schemas.microsoft.com/office/drawing/2014/main" val="3159089506"/>
                    </a:ext>
                  </a:extLst>
                </a:gridCol>
                <a:gridCol w="1274393">
                  <a:extLst>
                    <a:ext uri="{9D8B030D-6E8A-4147-A177-3AD203B41FA5}">
                      <a16:colId xmlns:a16="http://schemas.microsoft.com/office/drawing/2014/main" val="4239587765"/>
                    </a:ext>
                  </a:extLst>
                </a:gridCol>
                <a:gridCol w="729992">
                  <a:extLst>
                    <a:ext uri="{9D8B030D-6E8A-4147-A177-3AD203B41FA5}">
                      <a16:colId xmlns:a16="http://schemas.microsoft.com/office/drawing/2014/main" val="4268861602"/>
                    </a:ext>
                  </a:extLst>
                </a:gridCol>
                <a:gridCol w="841347">
                  <a:extLst>
                    <a:ext uri="{9D8B030D-6E8A-4147-A177-3AD203B41FA5}">
                      <a16:colId xmlns:a16="http://schemas.microsoft.com/office/drawing/2014/main" val="532340330"/>
                    </a:ext>
                  </a:extLst>
                </a:gridCol>
                <a:gridCol w="1138292">
                  <a:extLst>
                    <a:ext uri="{9D8B030D-6E8A-4147-A177-3AD203B41FA5}">
                      <a16:colId xmlns:a16="http://schemas.microsoft.com/office/drawing/2014/main" val="2501723392"/>
                    </a:ext>
                  </a:extLst>
                </a:gridCol>
              </a:tblGrid>
              <a:tr h="278910">
                <a:tc>
                  <a:txBody>
                    <a:bodyPr/>
                    <a:lstStyle/>
                    <a:p>
                      <a:pPr algn="l" fontAlgn="b"/>
                      <a:r>
                        <a:rPr lang="en-IN" sz="1100" u="none" strike="noStrike" dirty="0">
                          <a:solidFill>
                            <a:schemeClr val="tx1"/>
                          </a:solidFill>
                          <a:effectLst/>
                        </a:rPr>
                        <a:t> </a:t>
                      </a:r>
                      <a:endParaRPr lang="en-IN" sz="1100" b="0" i="0" u="none" strike="noStrike" dirty="0">
                        <a:solidFill>
                          <a:schemeClr val="tx1"/>
                        </a:solidFill>
                        <a:effectLst/>
                        <a:latin typeface="Calibri" panose="020F0502020204030204" pitchFamily="34" charset="0"/>
                      </a:endParaRPr>
                    </a:p>
                  </a:txBody>
                  <a:tcPr marL="9525" marR="9525" marT="9525" marB="0" anchor="b">
                    <a:solidFill>
                      <a:srgbClr val="FFC000"/>
                    </a:solidFill>
                  </a:tcPr>
                </a:tc>
                <a:tc>
                  <a:txBody>
                    <a:bodyPr/>
                    <a:lstStyle/>
                    <a:p>
                      <a:pPr algn="ctr" fontAlgn="t"/>
                      <a:r>
                        <a:rPr lang="en-IN" sz="1100" u="none" strike="noStrike">
                          <a:effectLst/>
                        </a:rPr>
                        <a:t>Word 0</a:t>
                      </a:r>
                      <a:endParaRPr lang="en-IN" sz="1100" b="1" i="0" u="none" strike="noStrike">
                        <a:solidFill>
                          <a:srgbClr val="000000"/>
                        </a:solidFill>
                        <a:effectLst/>
                        <a:latin typeface="Calibri" panose="020F0502020204030204" pitchFamily="34" charset="0"/>
                      </a:endParaRPr>
                    </a:p>
                  </a:txBody>
                  <a:tcPr marL="9525" marR="9525" marT="9525" marB="0">
                    <a:solidFill>
                      <a:srgbClr val="FFC000"/>
                    </a:solidFill>
                  </a:tcPr>
                </a:tc>
                <a:tc>
                  <a:txBody>
                    <a:bodyPr/>
                    <a:lstStyle/>
                    <a:p>
                      <a:pPr algn="ctr" fontAlgn="t"/>
                      <a:r>
                        <a:rPr lang="en-IN" sz="1100" u="none" strike="noStrike">
                          <a:effectLst/>
                        </a:rPr>
                        <a:t>Word 1</a:t>
                      </a:r>
                      <a:endParaRPr lang="en-IN" sz="1100" b="1" i="0" u="none" strike="noStrike">
                        <a:solidFill>
                          <a:srgbClr val="000000"/>
                        </a:solidFill>
                        <a:effectLst/>
                        <a:latin typeface="Calibri" panose="020F0502020204030204" pitchFamily="34" charset="0"/>
                      </a:endParaRPr>
                    </a:p>
                  </a:txBody>
                  <a:tcPr marL="9525" marR="9525" marT="9525" marB="0">
                    <a:solidFill>
                      <a:srgbClr val="FFC000"/>
                    </a:solidFill>
                  </a:tcPr>
                </a:tc>
                <a:tc>
                  <a:txBody>
                    <a:bodyPr/>
                    <a:lstStyle/>
                    <a:p>
                      <a:pPr algn="ctr" fontAlgn="t"/>
                      <a:r>
                        <a:rPr lang="en-IN" sz="1100" u="none" strike="noStrike">
                          <a:effectLst/>
                        </a:rPr>
                        <a:t>Word 2</a:t>
                      </a:r>
                      <a:endParaRPr lang="en-IN" sz="1100" b="1" i="0" u="none" strike="noStrike">
                        <a:solidFill>
                          <a:srgbClr val="000000"/>
                        </a:solidFill>
                        <a:effectLst/>
                        <a:latin typeface="Calibri" panose="020F0502020204030204" pitchFamily="34" charset="0"/>
                      </a:endParaRPr>
                    </a:p>
                  </a:txBody>
                  <a:tcPr marL="9525" marR="9525" marT="9525" marB="0">
                    <a:solidFill>
                      <a:srgbClr val="FFC000"/>
                    </a:solidFill>
                  </a:tcPr>
                </a:tc>
                <a:tc>
                  <a:txBody>
                    <a:bodyPr/>
                    <a:lstStyle/>
                    <a:p>
                      <a:pPr algn="ctr" fontAlgn="t"/>
                      <a:r>
                        <a:rPr lang="en-IN" sz="1100" u="none" strike="noStrike">
                          <a:effectLst/>
                        </a:rPr>
                        <a:t>Word 3</a:t>
                      </a:r>
                      <a:endParaRPr lang="en-IN" sz="1100" b="1" i="0" u="none" strike="noStrike">
                        <a:solidFill>
                          <a:srgbClr val="000000"/>
                        </a:solidFill>
                        <a:effectLst/>
                        <a:latin typeface="Calibri" panose="020F0502020204030204" pitchFamily="34" charset="0"/>
                      </a:endParaRPr>
                    </a:p>
                  </a:txBody>
                  <a:tcPr marL="9525" marR="9525" marT="9525" marB="0">
                    <a:solidFill>
                      <a:srgbClr val="FFC000"/>
                    </a:solidFill>
                  </a:tcPr>
                </a:tc>
                <a:tc>
                  <a:txBody>
                    <a:bodyPr/>
                    <a:lstStyle/>
                    <a:p>
                      <a:pPr algn="ctr" fontAlgn="t"/>
                      <a:r>
                        <a:rPr lang="en-IN" sz="1100" u="none" strike="noStrike">
                          <a:effectLst/>
                        </a:rPr>
                        <a:t>Word 4</a:t>
                      </a:r>
                      <a:endParaRPr lang="en-IN" sz="1100" b="1" i="0" u="none" strike="noStrike">
                        <a:solidFill>
                          <a:srgbClr val="000000"/>
                        </a:solidFill>
                        <a:effectLst/>
                        <a:latin typeface="Calibri" panose="020F0502020204030204" pitchFamily="34" charset="0"/>
                      </a:endParaRPr>
                    </a:p>
                  </a:txBody>
                  <a:tcPr marL="9525" marR="9525" marT="9525" marB="0">
                    <a:solidFill>
                      <a:srgbClr val="FFC000"/>
                    </a:solidFill>
                  </a:tcPr>
                </a:tc>
                <a:tc>
                  <a:txBody>
                    <a:bodyPr/>
                    <a:lstStyle/>
                    <a:p>
                      <a:pPr algn="ctr" fontAlgn="t"/>
                      <a:r>
                        <a:rPr lang="en-IN" sz="1100" u="none" strike="noStrike" dirty="0">
                          <a:effectLst/>
                        </a:rPr>
                        <a:t>Word 5</a:t>
                      </a:r>
                      <a:endParaRPr lang="en-IN" sz="1100" b="1" i="0" u="none" strike="noStrike" dirty="0">
                        <a:solidFill>
                          <a:srgbClr val="000000"/>
                        </a:solidFill>
                        <a:effectLst/>
                        <a:latin typeface="Calibri" panose="020F0502020204030204" pitchFamily="34" charset="0"/>
                      </a:endParaRPr>
                    </a:p>
                  </a:txBody>
                  <a:tcPr marL="9525" marR="9525" marT="9525" marB="0">
                    <a:solidFill>
                      <a:srgbClr val="FFC000"/>
                    </a:solidFill>
                  </a:tcPr>
                </a:tc>
                <a:extLst>
                  <a:ext uri="{0D108BD9-81ED-4DB2-BD59-A6C34878D82A}">
                    <a16:rowId xmlns:a16="http://schemas.microsoft.com/office/drawing/2014/main" val="3986285740"/>
                  </a:ext>
                </a:extLst>
              </a:tr>
              <a:tr h="278910">
                <a:tc>
                  <a:txBody>
                    <a:bodyPr/>
                    <a:lstStyle/>
                    <a:p>
                      <a:pPr algn="ctr" fontAlgn="t"/>
                      <a:r>
                        <a:rPr lang="en-IN" sz="1100" u="none" strike="noStrike" dirty="0">
                          <a:solidFill>
                            <a:schemeClr val="tx1"/>
                          </a:solidFill>
                          <a:effectLst/>
                        </a:rPr>
                        <a:t>Cluster 0</a:t>
                      </a:r>
                      <a:endParaRPr lang="en-IN" sz="1100" b="1" i="0" u="none" strike="noStrike" dirty="0">
                        <a:solidFill>
                          <a:schemeClr val="tx1"/>
                        </a:solidFill>
                        <a:effectLst/>
                        <a:latin typeface="Calibri" panose="020F0502020204030204" pitchFamily="34" charset="0"/>
                      </a:endParaRPr>
                    </a:p>
                  </a:txBody>
                  <a:tcPr marL="9525" marR="9525" marT="9525" marB="0">
                    <a:solidFill>
                      <a:srgbClr val="FFC000"/>
                    </a:solidFill>
                  </a:tcPr>
                </a:tc>
                <a:tc>
                  <a:txBody>
                    <a:bodyPr/>
                    <a:lstStyle/>
                    <a:p>
                      <a:pPr algn="l" fontAlgn="b"/>
                      <a:r>
                        <a:rPr lang="en-IN" sz="1100" u="none" strike="noStrike">
                          <a:effectLst/>
                        </a:rPr>
                        <a:t>customer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field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spectrum</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connect</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work</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ability</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89203348"/>
                  </a:ext>
                </a:extLst>
              </a:tr>
              <a:tr h="278910">
                <a:tc>
                  <a:txBody>
                    <a:bodyPr/>
                    <a:lstStyle/>
                    <a:p>
                      <a:pPr algn="ctr" fontAlgn="t"/>
                      <a:r>
                        <a:rPr lang="en-IN" sz="1100" u="none" strike="noStrike" dirty="0">
                          <a:solidFill>
                            <a:schemeClr val="tx1"/>
                          </a:solidFill>
                          <a:effectLst/>
                        </a:rPr>
                        <a:t>Cluster 1</a:t>
                      </a:r>
                      <a:endParaRPr lang="en-IN" sz="1100" b="1" i="0" u="none" strike="noStrike" dirty="0">
                        <a:solidFill>
                          <a:schemeClr val="tx1"/>
                        </a:solidFill>
                        <a:effectLst/>
                        <a:latin typeface="Calibri" panose="020F0502020204030204" pitchFamily="34" charset="0"/>
                      </a:endParaRPr>
                    </a:p>
                  </a:txBody>
                  <a:tcPr marL="9525" marR="9525" marT="9525" marB="0">
                    <a:solidFill>
                      <a:srgbClr val="FFC000"/>
                    </a:solidFill>
                  </a:tcPr>
                </a:tc>
                <a:tc>
                  <a:txBody>
                    <a:bodyPr/>
                    <a:lstStyle/>
                    <a:p>
                      <a:pPr algn="l" fontAlgn="b"/>
                      <a:r>
                        <a:rPr lang="en-IN" sz="1100" u="none" strike="noStrike">
                          <a:effectLst/>
                        </a:rPr>
                        <a:t>client</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team</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work</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aos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datum</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business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37139670"/>
                  </a:ext>
                </a:extLst>
              </a:tr>
              <a:tr h="278910">
                <a:tc>
                  <a:txBody>
                    <a:bodyPr/>
                    <a:lstStyle/>
                    <a:p>
                      <a:pPr algn="ctr" fontAlgn="t"/>
                      <a:r>
                        <a:rPr lang="en-IN" sz="1100" u="none" strike="noStrike" dirty="0">
                          <a:solidFill>
                            <a:schemeClr val="tx1"/>
                          </a:solidFill>
                          <a:effectLst/>
                        </a:rPr>
                        <a:t>Cluster 2</a:t>
                      </a:r>
                      <a:endParaRPr lang="en-IN" sz="1100" b="1" i="0" u="none" strike="noStrike" dirty="0">
                        <a:solidFill>
                          <a:schemeClr val="tx1"/>
                        </a:solidFill>
                        <a:effectLst/>
                        <a:latin typeface="Calibri" panose="020F0502020204030204" pitchFamily="34" charset="0"/>
                      </a:endParaRPr>
                    </a:p>
                  </a:txBody>
                  <a:tcPr marL="9525" marR="9525" marT="9525" marB="0">
                    <a:solidFill>
                      <a:srgbClr val="FFC000"/>
                    </a:solidFill>
                  </a:tcPr>
                </a:tc>
                <a:tc>
                  <a:txBody>
                    <a:bodyPr/>
                    <a:lstStyle/>
                    <a:p>
                      <a:pPr algn="l" fontAlgn="b"/>
                      <a:r>
                        <a:rPr lang="en-IN" sz="1100" u="none" strike="noStrike">
                          <a:effectLst/>
                        </a:rPr>
                        <a:t>work</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ability</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customer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facility</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include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experience</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6812392"/>
                  </a:ext>
                </a:extLst>
              </a:tr>
              <a:tr h="278910">
                <a:tc>
                  <a:txBody>
                    <a:bodyPr/>
                    <a:lstStyle/>
                    <a:p>
                      <a:pPr algn="ctr" fontAlgn="t"/>
                      <a:r>
                        <a:rPr lang="en-IN" sz="1100" u="none" strike="noStrike" dirty="0">
                          <a:solidFill>
                            <a:schemeClr val="tx1"/>
                          </a:solidFill>
                          <a:effectLst/>
                        </a:rPr>
                        <a:t>Cluster 3</a:t>
                      </a:r>
                      <a:endParaRPr lang="en-IN" sz="1100" b="1" i="0" u="none" strike="noStrike" dirty="0">
                        <a:solidFill>
                          <a:schemeClr val="tx1"/>
                        </a:solidFill>
                        <a:effectLst/>
                        <a:latin typeface="Calibri" panose="020F0502020204030204" pitchFamily="34" charset="0"/>
                      </a:endParaRPr>
                    </a:p>
                  </a:txBody>
                  <a:tcPr marL="9525" marR="9525" marT="9525" marB="0">
                    <a:solidFill>
                      <a:srgbClr val="FFC000"/>
                    </a:solidFill>
                  </a:tcPr>
                </a:tc>
                <a:tc>
                  <a:txBody>
                    <a:bodyPr/>
                    <a:lstStyle/>
                    <a:p>
                      <a:pPr algn="l" fontAlgn="b"/>
                      <a:r>
                        <a:rPr lang="en-IN" sz="1100" u="none" strike="noStrike">
                          <a:effectLst/>
                        </a:rPr>
                        <a:t>sale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team</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spectrum</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client</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service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enterprise</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34590609"/>
                  </a:ext>
                </a:extLst>
              </a:tr>
              <a:tr h="278910">
                <a:tc>
                  <a:txBody>
                    <a:bodyPr/>
                    <a:lstStyle/>
                    <a:p>
                      <a:pPr algn="ctr" fontAlgn="t"/>
                      <a:r>
                        <a:rPr lang="en-IN" sz="1100" u="none" strike="noStrike" dirty="0">
                          <a:solidFill>
                            <a:schemeClr val="tx1"/>
                          </a:solidFill>
                          <a:effectLst/>
                        </a:rPr>
                        <a:t>Cluster 4</a:t>
                      </a:r>
                      <a:endParaRPr lang="en-IN" sz="1100" b="1" i="0" u="none" strike="noStrike" dirty="0">
                        <a:solidFill>
                          <a:schemeClr val="tx1"/>
                        </a:solidFill>
                        <a:effectLst/>
                        <a:latin typeface="Calibri" panose="020F0502020204030204" pitchFamily="34" charset="0"/>
                      </a:endParaRPr>
                    </a:p>
                  </a:txBody>
                  <a:tcPr marL="9525" marR="9525" marT="9525" marB="0">
                    <a:solidFill>
                      <a:srgbClr val="FFC000"/>
                    </a:solidFill>
                  </a:tcPr>
                </a:tc>
                <a:tc>
                  <a:txBody>
                    <a:bodyPr/>
                    <a:lstStyle/>
                    <a:p>
                      <a:pPr algn="l" fontAlgn="b"/>
                      <a:r>
                        <a:rPr lang="en-IN" sz="1100" u="none" strike="noStrike">
                          <a:effectLst/>
                        </a:rPr>
                        <a:t>work</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ability</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experience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network</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customer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support</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71991991"/>
                  </a:ext>
                </a:extLst>
              </a:tr>
              <a:tr h="278910">
                <a:tc>
                  <a:txBody>
                    <a:bodyPr/>
                    <a:lstStyle/>
                    <a:p>
                      <a:pPr algn="ctr" fontAlgn="t"/>
                      <a:r>
                        <a:rPr lang="en-IN" sz="1100" u="none" strike="noStrike" dirty="0">
                          <a:solidFill>
                            <a:schemeClr val="tx1"/>
                          </a:solidFill>
                          <a:effectLst/>
                        </a:rPr>
                        <a:t>Cluster 5</a:t>
                      </a:r>
                      <a:endParaRPr lang="en-IN" sz="1100" b="1" i="0" u="none" strike="noStrike" dirty="0">
                        <a:solidFill>
                          <a:schemeClr val="tx1"/>
                        </a:solidFill>
                        <a:effectLst/>
                        <a:latin typeface="Calibri" panose="020F0502020204030204" pitchFamily="34" charset="0"/>
                      </a:endParaRPr>
                    </a:p>
                  </a:txBody>
                  <a:tcPr marL="9525" marR="9525" marT="9525" marB="0">
                    <a:solidFill>
                      <a:srgbClr val="FFC000"/>
                    </a:solidFill>
                  </a:tcPr>
                </a:tc>
                <a:tc>
                  <a:txBody>
                    <a:bodyPr/>
                    <a:lstStyle/>
                    <a:p>
                      <a:pPr algn="l" fontAlgn="b"/>
                      <a:r>
                        <a:rPr lang="en-IN" sz="1100" u="none" strike="noStrike">
                          <a:effectLst/>
                        </a:rPr>
                        <a:t>internship</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spectrum</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business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include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program</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development</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3541164"/>
                  </a:ext>
                </a:extLst>
              </a:tr>
              <a:tr h="504827">
                <a:tc>
                  <a:txBody>
                    <a:bodyPr/>
                    <a:lstStyle/>
                    <a:p>
                      <a:pPr algn="ctr" fontAlgn="t"/>
                      <a:r>
                        <a:rPr lang="en-IN" sz="1100" u="none" strike="noStrike" dirty="0">
                          <a:solidFill>
                            <a:schemeClr val="tx1"/>
                          </a:solidFill>
                          <a:effectLst/>
                        </a:rPr>
                        <a:t>Cluster 6</a:t>
                      </a:r>
                      <a:endParaRPr lang="en-IN" sz="1100" b="1" i="0" u="none" strike="noStrike" dirty="0">
                        <a:solidFill>
                          <a:schemeClr val="tx1"/>
                        </a:solidFill>
                        <a:effectLst/>
                        <a:latin typeface="Calibri" panose="020F0502020204030204" pitchFamily="34" charset="0"/>
                      </a:endParaRPr>
                    </a:p>
                  </a:txBody>
                  <a:tcPr marL="9525" marR="9525" marT="9525" marB="0">
                    <a:solidFill>
                      <a:srgbClr val="FFC000"/>
                    </a:solidFill>
                  </a:tcPr>
                </a:tc>
                <a:tc>
                  <a:txBody>
                    <a:bodyPr/>
                    <a:lstStyle/>
                    <a:p>
                      <a:pPr algn="l" fontAlgn="b"/>
                      <a:r>
                        <a:rPr lang="en-IN" sz="1100" u="none" strike="noStrike">
                          <a:effectLst/>
                        </a:rPr>
                        <a:t>advertising</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team</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spectrum reach</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reach</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client</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sale</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76959143"/>
                  </a:ext>
                </a:extLst>
              </a:tr>
              <a:tr h="278910">
                <a:tc>
                  <a:txBody>
                    <a:bodyPr/>
                    <a:lstStyle/>
                    <a:p>
                      <a:pPr algn="ctr" fontAlgn="t"/>
                      <a:r>
                        <a:rPr lang="en-IN" sz="1100" u="none" strike="noStrike" dirty="0">
                          <a:solidFill>
                            <a:schemeClr val="tx1"/>
                          </a:solidFill>
                          <a:effectLst/>
                        </a:rPr>
                        <a:t>Cluster 7</a:t>
                      </a:r>
                      <a:endParaRPr lang="en-IN" sz="1100" b="1" i="0" u="none" strike="noStrike" dirty="0">
                        <a:solidFill>
                          <a:schemeClr val="tx1"/>
                        </a:solidFill>
                        <a:effectLst/>
                        <a:latin typeface="Calibri" panose="020F0502020204030204" pitchFamily="34" charset="0"/>
                      </a:endParaRPr>
                    </a:p>
                  </a:txBody>
                  <a:tcPr marL="9525" marR="9525" marT="9525" marB="0">
                    <a:solidFill>
                      <a:srgbClr val="FFC000"/>
                    </a:solidFill>
                  </a:tcPr>
                </a:tc>
                <a:tc>
                  <a:txBody>
                    <a:bodyPr/>
                    <a:lstStyle/>
                    <a:p>
                      <a:pPr algn="l" fontAlgn="b"/>
                      <a:r>
                        <a:rPr lang="en-IN" sz="1100" u="none" strike="noStrike">
                          <a:effectLst/>
                        </a:rPr>
                        <a:t>team</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customer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ensure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success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learn</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project</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10955118"/>
                  </a:ext>
                </a:extLst>
              </a:tr>
              <a:tr h="278910">
                <a:tc>
                  <a:txBody>
                    <a:bodyPr/>
                    <a:lstStyle/>
                    <a:p>
                      <a:pPr algn="ctr" fontAlgn="t"/>
                      <a:r>
                        <a:rPr lang="en-IN" sz="1100" u="none" strike="noStrike" dirty="0">
                          <a:solidFill>
                            <a:schemeClr val="tx1"/>
                          </a:solidFill>
                          <a:effectLst/>
                        </a:rPr>
                        <a:t>Cluster 8</a:t>
                      </a:r>
                      <a:endParaRPr lang="en-IN" sz="1100" b="1" i="0" u="none" strike="noStrike" dirty="0">
                        <a:solidFill>
                          <a:schemeClr val="tx1"/>
                        </a:solidFill>
                        <a:effectLst/>
                        <a:latin typeface="Calibri" panose="020F0502020204030204" pitchFamily="34" charset="0"/>
                      </a:endParaRPr>
                    </a:p>
                  </a:txBody>
                  <a:tcPr marL="9525" marR="9525" marT="9525" marB="0">
                    <a:solidFill>
                      <a:srgbClr val="FFC000"/>
                    </a:solidFill>
                  </a:tcPr>
                </a:tc>
                <a:tc>
                  <a:txBody>
                    <a:bodyPr/>
                    <a:lstStyle/>
                    <a:p>
                      <a:pPr algn="l" fontAlgn="b"/>
                      <a:r>
                        <a:rPr lang="en-IN" sz="1100" u="none" strike="noStrike">
                          <a:effectLst/>
                        </a:rPr>
                        <a:t>customer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team</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store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sale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work</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experience</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30290027"/>
                  </a:ext>
                </a:extLst>
              </a:tr>
              <a:tr h="278910">
                <a:tc>
                  <a:txBody>
                    <a:bodyPr/>
                    <a:lstStyle/>
                    <a:p>
                      <a:pPr algn="ctr" fontAlgn="t"/>
                      <a:r>
                        <a:rPr lang="en-IN" sz="1100" u="none" strike="noStrike" dirty="0">
                          <a:solidFill>
                            <a:schemeClr val="tx1"/>
                          </a:solidFill>
                          <a:effectLst/>
                        </a:rPr>
                        <a:t>Cluster 9</a:t>
                      </a:r>
                      <a:endParaRPr lang="en-IN" sz="1100" b="1" i="0" u="none" strike="noStrike" dirty="0">
                        <a:solidFill>
                          <a:schemeClr val="tx1"/>
                        </a:solidFill>
                        <a:effectLst/>
                        <a:latin typeface="Calibri" panose="020F0502020204030204" pitchFamily="34" charset="0"/>
                      </a:endParaRPr>
                    </a:p>
                  </a:txBody>
                  <a:tcPr marL="9525" marR="9525" marT="9525" marB="0">
                    <a:solidFill>
                      <a:srgbClr val="FFC000"/>
                    </a:solidFill>
                  </a:tcPr>
                </a:tc>
                <a:tc>
                  <a:txBody>
                    <a:bodyPr/>
                    <a:lstStyle/>
                    <a:p>
                      <a:pPr algn="l" fontAlgn="b"/>
                      <a:r>
                        <a:rPr lang="en-IN" sz="1100" u="none" strike="noStrike">
                          <a:effectLst/>
                        </a:rPr>
                        <a:t>aos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payroll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work</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datum</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consumer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tax</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18022176"/>
                  </a:ext>
                </a:extLst>
              </a:tr>
            </a:tbl>
          </a:graphicData>
        </a:graphic>
      </p:graphicFrame>
      <p:pic>
        <p:nvPicPr>
          <p:cNvPr id="8" name="Picture 7">
            <a:extLst>
              <a:ext uri="{FF2B5EF4-FFF2-40B4-BE49-F238E27FC236}">
                <a16:creationId xmlns:a16="http://schemas.microsoft.com/office/drawing/2014/main" id="{3AE2D981-5F71-4F2B-A26E-F7F1245A6A20}"/>
              </a:ext>
            </a:extLst>
          </p:cNvPr>
          <p:cNvPicPr>
            <a:picLocks noChangeAspect="1"/>
          </p:cNvPicPr>
          <p:nvPr/>
        </p:nvPicPr>
        <p:blipFill>
          <a:blip r:embed="rId2"/>
          <a:stretch>
            <a:fillRect/>
          </a:stretch>
        </p:blipFill>
        <p:spPr>
          <a:xfrm>
            <a:off x="9652150" y="2761842"/>
            <a:ext cx="1341236" cy="3404180"/>
          </a:xfrm>
          <a:prstGeom prst="rect">
            <a:avLst/>
          </a:prstGeom>
        </p:spPr>
      </p:pic>
      <p:sp>
        <p:nvSpPr>
          <p:cNvPr id="9" name="TextBox 8">
            <a:extLst>
              <a:ext uri="{FF2B5EF4-FFF2-40B4-BE49-F238E27FC236}">
                <a16:creationId xmlns:a16="http://schemas.microsoft.com/office/drawing/2014/main" id="{F105E344-3F2D-460C-9829-76AA4C033A49}"/>
              </a:ext>
            </a:extLst>
          </p:cNvPr>
          <p:cNvSpPr txBox="1"/>
          <p:nvPr/>
        </p:nvSpPr>
        <p:spPr>
          <a:xfrm rot="5400000">
            <a:off x="7711419" y="4539333"/>
            <a:ext cx="3340360" cy="383833"/>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996426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rmAutofit/>
          </a:bodyPr>
          <a:lstStyle/>
          <a:p>
            <a:r>
              <a:rPr lang="en-US" dirty="0"/>
              <a:t>What’s next</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6096000" y="4378134"/>
            <a:ext cx="2377440" cy="365125"/>
          </a:xfrm>
        </p:spPr>
        <p:txBody>
          <a:bodyPr/>
          <a:lstStyle/>
          <a:p>
            <a:r>
              <a:rPr lang="en-US" spc="300" dirty="0"/>
              <a:t>LOOKING AHEAD</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12</a:t>
            </a:fld>
            <a:endParaRPr lang="en-US" dirty="0"/>
          </a:p>
        </p:txBody>
      </p:sp>
    </p:spTree>
    <p:extLst>
      <p:ext uri="{BB962C8B-B14F-4D97-AF65-F5344CB8AC3E}">
        <p14:creationId xmlns:p14="http://schemas.microsoft.com/office/powerpoint/2010/main" val="3164405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34194-745D-4888-BF16-6C09F65EA484}"/>
              </a:ext>
            </a:extLst>
          </p:cNvPr>
          <p:cNvSpPr>
            <a:spLocks noGrp="1"/>
          </p:cNvSpPr>
          <p:nvPr>
            <p:ph type="title"/>
          </p:nvPr>
        </p:nvSpPr>
        <p:spPr>
          <a:xfrm>
            <a:off x="594519" y="-86498"/>
            <a:ext cx="11002962" cy="1623218"/>
          </a:xfrm>
        </p:spPr>
        <p:txBody>
          <a:bodyPr anchor="ctr">
            <a:normAutofit/>
          </a:bodyPr>
          <a:lstStyle/>
          <a:p>
            <a:pPr algn="ctr"/>
            <a:r>
              <a:rPr lang="en-US" sz="4800" spc="300" dirty="0"/>
              <a:t>Final steps</a:t>
            </a:r>
          </a:p>
        </p:txBody>
      </p:sp>
      <p:sp>
        <p:nvSpPr>
          <p:cNvPr id="6" name="Text Placeholder 5">
            <a:extLst>
              <a:ext uri="{FF2B5EF4-FFF2-40B4-BE49-F238E27FC236}">
                <a16:creationId xmlns:a16="http://schemas.microsoft.com/office/drawing/2014/main" id="{E4A248D7-680E-4181-9558-ED00D7CEAD68}"/>
              </a:ext>
            </a:extLst>
          </p:cNvPr>
          <p:cNvSpPr>
            <a:spLocks noGrp="1"/>
          </p:cNvSpPr>
          <p:nvPr>
            <p:ph type="body" sz="quarter" idx="13"/>
          </p:nvPr>
        </p:nvSpPr>
        <p:spPr>
          <a:xfrm>
            <a:off x="960121" y="3830147"/>
            <a:ext cx="3108326" cy="1623218"/>
          </a:xfrm>
        </p:spPr>
        <p:txBody>
          <a:bodyPr>
            <a:normAutofit/>
          </a:bodyPr>
          <a:lstStyle/>
          <a:p>
            <a:pPr marL="0" indent="0" algn="ctr">
              <a:lnSpc>
                <a:spcPct val="100000"/>
              </a:lnSpc>
              <a:spcBef>
                <a:spcPts val="0"/>
              </a:spcBef>
              <a:buNone/>
              <a:defRPr/>
            </a:pPr>
            <a:r>
              <a:rPr lang="en-US" spc="300" dirty="0"/>
              <a:t>TUNE CLUSTERS</a:t>
            </a:r>
          </a:p>
          <a:p>
            <a:pPr marL="228600" indent="-228600">
              <a:lnSpc>
                <a:spcPct val="100000"/>
              </a:lnSpc>
              <a:buFont typeface="Wingdings" panose="05000000000000000000" pitchFamily="2" charset="2"/>
              <a:buChar char="§"/>
              <a:defRPr/>
            </a:pPr>
            <a:r>
              <a:rPr lang="en-US" sz="1400" spc="0" dirty="0"/>
              <a:t>Adjusting the learning rate in the grid search to find the most meaningful group of words for proper clustering.</a:t>
            </a:r>
            <a:endParaRPr lang="en-US" spc="300" dirty="0"/>
          </a:p>
          <a:p>
            <a:endParaRPr lang="en-US" dirty="0"/>
          </a:p>
        </p:txBody>
      </p:sp>
      <p:sp>
        <p:nvSpPr>
          <p:cNvPr id="12" name="Content Placeholder 24">
            <a:extLst>
              <a:ext uri="{FF2B5EF4-FFF2-40B4-BE49-F238E27FC236}">
                <a16:creationId xmlns:a16="http://schemas.microsoft.com/office/drawing/2014/main" id="{3DD3B9ED-231E-423D-B8D7-6DE1C249CA4E}"/>
              </a:ext>
            </a:extLst>
          </p:cNvPr>
          <p:cNvSpPr txBox="1">
            <a:spLocks/>
          </p:cNvSpPr>
          <p:nvPr/>
        </p:nvSpPr>
        <p:spPr>
          <a:xfrm>
            <a:off x="4541520" y="3830942"/>
            <a:ext cx="3108960" cy="275589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defRPr/>
            </a:pPr>
            <a:r>
              <a:rPr lang="en-US" sz="2000" b="1" spc="300" dirty="0"/>
              <a:t>MERGE THE 2 DATASETS</a:t>
            </a:r>
          </a:p>
          <a:p>
            <a:r>
              <a:rPr lang="en-US" dirty="0"/>
              <a:t>Merge the previously and newly labelled dataset.</a:t>
            </a:r>
          </a:p>
        </p:txBody>
      </p:sp>
      <p:sp>
        <p:nvSpPr>
          <p:cNvPr id="13" name="Content Placeholder 25">
            <a:extLst>
              <a:ext uri="{FF2B5EF4-FFF2-40B4-BE49-F238E27FC236}">
                <a16:creationId xmlns:a16="http://schemas.microsoft.com/office/drawing/2014/main" id="{184497C2-C5BB-4C07-AF14-B5D10275FC68}"/>
              </a:ext>
            </a:extLst>
          </p:cNvPr>
          <p:cNvSpPr txBox="1">
            <a:spLocks/>
          </p:cNvSpPr>
          <p:nvPr/>
        </p:nvSpPr>
        <p:spPr>
          <a:xfrm>
            <a:off x="8122920" y="3830943"/>
            <a:ext cx="3108960" cy="275589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FontTx/>
              <a:buNone/>
              <a:defRPr/>
            </a:pPr>
            <a:r>
              <a:rPr lang="en-US" sz="2000" b="1" spc="300" dirty="0"/>
              <a:t>EVALUATE THE FINAL DATASET ACCURACY</a:t>
            </a:r>
          </a:p>
          <a:p>
            <a:pPr>
              <a:lnSpc>
                <a:spcPct val="100000"/>
              </a:lnSpc>
              <a:buFont typeface="Wingdings" panose="05000000000000000000" pitchFamily="2" charset="2"/>
              <a:buChar char="§"/>
              <a:defRPr/>
            </a:pPr>
            <a:r>
              <a:rPr lang="en-US" sz="1400" dirty="0"/>
              <a:t>After merging the final dataset, the accuracies would be evaluated similar to the pre-labelled dataset.</a:t>
            </a:r>
          </a:p>
        </p:txBody>
      </p:sp>
      <p:sp>
        <p:nvSpPr>
          <p:cNvPr id="21" name="Slide Number Placeholder 20">
            <a:extLst>
              <a:ext uri="{FF2B5EF4-FFF2-40B4-BE49-F238E27FC236}">
                <a16:creationId xmlns:a16="http://schemas.microsoft.com/office/drawing/2014/main" id="{27B9B9E1-D2EC-4B8B-BC3C-67231FDDCC79}"/>
              </a:ext>
            </a:extLst>
          </p:cNvPr>
          <p:cNvSpPr>
            <a:spLocks noGrp="1"/>
          </p:cNvSpPr>
          <p:nvPr>
            <p:ph type="sldNum" sz="quarter" idx="16"/>
          </p:nvPr>
        </p:nvSpPr>
        <p:spPr/>
        <p:txBody>
          <a:bodyPr/>
          <a:lstStyle/>
          <a:p>
            <a:fld id="{8C2E478F-E849-4A8C-AF1F-CBCC78A7CBFA}" type="slidenum">
              <a:rPr lang="en-US" smtClean="0"/>
              <a:t>13</a:t>
            </a:fld>
            <a:endParaRPr lang="en-US" dirty="0"/>
          </a:p>
        </p:txBody>
      </p:sp>
      <p:sp>
        <p:nvSpPr>
          <p:cNvPr id="10" name="Rectangle 9">
            <a:extLst>
              <a:ext uri="{FF2B5EF4-FFF2-40B4-BE49-F238E27FC236}">
                <a16:creationId xmlns:a16="http://schemas.microsoft.com/office/drawing/2014/main" id="{7966148A-B5F2-4D28-A12D-7D47C687C8B5}"/>
              </a:ext>
              <a:ext uri="{C183D7F6-B498-43B3-948B-1728B52AA6E4}">
                <adec:decorative xmlns:adec="http://schemas.microsoft.com/office/drawing/2017/decorative" val="1"/>
              </a:ext>
            </a:extLst>
          </p:cNvPr>
          <p:cNvSpPr/>
          <p:nvPr/>
        </p:nvSpPr>
        <p:spPr>
          <a:xfrm>
            <a:off x="4733498" y="1130285"/>
            <a:ext cx="2725004" cy="167173"/>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Placeholder 10">
            <a:extLst>
              <a:ext uri="{FF2B5EF4-FFF2-40B4-BE49-F238E27FC236}">
                <a16:creationId xmlns:a16="http://schemas.microsoft.com/office/drawing/2014/main" id="{0836DEA3-D7EE-4878-9648-903344B237C7}"/>
              </a:ext>
            </a:extLst>
          </p:cNvPr>
          <p:cNvPicPr>
            <a:picLocks noGrp="1" noChangeAspect="1"/>
          </p:cNvPicPr>
          <p:nvPr>
            <p:ph type="pic" sz="quarter" idx="10"/>
          </p:nvPr>
        </p:nvPicPr>
        <p:blipFill>
          <a:blip r:embed="rId2"/>
          <a:srcRect t="11951" b="11951"/>
          <a:stretch>
            <a:fillRect/>
          </a:stretch>
        </p:blipFill>
        <p:spPr>
          <a:xfrm>
            <a:off x="960438" y="1784654"/>
            <a:ext cx="3108325" cy="1892300"/>
          </a:xfrm>
          <a:prstGeom prst="rect">
            <a:avLst/>
          </a:prstGeom>
        </p:spPr>
      </p:pic>
      <p:pic>
        <p:nvPicPr>
          <p:cNvPr id="15" name="Picture Placeholder 14">
            <a:extLst>
              <a:ext uri="{FF2B5EF4-FFF2-40B4-BE49-F238E27FC236}">
                <a16:creationId xmlns:a16="http://schemas.microsoft.com/office/drawing/2014/main" id="{D0554B3E-F5DC-4626-A349-C9BD8AB480F2}"/>
              </a:ext>
            </a:extLst>
          </p:cNvPr>
          <p:cNvPicPr>
            <a:picLocks noGrp="1" noChangeAspect="1"/>
          </p:cNvPicPr>
          <p:nvPr>
            <p:ph type="pic" sz="quarter" idx="11"/>
          </p:nvPr>
        </p:nvPicPr>
        <p:blipFill>
          <a:blip r:embed="rId3"/>
          <a:srcRect l="10303" r="10303"/>
          <a:stretch>
            <a:fillRect/>
          </a:stretch>
        </p:blipFill>
        <p:spPr>
          <a:xfrm>
            <a:off x="4542155" y="1783860"/>
            <a:ext cx="3108325" cy="1892300"/>
          </a:xfrm>
          <a:prstGeom prst="rect">
            <a:avLst/>
          </a:prstGeom>
        </p:spPr>
      </p:pic>
      <p:pic>
        <p:nvPicPr>
          <p:cNvPr id="17" name="Picture Placeholder 16">
            <a:extLst>
              <a:ext uri="{FF2B5EF4-FFF2-40B4-BE49-F238E27FC236}">
                <a16:creationId xmlns:a16="http://schemas.microsoft.com/office/drawing/2014/main" id="{11995AF5-1F19-4D23-B7EF-76B2E683083B}"/>
              </a:ext>
            </a:extLst>
          </p:cNvPr>
          <p:cNvPicPr>
            <a:picLocks noGrp="1" noChangeAspect="1"/>
          </p:cNvPicPr>
          <p:nvPr>
            <p:ph type="pic" sz="quarter" idx="12"/>
          </p:nvPr>
        </p:nvPicPr>
        <p:blipFill>
          <a:blip r:embed="rId4"/>
          <a:srcRect t="11601" b="11601"/>
          <a:stretch>
            <a:fillRect/>
          </a:stretch>
        </p:blipFill>
        <p:spPr>
          <a:xfrm>
            <a:off x="8122920" y="1783860"/>
            <a:ext cx="3108325" cy="1892300"/>
          </a:xfrm>
          <a:prstGeom prst="rect">
            <a:avLst/>
          </a:prstGeom>
        </p:spPr>
      </p:pic>
    </p:spTree>
    <p:extLst>
      <p:ext uri="{BB962C8B-B14F-4D97-AF65-F5344CB8AC3E}">
        <p14:creationId xmlns:p14="http://schemas.microsoft.com/office/powerpoint/2010/main" val="714960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0" y="-2667000"/>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3" y="2872378"/>
            <a:ext cx="10787270" cy="1180638"/>
          </a:xfrm>
        </p:spPr>
        <p:txBody>
          <a:bodyPr>
            <a:noAutofit/>
          </a:bodyPr>
          <a:lstStyle/>
          <a:p>
            <a:r>
              <a:rPr lang="en-US" sz="6600" spc="300" dirty="0"/>
              <a:t>THANK YOU</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a:xfrm>
            <a:off x="4509669" y="3884818"/>
            <a:ext cx="3172661" cy="205269"/>
          </a:xfrm>
        </p:spPr>
        <p:txBody>
          <a:bodyPr/>
          <a:lstStyle/>
          <a:p>
            <a:r>
              <a:rPr lang="en-US" dirty="0"/>
              <a:t> </a:t>
            </a:r>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p:txBody>
          <a:bodyPr/>
          <a:lstStyle/>
          <a:p>
            <a:r>
              <a:rPr lang="en-US" dirty="0"/>
              <a:t>EXTERNAL PROJECT COMPANY</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9" y="1546138"/>
            <a:ext cx="3017520" cy="464871"/>
          </a:xfrm>
        </p:spPr>
        <p:txBody>
          <a:bodyPr/>
          <a:lstStyle/>
          <a:p>
            <a:r>
              <a:rPr lang="en-US" dirty="0"/>
              <a:t>JOBS FOR HUMANITY</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5999" y="3527855"/>
            <a:ext cx="5416549" cy="2816963"/>
          </a:xfrm>
        </p:spPr>
        <p:txBody>
          <a:bodyPr>
            <a:normAutofit fontScale="92500" lnSpcReduction="20000"/>
          </a:bodyPr>
          <a:lstStyle/>
          <a:p>
            <a:pPr marL="0" indent="0">
              <a:lnSpc>
                <a:spcPct val="100000"/>
              </a:lnSpc>
              <a:buNone/>
            </a:pPr>
            <a:r>
              <a:rPr lang="en-US" sz="1600" dirty="0">
                <a:cs typeface="Biome Light" panose="020B0303030204020804" pitchFamily="34" charset="0"/>
              </a:rPr>
              <a:t>Jobs for Humanity is a Human Resources company based in New York which paves the way to a fairer future for all by connecting historically underrepresented talent to welcoming employers which involves:</a:t>
            </a:r>
          </a:p>
          <a:p>
            <a:pPr marL="342900" indent="-342900">
              <a:lnSpc>
                <a:spcPct val="100000"/>
              </a:lnSpc>
              <a:buFont typeface="+mj-lt"/>
              <a:buAutoNum type="arabicPeriod"/>
            </a:pPr>
            <a:r>
              <a:rPr lang="en-US" sz="1600" dirty="0">
                <a:cs typeface="Biome Light" panose="020B0303030204020804" pitchFamily="34" charset="0"/>
              </a:rPr>
              <a:t>Refugees</a:t>
            </a:r>
          </a:p>
          <a:p>
            <a:pPr marL="342900" indent="-342900">
              <a:lnSpc>
                <a:spcPct val="100000"/>
              </a:lnSpc>
              <a:buFont typeface="+mj-lt"/>
              <a:buAutoNum type="arabicPeriod"/>
            </a:pPr>
            <a:r>
              <a:rPr lang="en-US" sz="1600" dirty="0">
                <a:cs typeface="Biome Light" panose="020B0303030204020804" pitchFamily="34" charset="0"/>
              </a:rPr>
              <a:t>Blind</a:t>
            </a:r>
          </a:p>
          <a:p>
            <a:pPr marL="342900" indent="-342900">
              <a:lnSpc>
                <a:spcPct val="100000"/>
              </a:lnSpc>
              <a:buFont typeface="+mj-lt"/>
              <a:buAutoNum type="arabicPeriod"/>
            </a:pPr>
            <a:r>
              <a:rPr lang="en-US" sz="1600" dirty="0">
                <a:cs typeface="Biome Light" panose="020B0303030204020804" pitchFamily="34" charset="0"/>
              </a:rPr>
              <a:t>Neurodivergent</a:t>
            </a:r>
          </a:p>
          <a:p>
            <a:pPr marL="342900" indent="-342900">
              <a:lnSpc>
                <a:spcPct val="100000"/>
              </a:lnSpc>
              <a:buFont typeface="+mj-lt"/>
              <a:buAutoNum type="arabicPeriod"/>
            </a:pPr>
            <a:r>
              <a:rPr lang="en-US" sz="1600" dirty="0">
                <a:cs typeface="Biome Light" panose="020B0303030204020804" pitchFamily="34" charset="0"/>
              </a:rPr>
              <a:t>Single Moms</a:t>
            </a:r>
          </a:p>
          <a:p>
            <a:pPr marL="342900" indent="-342900">
              <a:lnSpc>
                <a:spcPct val="100000"/>
              </a:lnSpc>
              <a:buFont typeface="+mj-lt"/>
              <a:buAutoNum type="arabicPeriod"/>
            </a:pPr>
            <a:r>
              <a:rPr lang="en-US" sz="1600" dirty="0">
                <a:cs typeface="Biome Light" panose="020B0303030204020804" pitchFamily="34" charset="0"/>
              </a:rPr>
              <a:t>Black Leaders</a:t>
            </a:r>
          </a:p>
          <a:p>
            <a:pPr marL="342900" indent="-342900">
              <a:lnSpc>
                <a:spcPct val="100000"/>
              </a:lnSpc>
              <a:buFont typeface="+mj-lt"/>
              <a:buAutoNum type="arabicPeriod"/>
            </a:pPr>
            <a:r>
              <a:rPr lang="en-US" sz="1600" dirty="0">
                <a:cs typeface="Biome Light" panose="020B0303030204020804" pitchFamily="34" charset="0"/>
              </a:rPr>
              <a:t>Returning Citizens</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2</a:t>
            </a:fld>
            <a:endParaRPr lang="en-US" dirty="0"/>
          </a:p>
        </p:txBody>
      </p:sp>
      <p:pic>
        <p:nvPicPr>
          <p:cNvPr id="7" name="Picture 2" descr="Jobs for Humanity">
            <a:extLst>
              <a:ext uri="{FF2B5EF4-FFF2-40B4-BE49-F238E27FC236}">
                <a16:creationId xmlns:a16="http://schemas.microsoft.com/office/drawing/2014/main" id="{23FD3072-1FF2-4D32-B1E2-D0F85A7E19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5999" y="2141344"/>
            <a:ext cx="3728471" cy="1280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373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7540415" y="642927"/>
            <a:ext cx="2564439" cy="1435947"/>
          </a:xfrm>
        </p:spPr>
        <p:txBody>
          <a:bodyPr/>
          <a:lstStyle/>
          <a:p>
            <a:r>
              <a:rPr lang="en-US" dirty="0"/>
              <a:t>Agenda</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5894927" y="2078874"/>
            <a:ext cx="6095999" cy="3798888"/>
          </a:xfrm>
        </p:spPr>
        <p:txBody>
          <a:bodyPr/>
          <a:lstStyle/>
          <a:p>
            <a:pPr marL="342900" indent="-342900">
              <a:buFont typeface="+mj-lt"/>
              <a:buAutoNum type="arabicPeriod"/>
            </a:pPr>
            <a:r>
              <a:rPr lang="en-US" sz="1600" dirty="0"/>
              <a:t>To help improve the company’s job search algorithm by putting resumes into their respective categories. The current accuracy is around 75%.</a:t>
            </a:r>
          </a:p>
          <a:p>
            <a:pPr marL="342900" indent="-342900">
              <a:buFont typeface="+mj-lt"/>
              <a:buAutoNum type="arabicPeriod"/>
            </a:pPr>
            <a:r>
              <a:rPr lang="en-US" sz="1600" dirty="0"/>
              <a:t>Expand the “others” category in their job categories by filling it with newer job categories.</a:t>
            </a:r>
          </a:p>
          <a:p>
            <a:pPr marL="342900" indent="-342900">
              <a:buFont typeface="+mj-lt"/>
              <a:buAutoNum type="arabicPeriod"/>
            </a:pPr>
            <a:r>
              <a:rPr lang="en-US" sz="1600" dirty="0"/>
              <a:t>Extract expertise level from resume titles and descriptions.</a:t>
            </a:r>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A457865-6CE4-48F7-9DE8-065695261810}"/>
              </a:ext>
              <a:ext uri="{C183D7F6-B498-43B3-948B-1728B52AA6E4}">
                <adec:decorative xmlns:adec="http://schemas.microsoft.com/office/drawing/2017/decorative" val="1"/>
              </a:ext>
            </a:extLst>
          </p:cNvPr>
          <p:cNvSpPr/>
          <p:nvPr/>
        </p:nvSpPr>
        <p:spPr>
          <a:xfrm>
            <a:off x="593725" y="2417615"/>
            <a:ext cx="11002961" cy="557784"/>
          </a:xfrm>
          <a:prstGeom prst="rect">
            <a:avLst/>
          </a:prstGeom>
          <a:gradFill flip="none" rotWithShape="1">
            <a:gsLst>
              <a:gs pos="0">
                <a:schemeClr val="accent5"/>
              </a:gs>
              <a:gs pos="100000">
                <a:schemeClr val="accent2">
                  <a:lumMod val="98000"/>
                  <a:lumOff val="2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6300B5C-7AD0-42EE-A289-DB61F249073A}"/>
              </a:ext>
            </a:extLst>
          </p:cNvPr>
          <p:cNvSpPr>
            <a:spLocks noGrp="1"/>
          </p:cNvSpPr>
          <p:nvPr>
            <p:ph type="title"/>
          </p:nvPr>
        </p:nvSpPr>
        <p:spPr/>
        <p:txBody>
          <a:bodyPr>
            <a:normAutofit/>
          </a:bodyPr>
          <a:lstStyle/>
          <a:p>
            <a:r>
              <a:rPr lang="en-US" sz="4800" spc="300" dirty="0"/>
              <a:t>work</a:t>
            </a:r>
            <a:r>
              <a:rPr lang="en-US" sz="4800" dirty="0"/>
              <a:t> timeline</a:t>
            </a:r>
          </a:p>
        </p:txBody>
      </p:sp>
      <p:graphicFrame>
        <p:nvGraphicFramePr>
          <p:cNvPr id="7" name="Table 7">
            <a:extLst>
              <a:ext uri="{FF2B5EF4-FFF2-40B4-BE49-F238E27FC236}">
                <a16:creationId xmlns:a16="http://schemas.microsoft.com/office/drawing/2014/main" id="{B1897641-C811-4117-B9B9-5EE41B5A3203}"/>
              </a:ext>
            </a:extLst>
          </p:cNvPr>
          <p:cNvGraphicFramePr>
            <a:graphicFrameLocks noGrp="1"/>
          </p:cNvGraphicFramePr>
          <p:nvPr>
            <p:extLst>
              <p:ext uri="{D42A27DB-BD31-4B8C-83A1-F6EECF244321}">
                <p14:modId xmlns:p14="http://schemas.microsoft.com/office/powerpoint/2010/main" val="3626996157"/>
              </p:ext>
            </p:extLst>
          </p:nvPr>
        </p:nvGraphicFramePr>
        <p:xfrm>
          <a:off x="593725" y="2400407"/>
          <a:ext cx="11002960" cy="2231136"/>
        </p:xfrm>
        <a:graphic>
          <a:graphicData uri="http://schemas.openxmlformats.org/drawingml/2006/table">
            <a:tbl>
              <a:tblPr firstRow="1" bandRow="1">
                <a:tableStyleId>{5C22544A-7EE6-4342-B048-85BDC9FD1C3A}</a:tableStyleId>
              </a:tblPr>
              <a:tblGrid>
                <a:gridCol w="2750740">
                  <a:extLst>
                    <a:ext uri="{9D8B030D-6E8A-4147-A177-3AD203B41FA5}">
                      <a16:colId xmlns:a16="http://schemas.microsoft.com/office/drawing/2014/main" val="711439747"/>
                    </a:ext>
                  </a:extLst>
                </a:gridCol>
                <a:gridCol w="2750740">
                  <a:extLst>
                    <a:ext uri="{9D8B030D-6E8A-4147-A177-3AD203B41FA5}">
                      <a16:colId xmlns:a16="http://schemas.microsoft.com/office/drawing/2014/main" val="1769144258"/>
                    </a:ext>
                  </a:extLst>
                </a:gridCol>
                <a:gridCol w="2750740">
                  <a:extLst>
                    <a:ext uri="{9D8B030D-6E8A-4147-A177-3AD203B41FA5}">
                      <a16:colId xmlns:a16="http://schemas.microsoft.com/office/drawing/2014/main" val="1217148694"/>
                    </a:ext>
                  </a:extLst>
                </a:gridCol>
                <a:gridCol w="2750740">
                  <a:extLst>
                    <a:ext uri="{9D8B030D-6E8A-4147-A177-3AD203B41FA5}">
                      <a16:colId xmlns:a16="http://schemas.microsoft.com/office/drawing/2014/main" val="3587985154"/>
                    </a:ext>
                  </a:extLst>
                </a:gridCol>
              </a:tblGrid>
              <a:tr h="585216">
                <a:tc>
                  <a:txBody>
                    <a:bodyPr/>
                    <a:lstStyle/>
                    <a:p>
                      <a:pPr algn="ctr"/>
                      <a:r>
                        <a:rPr lang="en-US" dirty="0"/>
                        <a:t>JAN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t>FEB</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t>MAR</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t>APR</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25291448"/>
                  </a:ext>
                </a:extLst>
              </a:tr>
              <a:tr h="1645920">
                <a:tc>
                  <a:txBody>
                    <a:bodyPr/>
                    <a:lstStyle/>
                    <a:p>
                      <a:pPr algn="ctr">
                        <a:lnSpc>
                          <a:spcPct val="150000"/>
                        </a:lnSpc>
                      </a:pPr>
                      <a:r>
                        <a:rPr lang="en-US" sz="1400" dirty="0">
                          <a:solidFill>
                            <a:schemeClr val="tx1"/>
                          </a:solidFill>
                          <a:cs typeface="Biome Light" panose="020B0303030204020804" pitchFamily="34" charset="0"/>
                        </a:rPr>
                        <a:t>Got a fair overview of the project and it’s objectives.</a:t>
                      </a:r>
                    </a:p>
                  </a:txBody>
                  <a:tcPr anchor="ctr">
                    <a:lnL w="12700" cmpd="sng">
                      <a:noFill/>
                    </a:lnL>
                    <a:lnR w="3175" cap="flat" cmpd="sng" algn="ctr">
                      <a:solidFill>
                        <a:schemeClr val="bg2">
                          <a:lumMod val="50000"/>
                        </a:schemeClr>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lnSpc>
                          <a:spcPct val="150000"/>
                        </a:lnSpc>
                      </a:pPr>
                      <a:r>
                        <a:rPr lang="en-US" sz="1400" dirty="0">
                          <a:solidFill>
                            <a:schemeClr val="tx1"/>
                          </a:solidFill>
                          <a:cs typeface="Biome Light" panose="020B0303030204020804" pitchFamily="34" charset="0"/>
                        </a:rPr>
                        <a:t>Acquired the dataset and performed preliminary EDA along with searching for methods to complete the project.</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lnSpc>
                          <a:spcPct val="150000"/>
                        </a:lnSpc>
                      </a:pPr>
                      <a:r>
                        <a:rPr lang="en-US" sz="1400" dirty="0">
                          <a:solidFill>
                            <a:schemeClr val="tx1"/>
                          </a:solidFill>
                          <a:cs typeface="Biome Light" panose="020B0303030204020804" pitchFamily="34" charset="0"/>
                        </a:rPr>
                        <a:t>Experimented with different NLP techniques like NER and topic modelling using LDA and Spacy libraries.</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lnSpc>
                          <a:spcPct val="150000"/>
                        </a:lnSpc>
                      </a:pPr>
                      <a:r>
                        <a:rPr lang="en-US" sz="1400" dirty="0">
                          <a:solidFill>
                            <a:schemeClr val="tx1"/>
                          </a:solidFill>
                          <a:cs typeface="Biome Light" panose="020B0303030204020804" pitchFamily="34" charset="0"/>
                        </a:rPr>
                        <a:t>Reviewed all the different methods and finalized the ones that are needed for the project and completed it.</a:t>
                      </a:r>
                    </a:p>
                  </a:txBody>
                  <a:tcPr anchor="ctr">
                    <a:lnL w="3175" cap="flat" cmpd="sng" algn="ctr">
                      <a:solidFill>
                        <a:schemeClr val="bg2">
                          <a:lumMod val="50000"/>
                        </a:schemeClr>
                      </a:solidFill>
                      <a:prstDash val="solid"/>
                      <a:round/>
                      <a:headEnd type="none" w="med" len="med"/>
                      <a:tailEnd type="none" w="med" len="med"/>
                    </a:lnL>
                    <a:lnR w="12700" cmpd="sng">
                      <a:noFill/>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0372063"/>
                  </a:ext>
                </a:extLst>
              </a:tr>
            </a:tbl>
          </a:graphicData>
        </a:graphic>
      </p:graphicFrame>
      <p:sp>
        <p:nvSpPr>
          <p:cNvPr id="6" name="Slide Number Placeholder 5">
            <a:extLst>
              <a:ext uri="{FF2B5EF4-FFF2-40B4-BE49-F238E27FC236}">
                <a16:creationId xmlns:a16="http://schemas.microsoft.com/office/drawing/2014/main" id="{762668FB-51EF-473B-89E5-AB8206BF498C}"/>
              </a:ext>
            </a:extLst>
          </p:cNvPr>
          <p:cNvSpPr>
            <a:spLocks noGrp="1"/>
          </p:cNvSpPr>
          <p:nvPr>
            <p:ph type="sldNum" sz="quarter" idx="11"/>
          </p:nvPr>
        </p:nvSpPr>
        <p:spPr/>
        <p:txBody>
          <a:bodyPr/>
          <a:lstStyle/>
          <a:p>
            <a:fld id="{8C2E478F-E849-4A8C-AF1F-CBCC78A7CBFA}" type="slidenum">
              <a:rPr lang="en-US" smtClean="0"/>
              <a:t>4</a:t>
            </a:fld>
            <a:endParaRPr lang="en-US" dirty="0"/>
          </a:p>
        </p:txBody>
      </p:sp>
    </p:spTree>
    <p:extLst>
      <p:ext uri="{BB962C8B-B14F-4D97-AF65-F5344CB8AC3E}">
        <p14:creationId xmlns:p14="http://schemas.microsoft.com/office/powerpoint/2010/main" val="2129108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3973622" y="68765"/>
            <a:ext cx="4244754" cy="884238"/>
          </a:xfrm>
        </p:spPr>
        <p:txBody>
          <a:bodyPr/>
          <a:lstStyle/>
          <a:p>
            <a:r>
              <a:rPr lang="en-US" dirty="0"/>
              <a:t>Process in a nutshell</a:t>
            </a:r>
          </a:p>
        </p:txBody>
      </p:sp>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4287794" y="881209"/>
            <a:ext cx="3525277" cy="148489"/>
          </a:xfrm>
        </p:spPr>
        <p:txBody>
          <a:bodyPr/>
          <a:lstStyle/>
          <a:p>
            <a:r>
              <a:rPr lang="en-US" dirty="0"/>
              <a:t> </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5</a:t>
            </a:fld>
            <a:endParaRPr lang="en-US" dirty="0"/>
          </a:p>
        </p:txBody>
      </p:sp>
      <p:pic>
        <p:nvPicPr>
          <p:cNvPr id="1026" name="Picture 2" descr="File Folder PNG, Clipart, Angle, Area, Black, Black And White, Diagram Free  PNG Download">
            <a:extLst>
              <a:ext uri="{FF2B5EF4-FFF2-40B4-BE49-F238E27FC236}">
                <a16:creationId xmlns:a16="http://schemas.microsoft.com/office/drawing/2014/main" id="{75AE3BE7-DA1B-4111-8CAB-92F8897C7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246" y="1113644"/>
            <a:ext cx="1183572" cy="1162437"/>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a:extLst>
              <a:ext uri="{FF2B5EF4-FFF2-40B4-BE49-F238E27FC236}">
                <a16:creationId xmlns:a16="http://schemas.microsoft.com/office/drawing/2014/main" id="{6BC35887-BAE5-45B0-A514-9FD0EF4141F5}"/>
              </a:ext>
            </a:extLst>
          </p:cNvPr>
          <p:cNvCxnSpPr/>
          <p:nvPr/>
        </p:nvCxnSpPr>
        <p:spPr>
          <a:xfrm>
            <a:off x="2075935" y="1952368"/>
            <a:ext cx="156930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028" name="Picture 4">
            <a:extLst>
              <a:ext uri="{FF2B5EF4-FFF2-40B4-BE49-F238E27FC236}">
                <a16:creationId xmlns:a16="http://schemas.microsoft.com/office/drawing/2014/main" id="{53D76D63-7D47-4A58-882D-69041E1D27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6360" y="1482810"/>
            <a:ext cx="704336" cy="939115"/>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a:extLst>
              <a:ext uri="{FF2B5EF4-FFF2-40B4-BE49-F238E27FC236}">
                <a16:creationId xmlns:a16="http://schemas.microsoft.com/office/drawing/2014/main" id="{CCA8F998-238B-4539-8774-B2851C0C458E}"/>
              </a:ext>
            </a:extLst>
          </p:cNvPr>
          <p:cNvCxnSpPr>
            <a:cxnSpLocks/>
          </p:cNvCxnSpPr>
          <p:nvPr/>
        </p:nvCxnSpPr>
        <p:spPr>
          <a:xfrm>
            <a:off x="2075935" y="1952367"/>
            <a:ext cx="0" cy="228600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8" name="Picture 4">
            <a:extLst>
              <a:ext uri="{FF2B5EF4-FFF2-40B4-BE49-F238E27FC236}">
                <a16:creationId xmlns:a16="http://schemas.microsoft.com/office/drawing/2014/main" id="{371CA8BA-280F-4CEE-9FE8-24FDEBC1EE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3767" y="4429901"/>
            <a:ext cx="704336" cy="93911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C5F68B0D-807F-425D-8BB8-85C4A0B4AA7F}"/>
              </a:ext>
            </a:extLst>
          </p:cNvPr>
          <p:cNvSpPr txBox="1"/>
          <p:nvPr/>
        </p:nvSpPr>
        <p:spPr>
          <a:xfrm>
            <a:off x="556261" y="2275186"/>
            <a:ext cx="1473541" cy="830997"/>
          </a:xfrm>
          <a:prstGeom prst="rect">
            <a:avLst/>
          </a:prstGeom>
          <a:noFill/>
        </p:spPr>
        <p:txBody>
          <a:bodyPr wrap="square" rtlCol="0">
            <a:spAutoFit/>
          </a:bodyPr>
          <a:lstStyle/>
          <a:p>
            <a:pPr algn="ctr"/>
            <a:r>
              <a:rPr lang="en-US" sz="1200" dirty="0"/>
              <a:t>COMPANY DATASET WITH BOTH LABELLED AND UNLABELLED DATA</a:t>
            </a:r>
            <a:endParaRPr lang="en-IN" sz="1200" dirty="0"/>
          </a:p>
        </p:txBody>
      </p:sp>
      <p:cxnSp>
        <p:nvCxnSpPr>
          <p:cNvPr id="19" name="Straight Arrow Connector 18">
            <a:extLst>
              <a:ext uri="{FF2B5EF4-FFF2-40B4-BE49-F238E27FC236}">
                <a16:creationId xmlns:a16="http://schemas.microsoft.com/office/drawing/2014/main" id="{F6F008B9-2169-482B-8E8B-99E86D28EFB0}"/>
              </a:ext>
            </a:extLst>
          </p:cNvPr>
          <p:cNvCxnSpPr/>
          <p:nvPr/>
        </p:nvCxnSpPr>
        <p:spPr>
          <a:xfrm>
            <a:off x="4732638" y="1952367"/>
            <a:ext cx="136336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032" name="Picture 8" descr="Outline Classification Vector Icon. Isolated Black Simple Line Element  Illustration from General-1 Concept. Editable Vector Stroke Stock Vector -  Illustration of anomaly, isolated: 144286152">
            <a:extLst>
              <a:ext uri="{FF2B5EF4-FFF2-40B4-BE49-F238E27FC236}">
                <a16:creationId xmlns:a16="http://schemas.microsoft.com/office/drawing/2014/main" id="{858FC5BC-C997-4DF0-8E36-0BCD9E42469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1167" t="9189" r="19053" b="28468"/>
          <a:stretch/>
        </p:blipFill>
        <p:spPr bwMode="auto">
          <a:xfrm>
            <a:off x="6287939" y="1314600"/>
            <a:ext cx="1183570" cy="123428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21712792-CED4-415E-BBD3-2C010FAAE2E0}"/>
              </a:ext>
            </a:extLst>
          </p:cNvPr>
          <p:cNvSpPr txBox="1"/>
          <p:nvPr/>
        </p:nvSpPr>
        <p:spPr>
          <a:xfrm>
            <a:off x="3256720" y="2481732"/>
            <a:ext cx="1866696" cy="461665"/>
          </a:xfrm>
          <a:prstGeom prst="rect">
            <a:avLst/>
          </a:prstGeom>
          <a:noFill/>
        </p:spPr>
        <p:txBody>
          <a:bodyPr wrap="square" rtlCol="0">
            <a:spAutoFit/>
          </a:bodyPr>
          <a:lstStyle/>
          <a:p>
            <a:pPr algn="ctr"/>
            <a:r>
              <a:rPr lang="en-US" sz="1200" dirty="0"/>
              <a:t>LABELLED DATA</a:t>
            </a:r>
          </a:p>
          <a:p>
            <a:pPr algn="ctr"/>
            <a:r>
              <a:rPr lang="en-US" sz="1200" dirty="0"/>
              <a:t>(SUPERVISED LEARNING)</a:t>
            </a:r>
            <a:endParaRPr lang="en-IN" sz="1200" dirty="0"/>
          </a:p>
        </p:txBody>
      </p:sp>
      <p:sp>
        <p:nvSpPr>
          <p:cNvPr id="25" name="TextBox 24">
            <a:extLst>
              <a:ext uri="{FF2B5EF4-FFF2-40B4-BE49-F238E27FC236}">
                <a16:creationId xmlns:a16="http://schemas.microsoft.com/office/drawing/2014/main" id="{1FB97A5E-362F-4B34-8AF5-AB40D0C04AF3}"/>
              </a:ext>
            </a:extLst>
          </p:cNvPr>
          <p:cNvSpPr txBox="1"/>
          <p:nvPr/>
        </p:nvSpPr>
        <p:spPr>
          <a:xfrm>
            <a:off x="5946376" y="2573596"/>
            <a:ext cx="1866696" cy="646331"/>
          </a:xfrm>
          <a:prstGeom prst="rect">
            <a:avLst/>
          </a:prstGeom>
          <a:noFill/>
        </p:spPr>
        <p:txBody>
          <a:bodyPr wrap="square" rtlCol="0">
            <a:spAutoFit/>
          </a:bodyPr>
          <a:lstStyle/>
          <a:p>
            <a:pPr algn="ctr"/>
            <a:r>
              <a:rPr lang="en-US" sz="1200" dirty="0"/>
              <a:t>MULTI-LABEL CLASSIFICATION</a:t>
            </a:r>
          </a:p>
          <a:p>
            <a:pPr algn="ctr"/>
            <a:r>
              <a:rPr lang="en-US" sz="1200" dirty="0"/>
              <a:t>Using various ML models</a:t>
            </a:r>
            <a:endParaRPr lang="en-IN" sz="1200" dirty="0"/>
          </a:p>
        </p:txBody>
      </p:sp>
      <p:sp>
        <p:nvSpPr>
          <p:cNvPr id="26" name="TextBox 25">
            <a:extLst>
              <a:ext uri="{FF2B5EF4-FFF2-40B4-BE49-F238E27FC236}">
                <a16:creationId xmlns:a16="http://schemas.microsoft.com/office/drawing/2014/main" id="{C63720E4-F370-496B-9665-32A3098C8246}"/>
              </a:ext>
            </a:extLst>
          </p:cNvPr>
          <p:cNvSpPr txBox="1"/>
          <p:nvPr/>
        </p:nvSpPr>
        <p:spPr>
          <a:xfrm>
            <a:off x="1064226" y="5369016"/>
            <a:ext cx="2023417" cy="461665"/>
          </a:xfrm>
          <a:prstGeom prst="rect">
            <a:avLst/>
          </a:prstGeom>
          <a:noFill/>
        </p:spPr>
        <p:txBody>
          <a:bodyPr wrap="square" rtlCol="0">
            <a:spAutoFit/>
          </a:bodyPr>
          <a:lstStyle/>
          <a:p>
            <a:pPr algn="ctr"/>
            <a:r>
              <a:rPr lang="en-US" sz="1200" dirty="0"/>
              <a:t>UNLABELLED DATA</a:t>
            </a:r>
          </a:p>
          <a:p>
            <a:pPr algn="ctr"/>
            <a:r>
              <a:rPr lang="en-US" sz="1200" dirty="0"/>
              <a:t>(UNSUPERVISED LEARNING)</a:t>
            </a:r>
            <a:endParaRPr lang="en-IN" sz="1200" dirty="0"/>
          </a:p>
        </p:txBody>
      </p:sp>
      <p:cxnSp>
        <p:nvCxnSpPr>
          <p:cNvPr id="22" name="Straight Arrow Connector 21">
            <a:extLst>
              <a:ext uri="{FF2B5EF4-FFF2-40B4-BE49-F238E27FC236}">
                <a16:creationId xmlns:a16="http://schemas.microsoft.com/office/drawing/2014/main" id="{DDEC58EF-4FF5-4579-B89F-47D12B78C714}"/>
              </a:ext>
            </a:extLst>
          </p:cNvPr>
          <p:cNvCxnSpPr>
            <a:cxnSpLocks/>
          </p:cNvCxnSpPr>
          <p:nvPr/>
        </p:nvCxnSpPr>
        <p:spPr>
          <a:xfrm flipV="1">
            <a:off x="7698259" y="1931741"/>
            <a:ext cx="1279537" cy="206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28" name="Picture 27">
            <a:extLst>
              <a:ext uri="{FF2B5EF4-FFF2-40B4-BE49-F238E27FC236}">
                <a16:creationId xmlns:a16="http://schemas.microsoft.com/office/drawing/2014/main" id="{45D5B0CB-2B06-4327-AD4F-6C9A71073CF6}"/>
              </a:ext>
            </a:extLst>
          </p:cNvPr>
          <p:cNvPicPr>
            <a:picLocks noChangeAspect="1"/>
          </p:cNvPicPr>
          <p:nvPr/>
        </p:nvPicPr>
        <p:blipFill>
          <a:blip r:embed="rId6"/>
          <a:stretch>
            <a:fillRect/>
          </a:stretch>
        </p:blipFill>
        <p:spPr>
          <a:xfrm>
            <a:off x="9147485" y="1519055"/>
            <a:ext cx="968580" cy="866624"/>
          </a:xfrm>
          <a:prstGeom prst="rect">
            <a:avLst/>
          </a:prstGeom>
        </p:spPr>
      </p:pic>
      <p:sp>
        <p:nvSpPr>
          <p:cNvPr id="33" name="TextBox 32">
            <a:extLst>
              <a:ext uri="{FF2B5EF4-FFF2-40B4-BE49-F238E27FC236}">
                <a16:creationId xmlns:a16="http://schemas.microsoft.com/office/drawing/2014/main" id="{CD82DB47-D474-405C-9CA3-C9763D69DFC5}"/>
              </a:ext>
            </a:extLst>
          </p:cNvPr>
          <p:cNvSpPr txBox="1"/>
          <p:nvPr/>
        </p:nvSpPr>
        <p:spPr>
          <a:xfrm>
            <a:off x="8698427" y="2487772"/>
            <a:ext cx="1866696" cy="646331"/>
          </a:xfrm>
          <a:prstGeom prst="rect">
            <a:avLst/>
          </a:prstGeom>
          <a:noFill/>
        </p:spPr>
        <p:txBody>
          <a:bodyPr wrap="square" rtlCol="0">
            <a:spAutoFit/>
          </a:bodyPr>
          <a:lstStyle/>
          <a:p>
            <a:pPr algn="ctr"/>
            <a:r>
              <a:rPr lang="en-US" sz="1200" dirty="0"/>
              <a:t>COMPARING MODEL ACCURACIES AND SELECTING THE BEST ONE</a:t>
            </a:r>
            <a:endParaRPr lang="en-IN" sz="1200" dirty="0"/>
          </a:p>
        </p:txBody>
      </p:sp>
      <p:pic>
        <p:nvPicPr>
          <p:cNvPr id="1034" name="Picture 10" descr="Cyber Security Word Computer Cloud Virus Trojan - Transparent Word Cloud Png Clipart (932x720), Png Download">
            <a:extLst>
              <a:ext uri="{FF2B5EF4-FFF2-40B4-BE49-F238E27FC236}">
                <a16:creationId xmlns:a16="http://schemas.microsoft.com/office/drawing/2014/main" id="{59002965-254E-4FBE-99D8-205AA76EE0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89771" y="4145435"/>
            <a:ext cx="1609500" cy="1520394"/>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Arrow Connector 36">
            <a:extLst>
              <a:ext uri="{FF2B5EF4-FFF2-40B4-BE49-F238E27FC236}">
                <a16:creationId xmlns:a16="http://schemas.microsoft.com/office/drawing/2014/main" id="{4B45B8F4-BA5C-44A4-BC49-E18210B3834D}"/>
              </a:ext>
            </a:extLst>
          </p:cNvPr>
          <p:cNvCxnSpPr>
            <a:cxnSpLocks/>
          </p:cNvCxnSpPr>
          <p:nvPr/>
        </p:nvCxnSpPr>
        <p:spPr>
          <a:xfrm>
            <a:off x="2619220" y="4899458"/>
            <a:ext cx="121714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0" name="TextBox 39">
            <a:extLst>
              <a:ext uri="{FF2B5EF4-FFF2-40B4-BE49-F238E27FC236}">
                <a16:creationId xmlns:a16="http://schemas.microsoft.com/office/drawing/2014/main" id="{700C1094-BEDB-4166-8826-C97912ADD2AD}"/>
              </a:ext>
            </a:extLst>
          </p:cNvPr>
          <p:cNvSpPr txBox="1"/>
          <p:nvPr/>
        </p:nvSpPr>
        <p:spPr>
          <a:xfrm>
            <a:off x="3898244" y="5722226"/>
            <a:ext cx="1866696" cy="830997"/>
          </a:xfrm>
          <a:prstGeom prst="rect">
            <a:avLst/>
          </a:prstGeom>
          <a:noFill/>
        </p:spPr>
        <p:txBody>
          <a:bodyPr wrap="square" rtlCol="0">
            <a:spAutoFit/>
          </a:bodyPr>
          <a:lstStyle/>
          <a:p>
            <a:pPr algn="ctr"/>
            <a:r>
              <a:rPr lang="en-US" sz="1200" dirty="0"/>
              <a:t>TEXT TOKENIZATION, LEMMATIZATION, VECTORIZATION AND STOP WORD REMOVAL</a:t>
            </a:r>
            <a:endParaRPr lang="en-IN" sz="1200" dirty="0"/>
          </a:p>
        </p:txBody>
      </p:sp>
      <p:cxnSp>
        <p:nvCxnSpPr>
          <p:cNvPr id="41" name="Straight Arrow Connector 40">
            <a:extLst>
              <a:ext uri="{FF2B5EF4-FFF2-40B4-BE49-F238E27FC236}">
                <a16:creationId xmlns:a16="http://schemas.microsoft.com/office/drawing/2014/main" id="{CA92A80F-48BE-4E77-AF67-5C93CF115B48}"/>
              </a:ext>
            </a:extLst>
          </p:cNvPr>
          <p:cNvCxnSpPr>
            <a:cxnSpLocks/>
          </p:cNvCxnSpPr>
          <p:nvPr/>
        </p:nvCxnSpPr>
        <p:spPr>
          <a:xfrm>
            <a:off x="5764940" y="4899458"/>
            <a:ext cx="121714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036" name="Picture 12" descr="The Roots of Nirvana Word Cloud Concept Text Background Stock Vector Image  &amp; Art - Alamy">
            <a:extLst>
              <a:ext uri="{FF2B5EF4-FFF2-40B4-BE49-F238E27FC236}">
                <a16:creationId xmlns:a16="http://schemas.microsoft.com/office/drawing/2014/main" id="{37A83315-320C-4D4E-96C3-CAB128800D7D}"/>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3345" r="3815" b="10090"/>
          <a:stretch/>
        </p:blipFill>
        <p:spPr bwMode="auto">
          <a:xfrm>
            <a:off x="7144365" y="3929577"/>
            <a:ext cx="2446087" cy="1901668"/>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4CC38B89-3C2C-4316-B0E3-173ABBE0060D}"/>
              </a:ext>
            </a:extLst>
          </p:cNvPr>
          <p:cNvSpPr txBox="1"/>
          <p:nvPr/>
        </p:nvSpPr>
        <p:spPr>
          <a:xfrm>
            <a:off x="7562334" y="5830681"/>
            <a:ext cx="1866696" cy="646331"/>
          </a:xfrm>
          <a:prstGeom prst="rect">
            <a:avLst/>
          </a:prstGeom>
          <a:noFill/>
        </p:spPr>
        <p:txBody>
          <a:bodyPr wrap="square" rtlCol="0">
            <a:spAutoFit/>
          </a:bodyPr>
          <a:lstStyle/>
          <a:p>
            <a:pPr algn="ctr"/>
            <a:r>
              <a:rPr lang="en-US" sz="1200" dirty="0"/>
              <a:t>TOPIC MODELLING BY CLUSTERING THEM INTO TOPICS</a:t>
            </a:r>
            <a:endParaRPr lang="en-IN" sz="1200" dirty="0"/>
          </a:p>
        </p:txBody>
      </p:sp>
      <p:cxnSp>
        <p:nvCxnSpPr>
          <p:cNvPr id="44" name="Straight Arrow Connector 43">
            <a:extLst>
              <a:ext uri="{FF2B5EF4-FFF2-40B4-BE49-F238E27FC236}">
                <a16:creationId xmlns:a16="http://schemas.microsoft.com/office/drawing/2014/main" id="{0468E4F3-912C-42AD-BEA6-8981D670B204}"/>
              </a:ext>
            </a:extLst>
          </p:cNvPr>
          <p:cNvCxnSpPr>
            <a:cxnSpLocks/>
          </p:cNvCxnSpPr>
          <p:nvPr/>
        </p:nvCxnSpPr>
        <p:spPr>
          <a:xfrm flipH="1" flipV="1">
            <a:off x="7144365" y="3283810"/>
            <a:ext cx="776316" cy="55734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9208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5211268" y="256474"/>
            <a:ext cx="4939201" cy="697779"/>
          </a:xfrm>
        </p:spPr>
        <p:txBody>
          <a:bodyPr/>
          <a:lstStyle/>
          <a:p>
            <a:r>
              <a:rPr lang="en-US" sz="2400" dirty="0"/>
              <a:t>Libraries and Algorithms used</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xfrm>
            <a:off x="0" y="0"/>
            <a:ext cx="3435178" cy="6846932"/>
          </a:xfrm>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5211268" y="834562"/>
            <a:ext cx="4561910" cy="183809"/>
          </a:xfrm>
        </p:spPr>
        <p:txBody>
          <a:bodyPr/>
          <a:lstStyle/>
          <a:p>
            <a:r>
              <a:rPr lang="en-US" dirty="0"/>
              <a:t> </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3591071" y="1154298"/>
            <a:ext cx="8093674" cy="4948880"/>
          </a:xfrm>
        </p:spPr>
        <p:txBody>
          <a:bodyPr>
            <a:noAutofit/>
          </a:bodyPr>
          <a:lstStyle/>
          <a:p>
            <a:r>
              <a:rPr lang="en-US" sz="1500" b="1" dirty="0"/>
              <a:t>NLTK: </a:t>
            </a:r>
            <a:r>
              <a:rPr lang="en-US" sz="1500" dirty="0"/>
              <a:t>The basic python natural language processing toolkit.</a:t>
            </a:r>
          </a:p>
          <a:p>
            <a:r>
              <a:rPr lang="en-US" sz="1500" b="1" dirty="0"/>
              <a:t>spaCy: </a:t>
            </a:r>
            <a:r>
              <a:rPr lang="en-US" sz="1500" dirty="0"/>
              <a:t>spaCy is an open-source software library for advanced natural language processing. We would need this library to categorize texts into more complicated categories like their grammar or context.</a:t>
            </a:r>
          </a:p>
          <a:p>
            <a:r>
              <a:rPr lang="en-US" sz="1500" b="1" dirty="0" err="1"/>
              <a:t>Gensim</a:t>
            </a:r>
            <a:r>
              <a:rPr lang="en-US" sz="1500" b="1" dirty="0"/>
              <a:t>: </a:t>
            </a:r>
            <a:r>
              <a:rPr lang="en-US" sz="1500" dirty="0" err="1"/>
              <a:t>Gensim</a:t>
            </a:r>
            <a:r>
              <a:rPr lang="en-US" sz="1500" dirty="0"/>
              <a:t> is an open-source library for unsupervised topic modeling and natural language processing, using modern statistical machine learning. We would use this as an addition to spaCy as this is built specifically for topic modelling, esp. for it’s Latent Dirichlet Allocation (LDA) algorithm.</a:t>
            </a:r>
          </a:p>
          <a:p>
            <a:r>
              <a:rPr lang="en-US" sz="1500" b="1" dirty="0"/>
              <a:t>LDA algorithm: </a:t>
            </a:r>
            <a:r>
              <a:rPr lang="en-US" sz="1500" dirty="0"/>
              <a:t>LDA was first developed by </a:t>
            </a:r>
            <a:r>
              <a:rPr lang="en-US" sz="1500" dirty="0" err="1"/>
              <a:t>Blei</a:t>
            </a:r>
            <a:r>
              <a:rPr lang="en-US" sz="1500" dirty="0"/>
              <a:t> et al. in 2003. LDA is a generative probabilistic model similar to Naive Bayes. It represents topics as word probabilities and allows for uncovering latent or hidden topics as it clusters the words based on their co-occurrence in a respective document.</a:t>
            </a:r>
          </a:p>
          <a:p>
            <a:r>
              <a:rPr lang="en-US" sz="1500" b="1" dirty="0"/>
              <a:t>Algorithms used in the multilabel classification</a:t>
            </a:r>
            <a:r>
              <a:rPr lang="en-US" sz="1500" dirty="0"/>
              <a:t>: Logistic Regression, Stochastic Gradient Descent, Support Vector, K Nearest </a:t>
            </a:r>
            <a:r>
              <a:rPr lang="en-US" sz="1500" dirty="0" err="1"/>
              <a:t>Neighbour</a:t>
            </a:r>
            <a:r>
              <a:rPr lang="en-US" sz="1500" dirty="0"/>
              <a:t>, Decision Tree, Random Forest, Gradient Boosting, Naive Bayes, </a:t>
            </a:r>
            <a:r>
              <a:rPr lang="en-US" sz="1500" dirty="0" err="1"/>
              <a:t>Xgboost</a:t>
            </a:r>
            <a:r>
              <a:rPr lang="en-US" sz="1500" dirty="0"/>
              <a:t> Classifier, </a:t>
            </a:r>
            <a:r>
              <a:rPr lang="en-US" sz="1500" dirty="0" err="1"/>
              <a:t>LightGBM</a:t>
            </a:r>
            <a:r>
              <a:rPr lang="en-US" sz="1500" dirty="0"/>
              <a:t> Classifier, </a:t>
            </a:r>
            <a:r>
              <a:rPr lang="en-US" sz="1500" dirty="0" err="1"/>
              <a:t>CatBoost</a:t>
            </a:r>
            <a:r>
              <a:rPr lang="en-US" sz="1500" dirty="0"/>
              <a:t> Classifier</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6</a:t>
            </a:fld>
            <a:endParaRPr lang="en-US" dirty="0"/>
          </a:p>
        </p:txBody>
      </p:sp>
    </p:spTree>
    <p:extLst>
      <p:ext uri="{BB962C8B-B14F-4D97-AF65-F5344CB8AC3E}">
        <p14:creationId xmlns:p14="http://schemas.microsoft.com/office/powerpoint/2010/main" val="3255448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F53E63-9406-4865-B25A-895B7D6488B5}"/>
              </a:ext>
            </a:extLst>
          </p:cNvPr>
          <p:cNvSpPr>
            <a:spLocks noGrp="1"/>
          </p:cNvSpPr>
          <p:nvPr>
            <p:ph type="body" sz="quarter" idx="16"/>
          </p:nvPr>
        </p:nvSpPr>
        <p:spPr>
          <a:xfrm>
            <a:off x="6381878" y="1546139"/>
            <a:ext cx="5167391" cy="159094"/>
          </a:xfrm>
        </p:spPr>
        <p:txBody>
          <a:bodyPr/>
          <a:lstStyle/>
          <a:p>
            <a:r>
              <a:rPr lang="en-US" dirty="0"/>
              <a:t> </a:t>
            </a:r>
            <a:endParaRPr lang="en-IN" dirty="0"/>
          </a:p>
        </p:txBody>
      </p:sp>
      <p:pic>
        <p:nvPicPr>
          <p:cNvPr id="9" name="Picture Placeholder 8">
            <a:extLst>
              <a:ext uri="{FF2B5EF4-FFF2-40B4-BE49-F238E27FC236}">
                <a16:creationId xmlns:a16="http://schemas.microsoft.com/office/drawing/2014/main" id="{6704F299-8B2C-4755-8091-5F0FEC035691}"/>
              </a:ext>
            </a:extLst>
          </p:cNvPr>
          <p:cNvPicPr>
            <a:picLocks noGrp="1" noChangeAspect="1"/>
          </p:cNvPicPr>
          <p:nvPr>
            <p:ph type="pic" sz="quarter" idx="14"/>
          </p:nvPr>
        </p:nvPicPr>
        <p:blipFill rotWithShape="1">
          <a:blip r:embed="rId2"/>
          <a:srcRect l="10940" r="10940"/>
          <a:stretch/>
        </p:blipFill>
        <p:spPr>
          <a:xfrm>
            <a:off x="438107" y="352724"/>
            <a:ext cx="4867231" cy="6152551"/>
          </a:xfrm>
        </p:spPr>
      </p:pic>
      <p:sp>
        <p:nvSpPr>
          <p:cNvPr id="4" name="Slide Number Placeholder 3">
            <a:extLst>
              <a:ext uri="{FF2B5EF4-FFF2-40B4-BE49-F238E27FC236}">
                <a16:creationId xmlns:a16="http://schemas.microsoft.com/office/drawing/2014/main" id="{A949F850-A0A1-4946-9FD5-11ABC66EE425}"/>
              </a:ext>
            </a:extLst>
          </p:cNvPr>
          <p:cNvSpPr>
            <a:spLocks noGrp="1"/>
          </p:cNvSpPr>
          <p:nvPr>
            <p:ph type="sldNum" sz="quarter" idx="4"/>
          </p:nvPr>
        </p:nvSpPr>
        <p:spPr/>
        <p:txBody>
          <a:bodyPr/>
          <a:lstStyle/>
          <a:p>
            <a:fld id="{8C2E478F-E849-4A8C-AF1F-CBCC78A7CBFA}" type="slidenum">
              <a:rPr lang="en-US" smtClean="0"/>
              <a:t>7</a:t>
            </a:fld>
            <a:endParaRPr lang="en-US" dirty="0"/>
          </a:p>
        </p:txBody>
      </p:sp>
      <p:sp>
        <p:nvSpPr>
          <p:cNvPr id="6" name="Title 5">
            <a:extLst>
              <a:ext uri="{FF2B5EF4-FFF2-40B4-BE49-F238E27FC236}">
                <a16:creationId xmlns:a16="http://schemas.microsoft.com/office/drawing/2014/main" id="{B95330EF-F94A-472F-B503-3090314913EF}"/>
              </a:ext>
            </a:extLst>
          </p:cNvPr>
          <p:cNvSpPr>
            <a:spLocks noGrp="1"/>
          </p:cNvSpPr>
          <p:nvPr>
            <p:ph type="title"/>
          </p:nvPr>
        </p:nvSpPr>
        <p:spPr>
          <a:xfrm>
            <a:off x="6016964" y="556828"/>
            <a:ext cx="5897218" cy="884238"/>
          </a:xfrm>
        </p:spPr>
        <p:txBody>
          <a:bodyPr/>
          <a:lstStyle/>
          <a:p>
            <a:pPr algn="ctr">
              <a:lnSpc>
                <a:spcPct val="100000"/>
              </a:lnSpc>
            </a:pPr>
            <a:r>
              <a:rPr lang="en-US" sz="2800" dirty="0"/>
              <a:t>Multi-LABEL classification for the previously labelled dataset</a:t>
            </a:r>
            <a:endParaRPr lang="en-IN" sz="2800" dirty="0"/>
          </a:p>
        </p:txBody>
      </p:sp>
      <p:sp>
        <p:nvSpPr>
          <p:cNvPr id="7" name="TextBox 6">
            <a:extLst>
              <a:ext uri="{FF2B5EF4-FFF2-40B4-BE49-F238E27FC236}">
                <a16:creationId xmlns:a16="http://schemas.microsoft.com/office/drawing/2014/main" id="{5DE54B48-2E2F-4331-988C-FDE63FC04EC7}"/>
              </a:ext>
            </a:extLst>
          </p:cNvPr>
          <p:cNvSpPr txBox="1"/>
          <p:nvPr/>
        </p:nvSpPr>
        <p:spPr>
          <a:xfrm>
            <a:off x="5795319" y="2075935"/>
            <a:ext cx="6118863" cy="3416320"/>
          </a:xfrm>
          <a:prstGeom prst="rect">
            <a:avLst/>
          </a:prstGeom>
          <a:noFill/>
        </p:spPr>
        <p:txBody>
          <a:bodyPr wrap="square" rtlCol="0">
            <a:spAutoFit/>
          </a:bodyPr>
          <a:lstStyle/>
          <a:p>
            <a:pPr marL="342900" indent="-342900">
              <a:buFont typeface="+mj-lt"/>
              <a:buAutoNum type="arabicPeriod"/>
            </a:pPr>
            <a:r>
              <a:rPr lang="en-US" dirty="0"/>
              <a:t>Preprocess the text data by removing stop words and punctuations.</a:t>
            </a:r>
          </a:p>
          <a:p>
            <a:pPr marL="342900" indent="-342900">
              <a:buFont typeface="+mj-lt"/>
              <a:buAutoNum type="arabicPeriod"/>
            </a:pPr>
            <a:r>
              <a:rPr lang="en-IN" dirty="0"/>
              <a:t>Split the text data (job description) and the label (target variable) into training and testing sets.</a:t>
            </a:r>
          </a:p>
          <a:p>
            <a:pPr marL="342900" indent="-342900">
              <a:buFont typeface="+mj-lt"/>
              <a:buAutoNum type="arabicPeriod"/>
            </a:pPr>
            <a:r>
              <a:rPr lang="en-IN" dirty="0"/>
              <a:t>Lemmatize the text data.</a:t>
            </a:r>
          </a:p>
          <a:p>
            <a:pPr marL="342900" indent="-342900">
              <a:buFont typeface="+mj-lt"/>
              <a:buAutoNum type="arabicPeriod"/>
            </a:pPr>
            <a:r>
              <a:rPr lang="en-IN" dirty="0"/>
              <a:t>Transform the text data using Count Vectorizer and TF-IDF transformer (</a:t>
            </a:r>
            <a:r>
              <a:rPr lang="en-US" dirty="0" err="1"/>
              <a:t>Tfidftransformer</a:t>
            </a:r>
            <a:r>
              <a:rPr lang="en-US" dirty="0"/>
              <a:t> will systematically compute word counts using </a:t>
            </a:r>
            <a:r>
              <a:rPr lang="en-US" dirty="0" err="1"/>
              <a:t>CountVectorizer</a:t>
            </a:r>
            <a:r>
              <a:rPr lang="en-US" dirty="0"/>
              <a:t> and then compute the Inverse Document Frequency (IDF) values and only then compute the </a:t>
            </a:r>
            <a:r>
              <a:rPr lang="en-US" dirty="0" err="1"/>
              <a:t>Tf-idf</a:t>
            </a:r>
            <a:r>
              <a:rPr lang="en-US" dirty="0"/>
              <a:t> scores.</a:t>
            </a:r>
            <a:r>
              <a:rPr lang="en-IN" dirty="0"/>
              <a:t>) using </a:t>
            </a:r>
            <a:r>
              <a:rPr lang="en-IN" dirty="0" err="1"/>
              <a:t>sklearn</a:t>
            </a:r>
            <a:r>
              <a:rPr lang="en-IN" dirty="0"/>
              <a:t> pipeline.</a:t>
            </a:r>
          </a:p>
          <a:p>
            <a:pPr marL="342900" indent="-342900">
              <a:buFont typeface="+mj-lt"/>
              <a:buAutoNum type="arabicPeriod"/>
            </a:pPr>
            <a:r>
              <a:rPr lang="en-IN" dirty="0"/>
              <a:t>Run various classification models and compare accuracies.</a:t>
            </a:r>
          </a:p>
          <a:p>
            <a:pPr marL="342900" indent="-342900">
              <a:buFont typeface="+mj-lt"/>
              <a:buAutoNum type="arabicPeriod"/>
            </a:pPr>
            <a:endParaRPr lang="en-IN" dirty="0"/>
          </a:p>
        </p:txBody>
      </p:sp>
    </p:spTree>
    <p:extLst>
      <p:ext uri="{BB962C8B-B14F-4D97-AF65-F5344CB8AC3E}">
        <p14:creationId xmlns:p14="http://schemas.microsoft.com/office/powerpoint/2010/main" val="2131994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F53E63-9406-4865-B25A-895B7D6488B5}"/>
              </a:ext>
            </a:extLst>
          </p:cNvPr>
          <p:cNvSpPr>
            <a:spLocks noGrp="1"/>
          </p:cNvSpPr>
          <p:nvPr>
            <p:ph type="body" sz="quarter" idx="16"/>
          </p:nvPr>
        </p:nvSpPr>
        <p:spPr>
          <a:xfrm>
            <a:off x="6381878" y="1546139"/>
            <a:ext cx="5167391" cy="159094"/>
          </a:xfrm>
        </p:spPr>
        <p:txBody>
          <a:bodyPr/>
          <a:lstStyle/>
          <a:p>
            <a:r>
              <a:rPr lang="en-US" dirty="0"/>
              <a:t> </a:t>
            </a:r>
            <a:endParaRPr lang="en-IN" dirty="0"/>
          </a:p>
        </p:txBody>
      </p:sp>
      <p:sp>
        <p:nvSpPr>
          <p:cNvPr id="4" name="Slide Number Placeholder 3">
            <a:extLst>
              <a:ext uri="{FF2B5EF4-FFF2-40B4-BE49-F238E27FC236}">
                <a16:creationId xmlns:a16="http://schemas.microsoft.com/office/drawing/2014/main" id="{A949F850-A0A1-4946-9FD5-11ABC66EE425}"/>
              </a:ext>
            </a:extLst>
          </p:cNvPr>
          <p:cNvSpPr>
            <a:spLocks noGrp="1"/>
          </p:cNvSpPr>
          <p:nvPr>
            <p:ph type="sldNum" sz="quarter" idx="4"/>
          </p:nvPr>
        </p:nvSpPr>
        <p:spPr/>
        <p:txBody>
          <a:bodyPr/>
          <a:lstStyle/>
          <a:p>
            <a:fld id="{8C2E478F-E849-4A8C-AF1F-CBCC78A7CBFA}" type="slidenum">
              <a:rPr lang="en-US" smtClean="0"/>
              <a:t>8</a:t>
            </a:fld>
            <a:endParaRPr lang="en-US" dirty="0"/>
          </a:p>
        </p:txBody>
      </p:sp>
      <p:sp>
        <p:nvSpPr>
          <p:cNvPr id="6" name="Title 5">
            <a:extLst>
              <a:ext uri="{FF2B5EF4-FFF2-40B4-BE49-F238E27FC236}">
                <a16:creationId xmlns:a16="http://schemas.microsoft.com/office/drawing/2014/main" id="{B95330EF-F94A-472F-B503-3090314913EF}"/>
              </a:ext>
            </a:extLst>
          </p:cNvPr>
          <p:cNvSpPr>
            <a:spLocks noGrp="1"/>
          </p:cNvSpPr>
          <p:nvPr>
            <p:ph type="title"/>
          </p:nvPr>
        </p:nvSpPr>
        <p:spPr>
          <a:xfrm>
            <a:off x="5906141" y="828357"/>
            <a:ext cx="5897218" cy="543059"/>
          </a:xfrm>
        </p:spPr>
        <p:txBody>
          <a:bodyPr/>
          <a:lstStyle/>
          <a:p>
            <a:pPr algn="ctr">
              <a:lnSpc>
                <a:spcPct val="100000"/>
              </a:lnSpc>
            </a:pPr>
            <a:r>
              <a:rPr lang="en-US" sz="2800" dirty="0"/>
              <a:t>Topic modelling by </a:t>
            </a:r>
            <a:r>
              <a:rPr lang="en-US" sz="2800" dirty="0" err="1"/>
              <a:t>lda</a:t>
            </a:r>
            <a:r>
              <a:rPr lang="en-US" sz="2800" dirty="0"/>
              <a:t> clustering </a:t>
            </a:r>
            <a:endParaRPr lang="en-IN" sz="2800" dirty="0"/>
          </a:p>
        </p:txBody>
      </p:sp>
      <p:sp>
        <p:nvSpPr>
          <p:cNvPr id="7" name="TextBox 6">
            <a:extLst>
              <a:ext uri="{FF2B5EF4-FFF2-40B4-BE49-F238E27FC236}">
                <a16:creationId xmlns:a16="http://schemas.microsoft.com/office/drawing/2014/main" id="{5DE54B48-2E2F-4331-988C-FDE63FC04EC7}"/>
              </a:ext>
            </a:extLst>
          </p:cNvPr>
          <p:cNvSpPr txBox="1"/>
          <p:nvPr/>
        </p:nvSpPr>
        <p:spPr>
          <a:xfrm>
            <a:off x="5795319" y="2075935"/>
            <a:ext cx="6118863" cy="3139321"/>
          </a:xfrm>
          <a:prstGeom prst="rect">
            <a:avLst/>
          </a:prstGeom>
          <a:noFill/>
        </p:spPr>
        <p:txBody>
          <a:bodyPr wrap="square" rtlCol="0">
            <a:spAutoFit/>
          </a:bodyPr>
          <a:lstStyle/>
          <a:p>
            <a:pPr marL="342900" indent="-342900">
              <a:buFont typeface="+mj-lt"/>
              <a:buAutoNum type="arabicPeriod"/>
            </a:pPr>
            <a:r>
              <a:rPr lang="en-US" dirty="0"/>
              <a:t>Preprocess the text data by removing stop words and punctuations.</a:t>
            </a:r>
          </a:p>
          <a:p>
            <a:pPr marL="342900" indent="-342900">
              <a:buFont typeface="+mj-lt"/>
              <a:buAutoNum type="arabicPeriod"/>
            </a:pPr>
            <a:r>
              <a:rPr lang="en-IN" dirty="0"/>
              <a:t>Lemmatize, Tokenize and Vectorize the text data.</a:t>
            </a:r>
          </a:p>
          <a:p>
            <a:pPr marL="342900" indent="-342900">
              <a:buFont typeface="+mj-lt"/>
              <a:buAutoNum type="arabicPeriod"/>
            </a:pPr>
            <a:r>
              <a:rPr lang="en-IN" dirty="0"/>
              <a:t>Fit the text data into an LDA model and adjust it’s parameters for an initial run.</a:t>
            </a:r>
          </a:p>
          <a:p>
            <a:pPr marL="342900" indent="-342900">
              <a:buFont typeface="+mj-lt"/>
              <a:buAutoNum type="arabicPeriod"/>
            </a:pPr>
            <a:r>
              <a:rPr lang="en-IN" dirty="0"/>
              <a:t>Find out the optimum number of clusters and learning decay using Grid Search.</a:t>
            </a:r>
          </a:p>
          <a:p>
            <a:pPr marL="342900" indent="-342900">
              <a:buFont typeface="+mj-lt"/>
              <a:buAutoNum type="arabicPeriod"/>
            </a:pPr>
            <a:r>
              <a:rPr lang="en-IN" dirty="0"/>
              <a:t>Tune the LDA model accordingly and run it.</a:t>
            </a:r>
          </a:p>
          <a:p>
            <a:pPr marL="342900" indent="-342900">
              <a:buFont typeface="+mj-lt"/>
              <a:buAutoNum type="arabicPeriod"/>
            </a:pPr>
            <a:r>
              <a:rPr lang="en-IN" dirty="0"/>
              <a:t>Label each text entry by it’s dominant cluster number.</a:t>
            </a:r>
          </a:p>
          <a:p>
            <a:pPr marL="342900" indent="-342900">
              <a:buFont typeface="+mj-lt"/>
              <a:buAutoNum type="arabicPeriod"/>
            </a:pPr>
            <a:r>
              <a:rPr lang="en-IN" dirty="0"/>
              <a:t>Read the cluster words and label the clusters.</a:t>
            </a:r>
          </a:p>
          <a:p>
            <a:pPr marL="342900" indent="-342900">
              <a:buFont typeface="+mj-lt"/>
              <a:buAutoNum type="arabicPeriod"/>
            </a:pPr>
            <a:endParaRPr lang="en-IN" dirty="0"/>
          </a:p>
        </p:txBody>
      </p:sp>
      <p:pic>
        <p:nvPicPr>
          <p:cNvPr id="13" name="Picture 12">
            <a:extLst>
              <a:ext uri="{FF2B5EF4-FFF2-40B4-BE49-F238E27FC236}">
                <a16:creationId xmlns:a16="http://schemas.microsoft.com/office/drawing/2014/main" id="{80DF99B2-8E20-4C3B-BDD0-0CC24429AF0C}"/>
              </a:ext>
            </a:extLst>
          </p:cNvPr>
          <p:cNvPicPr>
            <a:picLocks noChangeAspect="1"/>
          </p:cNvPicPr>
          <p:nvPr/>
        </p:nvPicPr>
        <p:blipFill rotWithShape="1">
          <a:blip r:embed="rId2"/>
          <a:srcRect b="43463"/>
          <a:stretch/>
        </p:blipFill>
        <p:spPr>
          <a:xfrm>
            <a:off x="388641" y="4176933"/>
            <a:ext cx="5174176" cy="2424201"/>
          </a:xfrm>
          <a:prstGeom prst="rect">
            <a:avLst/>
          </a:prstGeom>
        </p:spPr>
      </p:pic>
      <p:pic>
        <p:nvPicPr>
          <p:cNvPr id="15" name="Picture 14">
            <a:extLst>
              <a:ext uri="{FF2B5EF4-FFF2-40B4-BE49-F238E27FC236}">
                <a16:creationId xmlns:a16="http://schemas.microsoft.com/office/drawing/2014/main" id="{ED9C21B9-F534-4578-B1B4-5F29DC02024F}"/>
              </a:ext>
            </a:extLst>
          </p:cNvPr>
          <p:cNvPicPr>
            <a:picLocks noChangeAspect="1"/>
          </p:cNvPicPr>
          <p:nvPr/>
        </p:nvPicPr>
        <p:blipFill>
          <a:blip r:embed="rId3"/>
          <a:stretch>
            <a:fillRect/>
          </a:stretch>
        </p:blipFill>
        <p:spPr>
          <a:xfrm>
            <a:off x="388641" y="278484"/>
            <a:ext cx="5174176" cy="3898449"/>
          </a:xfrm>
          <a:prstGeom prst="rect">
            <a:avLst/>
          </a:prstGeom>
        </p:spPr>
      </p:pic>
    </p:spTree>
    <p:extLst>
      <p:ext uri="{BB962C8B-B14F-4D97-AF65-F5344CB8AC3E}">
        <p14:creationId xmlns:p14="http://schemas.microsoft.com/office/powerpoint/2010/main" val="1519061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rmAutofit/>
          </a:bodyPr>
          <a:lstStyle/>
          <a:p>
            <a:r>
              <a:rPr lang="en-US" dirty="0"/>
              <a:t>Results</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6202680" y="4393374"/>
            <a:ext cx="2834640" cy="365125"/>
          </a:xfrm>
        </p:spPr>
        <p:txBody>
          <a:bodyPr/>
          <a:lstStyle/>
          <a:p>
            <a:r>
              <a:rPr lang="en-US" dirty="0"/>
              <a:t>Let’s Dive In</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9</a:t>
            </a:fld>
            <a:endParaRPr lang="en-US" dirty="0"/>
          </a:p>
        </p:txBody>
      </p:sp>
    </p:spTree>
    <p:extLst>
      <p:ext uri="{BB962C8B-B14F-4D97-AF65-F5344CB8AC3E}">
        <p14:creationId xmlns:p14="http://schemas.microsoft.com/office/powerpoint/2010/main" val="2944765398"/>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presentation</Template>
  <TotalTime>256</TotalTime>
  <Words>905</Words>
  <Application>Microsoft Office PowerPoint</Application>
  <PresentationFormat>Widescreen</PresentationFormat>
  <Paragraphs>197</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Biome Light</vt:lpstr>
      <vt:lpstr>Calibri</vt:lpstr>
      <vt:lpstr>Calibri Light</vt:lpstr>
      <vt:lpstr>Wingdings</vt:lpstr>
      <vt:lpstr>Office Theme</vt:lpstr>
      <vt:lpstr>Filtering Resumes by Job Category  using MULTI LABEL TEXT CLASSIFICATION AND  Topic Modelling (NLP)</vt:lpstr>
      <vt:lpstr>EXTERNAL PROJECT COMPANY</vt:lpstr>
      <vt:lpstr>Agenda</vt:lpstr>
      <vt:lpstr>work timeline</vt:lpstr>
      <vt:lpstr>Process in a nutshell</vt:lpstr>
      <vt:lpstr>Libraries and Algorithms used</vt:lpstr>
      <vt:lpstr>Multi-LABEL classification for the previously labelled dataset</vt:lpstr>
      <vt:lpstr>Topic modelling by lda clustering </vt:lpstr>
      <vt:lpstr>Results</vt:lpstr>
      <vt:lpstr>ACCURACIES BY MODELS</vt:lpstr>
      <vt:lpstr>Clustering results</vt:lpstr>
      <vt:lpstr>What’s next</vt:lpstr>
      <vt:lpstr>Final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Fabrikam Technology Inc.</dc:title>
  <dc:creator>Arpan Das</dc:creator>
  <cp:lastModifiedBy>Brian Christian</cp:lastModifiedBy>
  <cp:revision>143</cp:revision>
  <dcterms:created xsi:type="dcterms:W3CDTF">2022-04-12T20:55:01Z</dcterms:created>
  <dcterms:modified xsi:type="dcterms:W3CDTF">2022-04-14T17:09:16Z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