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93" r:id="rId4"/>
    <p:sldId id="295" r:id="rId5"/>
    <p:sldId id="297" r:id="rId6"/>
    <p:sldId id="298" r:id="rId7"/>
    <p:sldId id="299" r:id="rId8"/>
    <p:sldId id="300" r:id="rId9"/>
    <p:sldId id="301" r:id="rId10"/>
    <p:sldId id="302" r:id="rId11"/>
    <p:sldId id="257" r:id="rId12"/>
    <p:sldId id="304" r:id="rId13"/>
    <p:sldId id="306" r:id="rId14"/>
    <p:sldId id="307" r:id="rId15"/>
  </p:sldIdLst>
  <p:sldSz cx="12192000" cy="6858000"/>
  <p:notesSz cx="6858000" cy="9144000"/>
  <p:embeddedFontLst>
    <p:embeddedFont>
      <p:font typeface="Gilroy" panose="00000400000000000000" charset="0"/>
      <p:regular r:id="rId21"/>
    </p:embeddedFont>
    <p:embeddedFont>
      <p:font typeface="Montserrat SemiBold" panose="00000700000000000000" charset="0"/>
      <p:bold r:id="rId22"/>
    </p:embeddedFont>
  </p:embeddedFontLst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42" userDrawn="1">
          <p15:clr>
            <a:srgbClr val="A4A3A4"/>
          </p15:clr>
        </p15:guide>
        <p15:guide id="3" pos="440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3891" userDrawn="1">
          <p15:clr>
            <a:srgbClr val="A4A3A4"/>
          </p15:clr>
        </p15:guide>
        <p15:guide id="6" orient="horz" pos="359" userDrawn="1">
          <p15:clr>
            <a:srgbClr val="A4A3A4"/>
          </p15:clr>
        </p15:guide>
        <p15:guide id="7" orient="horz" pos="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71828"/>
    <a:srgbClr val="061625"/>
    <a:srgbClr val="163955"/>
    <a:srgbClr val="8FC5E1"/>
    <a:srgbClr val="FAFBFD"/>
    <a:srgbClr val="1D4569"/>
    <a:srgbClr val="438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20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312" y="90"/>
      </p:cViewPr>
      <p:guideLst>
        <p:guide orient="horz" pos="2155"/>
        <p:guide pos="3842"/>
        <p:guide pos="440"/>
        <p:guide pos="7242"/>
        <p:guide orient="horz" pos="3891"/>
        <p:guide orient="horz" pos="359"/>
        <p:guide orient="horz" pos="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Gilroy" panose="00000400000000000000" charset="0"/>
                <a:ea typeface="Gilroy" panose="00000400000000000000" charset="0"/>
              </a:rPr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Gilroy" panose="00000400000000000000" charset="0"/>
                <a:ea typeface="Gilroy" panose="00000400000000000000" charset="0"/>
              </a:rPr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773-BAF7-42D1-A194-F1B2847CD9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CA91-D12B-4480-AB14-05EAA9C12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773-BAF7-42D1-A194-F1B2847CD9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CA91-D12B-4480-AB14-05EAA9C12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773-BAF7-42D1-A194-F1B2847CD9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CA91-D12B-4480-AB14-05EAA9C12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773-BAF7-42D1-A194-F1B2847CD9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CA91-D12B-4480-AB14-05EAA9C12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773-BAF7-42D1-A194-F1B2847CD9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CA91-D12B-4480-AB14-05EAA9C12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773-BAF7-42D1-A194-F1B2847CD9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CA91-D12B-4480-AB14-05EAA9C12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773-BAF7-42D1-A194-F1B2847CD9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CA91-D12B-4480-AB14-05EAA9C12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773-BAF7-42D1-A194-F1B2847CD9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CA91-D12B-4480-AB14-05EAA9C12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773-BAF7-42D1-A194-F1B2847CD9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CA91-D12B-4480-AB14-05EAA9C12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773-BAF7-42D1-A194-F1B2847CD9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CA91-D12B-4480-AB14-05EAA9C12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773-BAF7-42D1-A194-F1B2847CD9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CA91-D12B-4480-AB14-05EAA9C12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63955"/>
            </a:gs>
            <a:gs pos="70000">
              <a:srgbClr val="071828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8C773-BAF7-42D1-A194-F1B2847CD9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5CA91-D12B-4480-AB14-05EAA9C124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蓝色的鱼&#10;&#10;中度可信度描述已自动生成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r="6465"/>
          <a:stretch>
            <a:fillRect/>
          </a:stretch>
        </p:blipFill>
        <p:spPr>
          <a:xfrm>
            <a:off x="0" y="1"/>
            <a:ext cx="12192000" cy="6857391"/>
          </a:xfrm>
          <a:custGeom>
            <a:avLst/>
            <a:gdLst>
              <a:gd name="connsiteX0" fmla="*/ 0 w 12192000"/>
              <a:gd name="connsiteY0" fmla="*/ 0 h 6857391"/>
              <a:gd name="connsiteX1" fmla="*/ 12192000 w 12192000"/>
              <a:gd name="connsiteY1" fmla="*/ 0 h 6857391"/>
              <a:gd name="connsiteX2" fmla="*/ 12192000 w 12192000"/>
              <a:gd name="connsiteY2" fmla="*/ 6857391 h 6857391"/>
              <a:gd name="connsiteX3" fmla="*/ 0 w 12192000"/>
              <a:gd name="connsiteY3" fmla="*/ 6857391 h 6857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391">
                <a:moveTo>
                  <a:pt x="0" y="0"/>
                </a:moveTo>
                <a:lnTo>
                  <a:pt x="12192000" y="0"/>
                </a:lnTo>
                <a:lnTo>
                  <a:pt x="12192000" y="6857391"/>
                </a:lnTo>
                <a:lnTo>
                  <a:pt x="0" y="6857391"/>
                </a:lnTo>
                <a:close/>
              </a:path>
            </a:pathLst>
          </a:custGeom>
        </p:spPr>
      </p:pic>
      <p:sp>
        <p:nvSpPr>
          <p:cNvPr id="12" name="文本框 11"/>
          <p:cNvSpPr txBox="1"/>
          <p:nvPr/>
        </p:nvSpPr>
        <p:spPr>
          <a:xfrm>
            <a:off x="8122365" y="5638641"/>
            <a:ext cx="192551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1100" dirty="0">
                <a:solidFill>
                  <a:srgbClr val="21D29E"/>
                </a:solidFill>
                <a:latin typeface="+mj-lt"/>
                <a:ea typeface="Gilroy" panose="00000400000000000000" charset="0"/>
              </a:rPr>
              <a:t>Presented to:</a:t>
            </a:r>
            <a:endParaRPr lang="en-US" altLang="zh-CN" sz="1100" dirty="0">
              <a:solidFill>
                <a:srgbClr val="21D29E"/>
              </a:solidFill>
              <a:latin typeface="+mj-lt"/>
              <a:ea typeface="Gilroy" panose="00000400000000000000" charset="0"/>
            </a:endParaRPr>
          </a:p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Name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24116" y="5638641"/>
            <a:ext cx="1433146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21D29E"/>
                </a:solidFill>
                <a:latin typeface="+mj-lt"/>
                <a:ea typeface="Gilroy" panose="00000400000000000000" charset="0"/>
              </a:rPr>
              <a:t>Prepared by:</a:t>
            </a:r>
            <a:endParaRPr lang="en-US" altLang="zh-CN" sz="1100" dirty="0">
              <a:solidFill>
                <a:srgbClr val="21D29E"/>
              </a:solidFill>
              <a:latin typeface="+mj-lt"/>
              <a:ea typeface="Gilroy" panose="00000400000000000000" charset="0"/>
            </a:endParaRPr>
          </a:p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Agency Name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7934" y="5443370"/>
            <a:ext cx="10736132" cy="817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3250" y="2020570"/>
            <a:ext cx="7173595" cy="226758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</a:rPr>
              <a:t>Mumbi Girls Website</a:t>
            </a:r>
            <a:endParaRPr lang="en-US" altLang="zh-CN" sz="44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400" dirty="0">
                <a:solidFill>
                  <a:srgbClr val="0066FF"/>
                </a:solidFill>
                <a:latin typeface="+mj-lt"/>
              </a:rPr>
              <a:t>Presentation</a:t>
            </a:r>
            <a:endParaRPr lang="en-US" altLang="zh-CN" sz="4400" dirty="0">
              <a:solidFill>
                <a:srgbClr val="0066FF"/>
              </a:solidFill>
              <a:latin typeface="+mj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7075" y="3859530"/>
            <a:ext cx="43859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>
                <a:latin typeface="+mj-lt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</a:rPr>
              <a:t>Leverage Technology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27934" y="5443370"/>
            <a:ext cx="1832386" cy="817581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2210" y="5686314"/>
            <a:ext cx="16926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20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100" dirty="0">
                <a:solidFill>
                  <a:schemeClr val="bg1"/>
                </a:solidFill>
                <a:ea typeface="Gilroy" panose="00000400000000000000" charset="0"/>
              </a:rPr>
              <a:t>PRESENTATION</a:t>
            </a:r>
            <a:endParaRPr lang="en-US" altLang="zh-CN" sz="1100" dirty="0">
              <a:solidFill>
                <a:schemeClr val="bg1"/>
              </a:solidFill>
              <a:ea typeface="Gilroy" panose="000004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31489" y="4790489"/>
            <a:ext cx="2256222" cy="260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1100" b="0" i="0" u="none" strike="noStrike" dirty="0">
                <a:solidFill>
                  <a:schemeClr val="bg1"/>
                </a:solidFill>
                <a:effectLst/>
                <a:ea typeface="Gilroy" panose="00000400000000000000" charset="0"/>
              </a:rPr>
              <a:t>WWW.theShalez.com</a:t>
            </a:r>
            <a:endParaRPr lang="en-US" altLang="zh-CN" sz="1100" b="0" i="0" u="none" strike="noStrike" dirty="0">
              <a:solidFill>
                <a:schemeClr val="bg1"/>
              </a:solidFill>
              <a:effectLst/>
              <a:ea typeface="Gilroy" panose="00000400000000000000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0725374" y="4442911"/>
            <a:ext cx="1077557" cy="404105"/>
            <a:chOff x="10423116" y="4157287"/>
            <a:chExt cx="1433603" cy="552924"/>
          </a:xfrm>
        </p:grpSpPr>
        <p:sp>
          <p:nvSpPr>
            <p:cNvPr id="42" name="文本框 41"/>
            <p:cNvSpPr txBox="1"/>
            <p:nvPr/>
          </p:nvSpPr>
          <p:spPr>
            <a:xfrm>
              <a:off x="10423116" y="4157287"/>
              <a:ext cx="94771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en-US" altLang="zh-CN" sz="2400" dirty="0">
                <a:solidFill>
                  <a:srgbClr val="0066FF"/>
                </a:solidFill>
                <a:latin typeface="+mj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0909003" y="4331202"/>
              <a:ext cx="947716" cy="3790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0066FF"/>
                  </a:solidFill>
                  <a:latin typeface="+mj-lt"/>
                </a:rPr>
                <a:t>/04</a:t>
              </a:r>
              <a:endParaRPr lang="en-US" altLang="zh-CN" sz="1200" dirty="0">
                <a:solidFill>
                  <a:srgbClr val="0066FF"/>
                </a:solidFill>
                <a:latin typeface="+mj-lt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1075712" y="1510908"/>
            <a:ext cx="369332" cy="1458204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j-lt"/>
              </a:rPr>
              <a:t>Presentation</a:t>
            </a:r>
            <a:endParaRPr lang="en-US" altLang="zh-CN" sz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1" name="图形 5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0104" y="5700503"/>
            <a:ext cx="291566" cy="291566"/>
          </a:xfrm>
          <a:prstGeom prst="rect">
            <a:avLst/>
          </a:prstGeom>
        </p:spPr>
      </p:pic>
      <p:pic>
        <p:nvPicPr>
          <p:cNvPr id="52" name="图形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5792" y="5724168"/>
            <a:ext cx="291566" cy="291566"/>
          </a:xfrm>
          <a:prstGeom prst="rect">
            <a:avLst/>
          </a:prstGeom>
        </p:spPr>
      </p:pic>
      <p:pic>
        <p:nvPicPr>
          <p:cNvPr id="53" name="图形 5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9184" y="5719997"/>
            <a:ext cx="291566" cy="291566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3212465" y="5629910"/>
            <a:ext cx="2269490" cy="445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1100" dirty="0">
                <a:solidFill>
                  <a:srgbClr val="0066FF"/>
                </a:solidFill>
                <a:latin typeface="+mj-lt"/>
                <a:ea typeface="Gilroy" panose="00000400000000000000" charset="0"/>
              </a:rPr>
              <a:t>Presented to:</a:t>
            </a:r>
            <a:endParaRPr lang="en-US" altLang="zh-CN" sz="1100" dirty="0">
              <a:solidFill>
                <a:srgbClr val="0066FF"/>
              </a:solidFill>
              <a:latin typeface="+mj-lt"/>
              <a:ea typeface="Gilroy" panose="00000400000000000000" charset="0"/>
            </a:endParaRP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MUMBI GIRLS HIGHSCHOL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789245" y="5638642"/>
            <a:ext cx="1433146" cy="475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66FF"/>
                </a:solidFill>
                <a:latin typeface="+mj-lt"/>
                <a:ea typeface="Gilroy" panose="00000400000000000000" charset="0"/>
              </a:rPr>
              <a:t>Prepared by:</a:t>
            </a:r>
            <a:endParaRPr lang="en-US" altLang="zh-CN" sz="1100" dirty="0">
              <a:solidFill>
                <a:srgbClr val="0066FF"/>
              </a:solidFill>
              <a:latin typeface="+mj-lt"/>
              <a:ea typeface="Gilroy" panose="00000400000000000000" charset="0"/>
            </a:endParaRPr>
          </a:p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theShalez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714230" y="5639435"/>
            <a:ext cx="1642110" cy="52197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Tools for Next Level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5481021" y="5432612"/>
            <a:ext cx="0" cy="817581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8581017" y="5445162"/>
            <a:ext cx="0" cy="817581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9667982" y="2526909"/>
            <a:ext cx="139849" cy="139849"/>
            <a:chOff x="9144000" y="2886505"/>
            <a:chExt cx="139849" cy="139849"/>
          </a:xfrm>
        </p:grpSpPr>
        <p:sp>
          <p:nvSpPr>
            <p:cNvPr id="63" name="椭圆 62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898476" y="3014339"/>
            <a:ext cx="139849" cy="139849"/>
            <a:chOff x="9144000" y="2886505"/>
            <a:chExt cx="139849" cy="139849"/>
          </a:xfrm>
        </p:grpSpPr>
        <p:sp>
          <p:nvSpPr>
            <p:cNvPr id="72" name="椭圆 71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115928" y="3423310"/>
            <a:ext cx="139849" cy="139849"/>
            <a:chOff x="9144000" y="2886505"/>
            <a:chExt cx="139849" cy="139849"/>
          </a:xfrm>
        </p:grpSpPr>
        <p:sp>
          <p:nvSpPr>
            <p:cNvPr id="80" name="椭圆 79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210746" y="3830015"/>
            <a:ext cx="139849" cy="139849"/>
            <a:chOff x="9144000" y="2886505"/>
            <a:chExt cx="139849" cy="139849"/>
          </a:xfrm>
        </p:grpSpPr>
        <p:sp>
          <p:nvSpPr>
            <p:cNvPr id="88" name="椭圆 87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0" name="直接连接符 99"/>
          <p:cNvCxnSpPr/>
          <p:nvPr/>
        </p:nvCxnSpPr>
        <p:spPr>
          <a:xfrm>
            <a:off x="925830" y="3703320"/>
            <a:ext cx="42291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116"/>
          <p:cNvPicPr>
            <a:picLocks noChangeAspect="1"/>
          </p:cNvPicPr>
          <p:nvPr/>
        </p:nvPicPr>
        <p:blipFill>
          <a:blip r:embed="rId1">
            <a:alphaModFix amt="13000"/>
          </a:blip>
          <a:stretch>
            <a:fillRect/>
          </a:stretch>
        </p:blipFill>
        <p:spPr>
          <a:xfrm>
            <a:off x="-3577" y="-3346"/>
            <a:ext cx="12199153" cy="6864691"/>
          </a:xfrm>
          <a:prstGeom prst="rect">
            <a:avLst/>
          </a:prstGeom>
        </p:spPr>
      </p:pic>
      <p:sp>
        <p:nvSpPr>
          <p:cNvPr id="118" name="矩形: 圆角 117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163955">
                  <a:alpha val="0"/>
                </a:srgbClr>
              </a:gs>
              <a:gs pos="70000">
                <a:srgbClr val="071828"/>
              </a:gs>
            </a:gsLst>
            <a:lin ang="108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5689" y="1233848"/>
            <a:ext cx="5421779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lt"/>
              </a:rPr>
              <a:t>Pro Features</a:t>
            </a:r>
            <a:endParaRPr lang="en-US" altLang="zh-CN" sz="6000" dirty="0">
              <a:solidFill>
                <a:srgbClr val="0066FF"/>
              </a:solidFill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98282" y="3761067"/>
            <a:ext cx="2400008" cy="1609090"/>
            <a:chOff x="7297594" y="1162516"/>
            <a:chExt cx="2400008" cy="1609090"/>
          </a:xfrm>
        </p:grpSpPr>
        <p:sp>
          <p:nvSpPr>
            <p:cNvPr id="8" name="文本框 7"/>
            <p:cNvSpPr txBox="1"/>
            <p:nvPr/>
          </p:nvSpPr>
          <p:spPr>
            <a:xfrm>
              <a:off x="7300769" y="1929596"/>
              <a:ext cx="2117725" cy="84201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altLang="zh-CN" sz="1600" b="1" dirty="0">
                  <a:solidFill>
                    <a:schemeClr val="bg1"/>
                  </a:solidFill>
                </a:rPr>
                <a:t>Parents are able to access their students results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97594" y="1162516"/>
              <a:ext cx="2400008" cy="829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ctr">
                <a:defRPr sz="4800" b="0" i="0" u="none" strike="noStrike">
                  <a:solidFill>
                    <a:srgbClr val="000000"/>
                  </a:solidFill>
                  <a:effectLst/>
                  <a:latin typeface="+mj-lt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sz="2400" b="1" dirty="0">
                  <a:solidFill>
                    <a:schemeClr val="bg1"/>
                  </a:solidFill>
                  <a:ea typeface="Gilroy" panose="00000400000000000000" charset="0"/>
                </a:rPr>
                <a:t>Staff/Parents Portal</a:t>
              </a:r>
              <a:endParaRPr lang="en-US" altLang="zh-CN" sz="2400" b="1" dirty="0">
                <a:solidFill>
                  <a:schemeClr val="bg1"/>
                </a:solidFill>
                <a:ea typeface="Gilroy" panose="00000400000000000000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75927" y="3068417"/>
            <a:ext cx="10653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4000" dirty="0">
                <a:solidFill>
                  <a:srgbClr val="0066FF"/>
                </a:solidFill>
                <a:ea typeface="Gilroy" panose="00000400000000000000" charset="0"/>
              </a:rPr>
              <a:t>01.</a:t>
            </a:r>
            <a:endParaRPr lang="en-US" altLang="zh-CN" sz="4000" dirty="0">
              <a:solidFill>
                <a:srgbClr val="0066FF"/>
              </a:solidFill>
              <a:ea typeface="Gilroy" panose="00000400000000000000" charset="0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6849" y="2164194"/>
            <a:ext cx="12185151" cy="3381248"/>
          </a:xfrm>
          <a:custGeom>
            <a:avLst/>
            <a:gdLst>
              <a:gd name="connsiteX0" fmla="*/ 0 w 11044719"/>
              <a:gd name="connsiteY0" fmla="*/ 4993240 h 4993240"/>
              <a:gd name="connsiteX1" fmla="*/ 5897367 w 11044719"/>
              <a:gd name="connsiteY1" fmla="*/ 4520629 h 4993240"/>
              <a:gd name="connsiteX2" fmla="*/ 11044719 w 11044719"/>
              <a:gd name="connsiteY2" fmla="*/ 0 h 4993240"/>
              <a:gd name="connsiteX0-1" fmla="*/ 0 w 11044719"/>
              <a:gd name="connsiteY0-2" fmla="*/ 4993240 h 4993240"/>
              <a:gd name="connsiteX1-3" fmla="*/ 5897367 w 11044719"/>
              <a:gd name="connsiteY1-4" fmla="*/ 4520629 h 4993240"/>
              <a:gd name="connsiteX2-5" fmla="*/ 11044719 w 11044719"/>
              <a:gd name="connsiteY2-6" fmla="*/ 0 h 4993240"/>
              <a:gd name="connsiteX0-7" fmla="*/ 0 w 11044719"/>
              <a:gd name="connsiteY0-8" fmla="*/ 4993240 h 4993240"/>
              <a:gd name="connsiteX1-9" fmla="*/ 5897367 w 11044719"/>
              <a:gd name="connsiteY1-10" fmla="*/ 4520629 h 4993240"/>
              <a:gd name="connsiteX2-11" fmla="*/ 11044719 w 11044719"/>
              <a:gd name="connsiteY2-12" fmla="*/ 0 h 4993240"/>
              <a:gd name="connsiteX0-13" fmla="*/ 0 w 11044719"/>
              <a:gd name="connsiteY0-14" fmla="*/ 4993240 h 4993240"/>
              <a:gd name="connsiteX1-15" fmla="*/ 5897367 w 11044719"/>
              <a:gd name="connsiteY1-16" fmla="*/ 4520629 h 4993240"/>
              <a:gd name="connsiteX2-17" fmla="*/ 11044719 w 11044719"/>
              <a:gd name="connsiteY2-18" fmla="*/ 0 h 4993240"/>
              <a:gd name="connsiteX0-19" fmla="*/ 0 w 11044719"/>
              <a:gd name="connsiteY0-20" fmla="*/ 4993240 h 4993240"/>
              <a:gd name="connsiteX1-21" fmla="*/ 5640513 w 11044719"/>
              <a:gd name="connsiteY1-22" fmla="*/ 4202130 h 4993240"/>
              <a:gd name="connsiteX2-23" fmla="*/ 11044719 w 11044719"/>
              <a:gd name="connsiteY2-24" fmla="*/ 0 h 4993240"/>
              <a:gd name="connsiteX0-25" fmla="*/ 0 w 11147461"/>
              <a:gd name="connsiteY0-26" fmla="*/ 4880224 h 4880224"/>
              <a:gd name="connsiteX1-27" fmla="*/ 5743255 w 11147461"/>
              <a:gd name="connsiteY1-28" fmla="*/ 4202130 h 4880224"/>
              <a:gd name="connsiteX2-29" fmla="*/ 11147461 w 11147461"/>
              <a:gd name="connsiteY2-30" fmla="*/ 0 h 4880224"/>
              <a:gd name="connsiteX0-31" fmla="*/ 0 w 11147461"/>
              <a:gd name="connsiteY0-32" fmla="*/ 4880224 h 4891549"/>
              <a:gd name="connsiteX1-33" fmla="*/ 5743255 w 11147461"/>
              <a:gd name="connsiteY1-34" fmla="*/ 4202130 h 4891549"/>
              <a:gd name="connsiteX2-35" fmla="*/ 11147461 w 11147461"/>
              <a:gd name="connsiteY2-36" fmla="*/ 0 h 4891549"/>
              <a:gd name="connsiteX0-37" fmla="*/ 0 w 11147461"/>
              <a:gd name="connsiteY0-38" fmla="*/ 4880224 h 4891549"/>
              <a:gd name="connsiteX1-39" fmla="*/ 5743255 w 11147461"/>
              <a:gd name="connsiteY1-40" fmla="*/ 4202130 h 4891549"/>
              <a:gd name="connsiteX2-41" fmla="*/ 11147461 w 11147461"/>
              <a:gd name="connsiteY2-42" fmla="*/ 0 h 4891549"/>
              <a:gd name="connsiteX0-43" fmla="*/ 0 w 12185151"/>
              <a:gd name="connsiteY0-44" fmla="*/ 4880224 h 4891549"/>
              <a:gd name="connsiteX1-45" fmla="*/ 6780945 w 12185151"/>
              <a:gd name="connsiteY1-46" fmla="*/ 4202130 h 4891549"/>
              <a:gd name="connsiteX2-47" fmla="*/ 12185151 w 12185151"/>
              <a:gd name="connsiteY2-48" fmla="*/ 0 h 48915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185151" h="4891549">
                <a:moveTo>
                  <a:pt x="0" y="4880224"/>
                </a:moveTo>
                <a:cubicBezTo>
                  <a:pt x="1986337" y="4887074"/>
                  <a:pt x="4750087" y="5015501"/>
                  <a:pt x="6780945" y="4202130"/>
                </a:cubicBezTo>
                <a:cubicBezTo>
                  <a:pt x="8811803" y="3388759"/>
                  <a:pt x="10531868" y="1844211"/>
                  <a:pt x="12185151" y="0"/>
                </a:cubicBezTo>
              </a:path>
            </a:pathLst>
          </a:custGeom>
          <a:noFill/>
          <a:ln w="38100">
            <a:gradFill>
              <a:gsLst>
                <a:gs pos="0">
                  <a:schemeClr val="bg1"/>
                </a:gs>
                <a:gs pos="100000">
                  <a:srgbClr val="8FC5E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53785" y="5459953"/>
            <a:ext cx="139849" cy="139849"/>
            <a:chOff x="9144000" y="2886505"/>
            <a:chExt cx="139849" cy="139849"/>
          </a:xfrm>
        </p:grpSpPr>
        <p:sp>
          <p:nvSpPr>
            <p:cNvPr id="13" name="椭圆 12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07595" y="5468515"/>
            <a:ext cx="139849" cy="139849"/>
            <a:chOff x="9144000" y="2886505"/>
            <a:chExt cx="139849" cy="139849"/>
          </a:xfrm>
        </p:grpSpPr>
        <p:sp>
          <p:nvSpPr>
            <p:cNvPr id="21" name="椭圆 20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89769" y="5230496"/>
            <a:ext cx="139849" cy="139849"/>
            <a:chOff x="9144000" y="2886505"/>
            <a:chExt cx="139849" cy="139849"/>
          </a:xfrm>
        </p:grpSpPr>
        <p:sp>
          <p:nvSpPr>
            <p:cNvPr id="29" name="椭圆 28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67975" y="3995885"/>
            <a:ext cx="139849" cy="139849"/>
            <a:chOff x="9144000" y="2886505"/>
            <a:chExt cx="139849" cy="139849"/>
          </a:xfrm>
        </p:grpSpPr>
        <p:sp>
          <p:nvSpPr>
            <p:cNvPr id="37" name="椭圆 36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9144000" y="2886505"/>
              <a:ext cx="139849" cy="139849"/>
            </a:xfrm>
            <a:prstGeom prst="ellipse">
              <a:avLst/>
            </a:prstGeom>
            <a:solidFill>
              <a:srgbClr val="FAFBFD"/>
            </a:solidFill>
            <a:ln w="3175">
              <a:solidFill>
                <a:srgbClr val="8FC5E1"/>
              </a:solidFill>
            </a:ln>
            <a:effectLst>
              <a:outerShdw blurRad="241300" dist="50800" sx="102000" sy="102000" algn="ctr" rotWithShape="0">
                <a:srgbClr val="8FC5E1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309191" y="3025608"/>
            <a:ext cx="2422363" cy="1992260"/>
            <a:chOff x="3463303" y="2905972"/>
            <a:chExt cx="2422363" cy="1992260"/>
          </a:xfrm>
        </p:grpSpPr>
        <p:grpSp>
          <p:nvGrpSpPr>
            <p:cNvPr id="44" name="组合 43"/>
            <p:cNvGrpSpPr/>
            <p:nvPr/>
          </p:nvGrpSpPr>
          <p:grpSpPr>
            <a:xfrm>
              <a:off x="3485658" y="3598622"/>
              <a:ext cx="2400008" cy="1299610"/>
              <a:chOff x="7297594" y="1162516"/>
              <a:chExt cx="2400008" cy="1299610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300591" y="1940156"/>
                <a:ext cx="2117611" cy="52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105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Ability to send emails to parents </a:t>
                </a:r>
                <a:endParaRPr lang="en-US" altLang="zh-CN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297594" y="1162516"/>
                <a:ext cx="2400008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fontAlgn="ctr">
                  <a:defRPr sz="4800" b="0" i="0" u="none" strike="noStrike">
                    <a:solidFill>
                      <a:srgbClr val="000000"/>
                    </a:solidFill>
                    <a:effectLst/>
                    <a:latin typeface="+mj-lt"/>
                    <a:ea typeface="Microsoft YaHei" panose="020B0503020204020204" pitchFamily="34" charset="-122"/>
                  </a:defRPr>
                </a:lvl1pPr>
              </a:lstStyle>
              <a:p>
                <a:r>
                  <a:rPr lang="en-US" altLang="zh-CN" sz="2000" dirty="0">
                    <a:solidFill>
                      <a:schemeClr val="bg1"/>
                    </a:solidFill>
                    <a:ea typeface="Gilroy" panose="00000400000000000000" charset="0"/>
                  </a:rPr>
                  <a:t>Bulk Emails</a:t>
                </a:r>
                <a:endParaRPr lang="en-US" altLang="zh-CN" sz="2000" dirty="0">
                  <a:solidFill>
                    <a:schemeClr val="bg1"/>
                  </a:solidFill>
                  <a:ea typeface="Gilroy" panose="00000400000000000000" charset="0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3463303" y="2905972"/>
              <a:ext cx="106531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ctr">
                <a:defRPr sz="4800" b="0" i="0" u="none" strike="noStrike">
                  <a:solidFill>
                    <a:srgbClr val="000000"/>
                  </a:solidFill>
                  <a:effectLst/>
                  <a:latin typeface="+mj-lt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sz="4000" dirty="0">
                  <a:solidFill>
                    <a:srgbClr val="0066FF"/>
                  </a:solidFill>
                  <a:ea typeface="Gilroy" panose="00000400000000000000" charset="0"/>
                </a:rPr>
                <a:t>02.</a:t>
              </a:r>
              <a:endParaRPr lang="en-US" altLang="zh-CN" sz="4000" dirty="0">
                <a:solidFill>
                  <a:srgbClr val="0066FF"/>
                </a:solidFill>
                <a:ea typeface="Gilroy" panose="00000400000000000000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670536" y="2588785"/>
            <a:ext cx="2422655" cy="2179179"/>
            <a:chOff x="3463303" y="2768812"/>
            <a:chExt cx="2422655" cy="2179179"/>
          </a:xfrm>
        </p:grpSpPr>
        <p:grpSp>
          <p:nvGrpSpPr>
            <p:cNvPr id="50" name="组合 49"/>
            <p:cNvGrpSpPr/>
            <p:nvPr/>
          </p:nvGrpSpPr>
          <p:grpSpPr>
            <a:xfrm>
              <a:off x="3485658" y="3248612"/>
              <a:ext cx="2400300" cy="1699379"/>
              <a:chOff x="7297594" y="812506"/>
              <a:chExt cx="2400300" cy="1699379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7300591" y="1343485"/>
                <a:ext cx="2117611" cy="1168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105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AI features to enable people to ask any question they want about the school and they will be answered</a:t>
                </a:r>
                <a:endParaRPr lang="en-US" altLang="zh-CN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297594" y="812506"/>
                <a:ext cx="2400300" cy="567055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fontAlgn="ctr">
                  <a:defRPr sz="4800" b="0" i="0" u="none" strike="noStrike">
                    <a:solidFill>
                      <a:srgbClr val="000000"/>
                    </a:solidFill>
                    <a:effectLst/>
                    <a:latin typeface="+mj-lt"/>
                    <a:ea typeface="Microsoft YaHei" panose="020B0503020204020204" pitchFamily="34" charset="-122"/>
                  </a:defRPr>
                </a:lvl1pPr>
              </a:lstStyle>
              <a:p>
                <a:r>
                  <a:rPr lang="en-US" altLang="zh-CN" sz="2000" dirty="0">
                    <a:solidFill>
                      <a:schemeClr val="bg1"/>
                    </a:solidFill>
                    <a:ea typeface="Gilroy" panose="00000400000000000000" charset="0"/>
                  </a:rPr>
                  <a:t>AI I</a:t>
                </a:r>
                <a:r>
                  <a:rPr lang="en-US" altLang="zh-CN" sz="2000" i="1" dirty="0">
                    <a:solidFill>
                      <a:schemeClr val="bg1"/>
                    </a:solidFill>
                    <a:ea typeface="Gilroy" panose="00000400000000000000" charset="0"/>
                  </a:rPr>
                  <a:t>ntegration</a:t>
                </a:r>
                <a:endParaRPr lang="en-US" altLang="zh-CN" sz="2000" i="1" dirty="0">
                  <a:solidFill>
                    <a:schemeClr val="bg1"/>
                  </a:solidFill>
                  <a:ea typeface="Gilroy" panose="00000400000000000000" charset="0"/>
                </a:endParaRPr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3463303" y="2768812"/>
              <a:ext cx="106531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ctr">
                <a:defRPr sz="4800" b="0" i="0" u="none" strike="noStrike">
                  <a:solidFill>
                    <a:srgbClr val="000000"/>
                  </a:solidFill>
                  <a:effectLst/>
                  <a:latin typeface="+mj-lt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sz="4000" dirty="0">
                  <a:solidFill>
                    <a:srgbClr val="0066FF"/>
                  </a:solidFill>
                  <a:ea typeface="Gilroy" panose="00000400000000000000" charset="0"/>
                </a:rPr>
                <a:t>03.</a:t>
              </a:r>
              <a:endParaRPr lang="en-US" altLang="zh-CN" sz="4000" dirty="0">
                <a:solidFill>
                  <a:srgbClr val="0066FF"/>
                </a:solidFill>
                <a:ea typeface="Gilroy" panose="00000400000000000000" charset="0"/>
              </a:endParaRPr>
            </a:p>
          </p:txBody>
        </p:sp>
      </p:grpSp>
      <p:cxnSp>
        <p:nvCxnSpPr>
          <p:cNvPr id="119" name="直接连接符 118"/>
          <p:cNvCxnSpPr/>
          <p:nvPr/>
        </p:nvCxnSpPr>
        <p:spPr>
          <a:xfrm>
            <a:off x="1005840" y="2320290"/>
            <a:ext cx="422910" cy="0"/>
          </a:xfrm>
          <a:prstGeom prst="line">
            <a:avLst/>
          </a:prstGeom>
          <a:ln w="476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Why a Website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290"/>
            <a:ext cx="10515600" cy="4745990"/>
          </a:xfrm>
        </p:spPr>
        <p:txBody>
          <a:bodyPr/>
          <a:p>
            <a:r>
              <a:rPr lang="en-US" b="1">
                <a:solidFill>
                  <a:schemeClr val="bg1"/>
                </a:solidFill>
              </a:rPr>
              <a:t>Effective communication</a:t>
            </a:r>
            <a:r>
              <a:rPr lang="en-US">
                <a:solidFill>
                  <a:schemeClr val="bg1"/>
                </a:solidFill>
              </a:rPr>
              <a:t>  between the school administration and community, parents and Alumni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Information Accessibility</a:t>
            </a:r>
            <a:r>
              <a:rPr lang="en-US">
                <a:solidFill>
                  <a:schemeClr val="bg1"/>
                </a:solidFill>
              </a:rPr>
              <a:t>. students and parents can access information on the website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Resources sharing</a:t>
            </a:r>
            <a:r>
              <a:rPr lang="en-US">
                <a:solidFill>
                  <a:schemeClr val="bg1"/>
                </a:solidFill>
              </a:rPr>
              <a:t>. teachers can share study resources with the students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Alumni Engagement</a:t>
            </a:r>
            <a:r>
              <a:rPr lang="en-US">
                <a:solidFill>
                  <a:schemeClr val="bg1"/>
                </a:solidFill>
              </a:rPr>
              <a:t>. The website will serve as a platform to enable the alumni stay connected to the school.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Feedback and Survey</a:t>
            </a:r>
            <a:r>
              <a:rPr lang="en-US">
                <a:solidFill>
                  <a:schemeClr val="bg1"/>
                </a:solidFill>
              </a:rPr>
              <a:t>. Using the online forms parents can air out their concerns about the school and this can help a lot.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Why a Website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290"/>
            <a:ext cx="10515600" cy="4745990"/>
          </a:xfrm>
        </p:spPr>
        <p:txBody>
          <a:bodyPr/>
          <a:p>
            <a:r>
              <a:rPr lang="en-US" b="1">
                <a:solidFill>
                  <a:schemeClr val="bg1"/>
                </a:solidFill>
              </a:rPr>
              <a:t>Marketing and Outreach.</a:t>
            </a:r>
            <a:r>
              <a:rPr lang="en-US">
                <a:solidFill>
                  <a:schemeClr val="bg1"/>
                </a:solidFill>
              </a:rPr>
              <a:t>  Putting your best foot forward will attract not only </a:t>
            </a:r>
            <a:r>
              <a:rPr lang="en-US">
                <a:solidFill>
                  <a:schemeClr val="bg1"/>
                </a:solidFill>
                <a:sym typeface="+mn-ea"/>
              </a:rPr>
              <a:t>new students</a:t>
            </a:r>
            <a:r>
              <a:rPr lang="en-US">
                <a:solidFill>
                  <a:schemeClr val="bg1"/>
                </a:solidFill>
              </a:rPr>
              <a:t> but also partners and funding opportunities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Reputation and Credibility</a:t>
            </a:r>
            <a:r>
              <a:rPr lang="en-US">
                <a:solidFill>
                  <a:schemeClr val="bg1"/>
                </a:solidFill>
              </a:rPr>
              <a:t>. A well designed website will make the school come out more professionally by showcasing school achievements, facilities and academic strengths attracting potential students and staff.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Parental Involvement</a:t>
            </a:r>
            <a:r>
              <a:rPr lang="en-US">
                <a:solidFill>
                  <a:schemeClr val="bg1"/>
                </a:solidFill>
              </a:rPr>
              <a:t>. This helps the parents stay up to date with what is gong on in the school enabling them to be more supportive and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960"/>
            <a:ext cx="10515600" cy="5862320"/>
          </a:xfrm>
        </p:spPr>
        <p:txBody>
          <a:bodyPr>
            <a:normAutofit fontScale="90000"/>
          </a:bodyPr>
          <a:p>
            <a:pPr marL="457200" lvl="1" indent="0" algn="ctr">
              <a:lnSpc>
                <a:spcPct val="200000"/>
              </a:lnSpc>
              <a:buNone/>
            </a:pPr>
            <a:r>
              <a:rPr lang="en-US" sz="8900" b="1">
                <a:solidFill>
                  <a:schemeClr val="bg1"/>
                </a:solidFill>
              </a:rPr>
              <a:t>Thank You.</a:t>
            </a:r>
            <a:br>
              <a:rPr lang="en-US" sz="5655" b="1">
                <a:solidFill>
                  <a:schemeClr val="bg1"/>
                </a:solidFill>
              </a:rPr>
            </a:br>
            <a:r>
              <a:rPr lang="en-US" sz="5655">
                <a:solidFill>
                  <a:schemeClr val="bg1"/>
                </a:solidFill>
              </a:rPr>
              <a:t>Let’s Take Mumbi to the World</a:t>
            </a:r>
            <a:endParaRPr lang="en-US" sz="5655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36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WEBSITE PROPOSAL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73265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Website is an online office for the school. A one stop place for all the Alumni, Students and Parents.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Website will have the domain of www.mumbigirls.sc.ke Where everyone in the world is able to access your website and get to know more about the school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 website will help the school stand out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830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PROPOSED FEATURES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970"/>
            <a:ext cx="10515600" cy="4766310"/>
          </a:xfrm>
        </p:spPr>
        <p:txBody>
          <a:bodyPr/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</a:rPr>
              <a:t>1.HOMEPAGE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Display important announcements and upcoming events which are relevant for boosting school profile and communicating effectively.</a:t>
            </a:r>
            <a:endParaRPr lang="en-US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Highlight students achievements and school news.</a:t>
            </a:r>
            <a:endParaRPr lang="en-US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</a:rPr>
              <a:t> All achievements of the school to be posted, KCSE Mean   Grade, Sports achievements, Awards.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830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PROPOSED FEATURES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970"/>
            <a:ext cx="10515600" cy="4766310"/>
          </a:xfrm>
        </p:spPr>
        <p:txBody>
          <a:bodyPr/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</a:rPr>
              <a:t>2.ABOUT US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Provide information about the school's history, mission, and values.</a:t>
            </a:r>
            <a:endParaRPr lang="en-US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</a:rPr>
              <a:t>This provides a platform for people to know you and what you stand for.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Introduce the school's administration, faculty, and staff.</a:t>
            </a:r>
            <a:endParaRPr lang="en-US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</a:rPr>
              <a:t>display info about board members, and key staff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830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PROPOSED FEATURES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970"/>
            <a:ext cx="10515600" cy="4766310"/>
          </a:xfrm>
        </p:spPr>
        <p:txBody>
          <a:bodyPr/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</a:rPr>
              <a:t>3.Academic Programs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Detailed descriptions of the academic programs offered</a:t>
            </a:r>
            <a:endParaRPr lang="en-US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</a:rPr>
              <a:t>Showcase Special languages and extra technical subjects</a:t>
            </a:r>
            <a:endParaRPr lang="en-US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Information on extracurricular activities and sports programs. Display your commitment  to overall student development.</a:t>
            </a:r>
            <a:endParaRPr lang="en-US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830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PROPOSED FEATURES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970"/>
            <a:ext cx="10515600" cy="4766310"/>
          </a:xfrm>
        </p:spPr>
        <p:txBody>
          <a:bodyPr/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</a:rPr>
              <a:t>4.Resources for Students</a:t>
            </a:r>
            <a:endParaRPr lang="en-US" b="1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Access to study materials, and other educational resources on the school website.</a:t>
            </a:r>
            <a:endParaRPr lang="en-US">
              <a:solidFill>
                <a:schemeClr val="bg1"/>
              </a:solidFill>
            </a:endParaRPr>
          </a:p>
          <a:p>
            <a:pPr marL="0" indent="457200" algn="l">
              <a:buNone/>
            </a:pP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Homework assignments  during long and short holidays.</a:t>
            </a:r>
            <a:endParaRPr lang="en-US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830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PROPOSED FEATURES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970"/>
            <a:ext cx="10515600" cy="4766310"/>
          </a:xfrm>
        </p:spPr>
        <p:txBody>
          <a:bodyPr/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</a:rPr>
              <a:t>5.Alumni Section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Information and updates for alumni.</a:t>
            </a:r>
            <a:endParaRPr lang="en-US">
              <a:solidFill>
                <a:schemeClr val="bg1"/>
              </a:solidFill>
            </a:endParaRPr>
          </a:p>
          <a:p>
            <a:pPr marL="0" indent="457200" algn="l">
              <a:buNone/>
            </a:pPr>
            <a:r>
              <a:rPr lang="en-US">
                <a:solidFill>
                  <a:schemeClr val="bg1"/>
                </a:solidFill>
              </a:rPr>
              <a:t>Actively engage the alumni audience for events and school programs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Opportunities for alumni to get involved and support the school.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830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PROPOSED FEATURES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970"/>
            <a:ext cx="10515600" cy="4766310"/>
          </a:xfrm>
        </p:spPr>
        <p:txBody>
          <a:bodyPr/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</a:rPr>
              <a:t>6.Contact Us</a:t>
            </a:r>
            <a:endParaRPr lang="en-US" b="1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Display contact information for the school  to enable people reach out easily to the school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marL="0" indent="0" algn="l">
              <a:buNone/>
            </a:pPr>
            <a:endParaRPr 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Contact form to help people reach out with inquiries, comments and issues to the school 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Include Social media handles for people to contact you and see more about you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marL="0" indent="0" algn="l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830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PROPOSED FEATURES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970"/>
            <a:ext cx="10515600" cy="4766310"/>
          </a:xfrm>
        </p:spPr>
        <p:txBody>
          <a:bodyPr/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</a:rPr>
              <a:t>7.Gallery</a:t>
            </a:r>
            <a:endParaRPr lang="en-US" b="1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Have an online gallery to capture and store key school memories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4c3b338-9dfe-4220-8377-16104371d8e7"/>
  <p:tag name="COMMONDATA" val="eyJoZGlkIjoiYzhkMjg0NDA1MzdiYTViNDBhYWU0YmMwMWY1YWViMD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海外商务风细体">
      <a:majorFont>
        <a:latin typeface="Montserrat Semi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3376</Words>
  <Application>WPS Presentation</Application>
  <PresentationFormat>宽屏</PresentationFormat>
  <Paragraphs>126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Gilroy</vt:lpstr>
      <vt:lpstr>Microsoft YaHei</vt:lpstr>
      <vt:lpstr>Montserrat SemiBold</vt:lpstr>
      <vt:lpstr>Arial Unicode MS</vt:lpstr>
      <vt:lpstr>Office 主题​​</vt:lpstr>
      <vt:lpstr>PowerPoint 演示文稿</vt:lpstr>
      <vt:lpstr>PowerPoint 演示文稿</vt:lpstr>
      <vt:lpstr>PowerPoint 演示文稿</vt:lpstr>
      <vt:lpstr>PROPOSED FEATURES</vt:lpstr>
      <vt:lpstr>PROPOSED FEATURES</vt:lpstr>
      <vt:lpstr>PROPOSED FEATURES</vt:lpstr>
      <vt:lpstr>PROPOSED FEATURES</vt:lpstr>
      <vt:lpstr>PROPOSED FEATURES</vt:lpstr>
      <vt:lpstr>PROPOSED FEATURES</vt:lpstr>
      <vt:lpstr>PowerPoint 演示文稿</vt:lpstr>
      <vt:lpstr>PowerPoint 演示文稿</vt:lpstr>
      <vt:lpstr>Why a Website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abbey</dc:creator>
  <cp:lastModifiedBy>Brian</cp:lastModifiedBy>
  <cp:revision>27</cp:revision>
  <dcterms:created xsi:type="dcterms:W3CDTF">2023-03-30T01:50:00Z</dcterms:created>
  <dcterms:modified xsi:type="dcterms:W3CDTF">2024-07-15T09:17:55Z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0A6E2B6653D3460CB50473CCEFED1E17_11</vt:lpwstr>
  </property>
  <property fmtid="{D5CDD505-2E9C-101B-9397-08002B2CF9AE}" pid="3" name="KSOProductBuildVer">
    <vt:lpwstr>1033-12.2.0.17153</vt:lpwstr>
  </property>
</Properties>
</file>