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</p:sldIdLst>
  <p:sldSz cy="5143500" cx="9144000"/>
  <p:notesSz cx="6858000" cy="9144000"/>
  <p:embeddedFontLst>
    <p:embeddedFont>
      <p:font typeface="Anton"/>
      <p:regular r:id="rId83"/>
    </p:embeddedFont>
    <p:embeddedFont>
      <p:font typeface="Lato"/>
      <p:regular r:id="rId84"/>
      <p:bold r:id="rId85"/>
      <p:italic r:id="rId86"/>
      <p:boldItalic r:id="rId87"/>
    </p:embeddedFont>
    <p:embeddedFont>
      <p:font typeface="Didact Gothic"/>
      <p:regular r:id="rId88"/>
    </p:embeddedFont>
    <p:embeddedFont>
      <p:font typeface="Helvetica Neue"/>
      <p:regular r:id="rId89"/>
      <p:bold r:id="rId90"/>
      <p:italic r:id="rId91"/>
      <p:boldItalic r:id="rId92"/>
    </p:embeddedFont>
    <p:embeddedFont>
      <p:font typeface="Helvetica Neue Light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2AE68B-82DE-49D0-BD2D-393E5D098745}">
  <a:tblStyle styleId="{972AE68B-82DE-49D0-BD2D-393E5D0987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Lato-regular.fntdata"/><Relationship Id="rId83" Type="http://schemas.openxmlformats.org/officeDocument/2006/relationships/font" Target="fonts/Anton-regular.fntdata"/><Relationship Id="rId42" Type="http://schemas.openxmlformats.org/officeDocument/2006/relationships/slide" Target="slides/slide36.xml"/><Relationship Id="rId86" Type="http://schemas.openxmlformats.org/officeDocument/2006/relationships/font" Target="fonts/Lato-italic.fntdata"/><Relationship Id="rId41" Type="http://schemas.openxmlformats.org/officeDocument/2006/relationships/slide" Target="slides/slide35.xml"/><Relationship Id="rId85" Type="http://schemas.openxmlformats.org/officeDocument/2006/relationships/font" Target="fonts/Lato-bold.fntdata"/><Relationship Id="rId44" Type="http://schemas.openxmlformats.org/officeDocument/2006/relationships/slide" Target="slides/slide38.xml"/><Relationship Id="rId88" Type="http://schemas.openxmlformats.org/officeDocument/2006/relationships/font" Target="fonts/DidactGothic-regular.fntdata"/><Relationship Id="rId43" Type="http://schemas.openxmlformats.org/officeDocument/2006/relationships/slide" Target="slides/slide37.xml"/><Relationship Id="rId87" Type="http://schemas.openxmlformats.org/officeDocument/2006/relationships/font" Target="fonts/Lato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HelveticaNeue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HelveticaNeueLight-italic.fntdata"/><Relationship Id="rId50" Type="http://schemas.openxmlformats.org/officeDocument/2006/relationships/slide" Target="slides/slide44.xml"/><Relationship Id="rId94" Type="http://schemas.openxmlformats.org/officeDocument/2006/relationships/font" Target="fonts/HelveticaNeueLight-bold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96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HelveticaNeue-italic.fntdata"/><Relationship Id="rId90" Type="http://schemas.openxmlformats.org/officeDocument/2006/relationships/font" Target="fonts/HelveticaNeue-bold.fntdata"/><Relationship Id="rId93" Type="http://schemas.openxmlformats.org/officeDocument/2006/relationships/font" Target="fonts/HelveticaNeueLight-regular.fntdata"/><Relationship Id="rId92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d224530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06d22453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d224530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6d22453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d224530d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06d224530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d224530d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6d22453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d224530d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06d22453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6d224530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6d224530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d224530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6d224530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d224530d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6d224530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d224530d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06d224530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6d224530d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6d224530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d224530d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06d224530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d22453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6d22453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d224530d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6d224530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87d9ce9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087d9ce9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6d224530d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6d224530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6d224530d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06d224530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87d9ce9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087d9ce9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d224530d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6d224530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d224530d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06d224530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d224530d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06d224530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6d224530d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06d224530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c2296a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0c2296a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d22453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06d22453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6d224530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6d224530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6d224530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06d224530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6d224530d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06d224530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6d224530d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06d224530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d224530d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06d224530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6d224530d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06d22453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6d224530d_0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06d224530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6d224530d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06d224530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6d224530d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06d224530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d224530d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6d224530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d22453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6d22453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6d224530d_0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106d224530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6d224530d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06d224530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6d224530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06d224530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6d224530d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06d224530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6d224530d_0_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06d224530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8cf111c6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208cf111c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8cf111c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208cf111c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6d224530d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06d224530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6d224530d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106d224530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6d224530d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06d224530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d224530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6d22453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6d224530d_0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06d224530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6d224530d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106d224530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6d224530d_0_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06d224530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6d224530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106d224530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6d224530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106d224530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6d224530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106d224530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08cf111c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08cf111c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6d224530d_0_4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106d224530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6d224530d_0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06d224530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6d224530d_0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106d224530d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d224530d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6d224530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6d224530d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06d224530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6d224530d_0_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106d224530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6d224530d_0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106d224530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6d224530d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106d224530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6d224530d_0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06d224530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06d224530d_0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106d224530d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6d224530d_0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106d224530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6d224530d_0_5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106d224530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6d224530d_0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106d224530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6d224530d_0_5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106d224530d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d224530d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6d22453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6d224530d_0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106d224530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6d224530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106d224530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6d224530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106d224530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6d224530d_0_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g106d224530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06d224530d_0_5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106d224530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06d224530d_0_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106d224530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6d224530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106d224530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7d9ce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87d9ce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8cf111c6b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08cf111c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Relationship Id="rId7" Type="http://schemas.openxmlformats.org/officeDocument/2006/relationships/image" Target="../media/image6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38.png"/><Relationship Id="rId6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Relationship Id="rId4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Relationship Id="rId4" Type="http://schemas.openxmlformats.org/officeDocument/2006/relationships/image" Target="../media/image6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Relationship Id="rId4" Type="http://schemas.openxmlformats.org/officeDocument/2006/relationships/image" Target="../media/image6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Relationship Id="rId4" Type="http://schemas.openxmlformats.org/officeDocument/2006/relationships/image" Target="../media/image6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Relationship Id="rId4" Type="http://schemas.openxmlformats.org/officeDocument/2006/relationships/image" Target="../media/image4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Relationship Id="rId4" Type="http://schemas.openxmlformats.org/officeDocument/2006/relationships/image" Target="../media/image6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.png"/><Relationship Id="rId4" Type="http://schemas.openxmlformats.org/officeDocument/2006/relationships/image" Target="../media/image5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.png"/><Relationship Id="rId4" Type="http://schemas.openxmlformats.org/officeDocument/2006/relationships/image" Target="../media/image6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Relationship Id="rId4" Type="http://schemas.openxmlformats.org/officeDocument/2006/relationships/image" Target="../media/image5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Relationship Id="rId4" Type="http://schemas.openxmlformats.org/officeDocument/2006/relationships/image" Target="../media/image5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png"/><Relationship Id="rId4" Type="http://schemas.openxmlformats.org/officeDocument/2006/relationships/image" Target="../media/image5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2.png"/><Relationship Id="rId4" Type="http://schemas.openxmlformats.org/officeDocument/2006/relationships/image" Target="../media/image5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docs.google.com/spreadsheets/u/0/d/1KjNM0D5ilhYsnpJZloiqMWID5ry_VZdjhIk8kOpeAIQ/edit" TargetMode="External"/><Relationship Id="rId5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SUBLENGUAJES SQL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AR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04. </a:t>
            </a:r>
            <a:r>
              <a:rPr b="0" i="0" lang="es-AR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 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1398000" y="16778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AR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PERO PRIMERO...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6219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COMPARACIÓN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9375" y="1014975"/>
            <a:ext cx="5885249" cy="17967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66675">
              <a:srgbClr val="888888">
                <a:alpha val="49800"/>
              </a:srgbClr>
            </a:outerShdw>
          </a:effectLst>
        </p:spPr>
      </p:pic>
      <p:sp>
        <p:nvSpPr>
          <p:cNvPr id="185" name="Google Shape;185;p24"/>
          <p:cNvSpPr txBox="1"/>
          <p:nvPr/>
        </p:nvSpPr>
        <p:spPr>
          <a:xfrm>
            <a:off x="715725" y="3029600"/>
            <a:ext cx="771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Pre-calentemos con algunos ejemplos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combinando operadores de comparación mencionados la clase anterior, para ponernos en línea con el resto de los temas que siguen.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00" y="184650"/>
            <a:ext cx="822225" cy="8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907200" y="1118650"/>
            <a:ext cx="7620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</a:t>
            </a:r>
            <a:r>
              <a:rPr b="1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cómo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combinar diferentes operadores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sobre </a:t>
            </a:r>
            <a:r>
              <a:rPr lang="es-AR" sz="18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tabla </a:t>
            </a:r>
            <a:r>
              <a:rPr b="1" lang="es-AR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GAME y </a:t>
            </a:r>
            <a:r>
              <a:rPr b="1" lang="es-AR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COMMENTARY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obtener diferentes resultados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posibles.</a:t>
            </a:r>
            <a:endParaRPr b="0" i="1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2313450" y="331350"/>
            <a:ext cx="5107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PRÁCTICAS CON OPERADORES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050" y="2104250"/>
            <a:ext cx="2605600" cy="25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475" y="2151988"/>
            <a:ext cx="2436916" cy="24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255150" y="1066925"/>
            <a:ext cx="8643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comentarios sobre juegos desde 2019 en adelante.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comentarios sobre juegos anteriores a 2011.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usuarios y texto de aquellos comentarios sobre juegos cuyo código de juego (id_game) sea 73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usuarios y texto de aquellos comentarios sobre juegos cuyo id de juego no sea 73.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juegos de nivel 1.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juegos sean de nivel 14 o superior.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juegos de nombre 'Riders Republic' o 'The Dark Pictures: House Of Ashes'.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juegos cuyo nombre empiece con 'Gran'.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AutoNum type="arabicPeriod"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juegos cuyo nombre contenga 'field'.</a:t>
            </a:r>
            <a:endParaRPr sz="17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824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AR" sz="2600">
                <a:latin typeface="Anton"/>
                <a:ea typeface="Anton"/>
                <a:cs typeface="Anton"/>
                <a:sym typeface="Anton"/>
              </a:rPr>
              <a:t>Resolver las siguientes consultas: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539700" y="1556400"/>
            <a:ext cx="80646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DILEMAS DEL MUNDO SQL</a:t>
            </a:r>
            <a:endParaRPr b="0" i="1" sz="3000" u="none" cap="none" strike="noStrike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pensamos en un campo que debe almacenar el DNI o Cédula de identidad de las personas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¿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</a:t>
            </a: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ué tipo de dato debería ser el de este campo?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¿NUMÉRICO O STRING?</a:t>
            </a:r>
            <a:br>
              <a:rPr b="0" i="0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AR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b="0" i="0" lang="es-AR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400050" y="1556400"/>
            <a:ext cx="8343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DILEMAS DEL MUNDO SQL</a:t>
            </a:r>
            <a:endParaRPr b="0" i="1" sz="3000" u="none" cap="none" strike="noStrike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</a:t>
            </a: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 pensamos en un </a:t>
            </a:r>
            <a:r>
              <a:rPr b="1" i="1" lang="es-AR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campo contable</a:t>
            </a: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</a:t>
            </a:r>
            <a:r>
              <a:rPr b="1" i="1" lang="es-AR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 almacenar el año de ejercicio</a:t>
            </a: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asientos registrados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¿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</a:t>
            </a:r>
            <a:r>
              <a:rPr b="0" i="1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ué tipo de dato deberíamos darle a este campo?</a:t>
            </a:r>
            <a:endParaRPr b="0" i="1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¿NUMÉRICO O STRING?</a:t>
            </a:r>
            <a:br>
              <a:rPr b="0" i="0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AR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b="0" i="0" lang="es-AR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2187450" y="19248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ORDENAMIENTO DE DATOS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ORDER BY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583600" y="1299800"/>
            <a:ext cx="79626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4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Así </a:t>
            </a: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podemos consultar, seleccionar qué mostrar y cuáles datos filtrar, SQL nos brinda también la posibilidad de </a:t>
            </a:r>
            <a:r>
              <a:rPr b="1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ordenar</a:t>
            </a: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información. </a:t>
            </a: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ordenamiento de la misma, debemos recurrir a la sentencia </a:t>
            </a:r>
            <a:r>
              <a:rPr b="1"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3824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SENTENCIA ORDER BY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3000" y="201850"/>
            <a:ext cx="753075" cy="7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613725" y="3331575"/>
            <a:ext cx="79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4572000" y="356825"/>
            <a:ext cx="4182300" cy="4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especificar una o más columnas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separando las mismas por una coma,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que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resultado SQL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muestre los datos ordenados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acuerdo a nuestro criterio o necesidad.</a:t>
            </a:r>
            <a:endParaRPr b="0" i="0" sz="21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2" name="Google Shape;242;p32"/>
          <p:cNvGrpSpPr/>
          <p:nvPr/>
        </p:nvGrpSpPr>
        <p:grpSpPr>
          <a:xfrm>
            <a:off x="75" y="0"/>
            <a:ext cx="3990000" cy="5143500"/>
            <a:chOff x="75" y="0"/>
            <a:chExt cx="3990000" cy="5143500"/>
          </a:xfrm>
        </p:grpSpPr>
        <p:sp>
          <p:nvSpPr>
            <p:cNvPr id="243" name="Google Shape;243;p32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104475" y="966425"/>
              <a:ext cx="3781200" cy="3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s-AR" sz="38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1600" u="none" cap="none" strike="noStrike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(campos)</a:t>
              </a:r>
              <a:endParaRPr b="0" i="0" sz="16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s-AR" sz="38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1600" u="none" cap="none" strike="noStrike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(tabla)</a:t>
              </a:r>
              <a:endParaRPr b="0" i="0" sz="14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s-AR" sz="38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1600" u="none" cap="none" strike="noStrike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(condición)</a:t>
              </a:r>
              <a:endParaRPr b="0" i="0" sz="14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AR" sz="43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ORDER BY</a:t>
              </a:r>
              <a:r>
                <a:rPr b="0" i="0" lang="es-A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1600" u="none" cap="none" strike="noStrike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(columna)</a:t>
              </a:r>
              <a:endParaRPr b="0" i="0" sz="11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245" name="Google Shape;2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3000" y="201850"/>
            <a:ext cx="753075" cy="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4219275" y="966425"/>
            <a:ext cx="45351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dos tipos de ordenamiento (</a:t>
            </a:r>
            <a:r>
              <a:rPr b="0" i="1" lang="es-AR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uso opcional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):</a:t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"/>
              <a:buChar char="●"/>
            </a:pP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ASC</a:t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"/>
              <a:buChar char="●"/>
            </a:pP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</a:t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especificamos ninguno, SQL ordena de forma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ASC.</a:t>
            </a:r>
            <a:endParaRPr b="0" i="0" sz="21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2" name="Google Shape;252;p33"/>
          <p:cNvGrpSpPr/>
          <p:nvPr/>
        </p:nvGrpSpPr>
        <p:grpSpPr>
          <a:xfrm>
            <a:off x="75" y="0"/>
            <a:ext cx="3990000" cy="5143500"/>
            <a:chOff x="75" y="0"/>
            <a:chExt cx="3990000" cy="5143500"/>
          </a:xfrm>
        </p:grpSpPr>
        <p:sp>
          <p:nvSpPr>
            <p:cNvPr id="253" name="Google Shape;253;p33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 txBox="1"/>
            <p:nvPr/>
          </p:nvSpPr>
          <p:spPr>
            <a:xfrm>
              <a:off x="104475" y="966425"/>
              <a:ext cx="3781200" cy="3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s-AR" sz="38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endParaRPr b="0" i="0" sz="16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s-AR" sz="38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1" i="0" lang="es-AR" sz="43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ORDER BY</a:t>
              </a:r>
              <a:r>
                <a:rPr b="0" i="0" lang="es-A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1600" u="none" cap="none" strike="noStrike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(columna)</a:t>
              </a:r>
              <a:endParaRPr b="0" i="0" sz="16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1" i="0" lang="es-AR" sz="43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ASC</a:t>
              </a:r>
              <a:endParaRPr b="0" i="0" sz="16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255" name="Google Shape;25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3000" y="201850"/>
            <a:ext cx="753075" cy="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400050" y="1556400"/>
            <a:ext cx="8343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DILEMAS DEL MUNDO SQL</a:t>
            </a:r>
            <a:endParaRPr b="0" i="1" sz="3000" u="none" cap="none" strike="noStrike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3000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creen que va a pasar ordenando una columna que tiene nombres de manera ASC? </a:t>
            </a:r>
            <a:endParaRPr b="0" i="1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AR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b="0" i="0" lang="es-AR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633150" y="1007134"/>
            <a:ext cx="78777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Seleccionemos </a:t>
            </a:r>
            <a:r>
              <a:rPr b="0" i="0" lang="es-AR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registros de la tabla </a:t>
            </a:r>
            <a:r>
              <a:rPr b="1" i="0" lang="es-AR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b="0" i="0" lang="es-AR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ordenados por </a:t>
            </a:r>
            <a:r>
              <a:rPr b="1" lang="es-AR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ascendente (</a:t>
            </a:r>
            <a:r>
              <a:rPr b="1" i="1" lang="es-AR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ASC</a:t>
            </a:r>
            <a:r>
              <a:rPr i="1" lang="es-AR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i="1" lang="es-AR" sz="17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1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2313450" y="331350"/>
            <a:ext cx="5107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PRÁCTICAS CON ORDENAMIENTO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055" y="8343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775" y="2036868"/>
            <a:ext cx="3029760" cy="7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825" y="1658075"/>
            <a:ext cx="2605600" cy="25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687" y="3173776"/>
            <a:ext cx="5861915" cy="18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/>
        </p:nvSpPr>
        <p:spPr>
          <a:xfrm>
            <a:off x="633150" y="994740"/>
            <a:ext cx="78777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Ahora seleccionemos todos los registros de la tabla </a:t>
            </a:r>
            <a:r>
              <a:rPr b="1"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ordenados por </a:t>
            </a:r>
            <a:r>
              <a:rPr b="1"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ascendente (</a:t>
            </a:r>
            <a:r>
              <a:rPr b="1" i="1"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ASC</a:t>
            </a:r>
            <a:r>
              <a:rPr i="1"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y apliquemos el filtro donde el nombre (</a:t>
            </a:r>
            <a:r>
              <a:rPr b="1" i="1"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i="1"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contenga el texto </a:t>
            </a:r>
            <a:r>
              <a:rPr b="1" i="1" lang="es-AR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“of”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2313450" y="331350"/>
            <a:ext cx="5107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PRÁCTICAS CON ORDENAMIENTO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055" y="8343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963" y="2175513"/>
            <a:ext cx="2767175" cy="7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5175" y="1970650"/>
            <a:ext cx="2226700" cy="22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8000" y="3309200"/>
            <a:ext cx="5593100" cy="1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1398000" y="16778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LIMIT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/>
        </p:nvSpPr>
        <p:spPr>
          <a:xfrm>
            <a:off x="583600" y="1299800"/>
            <a:ext cx="79626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utilizamos al final de </a:t>
            </a:r>
            <a:r>
              <a:rPr b="0" i="0" lang="es-AR" sz="2400" u="sng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toda </a:t>
            </a: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sentencia </a:t>
            </a:r>
            <a:r>
              <a:rPr b="1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para restringir el número de filas en el resultado de la consulta.</a:t>
            </a:r>
            <a:endParaRPr b="0" i="1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3824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SENTENCIA LIMIT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584500" y="2805550"/>
            <a:ext cx="8007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espera uno o dos parámetros: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AutoNum type="arabicPeriod"/>
            </a:pP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qué registro comenzar a mostrar.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AutoNum type="arabicPeriod"/>
            </a:pP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total de registros próximos a mostrar.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055" y="83434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/>
        </p:nvSpPr>
        <p:spPr>
          <a:xfrm>
            <a:off x="4572000" y="2824200"/>
            <a:ext cx="43575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especificamos un solo parámetro numérico, nos devolverá </a:t>
            </a:r>
            <a:r>
              <a:rPr lang="es-AR" sz="20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los primeros </a:t>
            </a:r>
            <a:r>
              <a:rPr b="1" i="1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registros del resultado de la consulta.</a:t>
            </a:r>
            <a:endParaRPr b="0" i="0" sz="20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1" name="Google Shape;311;p40"/>
          <p:cNvGrpSpPr/>
          <p:nvPr/>
        </p:nvGrpSpPr>
        <p:grpSpPr>
          <a:xfrm>
            <a:off x="75" y="0"/>
            <a:ext cx="3992650" cy="5143500"/>
            <a:chOff x="75" y="0"/>
            <a:chExt cx="3992650" cy="5143500"/>
          </a:xfrm>
        </p:grpSpPr>
        <p:sp>
          <p:nvSpPr>
            <p:cNvPr id="312" name="Google Shape;312;p40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0"/>
            <p:cNvSpPr txBox="1"/>
            <p:nvPr/>
          </p:nvSpPr>
          <p:spPr>
            <a:xfrm>
              <a:off x="211525" y="1378800"/>
              <a:ext cx="3781200" cy="23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0" i="0" lang="es-AR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26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b="0" i="0" sz="2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b="0" i="0" lang="es-AR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game</a:t>
              </a:r>
              <a:endParaRPr b="0" i="0" sz="24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ORDER BY</a:t>
              </a:r>
              <a:r>
                <a:rPr b="0" i="0" lang="es-AR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2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id_class</a:t>
              </a:r>
              <a:endParaRPr b="0" i="0" sz="22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LIMIT</a:t>
              </a:r>
              <a:r>
                <a:rPr b="0" i="0" lang="es-AR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26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5;</a:t>
              </a:r>
              <a:endParaRPr b="0" i="0" sz="28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725" y="311725"/>
            <a:ext cx="5151275" cy="2112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/>
          <p:nvPr/>
        </p:nvSpPr>
        <p:spPr>
          <a:xfrm>
            <a:off x="4055775" y="508177"/>
            <a:ext cx="5038800" cy="756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725" y="311725"/>
            <a:ext cx="5151275" cy="211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4327250" y="2824200"/>
            <a:ext cx="46215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especificamos dos parámetros numéricos, </a:t>
            </a:r>
            <a:r>
              <a:rPr lang="es-AR" sz="20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listarán los </a:t>
            </a:r>
            <a:r>
              <a:rPr b="1" i="1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registros del resultado de la consulta, partiendo de la posición indicada por el primer parámetro.</a:t>
            </a:r>
            <a:endParaRPr b="0" i="0" sz="20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3" name="Google Shape;323;p41"/>
          <p:cNvGrpSpPr/>
          <p:nvPr/>
        </p:nvGrpSpPr>
        <p:grpSpPr>
          <a:xfrm>
            <a:off x="75" y="0"/>
            <a:ext cx="3992650" cy="5143500"/>
            <a:chOff x="75" y="0"/>
            <a:chExt cx="3992650" cy="5143500"/>
          </a:xfrm>
        </p:grpSpPr>
        <p:sp>
          <p:nvSpPr>
            <p:cNvPr id="324" name="Google Shape;324;p41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1"/>
            <p:cNvSpPr txBox="1"/>
            <p:nvPr/>
          </p:nvSpPr>
          <p:spPr>
            <a:xfrm>
              <a:off x="211525" y="1378800"/>
              <a:ext cx="3781200" cy="23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AR" sz="2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-AR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2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AR" sz="2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-AR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game</a:t>
              </a:r>
              <a:endParaRPr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AR" sz="2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ORDER BY</a:t>
              </a:r>
              <a:r>
                <a:rPr lang="es-AR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2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id_class</a:t>
              </a:r>
              <a:endParaRPr sz="2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AR" sz="2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LIMIT</a:t>
              </a:r>
              <a:r>
                <a:rPr lang="es-AR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3, 5;</a:t>
              </a:r>
              <a:endParaRPr b="1" sz="2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6" name="Google Shape;326;p41"/>
          <p:cNvSpPr/>
          <p:nvPr/>
        </p:nvSpPr>
        <p:spPr>
          <a:xfrm>
            <a:off x="4055775" y="952125"/>
            <a:ext cx="5038800" cy="7458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/>
        </p:nvSpPr>
        <p:spPr>
          <a:xfrm>
            <a:off x="1398000" y="16778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900125" y="1134750"/>
            <a:ext cx="48543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 implementar las sentencias complementarias de SQL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las funciones en SQL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los diferentes tipos de intersección en tablas SQL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5606825" y="0"/>
            <a:ext cx="353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209875" y="1296000"/>
            <a:ext cx="56784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alguna vez debes trabajar con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Server</a:t>
            </a:r>
            <a:r>
              <a:rPr b="0" i="0" lang="es-AR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ten presente que este motor de </a:t>
            </a:r>
            <a:r>
              <a:rPr lang="es-AR">
                <a:latin typeface="Helvetica Neue Light"/>
                <a:ea typeface="Helvetica Neue Light"/>
                <a:cs typeface="Helvetica Neue Light"/>
                <a:sym typeface="Helvetica Neue Light"/>
              </a:rPr>
              <a:t>BD</a:t>
            </a:r>
            <a:r>
              <a:rPr b="0" i="0" lang="es-AR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 incluye la sentencia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LIMIT.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su lugar, utiliza la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 TOP</a:t>
            </a:r>
            <a:r>
              <a:rPr b="0" i="0" lang="es-AR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devolverte los primeros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AR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registros</a:t>
            </a:r>
            <a:r>
              <a:rPr b="0" i="0" lang="es-AR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consulta solicitada. Ejemp</a:t>
            </a:r>
            <a:r>
              <a:rPr lang="es-AR">
                <a:latin typeface="Helvetica Neue Light"/>
                <a:ea typeface="Helvetica Neue Light"/>
                <a:cs typeface="Helvetica Neue Light"/>
                <a:sym typeface="Helvetica Neue Light"/>
              </a:rPr>
              <a:t>lo en codigo SQL Server:</a:t>
            </a:r>
            <a:endParaRPr b="0" i="0" sz="12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1398000" y="324950"/>
            <a:ext cx="3913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</a:t>
            </a:r>
            <a:r>
              <a:rPr b="0" i="1" lang="es-AR" sz="3600" u="none" cap="none" strike="sng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LIMIT</a:t>
            </a: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TOP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0" name="Google Shape;3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245" y="1074688"/>
            <a:ext cx="2866200" cy="23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/>
          <p:nvPr/>
        </p:nvSpPr>
        <p:spPr>
          <a:xfrm>
            <a:off x="209864" y="3001500"/>
            <a:ext cx="5179800" cy="1988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252540" y="3452761"/>
            <a:ext cx="50658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 TOP </a:t>
            </a:r>
            <a:r>
              <a:rPr b="1" i="0" lang="es-AR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-AR" sz="19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AR" sz="19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br>
              <a:rPr b="0" i="0" lang="es-AR" sz="19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b="0" i="0" lang="es-AR" sz="19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id_class </a:t>
            </a:r>
            <a:r>
              <a:rPr b="1" i="0" lang="es-AR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b="0" i="0" lang="es-AR" sz="19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9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4" name="Google Shape;34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8300" y="127525"/>
            <a:ext cx="834800" cy="8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AR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AR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AR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ALIAS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6"/>
          <p:cNvSpPr txBox="1"/>
          <p:nvPr/>
        </p:nvSpPr>
        <p:spPr>
          <a:xfrm>
            <a:off x="431200" y="995000"/>
            <a:ext cx="8323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2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SQL </a:t>
            </a:r>
            <a:r>
              <a:rPr b="1" i="0" lang="es-AR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Alias</a:t>
            </a:r>
            <a:r>
              <a:rPr b="0" i="0" lang="es-AR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forma de </a:t>
            </a:r>
            <a:r>
              <a:rPr b="1" i="0" lang="es-AR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acotar el nombre</a:t>
            </a:r>
            <a:r>
              <a:rPr b="0" i="0" lang="es-AR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tabla o columna, </a:t>
            </a:r>
            <a:r>
              <a:rPr b="1" i="0" lang="es-AR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simplificando </a:t>
            </a:r>
            <a:r>
              <a:rPr b="1" lang="es-AR" sz="2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así su uso en sentencias SQL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3824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ALIAS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537450" y="3366538"/>
            <a:ext cx="80691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debe usar la palabra reservada </a:t>
            </a:r>
            <a:r>
              <a:rPr b="1" lang="es-AR" sz="2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lang="es-AR" sz="2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del alias que se desea dar a dicho campo o tabla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473650" y="2142375"/>
            <a:ext cx="8238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logra reducir las sentencias SQL cuando incluyen dos o más tablas y/o varios campos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7"/>
          <p:cNvSpPr txBox="1"/>
          <p:nvPr/>
        </p:nvSpPr>
        <p:spPr>
          <a:xfrm>
            <a:off x="4572000" y="2386600"/>
            <a:ext cx="41823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integración de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Alias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ideal para acortar el nombre de campos y/o tablas.</a:t>
            </a:r>
            <a:endParaRPr b="0" i="0" sz="21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1" name="Google Shape;371;p47"/>
          <p:cNvGrpSpPr/>
          <p:nvPr/>
        </p:nvGrpSpPr>
        <p:grpSpPr>
          <a:xfrm>
            <a:off x="75" y="0"/>
            <a:ext cx="4464300" cy="5143500"/>
            <a:chOff x="75" y="0"/>
            <a:chExt cx="4464300" cy="5143500"/>
          </a:xfrm>
        </p:grpSpPr>
        <p:sp>
          <p:nvSpPr>
            <p:cNvPr id="372" name="Google Shape;372;p47"/>
            <p:cNvSpPr/>
            <p:nvPr/>
          </p:nvSpPr>
          <p:spPr>
            <a:xfrm>
              <a:off x="75" y="0"/>
              <a:ext cx="4251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7"/>
            <p:cNvSpPr txBox="1"/>
            <p:nvPr/>
          </p:nvSpPr>
          <p:spPr>
            <a:xfrm>
              <a:off x="75" y="1020400"/>
              <a:ext cx="44643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    su.id_system_user </a:t>
              </a: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id,</a:t>
              </a:r>
              <a:endParaRPr sz="2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    su.last_name </a:t>
              </a: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l_n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,     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su.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password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pass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system_user su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ORDER BY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su.id_system_user;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74" name="Google Shape;37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563" y="489950"/>
            <a:ext cx="1961365" cy="20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0055" y="83434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FUNCIONES DE AGREGACIÓN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6" name="Google Shape;38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0"/>
          <p:cNvSpPr txBox="1"/>
          <p:nvPr/>
        </p:nvSpPr>
        <p:spPr>
          <a:xfrm>
            <a:off x="1150500" y="1025600"/>
            <a:ext cx="68430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Así como SQL nos permite obtener datos de una o más tablas, también nos permite obtener </a:t>
            </a:r>
            <a:r>
              <a:rPr b="1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 simplificados o resumidos</a:t>
            </a: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sobre datos específicos que necesitemos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1186525" y="356825"/>
            <a:ext cx="5264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DE AGREGACIÓN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1130250" y="3335361"/>
            <a:ext cx="68835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conoce como </a:t>
            </a:r>
            <a:r>
              <a:rPr b="1"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de Agregación o Agrupación</a:t>
            </a: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1"/>
          <p:cNvSpPr txBox="1"/>
          <p:nvPr/>
        </p:nvSpPr>
        <p:spPr>
          <a:xfrm>
            <a:off x="407150" y="1299800"/>
            <a:ext cx="83094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combinar funciones de </a:t>
            </a:r>
            <a:r>
              <a:rPr b="1" i="1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totalización, conteo, promedios, valores mínimos y/o máximos,</a:t>
            </a:r>
            <a:r>
              <a:rPr b="0" i="0" lang="es-A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entre otras, al momento de realizar la consulta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1186525" y="356825"/>
            <a:ext cx="5264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DE AGRUPACIÓN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3000" y="201850"/>
            <a:ext cx="753075" cy="7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1"/>
          <p:cNvSpPr txBox="1"/>
          <p:nvPr/>
        </p:nvSpPr>
        <p:spPr>
          <a:xfrm>
            <a:off x="420650" y="3212300"/>
            <a:ext cx="83337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de agregación se combinan con la cláusula </a:t>
            </a:r>
            <a:r>
              <a:rPr b="1"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GROUP BY </a:t>
            </a: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1"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 </a:t>
            </a:r>
            <a:r>
              <a:rPr b="1" lang="es-AR" sz="2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POR LAS FUNCIONES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9" name="Google Shape;4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3"/>
          <p:cNvSpPr txBox="1"/>
          <p:nvPr/>
        </p:nvSpPr>
        <p:spPr>
          <a:xfrm>
            <a:off x="4419600" y="1524125"/>
            <a:ext cx="42870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número total de filas seleccionadas en </a:t>
            </a:r>
            <a:r>
              <a:rPr lang="es-AR" sz="26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0" i="0" lang="es-A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</a:t>
            </a:r>
            <a:endParaRPr b="0" i="1" sz="26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16" name="Google Shape;416;p53"/>
          <p:cNvGrpSpPr/>
          <p:nvPr/>
        </p:nvGrpSpPr>
        <p:grpSpPr>
          <a:xfrm>
            <a:off x="75" y="0"/>
            <a:ext cx="3990000" cy="5143500"/>
            <a:chOff x="75" y="0"/>
            <a:chExt cx="3990000" cy="5143500"/>
          </a:xfrm>
        </p:grpSpPr>
        <p:sp>
          <p:nvSpPr>
            <p:cNvPr id="417" name="Google Shape;417;p53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3"/>
            <p:cNvSpPr txBox="1"/>
            <p:nvPr/>
          </p:nvSpPr>
          <p:spPr>
            <a:xfrm>
              <a:off x="198653" y="1553800"/>
              <a:ext cx="37914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s-AR" sz="3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0" i="0" lang="es-AR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3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COUNT(*) </a:t>
              </a:r>
              <a:r>
                <a:rPr b="1" i="0" lang="es-AR" sz="3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s-AR" sz="3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3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total_level</a:t>
              </a:r>
              <a:endParaRPr b="0" i="0" sz="3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s-AR" sz="3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b="0" i="0" lang="es-AR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3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level_game;</a:t>
              </a:r>
              <a:endParaRPr b="0" i="0" sz="32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19" name="Google Shape;419;p53"/>
          <p:cNvSpPr txBox="1"/>
          <p:nvPr/>
        </p:nvSpPr>
        <p:spPr>
          <a:xfrm>
            <a:off x="495075" y="28588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COUNT()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4"/>
          <p:cNvSpPr txBox="1"/>
          <p:nvPr/>
        </p:nvSpPr>
        <p:spPr>
          <a:xfrm>
            <a:off x="4419600" y="3231425"/>
            <a:ext cx="4287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valor mínimo de un campo que especifiquemos</a:t>
            </a:r>
            <a:endParaRPr b="0" i="1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26" name="Google Shape;426;p54"/>
          <p:cNvGrpSpPr/>
          <p:nvPr/>
        </p:nvGrpSpPr>
        <p:grpSpPr>
          <a:xfrm>
            <a:off x="75" y="0"/>
            <a:ext cx="3990000" cy="5143500"/>
            <a:chOff x="75" y="0"/>
            <a:chExt cx="3990000" cy="5143500"/>
          </a:xfrm>
        </p:grpSpPr>
        <p:sp>
          <p:nvSpPr>
            <p:cNvPr id="427" name="Google Shape;427;p54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 txBox="1"/>
            <p:nvPr/>
          </p:nvSpPr>
          <p:spPr>
            <a:xfrm>
              <a:off x="95600" y="1553800"/>
              <a:ext cx="3894300" cy="17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s-AR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0" i="0" lang="es-AR" sz="2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b="0" i="0" lang="es-AR" sz="26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IN(id_level) </a:t>
              </a:r>
              <a:endParaRPr b="0" i="0" sz="2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AR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 </a:t>
              </a:r>
              <a:r>
                <a:rPr lang="es-AR" sz="2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b="0" i="0" lang="es-AR" sz="26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in_level</a:t>
              </a:r>
              <a:endParaRPr b="0" i="0" sz="2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s-AR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b="0" i="0" lang="es-AR" sz="2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26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level_game;</a:t>
              </a:r>
              <a:endParaRPr b="0" i="0" sz="2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29" name="Google Shape;429;p54"/>
          <p:cNvSpPr/>
          <p:nvPr/>
        </p:nvSpPr>
        <p:spPr>
          <a:xfrm>
            <a:off x="5404457" y="793950"/>
            <a:ext cx="1345200" cy="246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4"/>
          <p:cNvSpPr txBox="1"/>
          <p:nvPr/>
        </p:nvSpPr>
        <p:spPr>
          <a:xfrm>
            <a:off x="495075" y="28588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MIN()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450" y="171525"/>
            <a:ext cx="2721900" cy="31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4"/>
          <p:cNvSpPr/>
          <p:nvPr/>
        </p:nvSpPr>
        <p:spPr>
          <a:xfrm>
            <a:off x="5341800" y="508175"/>
            <a:ext cx="2784600" cy="585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5"/>
          <p:cNvSpPr txBox="1"/>
          <p:nvPr/>
        </p:nvSpPr>
        <p:spPr>
          <a:xfrm>
            <a:off x="4419600" y="2971925"/>
            <a:ext cx="42870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valor máximo de un campo que especifiquemos</a:t>
            </a:r>
            <a:endParaRPr b="0" i="1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55"/>
          <p:cNvSpPr/>
          <p:nvPr/>
        </p:nvSpPr>
        <p:spPr>
          <a:xfrm>
            <a:off x="75" y="0"/>
            <a:ext cx="3990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5415275" y="3092800"/>
            <a:ext cx="1334400" cy="246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495075" y="28588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MAX()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95600" y="1553800"/>
            <a:ext cx="3894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i="0" lang="es-AR" sz="2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(id_level) </a:t>
            </a:r>
            <a:endParaRPr b="0" i="0" sz="26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AR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s-AR" sz="2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i="0" lang="es-AR" sz="2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_level</a:t>
            </a:r>
            <a:endParaRPr b="0" i="0" sz="26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level_game;</a:t>
            </a:r>
            <a:endParaRPr b="0" i="0" sz="26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3" name="Google Shape;44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275" y="285900"/>
            <a:ext cx="2653446" cy="30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5"/>
          <p:cNvSpPr/>
          <p:nvPr/>
        </p:nvSpPr>
        <p:spPr>
          <a:xfrm>
            <a:off x="5331918" y="3036525"/>
            <a:ext cx="2784600" cy="330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6"/>
          <p:cNvSpPr txBox="1"/>
          <p:nvPr/>
        </p:nvSpPr>
        <p:spPr>
          <a:xfrm>
            <a:off x="4467450" y="3698800"/>
            <a:ext cx="4287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la suma de los valores de un campo que especifiquemos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1" name="Google Shape;451;p56"/>
          <p:cNvGrpSpPr/>
          <p:nvPr/>
        </p:nvGrpSpPr>
        <p:grpSpPr>
          <a:xfrm>
            <a:off x="75" y="0"/>
            <a:ext cx="3990000" cy="5143500"/>
            <a:chOff x="75" y="0"/>
            <a:chExt cx="3990000" cy="5143500"/>
          </a:xfrm>
        </p:grpSpPr>
        <p:sp>
          <p:nvSpPr>
            <p:cNvPr id="452" name="Google Shape;452;p56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6"/>
            <p:cNvSpPr txBox="1"/>
            <p:nvPr/>
          </p:nvSpPr>
          <p:spPr>
            <a:xfrm>
              <a:off x="198653" y="1553800"/>
              <a:ext cx="37914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s-AR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-AR" sz="2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24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SUM(</a:t>
              </a:r>
              <a:r>
                <a:rPr lang="es-A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b="0" i="0" lang="es-AR" sz="24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 b="0" i="0" sz="24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s-AR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b="0" i="0" lang="es-AR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vote</a:t>
              </a:r>
              <a:endParaRPr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s-A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lang="es-A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id_game = 1;</a:t>
              </a:r>
              <a:endParaRPr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54" name="Google Shape;454;p56"/>
          <p:cNvSpPr txBox="1"/>
          <p:nvPr/>
        </p:nvSpPr>
        <p:spPr>
          <a:xfrm>
            <a:off x="495075" y="28588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SUM()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350" y="95025"/>
            <a:ext cx="2270775" cy="37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/>
          <p:nvPr/>
        </p:nvSpPr>
        <p:spPr>
          <a:xfrm>
            <a:off x="6477925" y="592750"/>
            <a:ext cx="552000" cy="2294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350" y="95025"/>
            <a:ext cx="2270775" cy="3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7"/>
          <p:cNvSpPr txBox="1"/>
          <p:nvPr/>
        </p:nvSpPr>
        <p:spPr>
          <a:xfrm>
            <a:off x="4419600" y="3944225"/>
            <a:ext cx="4287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valor promedio de un campo que especifiquemos</a:t>
            </a:r>
            <a:endParaRPr b="0" i="0" sz="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64" name="Google Shape;464;p57"/>
          <p:cNvGrpSpPr/>
          <p:nvPr/>
        </p:nvGrpSpPr>
        <p:grpSpPr>
          <a:xfrm>
            <a:off x="75" y="0"/>
            <a:ext cx="3990000" cy="5143500"/>
            <a:chOff x="75" y="0"/>
            <a:chExt cx="3990000" cy="5143500"/>
          </a:xfrm>
        </p:grpSpPr>
        <p:sp>
          <p:nvSpPr>
            <p:cNvPr id="465" name="Google Shape;465;p57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7"/>
            <p:cNvSpPr txBox="1"/>
            <p:nvPr/>
          </p:nvSpPr>
          <p:spPr>
            <a:xfrm>
              <a:off x="198653" y="1553800"/>
              <a:ext cx="37914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b="1" lang="es-A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-AR" sz="2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AVG(value) </a:t>
              </a:r>
              <a:endParaRPr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b="1" lang="es-A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-AR" sz="2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vote</a:t>
              </a:r>
              <a:endParaRPr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s-A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lang="es-A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id_game = 1;</a:t>
              </a:r>
              <a:endParaRPr b="1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67" name="Google Shape;467;p57"/>
          <p:cNvSpPr txBox="1"/>
          <p:nvPr/>
        </p:nvSpPr>
        <p:spPr>
          <a:xfrm>
            <a:off x="495075" y="28588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AVG()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7"/>
          <p:cNvSpPr/>
          <p:nvPr/>
        </p:nvSpPr>
        <p:spPr>
          <a:xfrm>
            <a:off x="6477925" y="592750"/>
            <a:ext cx="552000" cy="2294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/>
        </p:nvSpPr>
        <p:spPr>
          <a:xfrm>
            <a:off x="400050" y="1556400"/>
            <a:ext cx="8343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DILEMAS DEL MUNDO SQL</a:t>
            </a:r>
            <a:endParaRPr b="0" i="1" sz="3000" u="none" cap="none" strike="noStrike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3000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creen que va a pasar si pedimos el 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mínimo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columna que en vez de tener 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r>
              <a:rPr i="1" lang="es-AR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tenga texto? </a:t>
            </a:r>
            <a:endParaRPr b="0" i="1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s-AR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AR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b="0" i="0" lang="es-AR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4" name="Google Shape;47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/>
          <p:nvPr/>
        </p:nvSpPr>
        <p:spPr>
          <a:xfrm>
            <a:off x="1398000" y="16778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0" name="Google Shape;48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GROUP BY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6" name="Google Shape;48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1"/>
          <p:cNvSpPr txBox="1"/>
          <p:nvPr/>
        </p:nvSpPr>
        <p:spPr>
          <a:xfrm>
            <a:off x="1033650" y="1037100"/>
            <a:ext cx="79521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ya mencionamos, la cláusula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fundamental para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usarse junto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las </a:t>
            </a:r>
            <a:r>
              <a:rPr b="1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de agregación</a:t>
            </a:r>
            <a:r>
              <a:rPr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la debemos utilizar</a:t>
            </a:r>
            <a:r>
              <a:rPr lang="es-AR" sz="21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AR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debemos obtener información que nace de la agrupación de registros</a:t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3" name="Google Shape;493;p61"/>
          <p:cNvSpPr txBox="1"/>
          <p:nvPr/>
        </p:nvSpPr>
        <p:spPr>
          <a:xfrm>
            <a:off x="583600" y="356825"/>
            <a:ext cx="5867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GROUP BY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1"/>
          <p:cNvSpPr txBox="1"/>
          <p:nvPr/>
        </p:nvSpPr>
        <p:spPr>
          <a:xfrm>
            <a:off x="1033650" y="2951675"/>
            <a:ext cx="76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será el aliado ideal para usarse junto a </a:t>
            </a:r>
            <a:r>
              <a:rPr b="1" lang="es-AR" sz="21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COUNT()</a:t>
            </a:r>
            <a:r>
              <a:rPr lang="es-AR" sz="2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s-AR" sz="21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SUM()</a:t>
            </a:r>
            <a:r>
              <a:rPr lang="es-AR" sz="2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s-AR" sz="21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AVG()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Google Shape;49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055" y="83434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62"/>
          <p:cNvGrpSpPr/>
          <p:nvPr/>
        </p:nvGrpSpPr>
        <p:grpSpPr>
          <a:xfrm>
            <a:off x="75" y="0"/>
            <a:ext cx="4088975" cy="5143500"/>
            <a:chOff x="75" y="0"/>
            <a:chExt cx="4088975" cy="5143500"/>
          </a:xfrm>
        </p:grpSpPr>
        <p:sp>
          <p:nvSpPr>
            <p:cNvPr id="502" name="Google Shape;502;p62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2"/>
            <p:cNvSpPr txBox="1"/>
            <p:nvPr/>
          </p:nvSpPr>
          <p:spPr>
            <a:xfrm>
              <a:off x="198650" y="1020400"/>
              <a:ext cx="38904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id_system_user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COUNT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20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games_by_user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play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AR" sz="20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GROUP BY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id_system_user;</a:t>
              </a:r>
              <a:endParaRPr b="0" i="0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04" name="Google Shape;504;p62"/>
          <p:cNvCxnSpPr/>
          <p:nvPr/>
        </p:nvCxnSpPr>
        <p:spPr>
          <a:xfrm flipH="1">
            <a:off x="3991675" y="1191200"/>
            <a:ext cx="1246500" cy="7968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62"/>
          <p:cNvCxnSpPr/>
          <p:nvPr/>
        </p:nvCxnSpPr>
        <p:spPr>
          <a:xfrm flipH="1" rot="10800000">
            <a:off x="4007500" y="3871300"/>
            <a:ext cx="2880900" cy="21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6" name="Google Shape;50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055" y="8343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025" y="83425"/>
            <a:ext cx="2383447" cy="19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2"/>
          <p:cNvSpPr/>
          <p:nvPr/>
        </p:nvSpPr>
        <p:spPr>
          <a:xfrm>
            <a:off x="4920412" y="520550"/>
            <a:ext cx="1853700" cy="54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4551" y="2423002"/>
            <a:ext cx="1912325" cy="24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2"/>
          <p:cNvSpPr/>
          <p:nvPr/>
        </p:nvSpPr>
        <p:spPr>
          <a:xfrm>
            <a:off x="7024734" y="3158513"/>
            <a:ext cx="1853700" cy="33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AR" sz="2000">
                <a:latin typeface="Anton"/>
                <a:ea typeface="Anton"/>
                <a:cs typeface="Anton"/>
                <a:sym typeface="Anton"/>
              </a:rPr>
              <a:t>MAPA DE CONCEPTOS CLASE 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31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991425" y="1679329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95972" y="1773300"/>
            <a:ext cx="18753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CLÁUSULAS de la sentencia SELECT</a:t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991425" y="1297800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991425" y="2060855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991425" y="2427754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934025" y="2839054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entre dos Tablas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6028925" y="3169650"/>
            <a:ext cx="1395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028925" y="3551275"/>
            <a:ext cx="1395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028925" y="3932900"/>
            <a:ext cx="1395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028925" y="4314525"/>
            <a:ext cx="1395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9" name="Google Shape;129;p18"/>
          <p:cNvCxnSpPr>
            <a:stCxn id="124" idx="2"/>
            <a:endCxn id="125" idx="1"/>
          </p:cNvCxnSpPr>
          <p:nvPr/>
        </p:nvCxnSpPr>
        <p:spPr>
          <a:xfrm flipH="1" rot="-5400000">
            <a:off x="5313275" y="2619304"/>
            <a:ext cx="165300" cy="12660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0" name="Google Shape;130;p18"/>
          <p:cNvCxnSpPr>
            <a:stCxn id="124" idx="2"/>
            <a:endCxn id="126" idx="1"/>
          </p:cNvCxnSpPr>
          <p:nvPr/>
        </p:nvCxnSpPr>
        <p:spPr>
          <a:xfrm flipH="1" rot="-5400000">
            <a:off x="5122475" y="2810104"/>
            <a:ext cx="546900" cy="12660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1" name="Google Shape;131;p18"/>
          <p:cNvCxnSpPr>
            <a:endCxn id="127" idx="1"/>
          </p:cNvCxnSpPr>
          <p:nvPr/>
        </p:nvCxnSpPr>
        <p:spPr>
          <a:xfrm>
            <a:off x="4762925" y="3169700"/>
            <a:ext cx="1266000" cy="928500"/>
          </a:xfrm>
          <a:prstGeom prst="bentConnector3">
            <a:avLst>
              <a:gd fmla="val 32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2" name="Google Shape;132;p18"/>
          <p:cNvCxnSpPr>
            <a:stCxn id="124" idx="2"/>
            <a:endCxn id="128" idx="1"/>
          </p:cNvCxnSpPr>
          <p:nvPr/>
        </p:nvCxnSpPr>
        <p:spPr>
          <a:xfrm flipH="1" rot="-5400000">
            <a:off x="4740875" y="3191704"/>
            <a:ext cx="1310100" cy="12660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3" name="Google Shape;133;p18"/>
          <p:cNvSpPr/>
          <p:nvPr/>
        </p:nvSpPr>
        <p:spPr>
          <a:xfrm>
            <a:off x="3934025" y="840600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AR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934025" y="1908455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AR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SENTENCIAS COMPLEMENTARIAS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5;p18"/>
          <p:cNvCxnSpPr>
            <a:stCxn id="134" idx="3"/>
            <a:endCxn id="121" idx="1"/>
          </p:cNvCxnSpPr>
          <p:nvPr/>
        </p:nvCxnSpPr>
        <p:spPr>
          <a:xfrm flipH="1" rot="10800000">
            <a:off x="5591825" y="1462955"/>
            <a:ext cx="399600" cy="61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34" idx="3"/>
            <a:endCxn id="119" idx="1"/>
          </p:cNvCxnSpPr>
          <p:nvPr/>
        </p:nvCxnSpPr>
        <p:spPr>
          <a:xfrm flipH="1" rot="10800000">
            <a:off x="5591825" y="1844555"/>
            <a:ext cx="399600" cy="22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34" idx="3"/>
            <a:endCxn id="122" idx="1"/>
          </p:cNvCxnSpPr>
          <p:nvPr/>
        </p:nvCxnSpPr>
        <p:spPr>
          <a:xfrm>
            <a:off x="5591825" y="2073755"/>
            <a:ext cx="399600" cy="15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stCxn id="134" idx="3"/>
            <a:endCxn id="123" idx="1"/>
          </p:cNvCxnSpPr>
          <p:nvPr/>
        </p:nvCxnSpPr>
        <p:spPr>
          <a:xfrm>
            <a:off x="5591825" y="2073755"/>
            <a:ext cx="399600" cy="51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20" idx="3"/>
            <a:endCxn id="133" idx="1"/>
          </p:cNvCxnSpPr>
          <p:nvPr/>
        </p:nvCxnSpPr>
        <p:spPr>
          <a:xfrm flipH="1" rot="10800000">
            <a:off x="2171272" y="1005900"/>
            <a:ext cx="1762800" cy="1068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20" idx="3"/>
            <a:endCxn id="134" idx="1"/>
          </p:cNvCxnSpPr>
          <p:nvPr/>
        </p:nvCxnSpPr>
        <p:spPr>
          <a:xfrm flipH="1" rot="10800000">
            <a:off x="2171272" y="2073900"/>
            <a:ext cx="17628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20" idx="3"/>
            <a:endCxn id="124" idx="1"/>
          </p:cNvCxnSpPr>
          <p:nvPr/>
        </p:nvCxnSpPr>
        <p:spPr>
          <a:xfrm>
            <a:off x="2171272" y="2074500"/>
            <a:ext cx="1762800" cy="930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HAVING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6" name="Google Shape;51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4"/>
          <p:cNvSpPr txBox="1"/>
          <p:nvPr/>
        </p:nvSpPr>
        <p:spPr>
          <a:xfrm>
            <a:off x="590700" y="1051075"/>
            <a:ext cx="79626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0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al igual </a:t>
            </a:r>
            <a:r>
              <a:rPr b="1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permite </a:t>
            </a:r>
            <a:r>
              <a:rPr b="1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establecer condiciones para filtrar los resultados</a:t>
            </a:r>
            <a:r>
              <a:rPr b="0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ello, </a:t>
            </a:r>
            <a:r>
              <a:rPr b="1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necesitamos generar campos con resultados</a:t>
            </a:r>
            <a:r>
              <a:rPr b="0" i="0" lang="es-A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filtrados, para luego sumar a HAVING</a:t>
            </a:r>
            <a:endParaRPr b="0" i="0" sz="22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3" name="Google Shape;523;p64"/>
          <p:cNvSpPr txBox="1"/>
          <p:nvPr/>
        </p:nvSpPr>
        <p:spPr>
          <a:xfrm>
            <a:off x="583600" y="356825"/>
            <a:ext cx="5867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HAVING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3000" y="201850"/>
            <a:ext cx="753075" cy="7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4"/>
          <p:cNvSpPr txBox="1"/>
          <p:nvPr/>
        </p:nvSpPr>
        <p:spPr>
          <a:xfrm>
            <a:off x="583600" y="2787350"/>
            <a:ext cx="794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debemos tener presente que esta sentencia solo funciona con campos generados a partir de una función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65"/>
          <p:cNvGrpSpPr/>
          <p:nvPr/>
        </p:nvGrpSpPr>
        <p:grpSpPr>
          <a:xfrm>
            <a:off x="75" y="0"/>
            <a:ext cx="4252941" cy="5143500"/>
            <a:chOff x="75" y="0"/>
            <a:chExt cx="3990000" cy="5143500"/>
          </a:xfrm>
        </p:grpSpPr>
        <p:sp>
          <p:nvSpPr>
            <p:cNvPr id="532" name="Google Shape;532;p65"/>
            <p:cNvSpPr/>
            <p:nvPr/>
          </p:nvSpPr>
          <p:spPr>
            <a:xfrm>
              <a:off x="75" y="0"/>
              <a:ext cx="39900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5"/>
            <p:cNvSpPr txBox="1"/>
            <p:nvPr/>
          </p:nvSpPr>
          <p:spPr>
            <a:xfrm>
              <a:off x="198653" y="1439050"/>
              <a:ext cx="37914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-AR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id_system_user </a:t>
              </a:r>
              <a:r>
                <a:rPr b="1"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user, </a:t>
              </a:r>
              <a:r>
                <a:rPr b="1"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COUNT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(*) </a:t>
              </a:r>
              <a:r>
                <a:rPr b="1"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games_by_user</a:t>
              </a:r>
              <a:endParaRPr sz="2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-AR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play</a:t>
              </a:r>
              <a:endParaRPr sz="2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GROUP BY</a:t>
              </a:r>
              <a:r>
                <a:rPr lang="es-AR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id_system_user</a:t>
              </a:r>
              <a:endParaRPr sz="2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HAVING </a:t>
              </a:r>
              <a:r>
                <a:rPr b="1" lang="es-AR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COUNT</a:t>
              </a:r>
              <a:r>
                <a:rPr lang="es-AR" sz="20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(*) &gt; 1;</a:t>
              </a:r>
              <a:endParaRPr sz="2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34" name="Google Shape;534;p65"/>
          <p:cNvCxnSpPr/>
          <p:nvPr/>
        </p:nvCxnSpPr>
        <p:spPr>
          <a:xfrm flipH="1">
            <a:off x="4040525" y="1054875"/>
            <a:ext cx="1492200" cy="10770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5" name="Google Shape;535;p65"/>
          <p:cNvCxnSpPr>
            <a:endCxn id="536" idx="1"/>
          </p:cNvCxnSpPr>
          <p:nvPr/>
        </p:nvCxnSpPr>
        <p:spPr>
          <a:xfrm flipH="1" rot="10800000">
            <a:off x="4034892" y="3992175"/>
            <a:ext cx="3237300" cy="606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36" name="Google Shape;53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192" y="2863075"/>
            <a:ext cx="1778000" cy="22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725" y="247875"/>
            <a:ext cx="2825989" cy="22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AR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PRÁCTICAS DE AGRUPAMIENTO</a:t>
            </a:r>
            <a:endParaRPr b="0" i="1" sz="4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3" name="Google Shape;543;p66"/>
          <p:cNvSpPr txBox="1"/>
          <p:nvPr/>
        </p:nvSpPr>
        <p:spPr>
          <a:xfrm>
            <a:off x="129950" y="3392050"/>
            <a:ext cx="89550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Implementemos las diferentes opciones de orden y agrupamiento de datos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4" name="Google Shape;54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/>
        </p:nvSpPr>
        <p:spPr>
          <a:xfrm>
            <a:off x="498575" y="312600"/>
            <a:ext cx="4572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PRÁCTICAS DE AGRUPAMIENTO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1" name="Google Shape;55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22715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7"/>
          <p:cNvSpPr txBox="1"/>
          <p:nvPr/>
        </p:nvSpPr>
        <p:spPr>
          <a:xfrm>
            <a:off x="615750" y="1195900"/>
            <a:ext cx="8138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Partiendo de la tabla, debes determinar qué resultado obtendrás, implementando las consultas de la diapositiva siguiente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Comentaremos los resultados en la clase, a través del sistema de chat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22715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8"/>
          <p:cNvSpPr txBox="1"/>
          <p:nvPr/>
        </p:nvSpPr>
        <p:spPr>
          <a:xfrm>
            <a:off x="662850" y="1084925"/>
            <a:ext cx="8091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arenR"/>
            </a:pP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commentary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id_system_user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arenR"/>
            </a:pP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commentary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id_system_user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arenR"/>
            </a:pP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COUNT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id_system_user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comments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id_system_user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commentary </a:t>
            </a:r>
            <a:r>
              <a:rPr lang="es-A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id_system_user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arenR"/>
            </a:pPr>
            <a:r>
              <a:rPr lang="es-A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COUNT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(id_system_user ) </a:t>
            </a:r>
            <a:r>
              <a:rPr lang="es-A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comments, id_system_user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commentary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id_system_user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HAVING </a:t>
            </a: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comments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2;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68"/>
          <p:cNvSpPr txBox="1"/>
          <p:nvPr/>
        </p:nvSpPr>
        <p:spPr>
          <a:xfrm>
            <a:off x="498575" y="312600"/>
            <a:ext cx="5417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PRÁCTICAS DE ORDEN/ AGRUPAMIENTO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9"/>
          <p:cNvSpPr txBox="1"/>
          <p:nvPr/>
        </p:nvSpPr>
        <p:spPr>
          <a:xfrm>
            <a:off x="1398000" y="16778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7" name="Google Shape;56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0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1"/>
          <p:cNvSpPr txBox="1"/>
          <p:nvPr/>
        </p:nvSpPr>
        <p:spPr>
          <a:xfrm>
            <a:off x="444625" y="986325"/>
            <a:ext cx="3609900" cy="3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JOIN </a:t>
            </a:r>
            <a:r>
              <a:rPr b="0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</a:t>
            </a:r>
            <a:r>
              <a:rPr b="1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combinar registros de diferentes tablas</a:t>
            </a:r>
            <a:r>
              <a:rPr b="0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complementándose con la cláusula </a:t>
            </a:r>
            <a:r>
              <a:rPr b="1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r>
              <a:rPr b="0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establece la condición por la cual queremos unir las tablas. Generalmente son campos comunes entre tablas.</a:t>
            </a:r>
            <a:r>
              <a:rPr lang="es-AR" sz="18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tipos de JOIN</a:t>
            </a:r>
            <a:r>
              <a:rPr b="0" i="0" lang="es-AR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importantes, son cuatro:</a:t>
            </a:r>
            <a:endParaRPr b="0" i="0" sz="18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9" name="Google Shape;579;p71"/>
          <p:cNvSpPr txBox="1"/>
          <p:nvPr/>
        </p:nvSpPr>
        <p:spPr>
          <a:xfrm>
            <a:off x="6219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25" y="914525"/>
            <a:ext cx="4784675" cy="297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2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INNER 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86" name="Google Shape;58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CEFA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897150" y="480750"/>
            <a:ext cx="7349700" cy="29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Comenzamos en el poder, y a su vez</a:t>
            </a:r>
            <a:r>
              <a:rPr lang="es-AR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complejidad que el lenguaje SQL tiene para el procesamiento, </a:t>
            </a:r>
            <a:r>
              <a:rPr lang="es-AR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así como la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obtención de información de una base de datos.</a:t>
            </a: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Veamos ahora de qué se tratan los sublenguajes SQL, y cuál es el objetivo de integrarlos en el uso cotidiano de éste.</a:t>
            </a:r>
            <a:endParaRPr b="1" i="0" sz="19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475" y="3486663"/>
            <a:ext cx="1275049" cy="12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3"/>
          <p:cNvSpPr/>
          <p:nvPr/>
        </p:nvSpPr>
        <p:spPr>
          <a:xfrm>
            <a:off x="4785000" y="1131450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73"/>
          <p:cNvSpPr txBox="1"/>
          <p:nvPr/>
        </p:nvSpPr>
        <p:spPr>
          <a:xfrm>
            <a:off x="5129700" y="1456225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3" name="Google Shape;59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73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las dos tablas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que haya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coincidencia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el campo declarado en el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no hay coincidencia alguna.</a:t>
            </a:r>
            <a:endParaRPr b="0" i="0" sz="1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5" name="Google Shape;595;p73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INNER 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/>
          <p:nvPr/>
        </p:nvSpPr>
        <p:spPr>
          <a:xfrm>
            <a:off x="-50" y="3247300"/>
            <a:ext cx="9144000" cy="1896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4"/>
          <p:cNvSpPr txBox="1"/>
          <p:nvPr/>
        </p:nvSpPr>
        <p:spPr>
          <a:xfrm>
            <a:off x="0" y="3247300"/>
            <a:ext cx="9144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id_system_user as user, g.id_game</a:t>
            </a:r>
            <a:r>
              <a:rPr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game, name, 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id_level</a:t>
            </a:r>
            <a:r>
              <a:rPr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 p</a:t>
            </a:r>
            <a:r>
              <a:rPr b="1"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INNER JOIN </a:t>
            </a:r>
            <a:r>
              <a:rPr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g</a:t>
            </a:r>
            <a:r>
              <a:rPr b="1"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s-AR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(p.id_game = g.id_game);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2" name="Google Shape;60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4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inner 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4"/>
          <p:cNvSpPr txBox="1"/>
          <p:nvPr/>
        </p:nvSpPr>
        <p:spPr>
          <a:xfrm>
            <a:off x="507025" y="1172400"/>
            <a:ext cx="4146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AR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650" y="490075"/>
            <a:ext cx="3876800" cy="25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5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LEFT 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1" name="Google Shape;61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6"/>
          <p:cNvSpPr/>
          <p:nvPr/>
        </p:nvSpPr>
        <p:spPr>
          <a:xfrm>
            <a:off x="4785000" y="1020150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76"/>
          <p:cNvSpPr txBox="1"/>
          <p:nvPr/>
        </p:nvSpPr>
        <p:spPr>
          <a:xfrm>
            <a:off x="5129700" y="1344925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8" name="Google Shape;61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6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 tabla izquierda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coincidan con las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filas de la tabla derecha</a:t>
            </a:r>
            <a:b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 lado derecho, cuando no hay coincidencia.</a:t>
            </a:r>
            <a:endParaRPr b="0" i="0" sz="1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0" name="Google Shape;620;p76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LEFT 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7"/>
          <p:cNvSpPr/>
          <p:nvPr/>
        </p:nvSpPr>
        <p:spPr>
          <a:xfrm>
            <a:off x="-50" y="3247300"/>
            <a:ext cx="9144000" cy="1896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77"/>
          <p:cNvSpPr txBox="1"/>
          <p:nvPr/>
        </p:nvSpPr>
        <p:spPr>
          <a:xfrm>
            <a:off x="621975" y="3247300"/>
            <a:ext cx="817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g.id_game as game,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g.name, p.id_system_user as user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g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 p</a:t>
            </a: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p.id_game = g.id_game;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7" name="Google Shape;62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7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left 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7"/>
          <p:cNvSpPr txBox="1"/>
          <p:nvPr/>
        </p:nvSpPr>
        <p:spPr>
          <a:xfrm>
            <a:off x="621975" y="1316075"/>
            <a:ext cx="4146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AR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175" y="1089425"/>
            <a:ext cx="35814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8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RIGHT 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6" name="Google Shape;63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9"/>
          <p:cNvSpPr/>
          <p:nvPr/>
        </p:nvSpPr>
        <p:spPr>
          <a:xfrm>
            <a:off x="4785000" y="1020150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9"/>
          <p:cNvSpPr txBox="1"/>
          <p:nvPr/>
        </p:nvSpPr>
        <p:spPr>
          <a:xfrm>
            <a:off x="5129700" y="1344925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RIGHT JOIN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3" name="Google Shape;64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9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 tabla derecha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coincidan con las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filas de la tabla izquierda</a:t>
            </a:r>
            <a:b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no hay coincidencia del lado izquierdo</a:t>
            </a:r>
            <a:endParaRPr b="0" i="0" sz="1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5" name="Google Shape;645;p79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RIGHT 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/>
          <p:nvPr/>
        </p:nvSpPr>
        <p:spPr>
          <a:xfrm>
            <a:off x="-50" y="3247300"/>
            <a:ext cx="9144000" cy="1896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0"/>
          <p:cNvSpPr txBox="1"/>
          <p:nvPr/>
        </p:nvSpPr>
        <p:spPr>
          <a:xfrm>
            <a:off x="621975" y="3247300"/>
            <a:ext cx="8177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id_system_user as user, g.id_game as game,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name, id_level as level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play p </a:t>
            </a: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RIGHT JOIN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g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(p.id_game = g.id_game);</a:t>
            </a:r>
            <a:endParaRPr b="1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2" name="Google Shape;65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80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right 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80"/>
          <p:cNvSpPr txBox="1"/>
          <p:nvPr/>
        </p:nvSpPr>
        <p:spPr>
          <a:xfrm>
            <a:off x="621975" y="1316075"/>
            <a:ext cx="4146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AR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100" y="783350"/>
            <a:ext cx="3694356" cy="20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1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AR" sz="3600">
                <a:latin typeface="Anton"/>
                <a:ea typeface="Anton"/>
                <a:cs typeface="Anton"/>
                <a:sym typeface="Anton"/>
              </a:rPr>
              <a:t>FULL </a:t>
            </a:r>
            <a:r>
              <a:rPr b="0" i="1" lang="es-A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1" name="Google Shape;66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2"/>
          <p:cNvSpPr/>
          <p:nvPr/>
        </p:nvSpPr>
        <p:spPr>
          <a:xfrm>
            <a:off x="4785000" y="849075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82"/>
          <p:cNvSpPr txBox="1"/>
          <p:nvPr/>
        </p:nvSpPr>
        <p:spPr>
          <a:xfrm>
            <a:off x="5129700" y="1173850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OUTER JOIN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68" name="Google Shape;66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2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AR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 tabla derecha 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también las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filas de la tabla izquierda</a:t>
            </a:r>
            <a:r>
              <a:rPr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Básicamente combina los resultados de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pudiendo tener valores nulo de ambos lados.</a:t>
            </a: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MySQL no soporta FULL JOIN.</a:t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0" name="Google Shape;670;p82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AR" sz="2600">
                <a:latin typeface="Anton"/>
                <a:ea typeface="Anton"/>
                <a:cs typeface="Anton"/>
                <a:sym typeface="Anton"/>
              </a:rPr>
              <a:t>FULL </a:t>
            </a: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2187450" y="17724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AR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DATA TYPES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3"/>
          <p:cNvSpPr/>
          <p:nvPr/>
        </p:nvSpPr>
        <p:spPr>
          <a:xfrm>
            <a:off x="-50" y="2456800"/>
            <a:ext cx="9144000" cy="26868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83"/>
          <p:cNvSpPr txBox="1"/>
          <p:nvPr/>
        </p:nvSpPr>
        <p:spPr>
          <a:xfrm>
            <a:off x="0" y="2680675"/>
            <a:ext cx="914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s.id_system_user as user, g.id_game as game,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name, id_level as level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system_user s </a:t>
            </a: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FULL JOIN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play p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(s.id_system_user = p.id_system_user)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		 </a:t>
            </a: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FULL </a:t>
            </a: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g </a:t>
            </a:r>
            <a:r>
              <a:rPr b="1"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(p.id_game = g.id_game);</a:t>
            </a:r>
            <a:endParaRPr b="1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77" name="Google Shape;67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550" y="47088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3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</a:t>
            </a:r>
            <a:r>
              <a:rPr i="1" lang="es-AR" sz="2600">
                <a:latin typeface="Anton"/>
                <a:ea typeface="Anton"/>
                <a:cs typeface="Anton"/>
                <a:sym typeface="Anton"/>
              </a:rPr>
              <a:t>full </a:t>
            </a:r>
            <a:r>
              <a:rPr b="0" i="1" lang="es-AR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3"/>
          <p:cNvSpPr txBox="1"/>
          <p:nvPr/>
        </p:nvSpPr>
        <p:spPr>
          <a:xfrm>
            <a:off x="521400" y="1044263"/>
            <a:ext cx="4146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AR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lang="es-AR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</a:t>
            </a:r>
            <a:r>
              <a:rPr b="1" i="0" lang="es-AR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r>
              <a:rPr b="0" i="0" lang="es-AR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Google Shape;68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025" y="-1"/>
            <a:ext cx="4044975" cy="25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4"/>
          <p:cNvSpPr txBox="1"/>
          <p:nvPr/>
        </p:nvSpPr>
        <p:spPr>
          <a:xfrm>
            <a:off x="335600" y="2520825"/>
            <a:ext cx="854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A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DIAGRAMA ENTIDAD-RELACIÓN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6" name="Google Shape;686;p84"/>
          <p:cNvSpPr txBox="1"/>
          <p:nvPr/>
        </p:nvSpPr>
        <p:spPr>
          <a:xfrm>
            <a:off x="129950" y="3623325"/>
            <a:ext cx="8955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Iniciaremos el diseño de la base de datos de nuestro proyecto final.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7" name="Google Shape;68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84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85"/>
          <p:cNvGraphicFramePr/>
          <p:nvPr/>
        </p:nvGraphicFramePr>
        <p:xfrm>
          <a:off x="77063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{972AE68B-82DE-49D0-BD2D-393E5D098745}</a:tableStyleId>
              </a:tblPr>
              <a:tblGrid>
                <a:gridCol w="2996900"/>
                <a:gridCol w="3888550"/>
                <a:gridCol w="2105250"/>
              </a:tblGrid>
              <a:tr h="6464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AR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DIAGRAMA ENTIDAD-RELACIÓN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992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AR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PPT o Slides nombrado como </a:t>
                      </a:r>
                      <a:r>
                        <a:rPr lang="es-AR" sz="1400" u="none" cap="none" strike="noStrike">
                          <a:solidFill>
                            <a:schemeClr val="dk1"/>
                          </a:solidFill>
                          <a:highlight>
                            <a:srgbClr val="3CEFAB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“Lista+Apellido”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AR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caso de ser un archivo en línea, activar permisos de acceso.</a:t>
                      </a:r>
                      <a:br>
                        <a:rPr lang="es-AR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lang="es-AR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como guía la práctica y el desafío genérico de la clase.</a:t>
                      </a:r>
                      <a:endParaRPr sz="13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5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AR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AR" sz="1500" u="none" cap="none" strike="noStrike"/>
                        <a:t>&gt;&gt;</a:t>
                      </a:r>
                      <a:r>
                        <a:rPr b="1" lang="es-AR" sz="15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AR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AR" sz="15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5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AR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Diseñar el modelo entidad-relación de al menos dos de las temáticas elegidas para el proyecto final.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&gt;&gt; Aspectos a incluir en el entregable: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Char char="●"/>
                      </a:pPr>
                      <a:r>
                        <a:rPr lang="es-AR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Definir al menos cinco tablas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AR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el diagrama de entidad-relación con todos sus componentes: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AR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Entidades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AR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Acciones de relacionamiento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AR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Tipos de relación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AR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Campos clave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95" name="Google Shape;69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912" y="6915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AR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02" name="Google Shape;702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AR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8" name="Google Shape;708;p87"/>
          <p:cNvSpPr txBox="1"/>
          <p:nvPr/>
        </p:nvSpPr>
        <p:spPr>
          <a:xfrm>
            <a:off x="1444475" y="2623175"/>
            <a:ext cx="64671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AR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b="0" i="0" lang="es-AR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Prácticas con Operadores de comparación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b="0" i="0" lang="es-AR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ORDER BY - LIMIT - HAVING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AR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 BY - Funciones de agrupación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AR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 entre dos tablas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14" name="Google Shape;714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0" name="Google Shape;72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11473"/>
          <a:stretch/>
        </p:blipFill>
        <p:spPr>
          <a:xfrm>
            <a:off x="1712650" y="1159650"/>
            <a:ext cx="5520250" cy="33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6219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AR" sz="2600">
                <a:latin typeface="Anton"/>
                <a:ea typeface="Anton"/>
                <a:cs typeface="Anton"/>
                <a:sym typeface="Anton"/>
              </a:rPr>
              <a:t>DATA TYPES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635350" y="1762950"/>
            <a:ext cx="2886300" cy="269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454750" y="1478125"/>
            <a:ext cx="2778000" cy="2057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4454750" y="3972750"/>
            <a:ext cx="2886300" cy="269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31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6219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AR" sz="2600">
                <a:latin typeface="Anton"/>
                <a:ea typeface="Anton"/>
                <a:cs typeface="Anton"/>
                <a:sym typeface="Anton"/>
              </a:rPr>
              <a:t>DATA TYPES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715725" y="3029600"/>
            <a:ext cx="771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Dejaremos una </a:t>
            </a:r>
            <a:r>
              <a:rPr b="1" lang="es-AR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 de los Data Types</a:t>
            </a:r>
            <a:r>
              <a:rPr lang="es-AR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utilicemos en el </a:t>
            </a:r>
            <a:r>
              <a:rPr lang="es-AR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Glosario</a:t>
            </a:r>
            <a:r>
              <a:rPr lang="es-AR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para que empiecen a familiarizarse con los </a:t>
            </a:r>
            <a:r>
              <a:rPr lang="es-AR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términos</a:t>
            </a:r>
            <a:r>
              <a:rPr lang="es-AR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219325"/>
            <a:ext cx="7985577" cy="16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