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5143500" cx="9144000"/>
  <p:notesSz cx="6858000" cy="9144000"/>
  <p:embeddedFontLst>
    <p:embeddedFont>
      <p:font typeface="Anton"/>
      <p:regular r:id="rId77"/>
    </p:embeddedFont>
    <p:embeddedFont>
      <p:font typeface="Lato"/>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A04B6-6F1F-4E59-8310-92B12A152F97}">
  <a:tblStyle styleId="{160A04B6-6F1F-4E59-8310-92B12A152F9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6.xml"/><Relationship Id="rId86" Type="http://schemas.openxmlformats.org/officeDocument/2006/relationships/font" Target="fonts/HelveticaNeue-boldItalic.fntdata"/><Relationship Id="rId41" Type="http://schemas.openxmlformats.org/officeDocument/2006/relationships/slide" Target="slides/slide35.xml"/><Relationship Id="rId85" Type="http://schemas.openxmlformats.org/officeDocument/2006/relationships/font" Target="fonts/HelveticaNeue-italic.fntdata"/><Relationship Id="rId44" Type="http://schemas.openxmlformats.org/officeDocument/2006/relationships/slide" Target="slides/slide38.xml"/><Relationship Id="rId88" Type="http://schemas.openxmlformats.org/officeDocument/2006/relationships/font" Target="fonts/HelveticaNeueLight-bold.fntdata"/><Relationship Id="rId43" Type="http://schemas.openxmlformats.org/officeDocument/2006/relationships/slide" Target="slides/slide37.xml"/><Relationship Id="rId87" Type="http://schemas.openxmlformats.org/officeDocument/2006/relationships/font" Target="fonts/HelveticaNeueLight-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Light-italic.fntdata"/><Relationship Id="rId80" Type="http://schemas.openxmlformats.org/officeDocument/2006/relationships/font" Target="fonts/Lato-italic.fntdata"/><Relationship Id="rId82" Type="http://schemas.openxmlformats.org/officeDocument/2006/relationships/font" Target="fonts/DidactGothic-regular.fnt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Anton-regular.fntdata"/><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Lato-bold.fntdata"/><Relationship Id="rId34" Type="http://schemas.openxmlformats.org/officeDocument/2006/relationships/slide" Target="slides/slide28.xml"/><Relationship Id="rId78" Type="http://schemas.openxmlformats.org/officeDocument/2006/relationships/font" Target="fonts/La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HelveticaNeueLight-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22453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06d22453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6d224530d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6d224530d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d224530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06d224530d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sz="1000"/>
              <a:t>Vamos a revisar la estructura de las tablas </a:t>
            </a:r>
            <a:r>
              <a:rPr b="1" lang="es-AR" sz="1000">
                <a:solidFill>
                  <a:schemeClr val="dk1"/>
                </a:solidFill>
                <a:highlight>
                  <a:schemeClr val="lt1"/>
                </a:highlight>
              </a:rPr>
              <a:t>COMMENTARY y GAME</a:t>
            </a:r>
            <a:r>
              <a:rPr lang="es-AR" sz="1000">
                <a:solidFill>
                  <a:schemeClr val="dk1"/>
                </a:solidFill>
                <a:highlight>
                  <a:schemeClr val="lt1"/>
                </a:highlight>
              </a:rPr>
              <a:t> para resolver las consultas, sus columnas los tipos de datos</a:t>
            </a:r>
            <a:endParaRPr b="1" sz="18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d224530d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06d224530d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AR" sz="1000"/>
              <a:t>Para poder llevar a cabo una consulta de forma correcta, deberás tener presente el tipo de datos almacenado en la tabla, que utilizaremos como filtro dentro del operador de comparación. ¿Pero qué es esto? Veámoslo a continuación:</a:t>
            </a:r>
            <a:endParaRPr sz="1000"/>
          </a:p>
          <a:p>
            <a:pPr indent="0" lvl="0" marL="0" rtl="0" algn="l">
              <a:spcBef>
                <a:spcPts val="0"/>
              </a:spcBef>
              <a:spcAft>
                <a:spcPts val="0"/>
              </a:spcAft>
              <a:buSzPts val="1100"/>
              <a:buNone/>
            </a:pPr>
            <a:r>
              <a:t/>
            </a:r>
            <a:endParaRPr sz="1000"/>
          </a:p>
          <a:p>
            <a:pPr indent="0" lvl="0" marL="0" rtl="0" algn="l">
              <a:spcBef>
                <a:spcPts val="0"/>
              </a:spcBef>
              <a:spcAft>
                <a:spcPts val="0"/>
              </a:spcAft>
              <a:buSzPts val="1100"/>
              <a:buNone/>
            </a:pPr>
            <a:r>
              <a:rPr b="1" lang="es-AR" sz="1000"/>
              <a:t>Tipo de dato String, o Cadena de texto</a:t>
            </a:r>
            <a:endParaRPr b="1" sz="1000"/>
          </a:p>
          <a:p>
            <a:pPr indent="0" lvl="0" marL="0" rtl="0" algn="l">
              <a:spcBef>
                <a:spcPts val="0"/>
              </a:spcBef>
              <a:spcAft>
                <a:spcPts val="0"/>
              </a:spcAft>
              <a:buSzPts val="1100"/>
              <a:buNone/>
            </a:pPr>
            <a:r>
              <a:rPr lang="es-AR" sz="1000"/>
              <a:t>Los tipos de datos basados en cadenas de texto, o alfanuméricas, deben mencionarse usando comillas simples al momento de hacer la comparación de dicho campo. Mira el siguiente ejemplo:</a:t>
            </a:r>
            <a:endParaRPr sz="1000"/>
          </a:p>
          <a:p>
            <a:pPr indent="0" lvl="0" marL="0" rtl="0" algn="l">
              <a:spcBef>
                <a:spcPts val="0"/>
              </a:spcBef>
              <a:spcAft>
                <a:spcPts val="0"/>
              </a:spcAft>
              <a:buClr>
                <a:schemeClr val="dk1"/>
              </a:buClr>
              <a:buSzPts val="1100"/>
              <a:buFont typeface="Arial"/>
              <a:buNone/>
            </a:pPr>
            <a:r>
              <a:rPr lang="es-AR" sz="1000"/>
              <a:t>SELECT *</a:t>
            </a:r>
            <a:endParaRPr sz="1000"/>
          </a:p>
          <a:p>
            <a:pPr indent="0" lvl="0" marL="0" rtl="0" algn="l">
              <a:spcBef>
                <a:spcPts val="0"/>
              </a:spcBef>
              <a:spcAft>
                <a:spcPts val="0"/>
              </a:spcAft>
              <a:buClr>
                <a:schemeClr val="dk1"/>
              </a:buClr>
              <a:buSzPts val="1100"/>
              <a:buFont typeface="Arial"/>
              <a:buNone/>
            </a:pPr>
            <a:r>
              <a:rPr lang="es-AR" sz="1000"/>
              <a:t>FROM video_game</a:t>
            </a:r>
            <a:endParaRPr sz="1000"/>
          </a:p>
          <a:p>
            <a:pPr indent="0" lvl="0" marL="0" rtl="0" algn="l">
              <a:spcBef>
                <a:spcPts val="0"/>
              </a:spcBef>
              <a:spcAft>
                <a:spcPts val="0"/>
              </a:spcAft>
              <a:buClr>
                <a:schemeClr val="dk1"/>
              </a:buClr>
              <a:buSzPts val="1100"/>
              <a:buFont typeface="Arial"/>
              <a:buNone/>
            </a:pPr>
            <a:r>
              <a:rPr lang="es-AR" sz="1000"/>
              <a:t>WHERE name = 'Riders Republic' OR</a:t>
            </a:r>
            <a:endParaRPr sz="1000"/>
          </a:p>
          <a:p>
            <a:pPr indent="0" lvl="0" marL="0" rtl="0" algn="l">
              <a:spcBef>
                <a:spcPts val="0"/>
              </a:spcBef>
              <a:spcAft>
                <a:spcPts val="0"/>
              </a:spcAft>
              <a:buClr>
                <a:schemeClr val="dk1"/>
              </a:buClr>
              <a:buSzPts val="1100"/>
              <a:buFont typeface="Arial"/>
              <a:buNone/>
            </a:pPr>
            <a:r>
              <a:rPr lang="es-AR" sz="1000"/>
              <a:t>	name = 'The Dark Pictures: House Of Ashes'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s-AR" sz="1000"/>
              <a:t>SELECT *</a:t>
            </a:r>
            <a:endParaRPr sz="1000"/>
          </a:p>
          <a:p>
            <a:pPr indent="0" lvl="0" marL="0" rtl="0" algn="l">
              <a:spcBef>
                <a:spcPts val="0"/>
              </a:spcBef>
              <a:spcAft>
                <a:spcPts val="0"/>
              </a:spcAft>
              <a:buClr>
                <a:schemeClr val="dk1"/>
              </a:buClr>
              <a:buSzPts val="1100"/>
              <a:buFont typeface="Arial"/>
              <a:buNone/>
            </a:pPr>
            <a:r>
              <a:rPr lang="es-AR" sz="1000"/>
              <a:t>FROM video_game</a:t>
            </a:r>
            <a:endParaRPr sz="1000"/>
          </a:p>
          <a:p>
            <a:pPr indent="0" lvl="0" marL="0" rtl="0" algn="l">
              <a:spcBef>
                <a:spcPts val="0"/>
              </a:spcBef>
              <a:spcAft>
                <a:spcPts val="0"/>
              </a:spcAft>
              <a:buClr>
                <a:schemeClr val="dk1"/>
              </a:buClr>
              <a:buSzPts val="1100"/>
              <a:buFont typeface="Arial"/>
              <a:buNone/>
            </a:pPr>
            <a:r>
              <a:rPr lang="es-AR" sz="1000"/>
              <a:t>WHERE name like 'Gran%';</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s-AR" sz="1000"/>
              <a:t>SELECT *</a:t>
            </a:r>
            <a:endParaRPr sz="1000"/>
          </a:p>
          <a:p>
            <a:pPr indent="0" lvl="0" marL="0" rtl="0" algn="l">
              <a:spcBef>
                <a:spcPts val="0"/>
              </a:spcBef>
              <a:spcAft>
                <a:spcPts val="0"/>
              </a:spcAft>
              <a:buClr>
                <a:schemeClr val="dk1"/>
              </a:buClr>
              <a:buSzPts val="1100"/>
              <a:buFont typeface="Arial"/>
              <a:buNone/>
            </a:pPr>
            <a:r>
              <a:rPr lang="es-AR" sz="1000"/>
              <a:t>FROM video_game</a:t>
            </a:r>
            <a:endParaRPr sz="1000"/>
          </a:p>
          <a:p>
            <a:pPr indent="0" lvl="0" marL="0" rtl="0" algn="l">
              <a:spcBef>
                <a:spcPts val="0"/>
              </a:spcBef>
              <a:spcAft>
                <a:spcPts val="0"/>
              </a:spcAft>
              <a:buClr>
                <a:schemeClr val="dk1"/>
              </a:buClr>
              <a:buSzPts val="1100"/>
              <a:buFont typeface="Arial"/>
              <a:buNone/>
            </a:pPr>
            <a:r>
              <a:rPr lang="es-AR" sz="1000"/>
              <a:t>WHERE name like '%field%';</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SzPts val="1100"/>
              <a:buNone/>
            </a:pPr>
            <a:r>
              <a:rPr b="1" lang="es-AR" sz="1000"/>
              <a:t>Tipo de dato Date o DateTime</a:t>
            </a:r>
            <a:endParaRPr b="1" sz="1000"/>
          </a:p>
          <a:p>
            <a:pPr indent="0" lvl="0" marL="0" rtl="0" algn="l">
              <a:spcBef>
                <a:spcPts val="0"/>
              </a:spcBef>
              <a:spcAft>
                <a:spcPts val="0"/>
              </a:spcAft>
              <a:buSzPts val="1100"/>
              <a:buNone/>
            </a:pPr>
            <a:r>
              <a:rPr lang="es-AR" sz="1000"/>
              <a:t>SQL obra de igual forma con los datos provenientes de fechas y/u horas. Para mencionar los mismos dentro de un operador de comparación, debemos utilizar las mismas comillas simples que para los datos del tipo String.</a:t>
            </a:r>
            <a:endParaRPr sz="1000"/>
          </a:p>
          <a:p>
            <a:pPr indent="0" lvl="0" marL="0" rtl="0" algn="l">
              <a:spcBef>
                <a:spcPts val="0"/>
              </a:spcBef>
              <a:spcAft>
                <a:spcPts val="0"/>
              </a:spcAft>
              <a:buClr>
                <a:schemeClr val="dk1"/>
              </a:buClr>
              <a:buSzPts val="1100"/>
              <a:buFont typeface="Arial"/>
              <a:buNone/>
            </a:pPr>
            <a:r>
              <a:rPr lang="es-AR" sz="1000"/>
              <a:t>SELECT *</a:t>
            </a:r>
            <a:endParaRPr sz="1000"/>
          </a:p>
          <a:p>
            <a:pPr indent="0" lvl="0" marL="0" rtl="0" algn="l">
              <a:spcBef>
                <a:spcPts val="0"/>
              </a:spcBef>
              <a:spcAft>
                <a:spcPts val="0"/>
              </a:spcAft>
              <a:buClr>
                <a:schemeClr val="dk1"/>
              </a:buClr>
              <a:buSzPts val="1100"/>
              <a:buFont typeface="Arial"/>
              <a:buNone/>
            </a:pPr>
            <a:r>
              <a:rPr lang="es-AR" sz="1000"/>
              <a:t>FROM commentary</a:t>
            </a:r>
            <a:endParaRPr sz="1000"/>
          </a:p>
          <a:p>
            <a:pPr indent="0" lvl="0" marL="0" rtl="0" algn="l">
              <a:spcBef>
                <a:spcPts val="0"/>
              </a:spcBef>
              <a:spcAft>
                <a:spcPts val="0"/>
              </a:spcAft>
              <a:buClr>
                <a:schemeClr val="dk1"/>
              </a:buClr>
              <a:buSzPts val="1100"/>
              <a:buFont typeface="Arial"/>
              <a:buNone/>
            </a:pPr>
            <a:r>
              <a:rPr lang="es-AR" sz="1000"/>
              <a:t>WHERE comment_date &gt;= '01/01/2019';</a:t>
            </a:r>
            <a:endParaRPr sz="1000"/>
          </a:p>
          <a:p>
            <a:pPr indent="0" lvl="0" marL="0" rtl="0" algn="l">
              <a:spcBef>
                <a:spcPts val="0"/>
              </a:spcBef>
              <a:spcAft>
                <a:spcPts val="0"/>
              </a:spcAft>
              <a:buClr>
                <a:schemeClr val="dk1"/>
              </a:buClr>
              <a:buSzPts val="1100"/>
              <a:buFont typeface="Arial"/>
              <a:buNone/>
            </a:pPr>
            <a:r>
              <a:rPr lang="es-AR" sz="1000"/>
              <a:t>SELECT *</a:t>
            </a:r>
            <a:endParaRPr sz="1000"/>
          </a:p>
          <a:p>
            <a:pPr indent="0" lvl="0" marL="0" rtl="0" algn="l">
              <a:spcBef>
                <a:spcPts val="0"/>
              </a:spcBef>
              <a:spcAft>
                <a:spcPts val="0"/>
              </a:spcAft>
              <a:buClr>
                <a:schemeClr val="dk1"/>
              </a:buClr>
              <a:buSzPts val="1100"/>
              <a:buFont typeface="Arial"/>
              <a:buNone/>
            </a:pPr>
            <a:r>
              <a:rPr lang="es-AR" sz="1000"/>
              <a:t>FROM commentary</a:t>
            </a:r>
            <a:endParaRPr sz="1000"/>
          </a:p>
          <a:p>
            <a:pPr indent="0" lvl="0" marL="0" rtl="0" algn="l">
              <a:spcBef>
                <a:spcPts val="0"/>
              </a:spcBef>
              <a:spcAft>
                <a:spcPts val="0"/>
              </a:spcAft>
              <a:buClr>
                <a:schemeClr val="dk1"/>
              </a:buClr>
              <a:buSzPts val="1100"/>
              <a:buFont typeface="Arial"/>
              <a:buNone/>
            </a:pPr>
            <a:r>
              <a:rPr lang="es-AR" sz="1000"/>
              <a:t>WHERE comment_date &lt; '01/01/2011';</a:t>
            </a:r>
            <a:endParaRPr sz="1000"/>
          </a:p>
          <a:p>
            <a:pPr indent="0" lvl="0" marL="0" rtl="0" algn="l">
              <a:spcBef>
                <a:spcPts val="0"/>
              </a:spcBef>
              <a:spcAft>
                <a:spcPts val="0"/>
              </a:spcAft>
              <a:buSzPts val="1100"/>
              <a:buNone/>
            </a:pPr>
            <a:r>
              <a:t/>
            </a:r>
            <a:endParaRPr sz="1000"/>
          </a:p>
          <a:p>
            <a:pPr indent="0" lvl="0" marL="0" rtl="0" algn="l">
              <a:spcBef>
                <a:spcPts val="0"/>
              </a:spcBef>
              <a:spcAft>
                <a:spcPts val="0"/>
              </a:spcAft>
              <a:buSzPts val="1100"/>
              <a:buNone/>
            </a:pPr>
            <a:r>
              <a:rPr b="1" lang="es-AR" sz="1000"/>
              <a:t>Tipo de dato numérico</a:t>
            </a:r>
            <a:endParaRPr b="1" sz="1000"/>
          </a:p>
          <a:p>
            <a:pPr indent="0" lvl="0" marL="0" rtl="0" algn="l">
              <a:spcBef>
                <a:spcPts val="0"/>
              </a:spcBef>
              <a:spcAft>
                <a:spcPts val="0"/>
              </a:spcAft>
              <a:buSzPts val="1100"/>
              <a:buNone/>
            </a:pPr>
            <a:r>
              <a:rPr lang="es-AR" sz="1000"/>
              <a:t>Los tipos de datos numéricos, se utilizan directamente sin comillas.</a:t>
            </a:r>
            <a:endParaRPr sz="1000"/>
          </a:p>
          <a:p>
            <a:pPr indent="0" lvl="0" marL="0" rtl="0" algn="l">
              <a:spcBef>
                <a:spcPts val="0"/>
              </a:spcBef>
              <a:spcAft>
                <a:spcPts val="0"/>
              </a:spcAft>
              <a:buClr>
                <a:schemeClr val="dk1"/>
              </a:buClr>
              <a:buSzPts val="1100"/>
              <a:buFont typeface="Arial"/>
              <a:buNone/>
            </a:pPr>
            <a:r>
              <a:rPr lang="es-AR" sz="1000"/>
              <a:t>SELECT id_user, commentary</a:t>
            </a:r>
            <a:endParaRPr sz="1000"/>
          </a:p>
          <a:p>
            <a:pPr indent="0" lvl="0" marL="0" rtl="0" algn="l">
              <a:spcBef>
                <a:spcPts val="0"/>
              </a:spcBef>
              <a:spcAft>
                <a:spcPts val="0"/>
              </a:spcAft>
              <a:buClr>
                <a:schemeClr val="dk1"/>
              </a:buClr>
              <a:buSzPts val="1100"/>
              <a:buFont typeface="Arial"/>
              <a:buNone/>
            </a:pPr>
            <a:r>
              <a:rPr lang="es-AR" sz="1000"/>
              <a:t>FROM commentary</a:t>
            </a:r>
            <a:endParaRPr sz="1000"/>
          </a:p>
          <a:p>
            <a:pPr indent="0" lvl="0" marL="0" rtl="0" algn="l">
              <a:spcBef>
                <a:spcPts val="0"/>
              </a:spcBef>
              <a:spcAft>
                <a:spcPts val="0"/>
              </a:spcAft>
              <a:buClr>
                <a:schemeClr val="dk1"/>
              </a:buClr>
              <a:buSzPts val="1100"/>
              <a:buFont typeface="Arial"/>
              <a:buNone/>
            </a:pPr>
            <a:r>
              <a:rPr lang="es-AR" sz="1000"/>
              <a:t>WHERE id_game = 73;</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s-AR" sz="1000"/>
              <a:t>SELECT id_user, commentary</a:t>
            </a:r>
            <a:endParaRPr sz="1000"/>
          </a:p>
          <a:p>
            <a:pPr indent="0" lvl="0" marL="0" rtl="0" algn="l">
              <a:spcBef>
                <a:spcPts val="0"/>
              </a:spcBef>
              <a:spcAft>
                <a:spcPts val="0"/>
              </a:spcAft>
              <a:buClr>
                <a:schemeClr val="dk1"/>
              </a:buClr>
              <a:buSzPts val="1100"/>
              <a:buFont typeface="Arial"/>
              <a:buNone/>
            </a:pPr>
            <a:r>
              <a:rPr lang="es-AR" sz="1000"/>
              <a:t>FROM commentary</a:t>
            </a:r>
            <a:endParaRPr sz="1000"/>
          </a:p>
          <a:p>
            <a:pPr indent="0" lvl="0" marL="0" rtl="0" algn="l">
              <a:spcBef>
                <a:spcPts val="0"/>
              </a:spcBef>
              <a:spcAft>
                <a:spcPts val="0"/>
              </a:spcAft>
              <a:buClr>
                <a:schemeClr val="dk1"/>
              </a:buClr>
              <a:buSzPts val="1100"/>
              <a:buFont typeface="Arial"/>
              <a:buNone/>
            </a:pPr>
            <a:r>
              <a:rPr lang="es-AR" sz="1000"/>
              <a:t>WHERE id_game != 73;</a:t>
            </a:r>
            <a:endParaRPr sz="1000"/>
          </a:p>
          <a:p>
            <a:pPr indent="0" lvl="0" marL="0" rtl="0" algn="l">
              <a:spcBef>
                <a:spcPts val="0"/>
              </a:spcBef>
              <a:spcAft>
                <a:spcPts val="0"/>
              </a:spcAft>
              <a:buSzPts val="1100"/>
              <a:buNone/>
            </a:pPr>
            <a:r>
              <a:t/>
            </a:r>
            <a:endParaRPr sz="1000"/>
          </a:p>
          <a:p>
            <a:pPr indent="0" lvl="0" marL="0" rtl="0" algn="l">
              <a:spcBef>
                <a:spcPts val="0"/>
              </a:spcBef>
              <a:spcAft>
                <a:spcPts val="0"/>
              </a:spcAft>
              <a:buSzPts val="1100"/>
              <a:buNone/>
            </a:pPr>
            <a:r>
              <a:rPr b="1" lang="es-AR" sz="1000"/>
              <a:t>Tipo de datos Nulos </a:t>
            </a:r>
            <a:endParaRPr b="1" sz="1000"/>
          </a:p>
          <a:p>
            <a:pPr indent="0" lvl="0" marL="0" rtl="0" algn="l">
              <a:spcBef>
                <a:spcPts val="0"/>
              </a:spcBef>
              <a:spcAft>
                <a:spcPts val="0"/>
              </a:spcAft>
              <a:buSzPts val="1100"/>
              <a:buNone/>
            </a:pPr>
            <a:r>
              <a:rPr lang="es-AR" sz="1000"/>
              <a:t>Los tipos de datos nulos no los podemos comparar con igual(=) o distinto (!=) debemos utilizar IS NULL o IS NOT NULL</a:t>
            </a:r>
            <a:endParaRPr sz="1000"/>
          </a:p>
          <a:p>
            <a:pPr indent="0" lvl="0" marL="0" rtl="0" algn="l">
              <a:spcBef>
                <a:spcPts val="0"/>
              </a:spcBef>
              <a:spcAft>
                <a:spcPts val="0"/>
              </a:spcAft>
              <a:buClr>
                <a:schemeClr val="dk1"/>
              </a:buClr>
              <a:buSzPts val="1100"/>
              <a:buFont typeface="Arial"/>
              <a:buNone/>
            </a:pPr>
            <a:r>
              <a:rPr lang="es-AR" sz="1000">
                <a:solidFill>
                  <a:schemeClr val="dk1"/>
                </a:solidFill>
              </a:rPr>
              <a:t>SELECT *</a:t>
            </a:r>
            <a:endParaRPr sz="1000">
              <a:solidFill>
                <a:schemeClr val="dk1"/>
              </a:solidFill>
            </a:endParaRPr>
          </a:p>
          <a:p>
            <a:pPr indent="0" lvl="0" marL="0" rtl="0" algn="l">
              <a:spcBef>
                <a:spcPts val="0"/>
              </a:spcBef>
              <a:spcAft>
                <a:spcPts val="0"/>
              </a:spcAft>
              <a:buClr>
                <a:schemeClr val="dk1"/>
              </a:buClr>
              <a:buSzPts val="1100"/>
              <a:buFont typeface="Arial"/>
              <a:buNone/>
            </a:pPr>
            <a:r>
              <a:rPr lang="es-AR" sz="1000">
                <a:solidFill>
                  <a:schemeClr val="dk1"/>
                </a:solidFill>
              </a:rPr>
              <a:t>FROM comment</a:t>
            </a:r>
            <a:endParaRPr sz="1000">
              <a:solidFill>
                <a:schemeClr val="dk1"/>
              </a:solidFill>
            </a:endParaRPr>
          </a:p>
          <a:p>
            <a:pPr indent="0" lvl="0" marL="0" rtl="0" algn="l">
              <a:spcBef>
                <a:spcPts val="0"/>
              </a:spcBef>
              <a:spcAft>
                <a:spcPts val="0"/>
              </a:spcAft>
              <a:buClr>
                <a:schemeClr val="dk1"/>
              </a:buClr>
              <a:buSzPts val="1100"/>
              <a:buFont typeface="Arial"/>
              <a:buNone/>
            </a:pPr>
            <a:r>
              <a:rPr lang="es-AR" sz="1000">
                <a:solidFill>
                  <a:schemeClr val="dk1"/>
                </a:solidFill>
              </a:rPr>
              <a:t>WHERE last_date IS NULL;</a:t>
            </a:r>
            <a:endParaRPr sz="1000"/>
          </a:p>
          <a:p>
            <a:pPr indent="0" lvl="0" marL="0" rtl="0" algn="l">
              <a:lnSpc>
                <a:spcPct val="100000"/>
              </a:lnSpc>
              <a:spcBef>
                <a:spcPts val="1000"/>
              </a:spcBef>
              <a:spcAft>
                <a:spcPts val="0"/>
              </a:spcAft>
              <a:buSzPts val="1100"/>
              <a:buNone/>
            </a:pPr>
            <a:r>
              <a:t/>
            </a:r>
            <a:endParaRPr sz="14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6d224530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06d224530d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AR" sz="1200">
                <a:solidFill>
                  <a:schemeClr val="dk1"/>
                </a:solidFill>
              </a:rPr>
              <a:t>“Para pensar”</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1200">
                <a:solidFill>
                  <a:schemeClr val="dk1"/>
                </a:solidFill>
              </a:rPr>
              <a:t>¿Cómo crear encuestas de zoom? Disponible en </a:t>
            </a:r>
            <a:r>
              <a:rPr lang="es-AR"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AR" sz="1200">
                <a:solidFill>
                  <a:schemeClr val="dk1"/>
                </a:solidFill>
              </a:rPr>
              <a:t>El docente generará </a:t>
            </a:r>
            <a:r>
              <a:rPr lang="es-AR" sz="1200" u="sng">
                <a:solidFill>
                  <a:schemeClr val="dk1"/>
                </a:solidFill>
              </a:rPr>
              <a:t>una encuesta de zoom</a:t>
            </a:r>
            <a:r>
              <a:rPr lang="es-AR" sz="1200">
                <a:solidFill>
                  <a:schemeClr val="dk1"/>
                </a:solidFill>
              </a:rPr>
              <a:t> para que los estudiantes respondan. Esto es una actividad de comprobación.</a:t>
            </a:r>
            <a:endParaRPr sz="1200">
              <a:solidFill>
                <a:schemeClr val="dk1"/>
              </a:solidFill>
            </a:endParaRPr>
          </a:p>
          <a:p>
            <a:pPr indent="0" lvl="0" marL="0" rtl="0" algn="l">
              <a:lnSpc>
                <a:spcPct val="100000"/>
              </a:lnSpc>
              <a:spcBef>
                <a:spcPts val="0"/>
              </a:spcBef>
              <a:spcAft>
                <a:spcPts val="0"/>
              </a:spcAft>
              <a:buSzPts val="1100"/>
              <a:buNone/>
            </a:pPr>
            <a:r>
              <a:rPr lang="es-AR" sz="1200">
                <a:solidFill>
                  <a:schemeClr val="dk1"/>
                </a:solidFill>
              </a:rPr>
              <a:t>Sugerimos: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Al regresar, mostrar los resultados a los estudiantes.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d224530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06d224530d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AR" sz="1200">
                <a:solidFill>
                  <a:schemeClr val="dk1"/>
                </a:solidFill>
              </a:rPr>
              <a:t>“Para pensar”</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1200">
                <a:solidFill>
                  <a:schemeClr val="dk1"/>
                </a:solidFill>
              </a:rPr>
              <a:t>¿Cómo crear encuestas de zoom? Disponible en </a:t>
            </a:r>
            <a:r>
              <a:rPr lang="es-AR"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AR" sz="1200">
                <a:solidFill>
                  <a:schemeClr val="dk1"/>
                </a:solidFill>
              </a:rPr>
              <a:t>El docente generará </a:t>
            </a:r>
            <a:r>
              <a:rPr lang="es-AR" sz="1200" u="sng">
                <a:solidFill>
                  <a:schemeClr val="dk1"/>
                </a:solidFill>
              </a:rPr>
              <a:t>una encuesta de zoom</a:t>
            </a:r>
            <a:r>
              <a:rPr lang="es-AR" sz="1200">
                <a:solidFill>
                  <a:schemeClr val="dk1"/>
                </a:solidFill>
              </a:rPr>
              <a:t> para que los estudiantes respondan. Esto es una actividad de comprobación.</a:t>
            </a:r>
            <a:endParaRPr sz="1200">
              <a:solidFill>
                <a:schemeClr val="dk1"/>
              </a:solidFill>
            </a:endParaRPr>
          </a:p>
          <a:p>
            <a:pPr indent="0" lvl="0" marL="0" rtl="0" algn="l">
              <a:lnSpc>
                <a:spcPct val="100000"/>
              </a:lnSpc>
              <a:spcBef>
                <a:spcPts val="0"/>
              </a:spcBef>
              <a:spcAft>
                <a:spcPts val="0"/>
              </a:spcAft>
              <a:buSzPts val="1100"/>
              <a:buNone/>
            </a:pPr>
            <a:r>
              <a:rPr lang="es-AR" sz="1200">
                <a:solidFill>
                  <a:schemeClr val="dk1"/>
                </a:solidFill>
              </a:rPr>
              <a:t>Sugerimos: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Al regresar, mostrar los resultados a los estudiantes.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s-AR"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d224530d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06d224530d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d224530d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06d224530d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d224530d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06d224530d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d224530d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06d224530d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6d224530d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06d224530d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d22453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06d224530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6d224530d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06d224530d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6d224530d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06d224530d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6d224530d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06d224530d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6d224530d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06d224530d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6d224530d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06d224530d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6d224530d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06d224530d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6d224530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06d224530d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d224530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06d224530d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6d224530d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06d224530d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6d224530d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06d224530d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6d22453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06d22453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6d224530d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06d224530d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sz="1000"/>
              <a:t>El uso de Aliases es la forma más fácil de simplificar el nombre de cada campo y/o tabla cuando debemos trabajar con éstos.</a:t>
            </a:r>
            <a:endParaRPr sz="1000"/>
          </a:p>
          <a:p>
            <a:pPr indent="0" lvl="0" marL="0" rtl="0" algn="l">
              <a:lnSpc>
                <a:spcPct val="100000"/>
              </a:lnSpc>
              <a:spcBef>
                <a:spcPts val="0"/>
              </a:spcBef>
              <a:spcAft>
                <a:spcPts val="0"/>
              </a:spcAft>
              <a:buSzPts val="1100"/>
              <a:buNone/>
            </a:pPr>
            <a:r>
              <a:rPr lang="es-AR" sz="1000"/>
              <a:t>En este simple ejemplo no se aprecia o no aporta mucho la simplificación de estos datos, pero cuando comencemos a ver ejemplos más elaborados, donde combinamos dos, tres y hasta cuatro tablas diferentes, con nombres de campos similares, y debamos elaborar agrupaciones, ordenamientos y funciones sobre determinados campos, veremos que utilizar ALIAS será una opción útil, tanto sobre el nombre de un campo como también del nombre de las tablas.</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6d224530d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6d224530d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d224530d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06d224530d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6d224530d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06d224530d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6d224530d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06d224530d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d224530d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06d224530d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6d224530d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06d224530d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sz="1400"/>
              <a:t>En éste ejemplo nos devolverá la cantidad de registros que contiene la tabla de niveles de juegos (level_game)</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6d224530d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06d224530d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6d224530d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06d224530d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6d224530d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06d224530d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sz="1400"/>
              <a:t>La función SUM y AVG, a diferencia de MIN y MAX sólo se utiliza en columnas numéricas.</a:t>
            </a:r>
            <a:endParaRPr sz="1400"/>
          </a:p>
          <a:p>
            <a:pPr indent="0" lvl="0" marL="0" rtl="0" algn="l">
              <a:lnSpc>
                <a:spcPct val="100000"/>
              </a:lnSpc>
              <a:spcBef>
                <a:spcPts val="0"/>
              </a:spcBef>
              <a:spcAft>
                <a:spcPts val="0"/>
              </a:spcAft>
              <a:buSzPts val="1100"/>
              <a:buNone/>
            </a:pPr>
            <a:r>
              <a:rPr lang="es-AR" sz="1400"/>
              <a:t>En el ejemplo nos devuelve el puntaje total que ha recibido por los votos el juego cuyo id es 1.</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d224530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6d224530d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6d224530d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6d224530d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solidFill>
                  <a:schemeClr val="dk1"/>
                </a:solidFill>
                <a:highlight>
                  <a:srgbClr val="FFFFFF"/>
                </a:highlight>
                <a:latin typeface="Courier New"/>
                <a:ea typeface="Courier New"/>
                <a:cs typeface="Courier New"/>
                <a:sym typeface="Courier New"/>
              </a:rPr>
              <a:t>La sentencia</a:t>
            </a:r>
            <a:r>
              <a:rPr lang="es-AR">
                <a:solidFill>
                  <a:srgbClr val="0033B3"/>
                </a:solidFill>
                <a:highlight>
                  <a:srgbClr val="FFFFFF"/>
                </a:highlight>
                <a:latin typeface="Courier New"/>
                <a:ea typeface="Courier New"/>
                <a:cs typeface="Courier New"/>
                <a:sym typeface="Courier New"/>
              </a:rPr>
              <a:t> </a:t>
            </a:r>
            <a:endParaRPr>
              <a:solidFill>
                <a:srgbClr val="0033B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0033B3"/>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AR">
                <a:solidFill>
                  <a:srgbClr val="0033B3"/>
                </a:solidFill>
                <a:highlight>
                  <a:srgbClr val="FFFFFF"/>
                </a:highlight>
                <a:latin typeface="Courier New"/>
                <a:ea typeface="Courier New"/>
                <a:cs typeface="Courier New"/>
                <a:sym typeface="Courier New"/>
              </a:rPr>
              <a:t>SELECT </a:t>
            </a:r>
            <a:r>
              <a:rPr i="1" lang="es-AR">
                <a:solidFill>
                  <a:srgbClr val="080808"/>
                </a:solidFill>
                <a:highlight>
                  <a:srgbClr val="FFFFFF"/>
                </a:highlight>
                <a:latin typeface="Courier New"/>
                <a:ea typeface="Courier New"/>
                <a:cs typeface="Courier New"/>
                <a:sym typeface="Courier New"/>
              </a:rPr>
              <a:t>AVG</a:t>
            </a:r>
            <a:r>
              <a:rPr lang="es-AR">
                <a:solidFill>
                  <a:srgbClr val="080808"/>
                </a:solidFill>
                <a:highlight>
                  <a:srgbClr val="FFFFFF"/>
                </a:highlight>
                <a:latin typeface="Courier New"/>
                <a:ea typeface="Courier New"/>
                <a:cs typeface="Courier New"/>
                <a:sym typeface="Courier New"/>
              </a:rPr>
              <a:t>(</a:t>
            </a:r>
            <a:r>
              <a:rPr lang="es-AR">
                <a:solidFill>
                  <a:srgbClr val="871094"/>
                </a:solidFill>
                <a:highlight>
                  <a:srgbClr val="FFFFFF"/>
                </a:highlight>
                <a:latin typeface="Courier New"/>
                <a:ea typeface="Courier New"/>
                <a:cs typeface="Courier New"/>
                <a:sym typeface="Courier New"/>
              </a:rPr>
              <a:t>value</a:t>
            </a:r>
            <a:r>
              <a:rPr lang="es-AR">
                <a:solidFill>
                  <a:srgbClr val="080808"/>
                </a:solidFill>
                <a:highlight>
                  <a:srgbClr val="FFFFFF"/>
                </a:highlight>
                <a:latin typeface="Courier New"/>
                <a:ea typeface="Courier New"/>
                <a:cs typeface="Courier New"/>
                <a:sym typeface="Courier New"/>
              </a:rPr>
              <a:t>), </a:t>
            </a:r>
            <a:r>
              <a:rPr i="1" lang="es-AR">
                <a:solidFill>
                  <a:srgbClr val="080808"/>
                </a:solidFill>
                <a:highlight>
                  <a:srgbClr val="FFFFFF"/>
                </a:highlight>
                <a:latin typeface="Courier New"/>
                <a:ea typeface="Courier New"/>
                <a:cs typeface="Courier New"/>
                <a:sym typeface="Courier New"/>
              </a:rPr>
              <a:t>count</a:t>
            </a:r>
            <a:r>
              <a:rPr lang="es-AR">
                <a:solidFill>
                  <a:srgbClr val="080808"/>
                </a:solidFill>
                <a:highlight>
                  <a:srgbClr val="FFFFFF"/>
                </a:highlight>
                <a:latin typeface="Courier New"/>
                <a:ea typeface="Courier New"/>
                <a:cs typeface="Courier New"/>
                <a:sym typeface="Courier New"/>
              </a:rPr>
              <a:t>(</a:t>
            </a:r>
            <a:r>
              <a:rPr i="1" lang="es-AR">
                <a:solidFill>
                  <a:srgbClr val="080808"/>
                </a:solidFill>
                <a:highlight>
                  <a:srgbClr val="FFFFFF"/>
                </a:highlight>
                <a:latin typeface="Courier New"/>
                <a:ea typeface="Courier New"/>
                <a:cs typeface="Courier New"/>
                <a:sym typeface="Courier New"/>
              </a:rPr>
              <a:t>*</a:t>
            </a:r>
            <a:r>
              <a:rPr lang="es-AR">
                <a:solidFill>
                  <a:srgbClr val="080808"/>
                </a:solidFill>
                <a:highlight>
                  <a:srgbClr val="FFFFFF"/>
                </a:highlight>
                <a:latin typeface="Courier New"/>
                <a:ea typeface="Courier New"/>
                <a:cs typeface="Courier New"/>
                <a:sym typeface="Courier New"/>
              </a:rPr>
              <a:t>), </a:t>
            </a:r>
            <a:r>
              <a:rPr i="1" lang="es-AR">
                <a:solidFill>
                  <a:srgbClr val="080808"/>
                </a:solidFill>
                <a:highlight>
                  <a:srgbClr val="FFFFFF"/>
                </a:highlight>
                <a:latin typeface="Courier New"/>
                <a:ea typeface="Courier New"/>
                <a:cs typeface="Courier New"/>
                <a:sym typeface="Courier New"/>
              </a:rPr>
              <a:t>sum</a:t>
            </a:r>
            <a:r>
              <a:rPr lang="es-AR">
                <a:solidFill>
                  <a:srgbClr val="080808"/>
                </a:solidFill>
                <a:highlight>
                  <a:srgbClr val="FFFFFF"/>
                </a:highlight>
                <a:latin typeface="Courier New"/>
                <a:ea typeface="Courier New"/>
                <a:cs typeface="Courier New"/>
                <a:sym typeface="Courier New"/>
              </a:rPr>
              <a:t>(</a:t>
            </a:r>
            <a:r>
              <a:rPr lang="es-AR">
                <a:solidFill>
                  <a:srgbClr val="871094"/>
                </a:solidFill>
                <a:highlight>
                  <a:srgbClr val="FFFFFF"/>
                </a:highlight>
                <a:latin typeface="Courier New"/>
                <a:ea typeface="Courier New"/>
                <a:cs typeface="Courier New"/>
                <a:sym typeface="Courier New"/>
              </a:rPr>
              <a:t>value</a:t>
            </a:r>
            <a:r>
              <a:rPr lang="es-AR">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AR">
                <a:solidFill>
                  <a:srgbClr val="0033B3"/>
                </a:solidFill>
                <a:highlight>
                  <a:srgbClr val="FFFFFF"/>
                </a:highlight>
                <a:latin typeface="Courier New"/>
                <a:ea typeface="Courier New"/>
                <a:cs typeface="Courier New"/>
                <a:sym typeface="Courier New"/>
              </a:rPr>
              <a:t>FROM </a:t>
            </a:r>
            <a:r>
              <a:rPr lang="es-AR">
                <a:solidFill>
                  <a:schemeClr val="dk1"/>
                </a:solidFill>
                <a:highlight>
                  <a:srgbClr val="FFFFFF"/>
                </a:highlight>
                <a:latin typeface="Courier New"/>
                <a:ea typeface="Courier New"/>
                <a:cs typeface="Courier New"/>
                <a:sym typeface="Courier New"/>
              </a:rPr>
              <a:t>vote</a:t>
            </a:r>
            <a:endParaRPr>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AR">
                <a:solidFill>
                  <a:srgbClr val="0033B3"/>
                </a:solidFill>
                <a:highlight>
                  <a:srgbClr val="FFFFFF"/>
                </a:highlight>
                <a:latin typeface="Courier New"/>
                <a:ea typeface="Courier New"/>
                <a:cs typeface="Courier New"/>
                <a:sym typeface="Courier New"/>
              </a:rPr>
              <a:t>where </a:t>
            </a:r>
            <a:r>
              <a:rPr lang="es-AR">
                <a:solidFill>
                  <a:srgbClr val="871094"/>
                </a:solidFill>
                <a:highlight>
                  <a:srgbClr val="FFFFFF"/>
                </a:highlight>
                <a:latin typeface="Courier New"/>
                <a:ea typeface="Courier New"/>
                <a:cs typeface="Courier New"/>
                <a:sym typeface="Courier New"/>
              </a:rPr>
              <a:t>id_game </a:t>
            </a:r>
            <a:r>
              <a:rPr lang="es-AR">
                <a:solidFill>
                  <a:srgbClr val="080808"/>
                </a:solidFill>
                <a:highlight>
                  <a:srgbClr val="FFFFFF"/>
                </a:highlight>
                <a:latin typeface="Courier New"/>
                <a:ea typeface="Courier New"/>
                <a:cs typeface="Courier New"/>
                <a:sym typeface="Courier New"/>
              </a:rPr>
              <a:t>= </a:t>
            </a:r>
            <a:r>
              <a:rPr lang="es-AR">
                <a:solidFill>
                  <a:srgbClr val="1750EB"/>
                </a:solidFill>
                <a:highlight>
                  <a:srgbClr val="FFFFFF"/>
                </a:highlight>
                <a:latin typeface="Courier New"/>
                <a:ea typeface="Courier New"/>
                <a:cs typeface="Courier New"/>
                <a:sym typeface="Courier New"/>
              </a:rPr>
              <a:t>1;</a:t>
            </a:r>
            <a:endParaRPr>
              <a:solidFill>
                <a:srgbClr val="1750E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AR" sz="1400"/>
              <a:t>me devolverá 5, 10 y 50 para los datos indicados en la </a:t>
            </a:r>
            <a:r>
              <a:rPr lang="es-AR" sz="1400"/>
              <a:t>tabla.</a:t>
            </a:r>
            <a:endParaRPr sz="1400"/>
          </a:p>
          <a:p>
            <a:pPr indent="0" lvl="0" marL="0" rtl="0" algn="l">
              <a:lnSpc>
                <a:spcPct val="115000"/>
              </a:lnSpc>
              <a:spcBef>
                <a:spcPts val="0"/>
              </a:spcBef>
              <a:spcAft>
                <a:spcPts val="0"/>
              </a:spcAft>
              <a:buNone/>
            </a:pPr>
            <a:r>
              <a:t/>
            </a:r>
            <a:endParaRPr sz="1000"/>
          </a:p>
          <a:p>
            <a:pPr indent="0" lvl="0" marL="0" rtl="0" algn="r">
              <a:lnSpc>
                <a:spcPct val="115000"/>
              </a:lnSpc>
              <a:spcBef>
                <a:spcPts val="0"/>
              </a:spcBef>
              <a:spcAft>
                <a:spcPts val="0"/>
              </a:spcAft>
              <a:buNone/>
            </a:pPr>
            <a:r>
              <a:rPr lang="es-AR" sz="1000"/>
              <a:t>5</a:t>
            </a:r>
            <a:endParaRPr sz="1000"/>
          </a:p>
          <a:p>
            <a:pPr indent="0" lvl="0" marL="0" rtl="0" algn="r">
              <a:lnSpc>
                <a:spcPct val="115000"/>
              </a:lnSpc>
              <a:spcBef>
                <a:spcPts val="0"/>
              </a:spcBef>
              <a:spcAft>
                <a:spcPts val="0"/>
              </a:spcAft>
              <a:buNone/>
            </a:pPr>
            <a:r>
              <a:rPr lang="es-AR" sz="1000"/>
              <a:t>10</a:t>
            </a:r>
            <a:endParaRPr sz="1000"/>
          </a:p>
          <a:p>
            <a:pPr indent="0" lvl="0" marL="0" rtl="0" algn="r">
              <a:lnSpc>
                <a:spcPct val="115000"/>
              </a:lnSpc>
              <a:spcBef>
                <a:spcPts val="0"/>
              </a:spcBef>
              <a:spcAft>
                <a:spcPts val="0"/>
              </a:spcAft>
              <a:buNone/>
            </a:pPr>
            <a:r>
              <a:rPr lang="es-AR" sz="1000"/>
              <a:t>50</a:t>
            </a:r>
            <a:endParaRPr sz="10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6d224530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06d224530d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6d224530d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06d224530d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6d224530d_0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06d224530d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AR" sz="1000"/>
              <a:t>Para ser efectivos al momento de totalizar determinados valores, debemos recurrir a </a:t>
            </a:r>
            <a:r>
              <a:rPr b="1" lang="es-AR" sz="1000"/>
              <a:t>GROUP BY</a:t>
            </a:r>
            <a:r>
              <a:rPr lang="es-AR" sz="1000"/>
              <a:t> quien nos permitirá agrupar por diferentes campos, los resultados de una consulta.</a:t>
            </a:r>
            <a:endParaRPr sz="1000"/>
          </a:p>
          <a:p>
            <a:pPr indent="0" lvl="0" marL="0" rtl="0" algn="l">
              <a:spcBef>
                <a:spcPts val="0"/>
              </a:spcBef>
              <a:spcAft>
                <a:spcPts val="0"/>
              </a:spcAft>
              <a:buSzPts val="1100"/>
              <a:buNone/>
            </a:pPr>
            <a:r>
              <a:rPr lang="es-AR" sz="1000"/>
              <a:t>Cuando trabajamos con una base de datos que almacena toda la operatoria propia de un comercio o empresa, la totalización, cálculo de promedios, mínimos y máximos, son datos de consulta frecuente, por lo tanto, </a:t>
            </a:r>
            <a:r>
              <a:rPr b="1" lang="es-AR" sz="1000"/>
              <a:t>GROUP BY</a:t>
            </a:r>
            <a:r>
              <a:rPr lang="es-AR" sz="1000"/>
              <a:t> juega un papel más que importante en este terreno, junto a las funciones propias que nos permiten obtener dichos resultados.</a:t>
            </a:r>
            <a:endParaRPr sz="1000"/>
          </a:p>
          <a:p>
            <a:pPr indent="0" lvl="0" marL="0" rtl="0" algn="l">
              <a:spcBef>
                <a:spcPts val="0"/>
              </a:spcBef>
              <a:spcAft>
                <a:spcPts val="0"/>
              </a:spcAft>
              <a:buClr>
                <a:schemeClr val="dk1"/>
              </a:buClr>
              <a:buSzPts val="1100"/>
              <a:buFont typeface="Arial"/>
              <a:buNone/>
            </a:pPr>
            <a:r>
              <a:rPr lang="es-AR" sz="1000"/>
              <a:t>Dentro de las funciones de agrupación,</a:t>
            </a:r>
            <a:r>
              <a:rPr b="1" lang="es-AR" sz="1000"/>
              <a:t> COUNT(), SUM(), AVG()</a:t>
            </a:r>
            <a:r>
              <a:rPr lang="es-AR" sz="1000"/>
              <a:t>, son algunas de las que utilizaremos con mayor frecuencia y, para sacar el máximo provecho de ellas, </a:t>
            </a:r>
            <a:r>
              <a:rPr b="1" lang="es-AR" sz="1000"/>
              <a:t>GROUP BY</a:t>
            </a:r>
            <a:r>
              <a:rPr lang="es-AR" sz="1000"/>
              <a:t> será el aliado ideal.</a:t>
            </a:r>
            <a:endParaRPr sz="10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6d224530d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06d224530d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6d224530d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06d224530d_0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6d224530d_0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06d224530d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sz="1000"/>
          </a:p>
          <a:p>
            <a:pPr indent="0" lvl="0" marL="0" rtl="0" algn="l">
              <a:spcBef>
                <a:spcPts val="0"/>
              </a:spcBef>
              <a:spcAft>
                <a:spcPts val="0"/>
              </a:spcAft>
              <a:buSzPts val="1100"/>
              <a:buNone/>
            </a:pPr>
            <a:r>
              <a:t/>
            </a:r>
            <a:endParaRPr sz="10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6d224530d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06d224530d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6d224530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06d224530d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6d224530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06d224530d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d224530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06d224530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6d224530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106d224530d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6d224530d_0_4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06d224530d_0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6d224530d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06d224530d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6d224530d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106d224530d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6d224530d_0_4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106d224530d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6d224530d_0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106d224530d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06d224530d_0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106d224530d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6d224530d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06d224530d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6d224530d_0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106d224530d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El juego 4 y 5 no es jugado por ningún jugador, </a:t>
            </a:r>
            <a:r>
              <a:rPr lang="es-AR">
                <a:solidFill>
                  <a:schemeClr val="dk1"/>
                </a:solidFill>
              </a:rPr>
              <a:t>“Lista de todos los juegos aún si alguien no los jugó”</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6d224530d_0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106d224530d_0_4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d224530d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06d224530d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06d224530d_0_4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106d224530d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6d224530d_0_5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06d224530d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Sólo se pusieron en distinto orden las tablas en el JOIN, pero la consulta es la misma “Lista de todos los juegos aún si alguien no los jugó”</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6d224530d_0_5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106d224530d_0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06d224530d_0_5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106d224530d_0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06d224530d_0_5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06d224530d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Aquí siguiendo la línea de ejemplo anterior podemos pensar en listar todos los jugadores SYSTEM_USER, aunque no hayan jugado ningún juego (PLAY), junto con los juegos (GAME) aunque no hayan sido jugados por ningún jugador.</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6d224530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106d224530d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6d224530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106d224530d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06d224530d_0_5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06d224530d_0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06d224530d_0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06d224530d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06d224530d_0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g106d224530d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d224530d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06d224530d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06d224530d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106d224530d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d224530d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06d224530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d224530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06d224530d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35.png"/><Relationship Id="rId6" Type="http://schemas.openxmlformats.org/officeDocument/2006/relationships/image" Target="../media/image23.png"/><Relationship Id="rId7"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6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2.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8.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37.png"/><Relationship Id="rId6"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png"/><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4.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4"/>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121212"/>
                </a:solidFill>
                <a:latin typeface="Anton"/>
                <a:ea typeface="Anton"/>
                <a:cs typeface="Anton"/>
                <a:sym typeface="Anton"/>
              </a:rPr>
              <a:t>SUBLENGUAJES SQL</a:t>
            </a:r>
            <a:endParaRPr b="0" i="1" sz="3600" u="none" cap="none" strike="noStrike">
              <a:solidFill>
                <a:srgbClr val="121212"/>
              </a:solidFill>
              <a:latin typeface="Anton"/>
              <a:ea typeface="Anton"/>
              <a:cs typeface="Anton"/>
              <a:sym typeface="Anton"/>
            </a:endParaRPr>
          </a:p>
        </p:txBody>
      </p:sp>
      <p:sp>
        <p:nvSpPr>
          <p:cNvPr id="89" name="Google Shape;89;p14"/>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AR" sz="2000" u="none" cap="none" strike="noStrike">
                <a:solidFill>
                  <a:srgbClr val="121212"/>
                </a:solidFill>
                <a:latin typeface="Helvetica Neue Light"/>
                <a:ea typeface="Helvetica Neue Light"/>
                <a:cs typeface="Helvetica Neue Light"/>
                <a:sym typeface="Helvetica Neue Light"/>
              </a:rPr>
              <a:t> </a:t>
            </a:r>
            <a:r>
              <a:rPr b="1" i="0" lang="es-AR" sz="2000" u="none" cap="none" strike="noStrike">
                <a:solidFill>
                  <a:srgbClr val="121212"/>
                </a:solidFill>
                <a:latin typeface="Helvetica Neue"/>
                <a:ea typeface="Helvetica Neue"/>
                <a:cs typeface="Helvetica Neue"/>
                <a:sym typeface="Helvetica Neue"/>
              </a:rPr>
              <a:t>    Clase 04. </a:t>
            </a:r>
            <a:r>
              <a:rPr b="0" i="0" lang="es-AR" sz="2000" u="none" cap="none" strike="noStrike">
                <a:solidFill>
                  <a:srgbClr val="121212"/>
                </a:solidFill>
                <a:latin typeface="Helvetica Neue Light"/>
                <a:ea typeface="Helvetica Neue Light"/>
                <a:cs typeface="Helvetica Neue Light"/>
                <a:sym typeface="Helvetica Neue Light"/>
              </a:rPr>
              <a:t> SQL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90" name="Google Shape;90;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3" name="Google Shape;173;p23"/>
          <p:cNvSpPr txBox="1"/>
          <p:nvPr/>
        </p:nvSpPr>
        <p:spPr>
          <a:xfrm>
            <a:off x="6219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OPERADORES DE COMPARACIÓN</a:t>
            </a:r>
            <a:endParaRPr b="0" i="0" sz="2600" u="none" cap="none" strike="noStrike">
              <a:solidFill>
                <a:srgbClr val="000000"/>
              </a:solidFill>
              <a:latin typeface="Arial"/>
              <a:ea typeface="Arial"/>
              <a:cs typeface="Arial"/>
              <a:sym typeface="Arial"/>
            </a:endParaRPr>
          </a:p>
        </p:txBody>
      </p:sp>
      <p:pic>
        <p:nvPicPr>
          <p:cNvPr id="174" name="Google Shape;174;p23"/>
          <p:cNvPicPr preferRelativeResize="0"/>
          <p:nvPr/>
        </p:nvPicPr>
        <p:blipFill rotWithShape="1">
          <a:blip r:embed="rId4">
            <a:alphaModFix/>
          </a:blip>
          <a:srcRect b="0" l="0" r="0" t="0"/>
          <a:stretch/>
        </p:blipFill>
        <p:spPr>
          <a:xfrm>
            <a:off x="1629375" y="1014975"/>
            <a:ext cx="5885249" cy="1796725"/>
          </a:xfrm>
          <a:prstGeom prst="rect">
            <a:avLst/>
          </a:prstGeom>
          <a:noFill/>
          <a:ln>
            <a:noFill/>
          </a:ln>
          <a:effectLst>
            <a:outerShdw blurRad="285750" rotWithShape="0" algn="bl" dist="66675">
              <a:srgbClr val="888888">
                <a:alpha val="49800"/>
              </a:srgbClr>
            </a:outerShdw>
          </a:effectLst>
        </p:spPr>
      </p:pic>
      <p:sp>
        <p:nvSpPr>
          <p:cNvPr id="175" name="Google Shape;175;p23"/>
          <p:cNvSpPr txBox="1"/>
          <p:nvPr/>
        </p:nvSpPr>
        <p:spPr>
          <a:xfrm>
            <a:off x="715725" y="3029600"/>
            <a:ext cx="7712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1" i="0" lang="es-AR" sz="2000" u="none" cap="none" strike="noStrike">
                <a:solidFill>
                  <a:srgbClr val="000000"/>
                </a:solidFill>
                <a:highlight>
                  <a:srgbClr val="FFFFFF"/>
                </a:highlight>
                <a:latin typeface="Helvetica Neue"/>
                <a:ea typeface="Helvetica Neue"/>
                <a:cs typeface="Helvetica Neue"/>
                <a:sym typeface="Helvetica Neue"/>
              </a:rPr>
              <a:t>Pre-calentemos con algunos ejemplos</a:t>
            </a: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 combinando operadores de comparación mencionados la clase anterior, para ponernos en línea con el resto de los temas que siguen.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0" l="0" r="0" t="0"/>
          <a:stretch/>
        </p:blipFill>
        <p:spPr>
          <a:xfrm>
            <a:off x="8191600" y="184650"/>
            <a:ext cx="822225" cy="822225"/>
          </a:xfrm>
          <a:prstGeom prst="rect">
            <a:avLst/>
          </a:prstGeom>
          <a:noFill/>
          <a:ln>
            <a:noFill/>
          </a:ln>
        </p:spPr>
      </p:pic>
      <p:pic>
        <p:nvPicPr>
          <p:cNvPr id="181" name="Google Shape;181;p2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82" name="Google Shape;182;p24"/>
          <p:cNvSpPr txBox="1"/>
          <p:nvPr/>
        </p:nvSpPr>
        <p:spPr>
          <a:xfrm>
            <a:off x="907200" y="1118650"/>
            <a:ext cx="7620600" cy="9084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Veamos </a:t>
            </a:r>
            <a:r>
              <a:rPr b="1" i="0" lang="es-AR" sz="1800" u="none" cap="none" strike="noStrike">
                <a:solidFill>
                  <a:srgbClr val="000000"/>
                </a:solidFill>
                <a:highlight>
                  <a:srgbClr val="FFFFFF"/>
                </a:highlight>
                <a:latin typeface="Helvetica Neue"/>
                <a:ea typeface="Helvetica Neue"/>
                <a:cs typeface="Helvetica Neue"/>
                <a:sym typeface="Helvetica Neue"/>
              </a:rPr>
              <a:t>cómo</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 </a:t>
            </a:r>
            <a:r>
              <a:rPr b="1" i="0" lang="es-AR" sz="1800" u="none" cap="none" strike="noStrike">
                <a:solidFill>
                  <a:srgbClr val="000000"/>
                </a:solidFill>
                <a:highlight>
                  <a:srgbClr val="FFFFFF"/>
                </a:highlight>
                <a:latin typeface="Helvetica Neue"/>
                <a:ea typeface="Helvetica Neue"/>
                <a:cs typeface="Helvetica Neue"/>
                <a:sym typeface="Helvetica Neue"/>
              </a:rPr>
              <a:t>combinar diferentes operadores</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 sobre </a:t>
            </a:r>
            <a:r>
              <a:rPr lang="es-AR" sz="1800">
                <a:highlight>
                  <a:srgbClr val="FFFFFF"/>
                </a:highlight>
                <a:latin typeface="Helvetica Neue Light"/>
                <a:ea typeface="Helvetica Neue Light"/>
                <a:cs typeface="Helvetica Neue Light"/>
                <a:sym typeface="Helvetica Neue Light"/>
              </a:rPr>
              <a:t>la </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tabla </a:t>
            </a:r>
            <a:r>
              <a:rPr b="1" lang="es-AR" sz="1800">
                <a:highlight>
                  <a:srgbClr val="FFFFFF"/>
                </a:highlight>
                <a:latin typeface="Helvetica Neue"/>
                <a:ea typeface="Helvetica Neue"/>
                <a:cs typeface="Helvetica Neue"/>
                <a:sym typeface="Helvetica Neue"/>
              </a:rPr>
              <a:t>GAME y </a:t>
            </a:r>
            <a:r>
              <a:rPr b="1" lang="es-AR" sz="1800">
                <a:solidFill>
                  <a:schemeClr val="dk1"/>
                </a:solidFill>
                <a:highlight>
                  <a:schemeClr val="lt1"/>
                </a:highlight>
                <a:latin typeface="Helvetica Neue"/>
                <a:ea typeface="Helvetica Neue"/>
                <a:cs typeface="Helvetica Neue"/>
                <a:sym typeface="Helvetica Neue"/>
              </a:rPr>
              <a:t>COMMENTARY</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 </a:t>
            </a:r>
            <a:r>
              <a:rPr b="1" i="0" lang="es-AR" sz="1800" u="none" cap="none" strike="noStrike">
                <a:solidFill>
                  <a:srgbClr val="000000"/>
                </a:solidFill>
                <a:highlight>
                  <a:srgbClr val="FFFFFF"/>
                </a:highlight>
                <a:latin typeface="Helvetica Neue"/>
                <a:ea typeface="Helvetica Neue"/>
                <a:cs typeface="Helvetica Neue"/>
                <a:sym typeface="Helvetica Neue"/>
              </a:rPr>
              <a:t>para</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 </a:t>
            </a:r>
            <a:r>
              <a:rPr b="1" i="0" lang="es-AR" sz="1800" u="none" cap="none" strike="noStrike">
                <a:solidFill>
                  <a:srgbClr val="000000"/>
                </a:solidFill>
                <a:highlight>
                  <a:srgbClr val="FFFFFF"/>
                </a:highlight>
                <a:latin typeface="Helvetica Neue"/>
                <a:ea typeface="Helvetica Neue"/>
                <a:cs typeface="Helvetica Neue"/>
                <a:sym typeface="Helvetica Neue"/>
              </a:rPr>
              <a:t>obtener diferentes resultados</a:t>
            </a:r>
            <a:r>
              <a:rPr b="0" i="0" lang="es-AR" sz="1800" u="none" cap="none" strike="noStrike">
                <a:solidFill>
                  <a:srgbClr val="000000"/>
                </a:solidFill>
                <a:highlight>
                  <a:srgbClr val="FFFFFF"/>
                </a:highlight>
                <a:latin typeface="Helvetica Neue Light"/>
                <a:ea typeface="Helvetica Neue Light"/>
                <a:cs typeface="Helvetica Neue Light"/>
                <a:sym typeface="Helvetica Neue Light"/>
              </a:rPr>
              <a:t> posibles.</a:t>
            </a:r>
            <a:endParaRPr b="0" i="1"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183" name="Google Shape;183;p24"/>
          <p:cNvSpPr txBox="1"/>
          <p:nvPr/>
        </p:nvSpPr>
        <p:spPr>
          <a:xfrm>
            <a:off x="2313450" y="331350"/>
            <a:ext cx="51075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900" u="none" cap="none" strike="noStrike">
                <a:solidFill>
                  <a:srgbClr val="000000"/>
                </a:solidFill>
                <a:latin typeface="Anton"/>
                <a:ea typeface="Anton"/>
                <a:cs typeface="Anton"/>
                <a:sym typeface="Anton"/>
              </a:rPr>
              <a:t>PRÁCTICAS CON OPERADORES</a:t>
            </a:r>
            <a:endParaRPr b="0" i="0" sz="2900" u="none" cap="none" strike="noStrike">
              <a:solidFill>
                <a:srgbClr val="000000"/>
              </a:solidFill>
              <a:latin typeface="Arial"/>
              <a:ea typeface="Arial"/>
              <a:cs typeface="Arial"/>
              <a:sym typeface="Arial"/>
            </a:endParaRPr>
          </a:p>
        </p:txBody>
      </p:sp>
      <p:pic>
        <p:nvPicPr>
          <p:cNvPr id="184" name="Google Shape;184;p24"/>
          <p:cNvPicPr preferRelativeResize="0"/>
          <p:nvPr/>
        </p:nvPicPr>
        <p:blipFill>
          <a:blip r:embed="rId5">
            <a:alphaModFix/>
          </a:blip>
          <a:stretch>
            <a:fillRect/>
          </a:stretch>
        </p:blipFill>
        <p:spPr>
          <a:xfrm>
            <a:off x="1305050" y="2104250"/>
            <a:ext cx="2605600" cy="2575651"/>
          </a:xfrm>
          <a:prstGeom prst="rect">
            <a:avLst/>
          </a:prstGeom>
          <a:noFill/>
          <a:ln>
            <a:noFill/>
          </a:ln>
        </p:spPr>
      </p:pic>
      <p:pic>
        <p:nvPicPr>
          <p:cNvPr id="185" name="Google Shape;185;p24"/>
          <p:cNvPicPr preferRelativeResize="0"/>
          <p:nvPr/>
        </p:nvPicPr>
        <p:blipFill>
          <a:blip r:embed="rId6">
            <a:alphaModFix/>
          </a:blip>
          <a:stretch>
            <a:fillRect/>
          </a:stretch>
        </p:blipFill>
        <p:spPr>
          <a:xfrm>
            <a:off x="4831475" y="2151988"/>
            <a:ext cx="2436916" cy="248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1" name="Google Shape;191;p25"/>
          <p:cNvSpPr txBox="1"/>
          <p:nvPr/>
        </p:nvSpPr>
        <p:spPr>
          <a:xfrm>
            <a:off x="255150" y="1066925"/>
            <a:ext cx="8643300" cy="3923400"/>
          </a:xfrm>
          <a:prstGeom prst="rect">
            <a:avLst/>
          </a:prstGeom>
          <a:noFill/>
          <a:ln>
            <a:noFill/>
          </a:ln>
        </p:spPr>
        <p:txBody>
          <a:bodyPr anchorCtr="0" anchor="t" bIns="91425" lIns="91425" spcFirstLastPara="1" rIns="91425" wrap="square" tIns="91425">
            <a:noAutofit/>
          </a:bodyPr>
          <a:lstStyle/>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Todos los comentarios sobre juegos desde 2019 en adelante.</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Todos los comentarios sobre juegos anteriores a 2011.</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Los usuarios y texto de aquellos comentarios sobre juegos cuyo código de juego (id_game) sea 73</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Los usuarios y texto de aquellos comentarios sobre juegos cuyo id de juego no sea 73.</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Aquellos juegos de nivel 1.</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Aquellos juegos sean de nivel 14 o superior.</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Aquellos juegos de nombre 'Riders Republic' o 'The Dark Pictures: House Of Ashes'.</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Aquellos juegos cuyo nombre empiece con 'Gran'.</a:t>
            </a:r>
            <a:endParaRPr sz="1700">
              <a:highlight>
                <a:srgbClr val="FFFFFF"/>
              </a:highlight>
              <a:latin typeface="Helvetica Neue Light"/>
              <a:ea typeface="Helvetica Neue Light"/>
              <a:cs typeface="Helvetica Neue Light"/>
              <a:sym typeface="Helvetica Neue Light"/>
            </a:endParaRPr>
          </a:p>
          <a:p>
            <a:pPr indent="-336550" lvl="0" marL="457200" marR="38100" rtl="0" algn="just">
              <a:lnSpc>
                <a:spcPct val="128571"/>
              </a:lnSpc>
              <a:spcBef>
                <a:spcPts val="0"/>
              </a:spcBef>
              <a:spcAft>
                <a:spcPts val="0"/>
              </a:spcAft>
              <a:buSzPts val="1700"/>
              <a:buFont typeface="Helvetica Neue Light"/>
              <a:buAutoNum type="arabicPeriod"/>
            </a:pPr>
            <a:r>
              <a:rPr lang="es-AR" sz="1700">
                <a:highlight>
                  <a:srgbClr val="FFFFFF"/>
                </a:highlight>
                <a:latin typeface="Helvetica Neue Light"/>
                <a:ea typeface="Helvetica Neue Light"/>
                <a:cs typeface="Helvetica Neue Light"/>
                <a:sym typeface="Helvetica Neue Light"/>
              </a:rPr>
              <a:t>Aquellos juegos cuyo nombre contenga 'field'.</a:t>
            </a:r>
            <a:endParaRPr sz="1700">
              <a:highlight>
                <a:srgbClr val="FFFFFF"/>
              </a:highlight>
              <a:latin typeface="Helvetica Neue Light"/>
              <a:ea typeface="Helvetica Neue Light"/>
              <a:cs typeface="Helvetica Neue Light"/>
              <a:sym typeface="Helvetica Neue Light"/>
            </a:endParaRPr>
          </a:p>
        </p:txBody>
      </p:sp>
      <p:sp>
        <p:nvSpPr>
          <p:cNvPr id="192" name="Google Shape;192;p25"/>
          <p:cNvSpPr txBox="1"/>
          <p:nvPr/>
        </p:nvSpPr>
        <p:spPr>
          <a:xfrm>
            <a:off x="3824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i="1" lang="es-AR" sz="2600">
                <a:latin typeface="Anton"/>
                <a:ea typeface="Anton"/>
                <a:cs typeface="Anton"/>
                <a:sym typeface="Anton"/>
              </a:rPr>
              <a:t>Resolver las siguientes consultas:</a:t>
            </a:r>
            <a:endParaRPr b="0" i="0" sz="2600" u="none" cap="none" strike="noStrike">
              <a:solidFill>
                <a:srgbClr val="000000"/>
              </a:solidFill>
              <a:latin typeface="Arial"/>
              <a:ea typeface="Arial"/>
              <a:cs typeface="Arial"/>
              <a:sym typeface="Arial"/>
            </a:endParaRPr>
          </a:p>
        </p:txBody>
      </p:sp>
      <p:pic>
        <p:nvPicPr>
          <p:cNvPr id="193" name="Google Shape;193;p25"/>
          <p:cNvPicPr preferRelativeResize="0"/>
          <p:nvPr/>
        </p:nvPicPr>
        <p:blipFill rotWithShape="1">
          <a:blip r:embed="rId4">
            <a:alphaModFix/>
          </a:blip>
          <a:srcRect b="0" l="0" r="0" t="0"/>
          <a:stretch/>
        </p:blipFill>
        <p:spPr>
          <a:xfrm>
            <a:off x="7120275" y="356818"/>
            <a:ext cx="1634174" cy="63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6"/>
          <p:cNvSpPr txBox="1"/>
          <p:nvPr/>
        </p:nvSpPr>
        <p:spPr>
          <a:xfrm>
            <a:off x="539700" y="1556400"/>
            <a:ext cx="80646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s-AR" sz="3000" u="none" cap="none" strike="noStrike">
                <a:solidFill>
                  <a:srgbClr val="EEFF41"/>
                </a:solidFill>
                <a:latin typeface="Anton"/>
                <a:ea typeface="Anton"/>
                <a:cs typeface="Anton"/>
                <a:sym typeface="Anton"/>
              </a:rPr>
              <a:t>DILEMAS DEL MUNDO SQL</a:t>
            </a:r>
            <a:endParaRPr b="0" i="1" sz="3000" u="none" cap="none" strike="noStrike">
              <a:solidFill>
                <a:srgbClr val="EEFF41"/>
              </a:solidFill>
              <a:latin typeface="Anton"/>
              <a:ea typeface="Anton"/>
              <a:cs typeface="Anton"/>
              <a:sym typeface="Anton"/>
            </a:endParaRPr>
          </a:p>
          <a:p>
            <a:pPr indent="0" lvl="0" marL="0" marR="0" rtl="0" algn="ctr">
              <a:lnSpc>
                <a:spcPct val="150000"/>
              </a:lnSpc>
              <a:spcBef>
                <a:spcPts val="1000"/>
              </a:spcBef>
              <a:spcAft>
                <a:spcPts val="0"/>
              </a:spcAft>
              <a:buClr>
                <a:srgbClr val="000000"/>
              </a:buClr>
              <a:buSzPts val="2000"/>
              <a:buFont typeface="Arial"/>
              <a:buNone/>
            </a:pPr>
            <a:r>
              <a:rPr b="0" i="1" lang="es-AR" sz="2000" u="none" cap="none" strike="noStrike">
                <a:solidFill>
                  <a:schemeClr val="lt1"/>
                </a:solidFill>
                <a:latin typeface="Helvetica Neue Light"/>
                <a:ea typeface="Helvetica Neue Light"/>
                <a:cs typeface="Helvetica Neue Light"/>
                <a:sym typeface="Helvetica Neue Light"/>
              </a:rPr>
              <a:t>Si pensamos en un campo que debe almacenar el DNI o Cédula de identidad de las personas</a:t>
            </a:r>
            <a:r>
              <a:rPr i="1" lang="es-AR" sz="2000">
                <a:solidFill>
                  <a:schemeClr val="lt1"/>
                </a:solidFill>
                <a:latin typeface="Helvetica Neue Light"/>
                <a:ea typeface="Helvetica Neue Light"/>
                <a:cs typeface="Helvetica Neue Light"/>
                <a:sym typeface="Helvetica Neue Light"/>
              </a:rPr>
              <a:t>,</a:t>
            </a:r>
            <a:r>
              <a:rPr b="0" i="1" lang="es-AR" sz="2000" u="none" cap="none" strike="noStrike">
                <a:solidFill>
                  <a:schemeClr val="lt1"/>
                </a:solidFill>
                <a:latin typeface="Helvetica Neue Light"/>
                <a:ea typeface="Helvetica Neue Light"/>
                <a:cs typeface="Helvetica Neue Light"/>
                <a:sym typeface="Helvetica Neue Light"/>
              </a:rPr>
              <a:t> ¿</a:t>
            </a:r>
            <a:r>
              <a:rPr i="1" lang="es-AR" sz="2000">
                <a:solidFill>
                  <a:schemeClr val="lt1"/>
                </a:solidFill>
                <a:latin typeface="Helvetica Neue Light"/>
                <a:ea typeface="Helvetica Neue Light"/>
                <a:cs typeface="Helvetica Neue Light"/>
                <a:sym typeface="Helvetica Neue Light"/>
              </a:rPr>
              <a:t>q</a:t>
            </a:r>
            <a:r>
              <a:rPr b="0" i="1" lang="es-AR" sz="2000" u="none" cap="none" strike="noStrike">
                <a:solidFill>
                  <a:schemeClr val="lt1"/>
                </a:solidFill>
                <a:latin typeface="Helvetica Neue Light"/>
                <a:ea typeface="Helvetica Neue Light"/>
                <a:cs typeface="Helvetica Neue Light"/>
                <a:sym typeface="Helvetica Neue Light"/>
              </a:rPr>
              <a:t>ué tipo de dato debería ser el de este campo?</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rgbClr val="000000"/>
              </a:buClr>
              <a:buSzPts val="2000"/>
              <a:buFont typeface="Arial"/>
              <a:buNone/>
            </a:pPr>
            <a:r>
              <a:rPr b="0" i="0" lang="es-AR" sz="2000" u="none" cap="none" strike="noStrike">
                <a:solidFill>
                  <a:schemeClr val="lt1"/>
                </a:solidFill>
                <a:latin typeface="Helvetica Neue Light"/>
                <a:ea typeface="Helvetica Neue Light"/>
                <a:cs typeface="Helvetica Neue Light"/>
                <a:sym typeface="Helvetica Neue Light"/>
              </a:rPr>
              <a:t>¿NUMÉRICO O STRING?</a:t>
            </a:r>
            <a:br>
              <a:rPr b="0" i="0" lang="es-AR" sz="2000" u="none" cap="none" strike="noStrike">
                <a:solidFill>
                  <a:schemeClr val="lt1"/>
                </a:solidFill>
                <a:latin typeface="Helvetica Neue Light"/>
                <a:ea typeface="Helvetica Neue Light"/>
                <a:cs typeface="Helvetica Neue Light"/>
                <a:sym typeface="Helvetica Neue Light"/>
              </a:rPr>
            </a:br>
            <a:r>
              <a:rPr b="0" i="0" lang="es-AR" sz="1600" u="none" cap="none" strike="noStrike">
                <a:solidFill>
                  <a:schemeClr val="lt1"/>
                </a:solidFill>
                <a:latin typeface="Helvetica Neue Light"/>
                <a:ea typeface="Helvetica Neue Light"/>
                <a:cs typeface="Helvetica Neue Light"/>
                <a:sym typeface="Helvetica Neue Light"/>
              </a:rPr>
              <a:t>💬 </a:t>
            </a:r>
            <a:r>
              <a:rPr b="0" i="0" lang="es-AR" sz="1600" u="sng" cap="none" strike="noStrike">
                <a:solidFill>
                  <a:schemeClr val="lt1"/>
                </a:solidFill>
                <a:latin typeface="Helvetica Neue Light"/>
                <a:ea typeface="Helvetica Neue Light"/>
                <a:cs typeface="Helvetica Neue Light"/>
                <a:sym typeface="Helvetica Neue Light"/>
              </a:rPr>
              <a:t>CONTESTA EN EL CHAT</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199" name="Google Shape;199;p26"/>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7"/>
          <p:cNvSpPr txBox="1"/>
          <p:nvPr/>
        </p:nvSpPr>
        <p:spPr>
          <a:xfrm>
            <a:off x="400050" y="1556400"/>
            <a:ext cx="83439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s-AR" sz="3000" u="none" cap="none" strike="noStrike">
                <a:solidFill>
                  <a:srgbClr val="EEFF41"/>
                </a:solidFill>
                <a:latin typeface="Anton"/>
                <a:ea typeface="Anton"/>
                <a:cs typeface="Anton"/>
                <a:sym typeface="Anton"/>
              </a:rPr>
              <a:t>DILEMAS DEL MUNDO SQL</a:t>
            </a:r>
            <a:endParaRPr b="0" i="1" sz="3000" u="none" cap="none" strike="noStrike">
              <a:solidFill>
                <a:srgbClr val="EEFF41"/>
              </a:solidFill>
              <a:latin typeface="Anton"/>
              <a:ea typeface="Anton"/>
              <a:cs typeface="Anton"/>
              <a:sym typeface="Anton"/>
            </a:endParaRPr>
          </a:p>
          <a:p>
            <a:pPr indent="0" lvl="0" marL="0" marR="0" rtl="0" algn="ctr">
              <a:lnSpc>
                <a:spcPct val="150000"/>
              </a:lnSpc>
              <a:spcBef>
                <a:spcPts val="1000"/>
              </a:spcBef>
              <a:spcAft>
                <a:spcPts val="0"/>
              </a:spcAft>
              <a:buClr>
                <a:srgbClr val="000000"/>
              </a:buClr>
              <a:buSzPts val="2000"/>
              <a:buFont typeface="Arial"/>
              <a:buNone/>
            </a:pPr>
            <a:r>
              <a:rPr i="1" lang="es-AR" sz="2000">
                <a:solidFill>
                  <a:schemeClr val="lt1"/>
                </a:solidFill>
                <a:latin typeface="Helvetica Neue Light"/>
                <a:ea typeface="Helvetica Neue Light"/>
                <a:cs typeface="Helvetica Neue Light"/>
                <a:sym typeface="Helvetica Neue Light"/>
              </a:rPr>
              <a:t>Y s</a:t>
            </a:r>
            <a:r>
              <a:rPr b="0" i="1" lang="es-AR" sz="2000" u="none" cap="none" strike="noStrike">
                <a:solidFill>
                  <a:schemeClr val="lt1"/>
                </a:solidFill>
                <a:latin typeface="Helvetica Neue Light"/>
                <a:ea typeface="Helvetica Neue Light"/>
                <a:cs typeface="Helvetica Neue Light"/>
                <a:sym typeface="Helvetica Neue Light"/>
              </a:rPr>
              <a:t>i pensamos en un </a:t>
            </a:r>
            <a:r>
              <a:rPr b="1" i="1" lang="es-AR" sz="2000" u="none" cap="none" strike="noStrike">
                <a:solidFill>
                  <a:schemeClr val="lt1"/>
                </a:solidFill>
                <a:latin typeface="Helvetica Neue"/>
                <a:ea typeface="Helvetica Neue"/>
                <a:cs typeface="Helvetica Neue"/>
                <a:sym typeface="Helvetica Neue"/>
              </a:rPr>
              <a:t>campo contable</a:t>
            </a:r>
            <a:r>
              <a:rPr b="0" i="1" lang="es-AR" sz="2000" u="none" cap="none" strike="noStrike">
                <a:solidFill>
                  <a:schemeClr val="lt1"/>
                </a:solidFill>
                <a:latin typeface="Helvetica Neue Light"/>
                <a:ea typeface="Helvetica Neue Light"/>
                <a:cs typeface="Helvetica Neue Light"/>
                <a:sym typeface="Helvetica Neue Light"/>
              </a:rPr>
              <a:t>, que </a:t>
            </a:r>
            <a:r>
              <a:rPr b="1" i="1" lang="es-AR" sz="2000" u="none" cap="none" strike="noStrike">
                <a:solidFill>
                  <a:schemeClr val="lt1"/>
                </a:solidFill>
                <a:latin typeface="Helvetica Neue"/>
                <a:ea typeface="Helvetica Neue"/>
                <a:cs typeface="Helvetica Neue"/>
                <a:sym typeface="Helvetica Neue"/>
              </a:rPr>
              <a:t>debe almacenar el año de ejercicio</a:t>
            </a:r>
            <a:r>
              <a:rPr b="0" i="1" lang="es-AR" sz="2000" u="none" cap="none" strike="noStrike">
                <a:solidFill>
                  <a:schemeClr val="lt1"/>
                </a:solidFill>
                <a:latin typeface="Helvetica Neue Light"/>
                <a:ea typeface="Helvetica Neue Light"/>
                <a:cs typeface="Helvetica Neue Light"/>
                <a:sym typeface="Helvetica Neue Light"/>
              </a:rPr>
              <a:t> de los asientos registrados</a:t>
            </a:r>
            <a:r>
              <a:rPr i="1" lang="es-AR" sz="2000">
                <a:solidFill>
                  <a:schemeClr val="lt1"/>
                </a:solidFill>
                <a:latin typeface="Helvetica Neue Light"/>
                <a:ea typeface="Helvetica Neue Light"/>
                <a:cs typeface="Helvetica Neue Light"/>
                <a:sym typeface="Helvetica Neue Light"/>
              </a:rPr>
              <a:t>,</a:t>
            </a:r>
            <a:r>
              <a:rPr b="0" i="1" lang="es-AR" sz="2000" u="none" cap="none" strike="noStrike">
                <a:solidFill>
                  <a:schemeClr val="lt1"/>
                </a:solidFill>
                <a:latin typeface="Helvetica Neue Light"/>
                <a:ea typeface="Helvetica Neue Light"/>
                <a:cs typeface="Helvetica Neue Light"/>
                <a:sym typeface="Helvetica Neue Light"/>
              </a:rPr>
              <a:t> ¿</a:t>
            </a:r>
            <a:r>
              <a:rPr i="1" lang="es-AR" sz="2000">
                <a:solidFill>
                  <a:schemeClr val="lt1"/>
                </a:solidFill>
                <a:latin typeface="Helvetica Neue Light"/>
                <a:ea typeface="Helvetica Neue Light"/>
                <a:cs typeface="Helvetica Neue Light"/>
                <a:sym typeface="Helvetica Neue Light"/>
              </a:rPr>
              <a:t>q</a:t>
            </a:r>
            <a:r>
              <a:rPr b="0" i="1" lang="es-AR" sz="2000" u="none" cap="none" strike="noStrike">
                <a:solidFill>
                  <a:schemeClr val="lt1"/>
                </a:solidFill>
                <a:latin typeface="Helvetica Neue Light"/>
                <a:ea typeface="Helvetica Neue Light"/>
                <a:cs typeface="Helvetica Neue Light"/>
                <a:sym typeface="Helvetica Neue Light"/>
              </a:rPr>
              <a:t>ué tipo de dato deberíamos darle a este campo?</a:t>
            </a:r>
            <a:endParaRPr b="0" i="1" sz="18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Didact Gothic"/>
              <a:ea typeface="Didact Gothic"/>
              <a:cs typeface="Didact Gothic"/>
              <a:sym typeface="Didact Gothic"/>
            </a:endParaRPr>
          </a:p>
          <a:p>
            <a:pPr indent="0" lvl="0" marL="0" marR="0" rtl="0" algn="ctr">
              <a:lnSpc>
                <a:spcPct val="100000"/>
              </a:lnSpc>
              <a:spcBef>
                <a:spcPts val="0"/>
              </a:spcBef>
              <a:spcAft>
                <a:spcPts val="0"/>
              </a:spcAft>
              <a:buClr>
                <a:schemeClr val="dk1"/>
              </a:buClr>
              <a:buSzPts val="1100"/>
              <a:buFont typeface="Arial"/>
              <a:buNone/>
            </a:pPr>
            <a:r>
              <a:rPr b="0" i="0" lang="es-AR" sz="2000" u="none" cap="none" strike="noStrike">
                <a:solidFill>
                  <a:schemeClr val="lt1"/>
                </a:solidFill>
                <a:latin typeface="Helvetica Neue Light"/>
                <a:ea typeface="Helvetica Neue Light"/>
                <a:cs typeface="Helvetica Neue Light"/>
                <a:sym typeface="Helvetica Neue Light"/>
              </a:rPr>
              <a:t>¿NUMÉRICO O STRING?</a:t>
            </a:r>
            <a:br>
              <a:rPr b="0" i="0" lang="es-AR" sz="2000" u="none" cap="none" strike="noStrike">
                <a:solidFill>
                  <a:schemeClr val="lt1"/>
                </a:solidFill>
                <a:latin typeface="Helvetica Neue Light"/>
                <a:ea typeface="Helvetica Neue Light"/>
                <a:cs typeface="Helvetica Neue Light"/>
                <a:sym typeface="Helvetica Neue Light"/>
              </a:rPr>
            </a:br>
            <a:r>
              <a:rPr b="0" i="0" lang="es-AR" sz="1600" u="none" cap="none" strike="noStrike">
                <a:solidFill>
                  <a:schemeClr val="lt1"/>
                </a:solidFill>
                <a:latin typeface="Helvetica Neue Light"/>
                <a:ea typeface="Helvetica Neue Light"/>
                <a:cs typeface="Helvetica Neue Light"/>
                <a:sym typeface="Helvetica Neue Light"/>
              </a:rPr>
              <a:t>💬 </a:t>
            </a:r>
            <a:r>
              <a:rPr b="0" i="0" lang="es-AR" sz="1600" u="sng" cap="none" strike="noStrike">
                <a:solidFill>
                  <a:schemeClr val="lt1"/>
                </a:solidFill>
                <a:latin typeface="Helvetica Neue Light"/>
                <a:ea typeface="Helvetica Neue Light"/>
                <a:cs typeface="Helvetica Neue Light"/>
                <a:sym typeface="Helvetica Neue Light"/>
              </a:rPr>
              <a:t>CONTESTA EN EL CHAT</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205" name="Google Shape;205;p27"/>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8"/>
          <p:cNvSpPr txBox="1"/>
          <p:nvPr/>
        </p:nvSpPr>
        <p:spPr>
          <a:xfrm>
            <a:off x="2187450" y="19248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E0FF00"/>
                </a:solidFill>
                <a:latin typeface="Anton"/>
                <a:ea typeface="Anton"/>
                <a:cs typeface="Anton"/>
                <a:sym typeface="Anton"/>
              </a:rPr>
              <a:t>ORDENAMIENTO DE DATOS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4" name="Shape 214"/>
        <p:cNvGrpSpPr/>
        <p:nvPr/>
      </p:nvGrpSpPr>
      <p:grpSpPr>
        <a:xfrm>
          <a:off x="0" y="0"/>
          <a:ext cx="0" cy="0"/>
          <a:chOff x="0" y="0"/>
          <a:chExt cx="0" cy="0"/>
        </a:xfrm>
      </p:grpSpPr>
      <p:sp>
        <p:nvSpPr>
          <p:cNvPr id="215" name="Google Shape;215;p29"/>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ORDER BY</a:t>
            </a:r>
            <a:endParaRPr b="0" i="1" sz="3600" u="none" cap="none" strike="noStrike">
              <a:solidFill>
                <a:srgbClr val="000000"/>
              </a:solidFill>
              <a:latin typeface="Anton"/>
              <a:ea typeface="Anton"/>
              <a:cs typeface="Anton"/>
              <a:sym typeface="Anton"/>
            </a:endParaRPr>
          </a:p>
        </p:txBody>
      </p:sp>
      <p:pic>
        <p:nvPicPr>
          <p:cNvPr id="216" name="Google Shape;216;p2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2" name="Google Shape;222;p30"/>
          <p:cNvSpPr txBox="1"/>
          <p:nvPr/>
        </p:nvSpPr>
        <p:spPr>
          <a:xfrm>
            <a:off x="583600" y="1299800"/>
            <a:ext cx="7962600" cy="18126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lang="es-AR" sz="2400">
                <a:highlight>
                  <a:srgbClr val="FFFFFF"/>
                </a:highlight>
                <a:latin typeface="Helvetica Neue Light"/>
                <a:ea typeface="Helvetica Neue Light"/>
                <a:cs typeface="Helvetica Neue Light"/>
                <a:sym typeface="Helvetica Neue Light"/>
              </a:rPr>
              <a:t>Así </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como podemos consultar, seleccionar qué mostrar y cuáles datos filtrar, SQL nos brinda también la posibilidad de </a:t>
            </a:r>
            <a:r>
              <a:rPr b="1" i="0" lang="es-AR" sz="2400" u="none" cap="none" strike="noStrike">
                <a:solidFill>
                  <a:srgbClr val="000000"/>
                </a:solidFill>
                <a:highlight>
                  <a:srgbClr val="FFFFFF"/>
                </a:highlight>
                <a:latin typeface="Helvetica Neue"/>
                <a:ea typeface="Helvetica Neue"/>
                <a:cs typeface="Helvetica Neue"/>
                <a:sym typeface="Helvetica Neue"/>
              </a:rPr>
              <a:t>ordenar</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 la información. </a:t>
            </a:r>
            <a:r>
              <a:rPr lang="es-AR" sz="2400">
                <a:solidFill>
                  <a:schemeClr val="dk1"/>
                </a:solidFill>
                <a:highlight>
                  <a:schemeClr val="lt1"/>
                </a:highlight>
                <a:latin typeface="Helvetica Neue Light"/>
                <a:ea typeface="Helvetica Neue Light"/>
                <a:cs typeface="Helvetica Neue Light"/>
                <a:sym typeface="Helvetica Neue Light"/>
              </a:rPr>
              <a:t>Para el ordenamiento de la misma, debemos recurrir a la sentencia </a:t>
            </a:r>
            <a:r>
              <a:rPr b="1" lang="es-AR" sz="2400">
                <a:solidFill>
                  <a:schemeClr val="dk1"/>
                </a:solidFill>
                <a:highlight>
                  <a:schemeClr val="lt1"/>
                </a:highlight>
                <a:latin typeface="Helvetica Neue"/>
                <a:ea typeface="Helvetica Neue"/>
                <a:cs typeface="Helvetica Neue"/>
                <a:sym typeface="Helvetica Neue"/>
              </a:rPr>
              <a:t>ORDER BY</a:t>
            </a:r>
            <a:r>
              <a:rPr lang="es-AR">
                <a:solidFill>
                  <a:schemeClr val="dk1"/>
                </a:solidFill>
                <a:latin typeface="Calibri"/>
                <a:ea typeface="Calibri"/>
                <a:cs typeface="Calibri"/>
                <a:sym typeface="Calibri"/>
              </a:rPr>
              <a:t>.</a:t>
            </a:r>
            <a:endParaRPr sz="2400">
              <a:highlight>
                <a:srgbClr val="FFFFFF"/>
              </a:highlight>
              <a:latin typeface="Helvetica Neue Light"/>
              <a:ea typeface="Helvetica Neue Light"/>
              <a:cs typeface="Helvetica Neue Light"/>
              <a:sym typeface="Helvetica Neue Light"/>
            </a:endParaRPr>
          </a:p>
        </p:txBody>
      </p:sp>
      <p:sp>
        <p:nvSpPr>
          <p:cNvPr id="223" name="Google Shape;223;p30"/>
          <p:cNvSpPr txBox="1"/>
          <p:nvPr/>
        </p:nvSpPr>
        <p:spPr>
          <a:xfrm>
            <a:off x="3824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LA SENTENCIA ORDER BY</a:t>
            </a:r>
            <a:endParaRPr b="0" i="0" sz="2600" u="none" cap="none" strike="noStrike">
              <a:solidFill>
                <a:srgbClr val="000000"/>
              </a:solidFill>
              <a:latin typeface="Arial"/>
              <a:ea typeface="Arial"/>
              <a:cs typeface="Arial"/>
              <a:sym typeface="Arial"/>
            </a:endParaRPr>
          </a:p>
        </p:txBody>
      </p:sp>
      <p:pic>
        <p:nvPicPr>
          <p:cNvPr id="224" name="Google Shape;224;p30"/>
          <p:cNvPicPr preferRelativeResize="0"/>
          <p:nvPr/>
        </p:nvPicPr>
        <p:blipFill rotWithShape="1">
          <a:blip r:embed="rId4">
            <a:alphaModFix/>
          </a:blip>
          <a:srcRect b="0" l="0" r="0" t="0"/>
          <a:stretch/>
        </p:blipFill>
        <p:spPr>
          <a:xfrm>
            <a:off x="8173000" y="201850"/>
            <a:ext cx="753075" cy="753075"/>
          </a:xfrm>
          <a:prstGeom prst="rect">
            <a:avLst/>
          </a:prstGeom>
          <a:noFill/>
          <a:ln>
            <a:noFill/>
          </a:ln>
        </p:spPr>
      </p:pic>
      <p:sp>
        <p:nvSpPr>
          <p:cNvPr id="225" name="Google Shape;225;p30"/>
          <p:cNvSpPr txBox="1"/>
          <p:nvPr/>
        </p:nvSpPr>
        <p:spPr>
          <a:xfrm>
            <a:off x="613725" y="3331575"/>
            <a:ext cx="7992900" cy="400200"/>
          </a:xfrm>
          <a:prstGeom prst="rect">
            <a:avLst/>
          </a:prstGeom>
          <a:noFill/>
          <a:ln>
            <a:noFill/>
          </a:ln>
        </p:spPr>
        <p:txBody>
          <a:bodyPr anchorCtr="0" anchor="ctr" bIns="91425" lIns="91425" spcFirstLastPara="1" rIns="91425" wrap="square" tIns="91425">
            <a:spAutoFit/>
          </a:bodyPr>
          <a:lstStyle/>
          <a:p>
            <a:pPr indent="0" lvl="0" marL="0" marR="38100" rtl="0" algn="l">
              <a:lnSpc>
                <a:spcPct val="128571"/>
              </a:lnSpc>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1" name="Google Shape;231;p31"/>
          <p:cNvSpPr txBox="1"/>
          <p:nvPr/>
        </p:nvSpPr>
        <p:spPr>
          <a:xfrm>
            <a:off x="4572000" y="356825"/>
            <a:ext cx="4182300" cy="41967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Podemos </a:t>
            </a:r>
            <a:r>
              <a:rPr b="1" i="0" lang="es-AR" sz="2100" u="none" cap="none" strike="noStrike">
                <a:solidFill>
                  <a:srgbClr val="000000"/>
                </a:solidFill>
                <a:highlight>
                  <a:srgbClr val="FFFFFF"/>
                </a:highlight>
                <a:latin typeface="Helvetica Neue"/>
                <a:ea typeface="Helvetica Neue"/>
                <a:cs typeface="Helvetica Neue"/>
                <a:sym typeface="Helvetica Neue"/>
              </a:rPr>
              <a:t>especificar una o más columnas</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separando las mismas por una coma, </a:t>
            </a:r>
            <a:r>
              <a:rPr b="1" i="0" lang="es-AR" sz="2100" u="none" cap="none" strike="noStrike">
                <a:solidFill>
                  <a:srgbClr val="000000"/>
                </a:solidFill>
                <a:highlight>
                  <a:srgbClr val="FFFFFF"/>
                </a:highlight>
                <a:latin typeface="Helvetica Neue"/>
                <a:ea typeface="Helvetica Neue"/>
                <a:cs typeface="Helvetica Neue"/>
                <a:sym typeface="Helvetica Neue"/>
              </a:rPr>
              <a:t>para que</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a:t>
            </a:r>
            <a:r>
              <a:rPr b="1" i="0" lang="es-AR" sz="2100" u="none" cap="none" strike="noStrike">
                <a:solidFill>
                  <a:srgbClr val="000000"/>
                </a:solidFill>
                <a:highlight>
                  <a:srgbClr val="FFFFFF"/>
                </a:highlight>
                <a:latin typeface="Helvetica Neue"/>
                <a:ea typeface="Helvetica Neue"/>
                <a:cs typeface="Helvetica Neue"/>
                <a:sym typeface="Helvetica Neue"/>
              </a:rPr>
              <a:t>el resultado SQL</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a:t>
            </a:r>
            <a:r>
              <a:rPr b="1" i="0" lang="es-AR" sz="2100" u="none" cap="none" strike="noStrike">
                <a:solidFill>
                  <a:srgbClr val="000000"/>
                </a:solidFill>
                <a:highlight>
                  <a:srgbClr val="FFFFFF"/>
                </a:highlight>
                <a:latin typeface="Helvetica Neue"/>
                <a:ea typeface="Helvetica Neue"/>
                <a:cs typeface="Helvetica Neue"/>
                <a:sym typeface="Helvetica Neue"/>
              </a:rPr>
              <a:t>muestre los datos ordenados</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de acuerdo a nuestro criterio o necesidad.</a:t>
            </a:r>
            <a:endParaRPr b="0" i="0" sz="2100" u="none" cap="none" strike="noStrike">
              <a:solidFill>
                <a:srgbClr val="1E1E1E"/>
              </a:solidFill>
              <a:highlight>
                <a:srgbClr val="FFFFFF"/>
              </a:highlight>
              <a:latin typeface="Helvetica Neue"/>
              <a:ea typeface="Helvetica Neue"/>
              <a:cs typeface="Helvetica Neue"/>
              <a:sym typeface="Helvetica Neue"/>
            </a:endParaRPr>
          </a:p>
        </p:txBody>
      </p:sp>
      <p:grpSp>
        <p:nvGrpSpPr>
          <p:cNvPr id="232" name="Google Shape;232;p31"/>
          <p:cNvGrpSpPr/>
          <p:nvPr/>
        </p:nvGrpSpPr>
        <p:grpSpPr>
          <a:xfrm>
            <a:off x="75" y="0"/>
            <a:ext cx="3990000" cy="5143500"/>
            <a:chOff x="75" y="0"/>
            <a:chExt cx="3990000" cy="5143500"/>
          </a:xfrm>
        </p:grpSpPr>
        <p:sp>
          <p:nvSpPr>
            <p:cNvPr id="233" name="Google Shape;233;p31"/>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txBox="1"/>
            <p:nvPr/>
          </p:nvSpPr>
          <p:spPr>
            <a:xfrm>
              <a:off x="104475" y="966425"/>
              <a:ext cx="3781200" cy="3537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3800"/>
                <a:buFont typeface="Arial"/>
                <a:buNone/>
              </a:pPr>
              <a:r>
                <a:rPr b="1" i="0" lang="es-AR" sz="3800" u="none" cap="none" strike="noStrike">
                  <a:solidFill>
                    <a:srgbClr val="EFEFEF"/>
                  </a:solidFill>
                  <a:latin typeface="Consolas"/>
                  <a:ea typeface="Consolas"/>
                  <a:cs typeface="Consolas"/>
                  <a:sym typeface="Consolas"/>
                </a:rPr>
                <a:t>SELECT</a:t>
              </a:r>
              <a:r>
                <a:rPr b="0" i="0" lang="es-AR" sz="2000" u="none" cap="none" strike="noStrike">
                  <a:solidFill>
                    <a:schemeClr val="dk1"/>
                  </a:solidFill>
                  <a:latin typeface="Consolas"/>
                  <a:ea typeface="Consolas"/>
                  <a:cs typeface="Consolas"/>
                  <a:sym typeface="Consolas"/>
                </a:rPr>
                <a:t> </a:t>
              </a:r>
              <a:r>
                <a:rPr b="0" i="0" lang="es-AR" sz="1600" u="none" cap="none" strike="noStrike">
                  <a:solidFill>
                    <a:srgbClr val="666666"/>
                  </a:solidFill>
                  <a:latin typeface="Consolas"/>
                  <a:ea typeface="Consolas"/>
                  <a:cs typeface="Consolas"/>
                  <a:sym typeface="Consolas"/>
                </a:rPr>
                <a:t>(campos)</a:t>
              </a:r>
              <a:endParaRPr b="0" i="0" sz="16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3800"/>
                <a:buFont typeface="Arial"/>
                <a:buNone/>
              </a:pPr>
              <a:r>
                <a:rPr b="1" i="0" lang="es-AR" sz="3800" u="none" cap="none" strike="noStrike">
                  <a:solidFill>
                    <a:srgbClr val="EFEFEF"/>
                  </a:solidFill>
                  <a:latin typeface="Consolas"/>
                  <a:ea typeface="Consolas"/>
                  <a:cs typeface="Consolas"/>
                  <a:sym typeface="Consolas"/>
                </a:rPr>
                <a:t>FROM</a:t>
              </a:r>
              <a:r>
                <a:rPr b="0" i="0" lang="es-AR" sz="2000" u="none" cap="none" strike="noStrike">
                  <a:solidFill>
                    <a:schemeClr val="dk1"/>
                  </a:solidFill>
                  <a:latin typeface="Consolas"/>
                  <a:ea typeface="Consolas"/>
                  <a:cs typeface="Consolas"/>
                  <a:sym typeface="Consolas"/>
                </a:rPr>
                <a:t> </a:t>
              </a:r>
              <a:r>
                <a:rPr b="0" i="0" lang="es-AR" sz="1600" u="none" cap="none" strike="noStrike">
                  <a:solidFill>
                    <a:srgbClr val="666666"/>
                  </a:solidFill>
                  <a:latin typeface="Consolas"/>
                  <a:ea typeface="Consolas"/>
                  <a:cs typeface="Consolas"/>
                  <a:sym typeface="Consolas"/>
                </a:rPr>
                <a:t>(tabla)</a:t>
              </a:r>
              <a:endParaRPr b="0" i="0" sz="14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3800"/>
                <a:buFont typeface="Arial"/>
                <a:buNone/>
              </a:pPr>
              <a:r>
                <a:rPr b="1" i="0" lang="es-AR" sz="3800" u="none" cap="none" strike="noStrike">
                  <a:solidFill>
                    <a:srgbClr val="EFEFEF"/>
                  </a:solidFill>
                  <a:latin typeface="Consolas"/>
                  <a:ea typeface="Consolas"/>
                  <a:cs typeface="Consolas"/>
                  <a:sym typeface="Consolas"/>
                </a:rPr>
                <a:t>WHERE</a:t>
              </a:r>
              <a:r>
                <a:rPr b="0" i="0" lang="es-AR" sz="2000" u="none" cap="none" strike="noStrike">
                  <a:solidFill>
                    <a:schemeClr val="dk1"/>
                  </a:solidFill>
                  <a:latin typeface="Consolas"/>
                  <a:ea typeface="Consolas"/>
                  <a:cs typeface="Consolas"/>
                  <a:sym typeface="Consolas"/>
                </a:rPr>
                <a:t> </a:t>
              </a:r>
              <a:r>
                <a:rPr b="0" i="0" lang="es-AR" sz="1600" u="none" cap="none" strike="noStrike">
                  <a:solidFill>
                    <a:srgbClr val="666666"/>
                  </a:solidFill>
                  <a:latin typeface="Consolas"/>
                  <a:ea typeface="Consolas"/>
                  <a:cs typeface="Consolas"/>
                  <a:sym typeface="Consolas"/>
                </a:rPr>
                <a:t>(condición)</a:t>
              </a:r>
              <a:endParaRPr b="0" i="0" sz="14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100"/>
                <a:buFont typeface="Arial"/>
                <a:buNone/>
              </a:pPr>
              <a:r>
                <a:rPr b="1" i="0" lang="es-AR" sz="4300" u="none" cap="none" strike="noStrike">
                  <a:solidFill>
                    <a:schemeClr val="lt1"/>
                  </a:solidFill>
                  <a:latin typeface="Consolas"/>
                  <a:ea typeface="Consolas"/>
                  <a:cs typeface="Consolas"/>
                  <a:sym typeface="Consolas"/>
                </a:rPr>
                <a:t>ORDER BY</a:t>
              </a:r>
              <a:r>
                <a:rPr b="0" i="0" lang="es-AR" sz="2500" u="none" cap="none" strike="noStrike">
                  <a:solidFill>
                    <a:schemeClr val="dk1"/>
                  </a:solidFill>
                  <a:latin typeface="Consolas"/>
                  <a:ea typeface="Consolas"/>
                  <a:cs typeface="Consolas"/>
                  <a:sym typeface="Consolas"/>
                </a:rPr>
                <a:t> </a:t>
              </a:r>
              <a:r>
                <a:rPr b="0" i="0" lang="es-AR" sz="1600" u="none" cap="none" strike="noStrike">
                  <a:solidFill>
                    <a:srgbClr val="666666"/>
                  </a:solidFill>
                  <a:latin typeface="Consolas"/>
                  <a:ea typeface="Consolas"/>
                  <a:cs typeface="Consolas"/>
                  <a:sym typeface="Consolas"/>
                </a:rPr>
                <a:t>(columna)</a:t>
              </a:r>
              <a:endParaRPr b="0" i="0" sz="1100" u="none" cap="none" strike="noStrike">
                <a:solidFill>
                  <a:srgbClr val="666666"/>
                </a:solidFill>
                <a:latin typeface="Consolas"/>
                <a:ea typeface="Consolas"/>
                <a:cs typeface="Consolas"/>
                <a:sym typeface="Consolas"/>
              </a:endParaRPr>
            </a:p>
          </p:txBody>
        </p:sp>
      </p:grpSp>
      <p:pic>
        <p:nvPicPr>
          <p:cNvPr id="235" name="Google Shape;235;p31"/>
          <p:cNvPicPr preferRelativeResize="0"/>
          <p:nvPr/>
        </p:nvPicPr>
        <p:blipFill rotWithShape="1">
          <a:blip r:embed="rId4">
            <a:alphaModFix/>
          </a:blip>
          <a:srcRect b="0" l="0" r="0" t="0"/>
          <a:stretch/>
        </p:blipFill>
        <p:spPr>
          <a:xfrm>
            <a:off x="8173000" y="201850"/>
            <a:ext cx="753075" cy="75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1" name="Google Shape;241;p32"/>
          <p:cNvSpPr txBox="1"/>
          <p:nvPr/>
        </p:nvSpPr>
        <p:spPr>
          <a:xfrm>
            <a:off x="4219275" y="966425"/>
            <a:ext cx="4535100" cy="32424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2100"/>
              <a:buFont typeface="Arial"/>
              <a:buNone/>
            </a:pP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Existen dos tipos de ordenamiento (</a:t>
            </a:r>
            <a:r>
              <a:rPr b="0" i="1" lang="es-AR" sz="1700" u="none" cap="none" strike="noStrike">
                <a:solidFill>
                  <a:srgbClr val="000000"/>
                </a:solidFill>
                <a:highlight>
                  <a:srgbClr val="FFFFFF"/>
                </a:highlight>
                <a:latin typeface="Helvetica Neue Light"/>
                <a:ea typeface="Helvetica Neue Light"/>
                <a:cs typeface="Helvetica Neue Light"/>
                <a:sym typeface="Helvetica Neue Light"/>
              </a:rPr>
              <a:t>de uso opcional</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a:t>
            </a:r>
            <a:endParaRPr b="0" i="0" sz="2100" u="none" cap="none" strike="noStrike">
              <a:solidFill>
                <a:srgbClr val="000000"/>
              </a:solidFill>
              <a:highlight>
                <a:srgbClr val="FFFFFF"/>
              </a:highlight>
              <a:latin typeface="Helvetica Neue Light"/>
              <a:ea typeface="Helvetica Neue Light"/>
              <a:cs typeface="Helvetica Neue Light"/>
              <a:sym typeface="Helvetica Neue Light"/>
            </a:endParaRPr>
          </a:p>
          <a:p>
            <a:pPr indent="-361950" lvl="0" marL="457200" marR="38100" rtl="0" algn="l">
              <a:lnSpc>
                <a:spcPct val="128571"/>
              </a:lnSpc>
              <a:spcBef>
                <a:spcPts val="0"/>
              </a:spcBef>
              <a:spcAft>
                <a:spcPts val="0"/>
              </a:spcAft>
              <a:buClr>
                <a:srgbClr val="3CEFAB"/>
              </a:buClr>
              <a:buSzPts val="2100"/>
              <a:buFont typeface="Helvetica Neue"/>
              <a:buChar char="●"/>
            </a:pPr>
            <a:r>
              <a:rPr b="1" i="0" lang="es-AR" sz="2100" u="none" cap="none" strike="noStrike">
                <a:solidFill>
                  <a:srgbClr val="000000"/>
                </a:solidFill>
                <a:highlight>
                  <a:srgbClr val="FFFFFF"/>
                </a:highlight>
                <a:latin typeface="Helvetica Neue"/>
                <a:ea typeface="Helvetica Neue"/>
                <a:cs typeface="Helvetica Neue"/>
                <a:sym typeface="Helvetica Neue"/>
              </a:rPr>
              <a:t>ASC</a:t>
            </a:r>
            <a:endParaRPr b="0" i="0" sz="2100" u="none" cap="none" strike="noStrike">
              <a:solidFill>
                <a:srgbClr val="000000"/>
              </a:solidFill>
              <a:highlight>
                <a:srgbClr val="FFFFFF"/>
              </a:highlight>
              <a:latin typeface="Helvetica Neue Light"/>
              <a:ea typeface="Helvetica Neue Light"/>
              <a:cs typeface="Helvetica Neue Light"/>
              <a:sym typeface="Helvetica Neue Light"/>
            </a:endParaRPr>
          </a:p>
          <a:p>
            <a:pPr indent="-361950" lvl="0" marL="457200" marR="38100" rtl="0" algn="l">
              <a:lnSpc>
                <a:spcPct val="128571"/>
              </a:lnSpc>
              <a:spcBef>
                <a:spcPts val="0"/>
              </a:spcBef>
              <a:spcAft>
                <a:spcPts val="0"/>
              </a:spcAft>
              <a:buClr>
                <a:srgbClr val="3CEFAB"/>
              </a:buClr>
              <a:buSzPts val="2100"/>
              <a:buFont typeface="Helvetica Neue"/>
              <a:buChar char="●"/>
            </a:pPr>
            <a:r>
              <a:rPr b="1" i="0" lang="es-AR" sz="2100" u="none" cap="none" strike="noStrike">
                <a:solidFill>
                  <a:srgbClr val="000000"/>
                </a:solidFill>
                <a:highlight>
                  <a:srgbClr val="FFFFFF"/>
                </a:highlight>
                <a:latin typeface="Helvetica Neue"/>
                <a:ea typeface="Helvetica Neue"/>
                <a:cs typeface="Helvetica Neue"/>
                <a:sym typeface="Helvetica Neue"/>
              </a:rPr>
              <a:t>DESC</a:t>
            </a:r>
            <a:endParaRPr b="0" i="0" sz="2100" u="none" cap="none" strike="noStrike">
              <a:solidFill>
                <a:srgbClr val="000000"/>
              </a:solidFill>
              <a:highlight>
                <a:srgbClr val="FFFFFF"/>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highlight>
                <a:srgbClr val="FFFFFF"/>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Si no especificamos ninguno, SQL ordena de forma </a:t>
            </a:r>
            <a:r>
              <a:rPr b="1" i="0" lang="es-AR" sz="2100" u="none" cap="none" strike="noStrike">
                <a:solidFill>
                  <a:srgbClr val="000000"/>
                </a:solidFill>
                <a:highlight>
                  <a:srgbClr val="FFFFFF"/>
                </a:highlight>
                <a:latin typeface="Helvetica Neue"/>
                <a:ea typeface="Helvetica Neue"/>
                <a:cs typeface="Helvetica Neue"/>
                <a:sym typeface="Helvetica Neue"/>
              </a:rPr>
              <a:t>ASC.</a:t>
            </a:r>
            <a:endParaRPr b="0" i="0" sz="2100" u="none" cap="none" strike="noStrike">
              <a:solidFill>
                <a:srgbClr val="1E1E1E"/>
              </a:solidFill>
              <a:highlight>
                <a:srgbClr val="FFFFFF"/>
              </a:highlight>
              <a:latin typeface="Helvetica Neue"/>
              <a:ea typeface="Helvetica Neue"/>
              <a:cs typeface="Helvetica Neue"/>
              <a:sym typeface="Helvetica Neue"/>
            </a:endParaRPr>
          </a:p>
        </p:txBody>
      </p:sp>
      <p:grpSp>
        <p:nvGrpSpPr>
          <p:cNvPr id="242" name="Google Shape;242;p32"/>
          <p:cNvGrpSpPr/>
          <p:nvPr/>
        </p:nvGrpSpPr>
        <p:grpSpPr>
          <a:xfrm>
            <a:off x="75" y="0"/>
            <a:ext cx="3990000" cy="5143500"/>
            <a:chOff x="75" y="0"/>
            <a:chExt cx="3990000" cy="5143500"/>
          </a:xfrm>
        </p:grpSpPr>
        <p:sp>
          <p:nvSpPr>
            <p:cNvPr id="243" name="Google Shape;243;p32"/>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txBox="1"/>
            <p:nvPr/>
          </p:nvSpPr>
          <p:spPr>
            <a:xfrm>
              <a:off x="104475" y="966425"/>
              <a:ext cx="3781200" cy="3518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3800"/>
                <a:buFont typeface="Arial"/>
                <a:buNone/>
              </a:pPr>
              <a:r>
                <a:rPr b="1" i="0" lang="es-AR" sz="3800" u="none" cap="none" strike="noStrike">
                  <a:solidFill>
                    <a:srgbClr val="EFEFEF"/>
                  </a:solidFill>
                  <a:latin typeface="Consolas"/>
                  <a:ea typeface="Consolas"/>
                  <a:cs typeface="Consolas"/>
                  <a:sym typeface="Consolas"/>
                </a:rPr>
                <a:t>SELECT</a:t>
              </a:r>
              <a:endParaRPr b="0" i="0" sz="16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3800"/>
                <a:buFont typeface="Arial"/>
                <a:buNone/>
              </a:pPr>
              <a:r>
                <a:rPr b="1" i="0" lang="es-AR" sz="3800" u="none" cap="none" strike="noStrike">
                  <a:solidFill>
                    <a:srgbClr val="EFEFEF"/>
                  </a:solidFill>
                  <a:latin typeface="Consolas"/>
                  <a:ea typeface="Consolas"/>
                  <a:cs typeface="Consolas"/>
                  <a:sym typeface="Consolas"/>
                </a:rPr>
                <a:t>...</a:t>
              </a:r>
              <a:endParaRPr b="0" i="0" sz="14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4300"/>
                <a:buFont typeface="Arial"/>
                <a:buNone/>
              </a:pPr>
              <a:r>
                <a:rPr b="1" i="0" lang="es-AR" sz="4300" u="none" cap="none" strike="noStrike">
                  <a:solidFill>
                    <a:schemeClr val="lt1"/>
                  </a:solidFill>
                  <a:latin typeface="Consolas"/>
                  <a:ea typeface="Consolas"/>
                  <a:cs typeface="Consolas"/>
                  <a:sym typeface="Consolas"/>
                </a:rPr>
                <a:t>ORDER BY</a:t>
              </a:r>
              <a:r>
                <a:rPr b="0" i="0" lang="es-AR" sz="2500" u="none" cap="none" strike="noStrike">
                  <a:solidFill>
                    <a:schemeClr val="dk1"/>
                  </a:solidFill>
                  <a:latin typeface="Consolas"/>
                  <a:ea typeface="Consolas"/>
                  <a:cs typeface="Consolas"/>
                  <a:sym typeface="Consolas"/>
                </a:rPr>
                <a:t> </a:t>
              </a:r>
              <a:r>
                <a:rPr b="0" i="0" lang="es-AR" sz="1600" u="none" cap="none" strike="noStrike">
                  <a:solidFill>
                    <a:srgbClr val="666666"/>
                  </a:solidFill>
                  <a:latin typeface="Consolas"/>
                  <a:ea typeface="Consolas"/>
                  <a:cs typeface="Consolas"/>
                  <a:sym typeface="Consolas"/>
                </a:rPr>
                <a:t>(columna)</a:t>
              </a:r>
              <a:endParaRPr b="0" i="0" sz="1600" u="none" cap="none" strike="noStrike">
                <a:solidFill>
                  <a:srgbClr val="666666"/>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4300"/>
                <a:buFont typeface="Arial"/>
                <a:buNone/>
              </a:pPr>
              <a:r>
                <a:rPr b="1" i="0" lang="es-AR" sz="4300" u="none" cap="none" strike="noStrike">
                  <a:solidFill>
                    <a:schemeClr val="lt1"/>
                  </a:solidFill>
                  <a:latin typeface="Consolas"/>
                  <a:ea typeface="Consolas"/>
                  <a:cs typeface="Consolas"/>
                  <a:sym typeface="Consolas"/>
                </a:rPr>
                <a:t>ASC</a:t>
              </a:r>
              <a:endParaRPr b="0" i="0" sz="1600" u="none" cap="none" strike="noStrike">
                <a:solidFill>
                  <a:srgbClr val="666666"/>
                </a:solidFill>
                <a:latin typeface="Consolas"/>
                <a:ea typeface="Consolas"/>
                <a:cs typeface="Consolas"/>
                <a:sym typeface="Consolas"/>
              </a:endParaRPr>
            </a:p>
          </p:txBody>
        </p:sp>
      </p:grpSp>
      <p:pic>
        <p:nvPicPr>
          <p:cNvPr id="245" name="Google Shape;245;p32"/>
          <p:cNvPicPr preferRelativeResize="0"/>
          <p:nvPr/>
        </p:nvPicPr>
        <p:blipFill rotWithShape="1">
          <a:blip r:embed="rId4">
            <a:alphaModFix/>
          </a:blip>
          <a:srcRect b="0" l="0" r="0" t="0"/>
          <a:stretch/>
        </p:blipFill>
        <p:spPr>
          <a:xfrm>
            <a:off x="8173000" y="201850"/>
            <a:ext cx="753075" cy="75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4" name="Shape 94"/>
        <p:cNvGrpSpPr/>
        <p:nvPr/>
      </p:nvGrpSpPr>
      <p:grpSpPr>
        <a:xfrm>
          <a:off x="0" y="0"/>
          <a:ext cx="0" cy="0"/>
          <a:chOff x="0" y="0"/>
          <a:chExt cx="0" cy="0"/>
        </a:xfrm>
      </p:grpSpPr>
      <p:sp>
        <p:nvSpPr>
          <p:cNvPr id="95" name="Google Shape;95;p1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96" name="Google Shape;96;p1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97" name="Google Shape;97;p1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1" name="Google Shape;251;p33"/>
          <p:cNvSpPr txBox="1"/>
          <p:nvPr/>
        </p:nvSpPr>
        <p:spPr>
          <a:xfrm>
            <a:off x="633150" y="1007134"/>
            <a:ext cx="7877700" cy="12084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None/>
            </a:pPr>
            <a:r>
              <a:rPr lang="es-AR" sz="1700">
                <a:highlight>
                  <a:srgbClr val="FFFFFF"/>
                </a:highlight>
                <a:latin typeface="Helvetica Neue Light"/>
                <a:ea typeface="Helvetica Neue Light"/>
                <a:cs typeface="Helvetica Neue Light"/>
                <a:sym typeface="Helvetica Neue Light"/>
              </a:rPr>
              <a:t>Seleccionemos </a:t>
            </a:r>
            <a:r>
              <a:rPr b="0" i="0" lang="es-AR" sz="1700" u="none" cap="none" strike="noStrike">
                <a:solidFill>
                  <a:srgbClr val="000000"/>
                </a:solidFill>
                <a:highlight>
                  <a:srgbClr val="FFFFFF"/>
                </a:highlight>
                <a:latin typeface="Helvetica Neue Light"/>
                <a:ea typeface="Helvetica Neue Light"/>
                <a:cs typeface="Helvetica Neue Light"/>
                <a:sym typeface="Helvetica Neue Light"/>
              </a:rPr>
              <a:t>todos los registros de la tabla </a:t>
            </a:r>
            <a:r>
              <a:rPr b="1" i="0" lang="es-AR" sz="1700" u="none" cap="none" strike="noStrike">
                <a:solidFill>
                  <a:srgbClr val="000000"/>
                </a:solidFill>
                <a:highlight>
                  <a:srgbClr val="FFFFFF"/>
                </a:highlight>
                <a:latin typeface="Helvetica Neue"/>
                <a:ea typeface="Helvetica Neue"/>
                <a:cs typeface="Helvetica Neue"/>
                <a:sym typeface="Helvetica Neue"/>
              </a:rPr>
              <a:t>GAME</a:t>
            </a:r>
            <a:r>
              <a:rPr b="0" i="0" lang="es-AR" sz="1700" u="none" cap="none" strike="noStrike">
                <a:solidFill>
                  <a:srgbClr val="000000"/>
                </a:solidFill>
                <a:highlight>
                  <a:srgbClr val="FFFFFF"/>
                </a:highlight>
                <a:latin typeface="Helvetica Neue Light"/>
                <a:ea typeface="Helvetica Neue Light"/>
                <a:cs typeface="Helvetica Neue Light"/>
                <a:sym typeface="Helvetica Neue Light"/>
              </a:rPr>
              <a:t>, ordenados por </a:t>
            </a:r>
            <a:r>
              <a:rPr b="1" lang="es-AR" sz="1700">
                <a:highlight>
                  <a:srgbClr val="FFFFFF"/>
                </a:highlight>
                <a:latin typeface="Helvetica Neue"/>
                <a:ea typeface="Helvetica Neue"/>
                <a:cs typeface="Helvetica Neue"/>
                <a:sym typeface="Helvetica Neue"/>
              </a:rPr>
              <a:t>name </a:t>
            </a:r>
            <a:r>
              <a:rPr lang="es-AR" sz="1700">
                <a:highlight>
                  <a:srgbClr val="FFFFFF"/>
                </a:highlight>
                <a:latin typeface="Helvetica Neue Light"/>
                <a:ea typeface="Helvetica Neue Light"/>
                <a:cs typeface="Helvetica Neue Light"/>
                <a:sym typeface="Helvetica Neue Light"/>
              </a:rPr>
              <a:t>de forma ascendente (</a:t>
            </a:r>
            <a:r>
              <a:rPr b="1" i="1" lang="es-AR" sz="1700" u="none" cap="none" strike="noStrike">
                <a:solidFill>
                  <a:srgbClr val="000000"/>
                </a:solidFill>
                <a:highlight>
                  <a:srgbClr val="FFFFFF"/>
                </a:highlight>
                <a:latin typeface="Helvetica Neue"/>
                <a:ea typeface="Helvetica Neue"/>
                <a:cs typeface="Helvetica Neue"/>
                <a:sym typeface="Helvetica Neue"/>
              </a:rPr>
              <a:t>ASC</a:t>
            </a:r>
            <a:r>
              <a:rPr i="1" lang="es-AR" sz="1700" u="none" cap="none" strike="noStrike">
                <a:solidFill>
                  <a:srgbClr val="000000"/>
                </a:solidFill>
                <a:highlight>
                  <a:srgbClr val="FFFFFF"/>
                </a:highlight>
                <a:latin typeface="Helvetica Neue"/>
                <a:ea typeface="Helvetica Neue"/>
                <a:cs typeface="Helvetica Neue"/>
                <a:sym typeface="Helvetica Neue"/>
              </a:rPr>
              <a:t>)</a:t>
            </a:r>
            <a:r>
              <a:rPr i="1" lang="es-AR" sz="1700">
                <a:highlight>
                  <a:srgbClr val="FFFFFF"/>
                </a:highlight>
                <a:latin typeface="Helvetica Neue Light"/>
                <a:ea typeface="Helvetica Neue Light"/>
                <a:cs typeface="Helvetica Neue Light"/>
                <a:sym typeface="Helvetica Neue Light"/>
              </a:rPr>
              <a:t>.</a:t>
            </a:r>
            <a:endParaRPr b="0" i="1" sz="17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252" name="Google Shape;252;p33"/>
          <p:cNvSpPr txBox="1"/>
          <p:nvPr/>
        </p:nvSpPr>
        <p:spPr>
          <a:xfrm>
            <a:off x="2313450" y="331350"/>
            <a:ext cx="51075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900" u="none" cap="none" strike="noStrike">
                <a:solidFill>
                  <a:srgbClr val="000000"/>
                </a:solidFill>
                <a:latin typeface="Anton"/>
                <a:ea typeface="Anton"/>
                <a:cs typeface="Anton"/>
                <a:sym typeface="Anton"/>
              </a:rPr>
              <a:t>PRÁCTICAS CON ORDENAMIENTO</a:t>
            </a:r>
            <a:endParaRPr b="0" i="0" sz="2900" u="none" cap="none" strike="noStrike">
              <a:solidFill>
                <a:srgbClr val="000000"/>
              </a:solidFill>
              <a:latin typeface="Arial"/>
              <a:ea typeface="Arial"/>
              <a:cs typeface="Arial"/>
              <a:sym typeface="Arial"/>
            </a:endParaRPr>
          </a:p>
        </p:txBody>
      </p:sp>
      <p:pic>
        <p:nvPicPr>
          <p:cNvPr id="253" name="Google Shape;253;p33"/>
          <p:cNvPicPr preferRelativeResize="0"/>
          <p:nvPr/>
        </p:nvPicPr>
        <p:blipFill rotWithShape="1">
          <a:blip r:embed="rId4">
            <a:alphaModFix/>
          </a:blip>
          <a:srcRect b="0" l="0" r="0" t="0"/>
          <a:stretch/>
        </p:blipFill>
        <p:spPr>
          <a:xfrm>
            <a:off x="7540055" y="83434"/>
            <a:ext cx="1634174" cy="639850"/>
          </a:xfrm>
          <a:prstGeom prst="rect">
            <a:avLst/>
          </a:prstGeom>
          <a:noFill/>
          <a:ln>
            <a:noFill/>
          </a:ln>
        </p:spPr>
      </p:pic>
      <p:pic>
        <p:nvPicPr>
          <p:cNvPr id="254" name="Google Shape;254;p33"/>
          <p:cNvPicPr preferRelativeResize="0"/>
          <p:nvPr/>
        </p:nvPicPr>
        <p:blipFill>
          <a:blip r:embed="rId5">
            <a:alphaModFix/>
          </a:blip>
          <a:stretch>
            <a:fillRect/>
          </a:stretch>
        </p:blipFill>
        <p:spPr>
          <a:xfrm>
            <a:off x="1862775" y="2036868"/>
            <a:ext cx="3029760" cy="710100"/>
          </a:xfrm>
          <a:prstGeom prst="rect">
            <a:avLst/>
          </a:prstGeom>
          <a:noFill/>
          <a:ln>
            <a:noFill/>
          </a:ln>
        </p:spPr>
      </p:pic>
      <p:pic>
        <p:nvPicPr>
          <p:cNvPr id="255" name="Google Shape;255;p33"/>
          <p:cNvPicPr preferRelativeResize="0"/>
          <p:nvPr/>
        </p:nvPicPr>
        <p:blipFill>
          <a:blip r:embed="rId6">
            <a:alphaModFix/>
          </a:blip>
          <a:stretch>
            <a:fillRect/>
          </a:stretch>
        </p:blipFill>
        <p:spPr>
          <a:xfrm>
            <a:off x="6299825" y="1658075"/>
            <a:ext cx="2605600" cy="2575651"/>
          </a:xfrm>
          <a:prstGeom prst="rect">
            <a:avLst/>
          </a:prstGeom>
          <a:noFill/>
          <a:ln>
            <a:noFill/>
          </a:ln>
        </p:spPr>
      </p:pic>
      <p:pic>
        <p:nvPicPr>
          <p:cNvPr id="256" name="Google Shape;256;p33"/>
          <p:cNvPicPr preferRelativeResize="0"/>
          <p:nvPr/>
        </p:nvPicPr>
        <p:blipFill>
          <a:blip r:embed="rId7">
            <a:alphaModFix/>
          </a:blip>
          <a:stretch>
            <a:fillRect/>
          </a:stretch>
        </p:blipFill>
        <p:spPr>
          <a:xfrm>
            <a:off x="446687" y="3173776"/>
            <a:ext cx="5861915" cy="181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2" name="Google Shape;262;p34"/>
          <p:cNvSpPr txBox="1"/>
          <p:nvPr/>
        </p:nvSpPr>
        <p:spPr>
          <a:xfrm>
            <a:off x="633150" y="994740"/>
            <a:ext cx="7877700" cy="12084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None/>
            </a:pPr>
            <a:r>
              <a:rPr lang="es-AR" sz="1700">
                <a:solidFill>
                  <a:schemeClr val="dk1"/>
                </a:solidFill>
                <a:highlight>
                  <a:schemeClr val="lt1"/>
                </a:highlight>
                <a:latin typeface="Helvetica Neue Light"/>
                <a:ea typeface="Helvetica Neue Light"/>
                <a:cs typeface="Helvetica Neue Light"/>
                <a:sym typeface="Helvetica Neue Light"/>
              </a:rPr>
              <a:t> Ahora seleccionemos todos los registros de la tabla </a:t>
            </a:r>
            <a:r>
              <a:rPr b="1" lang="es-AR" sz="1700">
                <a:solidFill>
                  <a:schemeClr val="dk1"/>
                </a:solidFill>
                <a:highlight>
                  <a:schemeClr val="lt1"/>
                </a:highlight>
                <a:latin typeface="Helvetica Neue"/>
                <a:ea typeface="Helvetica Neue"/>
                <a:cs typeface="Helvetica Neue"/>
                <a:sym typeface="Helvetica Neue"/>
              </a:rPr>
              <a:t>GAME</a:t>
            </a:r>
            <a:r>
              <a:rPr lang="es-AR" sz="1700">
                <a:solidFill>
                  <a:schemeClr val="dk1"/>
                </a:solidFill>
                <a:highlight>
                  <a:schemeClr val="lt1"/>
                </a:highlight>
                <a:latin typeface="Helvetica Neue Light"/>
                <a:ea typeface="Helvetica Neue Light"/>
                <a:cs typeface="Helvetica Neue Light"/>
                <a:sym typeface="Helvetica Neue Light"/>
              </a:rPr>
              <a:t>, ordenados por </a:t>
            </a:r>
            <a:r>
              <a:rPr b="1" lang="es-AR" sz="1700">
                <a:solidFill>
                  <a:schemeClr val="dk1"/>
                </a:solidFill>
                <a:highlight>
                  <a:schemeClr val="lt1"/>
                </a:highlight>
                <a:latin typeface="Helvetica Neue"/>
                <a:ea typeface="Helvetica Neue"/>
                <a:cs typeface="Helvetica Neue"/>
                <a:sym typeface="Helvetica Neue"/>
              </a:rPr>
              <a:t>id_level </a:t>
            </a:r>
            <a:r>
              <a:rPr lang="es-AR" sz="1700">
                <a:solidFill>
                  <a:schemeClr val="dk1"/>
                </a:solidFill>
                <a:highlight>
                  <a:schemeClr val="lt1"/>
                </a:highlight>
                <a:latin typeface="Helvetica Neue Light"/>
                <a:ea typeface="Helvetica Neue Light"/>
                <a:cs typeface="Helvetica Neue Light"/>
                <a:sym typeface="Helvetica Neue Light"/>
              </a:rPr>
              <a:t>de forma descendente (</a:t>
            </a:r>
            <a:r>
              <a:rPr b="1" i="1" lang="es-AR" sz="1700">
                <a:solidFill>
                  <a:schemeClr val="dk1"/>
                </a:solidFill>
                <a:highlight>
                  <a:schemeClr val="lt1"/>
                </a:highlight>
                <a:latin typeface="Helvetica Neue"/>
                <a:ea typeface="Helvetica Neue"/>
                <a:cs typeface="Helvetica Neue"/>
                <a:sym typeface="Helvetica Neue"/>
              </a:rPr>
              <a:t>DESC</a:t>
            </a:r>
            <a:r>
              <a:rPr i="1" lang="es-AR" sz="1700">
                <a:solidFill>
                  <a:schemeClr val="dk1"/>
                </a:solidFill>
                <a:highlight>
                  <a:schemeClr val="lt1"/>
                </a:highlight>
                <a:latin typeface="Helvetica Neue"/>
                <a:ea typeface="Helvetica Neue"/>
                <a:cs typeface="Helvetica Neue"/>
                <a:sym typeface="Helvetica Neue"/>
              </a:rPr>
              <a:t>) y apliquemos el filtro donde el nombre (</a:t>
            </a:r>
            <a:r>
              <a:rPr b="1" i="1" lang="es-AR" sz="1700">
                <a:solidFill>
                  <a:schemeClr val="dk1"/>
                </a:solidFill>
                <a:highlight>
                  <a:schemeClr val="lt1"/>
                </a:highlight>
                <a:latin typeface="Helvetica Neue"/>
                <a:ea typeface="Helvetica Neue"/>
                <a:cs typeface="Helvetica Neue"/>
                <a:sym typeface="Helvetica Neue"/>
              </a:rPr>
              <a:t>name</a:t>
            </a:r>
            <a:r>
              <a:rPr i="1" lang="es-AR" sz="1700">
                <a:solidFill>
                  <a:schemeClr val="dk1"/>
                </a:solidFill>
                <a:highlight>
                  <a:schemeClr val="lt1"/>
                </a:highlight>
                <a:latin typeface="Helvetica Neue"/>
                <a:ea typeface="Helvetica Neue"/>
                <a:cs typeface="Helvetica Neue"/>
                <a:sym typeface="Helvetica Neue"/>
              </a:rPr>
              <a:t>) contenga el texto </a:t>
            </a:r>
            <a:r>
              <a:rPr b="1" i="1" lang="es-AR" sz="1700">
                <a:solidFill>
                  <a:schemeClr val="dk1"/>
                </a:solidFill>
                <a:highlight>
                  <a:schemeClr val="lt1"/>
                </a:highlight>
                <a:latin typeface="Helvetica Neue"/>
                <a:ea typeface="Helvetica Neue"/>
                <a:cs typeface="Helvetica Neue"/>
                <a:sym typeface="Helvetica Neue"/>
              </a:rPr>
              <a:t>“of”</a:t>
            </a:r>
            <a:endParaRPr b="1" sz="1700">
              <a:solidFill>
                <a:schemeClr val="dk1"/>
              </a:solidFill>
              <a:highlight>
                <a:schemeClr val="lt1"/>
              </a:highlight>
              <a:latin typeface="Helvetica Neue"/>
              <a:ea typeface="Helvetica Neue"/>
              <a:cs typeface="Helvetica Neue"/>
              <a:sym typeface="Helvetica Neue"/>
            </a:endParaRPr>
          </a:p>
          <a:p>
            <a:pPr indent="0" lvl="0" marL="0" marR="38100" rtl="0" algn="l">
              <a:lnSpc>
                <a:spcPct val="150000"/>
              </a:lnSpc>
              <a:spcBef>
                <a:spcPts val="0"/>
              </a:spcBef>
              <a:spcAft>
                <a:spcPts val="0"/>
              </a:spcAft>
              <a:buNone/>
            </a:pPr>
            <a:r>
              <a:t/>
            </a:r>
            <a:endParaRPr b="1" sz="1700">
              <a:solidFill>
                <a:schemeClr val="dk1"/>
              </a:solidFill>
              <a:highlight>
                <a:schemeClr val="lt1"/>
              </a:highlight>
              <a:latin typeface="Helvetica Neue"/>
              <a:ea typeface="Helvetica Neue"/>
              <a:cs typeface="Helvetica Neue"/>
              <a:sym typeface="Helvetica Neue"/>
            </a:endParaRPr>
          </a:p>
          <a:p>
            <a:pPr indent="0" lvl="0" marL="0" marR="38100" rtl="0" algn="l">
              <a:lnSpc>
                <a:spcPct val="150000"/>
              </a:lnSpc>
              <a:spcBef>
                <a:spcPts val="0"/>
              </a:spcBef>
              <a:spcAft>
                <a:spcPts val="0"/>
              </a:spcAft>
              <a:buClr>
                <a:schemeClr val="dk1"/>
              </a:buClr>
              <a:buSzPts val="1100"/>
              <a:buFont typeface="Arial"/>
              <a:buNone/>
            </a:pPr>
            <a:r>
              <a:t/>
            </a:r>
            <a:endParaRPr b="0" i="1" sz="17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263" name="Google Shape;263;p34"/>
          <p:cNvSpPr txBox="1"/>
          <p:nvPr/>
        </p:nvSpPr>
        <p:spPr>
          <a:xfrm>
            <a:off x="2313450" y="331350"/>
            <a:ext cx="51075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900" u="none" cap="none" strike="noStrike">
                <a:solidFill>
                  <a:srgbClr val="000000"/>
                </a:solidFill>
                <a:latin typeface="Anton"/>
                <a:ea typeface="Anton"/>
                <a:cs typeface="Anton"/>
                <a:sym typeface="Anton"/>
              </a:rPr>
              <a:t>PRÁCTICAS CON ORDENAMIENTO</a:t>
            </a:r>
            <a:endParaRPr b="0" i="0" sz="2900" u="none" cap="none" strike="noStrike">
              <a:solidFill>
                <a:srgbClr val="000000"/>
              </a:solidFill>
              <a:latin typeface="Arial"/>
              <a:ea typeface="Arial"/>
              <a:cs typeface="Arial"/>
              <a:sym typeface="Arial"/>
            </a:endParaRPr>
          </a:p>
        </p:txBody>
      </p:sp>
      <p:pic>
        <p:nvPicPr>
          <p:cNvPr id="264" name="Google Shape;264;p34"/>
          <p:cNvPicPr preferRelativeResize="0"/>
          <p:nvPr/>
        </p:nvPicPr>
        <p:blipFill rotWithShape="1">
          <a:blip r:embed="rId4">
            <a:alphaModFix/>
          </a:blip>
          <a:srcRect b="0" l="0" r="0" t="0"/>
          <a:stretch/>
        </p:blipFill>
        <p:spPr>
          <a:xfrm>
            <a:off x="7540055" y="83434"/>
            <a:ext cx="1634174" cy="639850"/>
          </a:xfrm>
          <a:prstGeom prst="rect">
            <a:avLst/>
          </a:prstGeom>
          <a:noFill/>
          <a:ln>
            <a:noFill/>
          </a:ln>
        </p:spPr>
      </p:pic>
      <p:pic>
        <p:nvPicPr>
          <p:cNvPr id="265" name="Google Shape;265;p34"/>
          <p:cNvPicPr preferRelativeResize="0"/>
          <p:nvPr/>
        </p:nvPicPr>
        <p:blipFill>
          <a:blip r:embed="rId5">
            <a:alphaModFix/>
          </a:blip>
          <a:stretch>
            <a:fillRect/>
          </a:stretch>
        </p:blipFill>
        <p:spPr>
          <a:xfrm>
            <a:off x="2370963" y="2175513"/>
            <a:ext cx="2767175" cy="792475"/>
          </a:xfrm>
          <a:prstGeom prst="rect">
            <a:avLst/>
          </a:prstGeom>
          <a:noFill/>
          <a:ln>
            <a:noFill/>
          </a:ln>
        </p:spPr>
      </p:pic>
      <p:pic>
        <p:nvPicPr>
          <p:cNvPr id="266" name="Google Shape;266;p34"/>
          <p:cNvPicPr preferRelativeResize="0"/>
          <p:nvPr/>
        </p:nvPicPr>
        <p:blipFill>
          <a:blip r:embed="rId6">
            <a:alphaModFix/>
          </a:blip>
          <a:stretch>
            <a:fillRect/>
          </a:stretch>
        </p:blipFill>
        <p:spPr>
          <a:xfrm>
            <a:off x="6845175" y="1970650"/>
            <a:ext cx="2226700" cy="2201100"/>
          </a:xfrm>
          <a:prstGeom prst="rect">
            <a:avLst/>
          </a:prstGeom>
          <a:noFill/>
          <a:ln>
            <a:noFill/>
          </a:ln>
        </p:spPr>
      </p:pic>
      <p:pic>
        <p:nvPicPr>
          <p:cNvPr id="267" name="Google Shape;267;p34"/>
          <p:cNvPicPr preferRelativeResize="0"/>
          <p:nvPr/>
        </p:nvPicPr>
        <p:blipFill>
          <a:blip r:embed="rId7">
            <a:alphaModFix/>
          </a:blip>
          <a:stretch>
            <a:fillRect/>
          </a:stretch>
        </p:blipFill>
        <p:spPr>
          <a:xfrm>
            <a:off x="958000" y="3309200"/>
            <a:ext cx="5593100" cy="168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1" name="Shape 271"/>
        <p:cNvGrpSpPr/>
        <p:nvPr/>
      </p:nvGrpSpPr>
      <p:grpSpPr>
        <a:xfrm>
          <a:off x="0" y="0"/>
          <a:ext cx="0" cy="0"/>
          <a:chOff x="0" y="0"/>
          <a:chExt cx="0" cy="0"/>
        </a:xfrm>
      </p:grpSpPr>
      <p:sp>
        <p:nvSpPr>
          <p:cNvPr id="272" name="Google Shape;272;p35"/>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LIMIT</a:t>
            </a:r>
            <a:endParaRPr b="0" i="1" sz="3600" u="none" cap="none" strike="noStrike">
              <a:solidFill>
                <a:srgbClr val="000000"/>
              </a:solidFill>
              <a:latin typeface="Anton"/>
              <a:ea typeface="Anton"/>
              <a:cs typeface="Anton"/>
              <a:sym typeface="Anton"/>
            </a:endParaRPr>
          </a:p>
        </p:txBody>
      </p:sp>
      <p:pic>
        <p:nvPicPr>
          <p:cNvPr id="273" name="Google Shape;273;p3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9" name="Google Shape;279;p36"/>
          <p:cNvSpPr txBox="1"/>
          <p:nvPr/>
        </p:nvSpPr>
        <p:spPr>
          <a:xfrm>
            <a:off x="583600" y="1299800"/>
            <a:ext cx="7962600" cy="12720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La utilizamos al final de </a:t>
            </a:r>
            <a:r>
              <a:rPr b="0" i="0" lang="es-AR" sz="2400" u="sng" cap="none" strike="noStrike">
                <a:solidFill>
                  <a:srgbClr val="000000"/>
                </a:solidFill>
                <a:highlight>
                  <a:srgbClr val="FFFFFF"/>
                </a:highlight>
                <a:latin typeface="Helvetica Neue Light"/>
                <a:ea typeface="Helvetica Neue Light"/>
                <a:cs typeface="Helvetica Neue Light"/>
                <a:sym typeface="Helvetica Neue Light"/>
              </a:rPr>
              <a:t>toda </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la sentencia </a:t>
            </a:r>
            <a:r>
              <a:rPr b="1" i="0" lang="es-AR" sz="2400" u="none" cap="none" strike="noStrike">
                <a:solidFill>
                  <a:srgbClr val="000000"/>
                </a:solidFill>
                <a:highlight>
                  <a:srgbClr val="FFFFFF"/>
                </a:highlight>
                <a:latin typeface="Helvetica Neue"/>
                <a:ea typeface="Helvetica Neue"/>
                <a:cs typeface="Helvetica Neue"/>
                <a:sym typeface="Helvetica Neue"/>
              </a:rPr>
              <a:t>SELECT</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 para restringir el número de filas en el resultado de la consulta.</a:t>
            </a:r>
            <a:endParaRPr b="0" i="1" sz="24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280" name="Google Shape;280;p36"/>
          <p:cNvSpPr txBox="1"/>
          <p:nvPr/>
        </p:nvSpPr>
        <p:spPr>
          <a:xfrm>
            <a:off x="3824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LA SENTENCIA LIMIT</a:t>
            </a:r>
            <a:endParaRPr b="0" i="0" sz="2600" u="none" cap="none" strike="noStrike">
              <a:solidFill>
                <a:srgbClr val="000000"/>
              </a:solidFill>
              <a:latin typeface="Arial"/>
              <a:ea typeface="Arial"/>
              <a:cs typeface="Arial"/>
              <a:sym typeface="Arial"/>
            </a:endParaRPr>
          </a:p>
        </p:txBody>
      </p:sp>
      <p:sp>
        <p:nvSpPr>
          <p:cNvPr id="281" name="Google Shape;281;p36"/>
          <p:cNvSpPr txBox="1"/>
          <p:nvPr/>
        </p:nvSpPr>
        <p:spPr>
          <a:xfrm>
            <a:off x="584500" y="2805550"/>
            <a:ext cx="8007600" cy="1503900"/>
          </a:xfrm>
          <a:prstGeom prst="rect">
            <a:avLst/>
          </a:prstGeom>
          <a:noFill/>
          <a:ln>
            <a:noFill/>
          </a:ln>
        </p:spPr>
        <p:txBody>
          <a:bodyPr anchorCtr="0" anchor="ctr"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2400"/>
              <a:buFont typeface="Arial"/>
              <a:buNone/>
            </a:pPr>
            <a:r>
              <a:rPr b="1" lang="es-AR" sz="2400">
                <a:solidFill>
                  <a:schemeClr val="dk1"/>
                </a:solidFill>
                <a:highlight>
                  <a:schemeClr val="lt1"/>
                </a:highlight>
                <a:latin typeface="Helvetica Neue"/>
                <a:ea typeface="Helvetica Neue"/>
                <a:cs typeface="Helvetica Neue"/>
                <a:sym typeface="Helvetica Neue"/>
              </a:rPr>
              <a:t>LIMIT</a:t>
            </a:r>
            <a:r>
              <a:rPr lang="es-AR" sz="2400">
                <a:solidFill>
                  <a:schemeClr val="dk1"/>
                </a:solidFill>
                <a:highlight>
                  <a:schemeClr val="lt1"/>
                </a:highlight>
                <a:latin typeface="Helvetica Neue Light"/>
                <a:ea typeface="Helvetica Neue Light"/>
                <a:cs typeface="Helvetica Neue Light"/>
                <a:sym typeface="Helvetica Neue Light"/>
              </a:rPr>
              <a:t> espera uno o dos parámetros:</a:t>
            </a:r>
            <a:endParaRPr sz="2400">
              <a:solidFill>
                <a:schemeClr val="dk1"/>
              </a:solidFill>
              <a:highlight>
                <a:schemeClr val="lt1"/>
              </a:highlight>
              <a:latin typeface="Helvetica Neue Light"/>
              <a:ea typeface="Helvetica Neue Light"/>
              <a:cs typeface="Helvetica Neue Light"/>
              <a:sym typeface="Helvetica Neue Light"/>
            </a:endParaRPr>
          </a:p>
          <a:p>
            <a:pPr indent="-381000" lvl="0" marL="914400" marR="38100" rtl="0" algn="l">
              <a:lnSpc>
                <a:spcPct val="128571"/>
              </a:lnSpc>
              <a:spcBef>
                <a:spcPts val="0"/>
              </a:spcBef>
              <a:spcAft>
                <a:spcPts val="0"/>
              </a:spcAft>
              <a:buClr>
                <a:schemeClr val="dk1"/>
              </a:buClr>
              <a:buSzPts val="2400"/>
              <a:buFont typeface="Helvetica Neue Light"/>
              <a:buAutoNum type="arabicPeriod"/>
            </a:pPr>
            <a:r>
              <a:rPr lang="es-AR" sz="2400">
                <a:solidFill>
                  <a:schemeClr val="dk1"/>
                </a:solidFill>
                <a:highlight>
                  <a:schemeClr val="lt1"/>
                </a:highlight>
                <a:latin typeface="Helvetica Neue Light"/>
                <a:ea typeface="Helvetica Neue Light"/>
                <a:cs typeface="Helvetica Neue Light"/>
                <a:sym typeface="Helvetica Neue Light"/>
              </a:rPr>
              <a:t>desde qué registro comenzar a mostrar.</a:t>
            </a:r>
            <a:endParaRPr sz="2400">
              <a:solidFill>
                <a:schemeClr val="dk1"/>
              </a:solidFill>
              <a:highlight>
                <a:schemeClr val="lt1"/>
              </a:highlight>
              <a:latin typeface="Helvetica Neue Light"/>
              <a:ea typeface="Helvetica Neue Light"/>
              <a:cs typeface="Helvetica Neue Light"/>
              <a:sym typeface="Helvetica Neue Light"/>
            </a:endParaRPr>
          </a:p>
          <a:p>
            <a:pPr indent="-381000" lvl="0" marL="914400" marR="38100" rtl="0" algn="l">
              <a:lnSpc>
                <a:spcPct val="128571"/>
              </a:lnSpc>
              <a:spcBef>
                <a:spcPts val="0"/>
              </a:spcBef>
              <a:spcAft>
                <a:spcPts val="0"/>
              </a:spcAft>
              <a:buClr>
                <a:schemeClr val="dk1"/>
              </a:buClr>
              <a:buSzPts val="2400"/>
              <a:buFont typeface="Helvetica Neue Light"/>
              <a:buAutoNum type="arabicPeriod"/>
            </a:pPr>
            <a:r>
              <a:rPr lang="es-AR" sz="2400">
                <a:solidFill>
                  <a:schemeClr val="dk1"/>
                </a:solidFill>
                <a:highlight>
                  <a:schemeClr val="lt1"/>
                </a:highlight>
                <a:latin typeface="Helvetica Neue Light"/>
                <a:ea typeface="Helvetica Neue Light"/>
                <a:cs typeface="Helvetica Neue Light"/>
                <a:sym typeface="Helvetica Neue Light"/>
              </a:rPr>
              <a:t>el total de registros próximos a mostrar.</a:t>
            </a:r>
            <a:endParaRPr>
              <a:latin typeface="Calibri"/>
              <a:ea typeface="Calibri"/>
              <a:cs typeface="Calibri"/>
              <a:sym typeface="Calibri"/>
            </a:endParaRPr>
          </a:p>
        </p:txBody>
      </p:sp>
      <p:pic>
        <p:nvPicPr>
          <p:cNvPr id="282" name="Google Shape;282;p36"/>
          <p:cNvPicPr preferRelativeResize="0"/>
          <p:nvPr/>
        </p:nvPicPr>
        <p:blipFill rotWithShape="1">
          <a:blip r:embed="rId4">
            <a:alphaModFix/>
          </a:blip>
          <a:srcRect b="0" l="0" r="0" t="0"/>
          <a:stretch/>
        </p:blipFill>
        <p:spPr>
          <a:xfrm>
            <a:off x="7540055" y="83434"/>
            <a:ext cx="1634174" cy="63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8" name="Google Shape;288;p37"/>
          <p:cNvSpPr txBox="1"/>
          <p:nvPr/>
        </p:nvSpPr>
        <p:spPr>
          <a:xfrm>
            <a:off x="4572000" y="2824200"/>
            <a:ext cx="4357500" cy="23193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Si especificamos un solo parámetro numérico, nos devolverá </a:t>
            </a:r>
            <a:r>
              <a:rPr lang="es-AR" sz="2000">
                <a:highlight>
                  <a:srgbClr val="FFFFFF"/>
                </a:highlight>
                <a:latin typeface="Helvetica Neue Light"/>
                <a:ea typeface="Helvetica Neue Light"/>
                <a:cs typeface="Helvetica Neue Light"/>
                <a:sym typeface="Helvetica Neue Light"/>
              </a:rPr>
              <a:t>sólo</a:t>
            </a: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 los primeros </a:t>
            </a:r>
            <a:r>
              <a:rPr b="1" i="1" lang="es-AR" sz="2000" u="none" cap="none" strike="noStrike">
                <a:solidFill>
                  <a:srgbClr val="000000"/>
                </a:solidFill>
                <a:highlight>
                  <a:srgbClr val="FFFFFF"/>
                </a:highlight>
                <a:latin typeface="Helvetica Neue"/>
                <a:ea typeface="Helvetica Neue"/>
                <a:cs typeface="Helvetica Neue"/>
                <a:sym typeface="Helvetica Neue"/>
              </a:rPr>
              <a:t>N</a:t>
            </a: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 registros del resultado de la consulta.</a:t>
            </a:r>
            <a:endParaRPr b="0" i="0" sz="2000" u="none" cap="none" strike="noStrike">
              <a:solidFill>
                <a:srgbClr val="1E1E1E"/>
              </a:solidFill>
              <a:highlight>
                <a:srgbClr val="FFFFFF"/>
              </a:highlight>
              <a:latin typeface="Helvetica Neue"/>
              <a:ea typeface="Helvetica Neue"/>
              <a:cs typeface="Helvetica Neue"/>
              <a:sym typeface="Helvetica Neue"/>
            </a:endParaRPr>
          </a:p>
        </p:txBody>
      </p:sp>
      <p:grpSp>
        <p:nvGrpSpPr>
          <p:cNvPr id="289" name="Google Shape;289;p37"/>
          <p:cNvGrpSpPr/>
          <p:nvPr/>
        </p:nvGrpSpPr>
        <p:grpSpPr>
          <a:xfrm>
            <a:off x="75" y="0"/>
            <a:ext cx="3992650" cy="5143500"/>
            <a:chOff x="75" y="0"/>
            <a:chExt cx="3992650" cy="5143500"/>
          </a:xfrm>
        </p:grpSpPr>
        <p:sp>
          <p:nvSpPr>
            <p:cNvPr id="290" name="Google Shape;290;p37"/>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7"/>
            <p:cNvSpPr txBox="1"/>
            <p:nvPr/>
          </p:nvSpPr>
          <p:spPr>
            <a:xfrm>
              <a:off x="211525" y="1378800"/>
              <a:ext cx="3781200" cy="23859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2600"/>
                <a:buFont typeface="Arial"/>
                <a:buNone/>
              </a:pPr>
              <a:r>
                <a:rPr b="1" i="0" lang="es-AR" sz="2600" u="none" cap="none" strike="noStrike">
                  <a:solidFill>
                    <a:schemeClr val="lt1"/>
                  </a:solidFill>
                  <a:latin typeface="Consolas"/>
                  <a:ea typeface="Consolas"/>
                  <a:cs typeface="Consolas"/>
                  <a:sym typeface="Consolas"/>
                </a:rPr>
                <a:t>SELECT</a:t>
              </a:r>
              <a:r>
                <a:rPr b="0" i="0" lang="es-AR" sz="1200" u="none" cap="none" strike="noStrike">
                  <a:solidFill>
                    <a:schemeClr val="dk1"/>
                  </a:solidFill>
                  <a:latin typeface="Consolas"/>
                  <a:ea typeface="Consolas"/>
                  <a:cs typeface="Consolas"/>
                  <a:sym typeface="Consolas"/>
                </a:rPr>
                <a:t> </a:t>
              </a:r>
              <a:r>
                <a:rPr b="0" i="0" lang="es-AR" sz="2600" u="none" cap="none" strike="noStrike">
                  <a:solidFill>
                    <a:schemeClr val="accent4"/>
                  </a:solidFill>
                  <a:latin typeface="Consolas"/>
                  <a:ea typeface="Consolas"/>
                  <a:cs typeface="Consolas"/>
                  <a:sym typeface="Consolas"/>
                </a:rPr>
                <a:t>*</a:t>
              </a:r>
              <a:endParaRPr b="0" i="0" sz="26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600" u="none" cap="none" strike="noStrike">
                  <a:solidFill>
                    <a:schemeClr val="lt1"/>
                  </a:solidFill>
                  <a:latin typeface="Consolas"/>
                  <a:ea typeface="Consolas"/>
                  <a:cs typeface="Consolas"/>
                  <a:sym typeface="Consolas"/>
                </a:rPr>
                <a:t>FROM</a:t>
              </a:r>
              <a:r>
                <a:rPr b="0" i="0" lang="es-AR" sz="1200" u="none" cap="none" strike="noStrike">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game</a:t>
              </a:r>
              <a:endParaRPr b="0" i="0" sz="24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600" u="none" cap="none" strike="noStrike">
                  <a:solidFill>
                    <a:schemeClr val="lt1"/>
                  </a:solidFill>
                  <a:latin typeface="Consolas"/>
                  <a:ea typeface="Consolas"/>
                  <a:cs typeface="Consolas"/>
                  <a:sym typeface="Consolas"/>
                </a:rPr>
                <a:t>ORDER BY</a:t>
              </a:r>
              <a:r>
                <a:rPr b="0" i="0" lang="es-AR" sz="1700" u="none" cap="none" strike="noStrike">
                  <a:solidFill>
                    <a:schemeClr val="dk1"/>
                  </a:solidFill>
                  <a:latin typeface="Consolas"/>
                  <a:ea typeface="Consolas"/>
                  <a:cs typeface="Consolas"/>
                  <a:sym typeface="Consolas"/>
                </a:rPr>
                <a:t> </a:t>
              </a:r>
              <a:r>
                <a:rPr lang="es-AR" sz="2200">
                  <a:solidFill>
                    <a:schemeClr val="accent4"/>
                  </a:solidFill>
                  <a:latin typeface="Consolas"/>
                  <a:ea typeface="Consolas"/>
                  <a:cs typeface="Consolas"/>
                  <a:sym typeface="Consolas"/>
                </a:rPr>
                <a:t>id_class</a:t>
              </a:r>
              <a:endParaRPr b="0" i="0" sz="22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600" u="none" cap="none" strike="noStrike">
                  <a:solidFill>
                    <a:schemeClr val="lt1"/>
                  </a:solidFill>
                  <a:latin typeface="Consolas"/>
                  <a:ea typeface="Consolas"/>
                  <a:cs typeface="Consolas"/>
                  <a:sym typeface="Consolas"/>
                </a:rPr>
                <a:t>LIMIT</a:t>
              </a:r>
              <a:r>
                <a:rPr b="0" i="0" lang="es-AR" sz="1200" u="none" cap="none" strike="noStrike">
                  <a:solidFill>
                    <a:schemeClr val="dk1"/>
                  </a:solidFill>
                  <a:latin typeface="Consolas"/>
                  <a:ea typeface="Consolas"/>
                  <a:cs typeface="Consolas"/>
                  <a:sym typeface="Consolas"/>
                </a:rPr>
                <a:t> </a:t>
              </a:r>
              <a:r>
                <a:rPr b="0" i="0" lang="es-AR" sz="2600" u="none" cap="none" strike="noStrike">
                  <a:solidFill>
                    <a:schemeClr val="accent4"/>
                  </a:solidFill>
                  <a:latin typeface="Consolas"/>
                  <a:ea typeface="Consolas"/>
                  <a:cs typeface="Consolas"/>
                  <a:sym typeface="Consolas"/>
                </a:rPr>
                <a:t>5;</a:t>
              </a:r>
              <a:endParaRPr b="0" i="0" sz="2800" u="none" cap="none" strike="noStrike">
                <a:solidFill>
                  <a:schemeClr val="accent4"/>
                </a:solidFill>
                <a:latin typeface="Consolas"/>
                <a:ea typeface="Consolas"/>
                <a:cs typeface="Consolas"/>
                <a:sym typeface="Consolas"/>
              </a:endParaRPr>
            </a:p>
          </p:txBody>
        </p:sp>
      </p:grpSp>
      <p:pic>
        <p:nvPicPr>
          <p:cNvPr id="292" name="Google Shape;292;p37"/>
          <p:cNvPicPr preferRelativeResize="0"/>
          <p:nvPr/>
        </p:nvPicPr>
        <p:blipFill>
          <a:blip r:embed="rId4">
            <a:alphaModFix/>
          </a:blip>
          <a:stretch>
            <a:fillRect/>
          </a:stretch>
        </p:blipFill>
        <p:spPr>
          <a:xfrm>
            <a:off x="3992725" y="311725"/>
            <a:ext cx="5151275" cy="2112449"/>
          </a:xfrm>
          <a:prstGeom prst="rect">
            <a:avLst/>
          </a:prstGeom>
          <a:noFill/>
          <a:ln>
            <a:noFill/>
          </a:ln>
        </p:spPr>
      </p:pic>
      <p:sp>
        <p:nvSpPr>
          <p:cNvPr id="293" name="Google Shape;293;p37"/>
          <p:cNvSpPr/>
          <p:nvPr/>
        </p:nvSpPr>
        <p:spPr>
          <a:xfrm>
            <a:off x="4055775" y="508177"/>
            <a:ext cx="5038800" cy="756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8"/>
          <p:cNvPicPr preferRelativeResize="0"/>
          <p:nvPr/>
        </p:nvPicPr>
        <p:blipFill>
          <a:blip r:embed="rId3">
            <a:alphaModFix/>
          </a:blip>
          <a:stretch>
            <a:fillRect/>
          </a:stretch>
        </p:blipFill>
        <p:spPr>
          <a:xfrm>
            <a:off x="3992725" y="311725"/>
            <a:ext cx="5151275" cy="2112449"/>
          </a:xfrm>
          <a:prstGeom prst="rect">
            <a:avLst/>
          </a:prstGeom>
          <a:noFill/>
          <a:ln>
            <a:noFill/>
          </a:ln>
        </p:spPr>
      </p:pic>
      <p:pic>
        <p:nvPicPr>
          <p:cNvPr id="299" name="Google Shape;299;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00" name="Google Shape;300;p38"/>
          <p:cNvSpPr txBox="1"/>
          <p:nvPr/>
        </p:nvSpPr>
        <p:spPr>
          <a:xfrm>
            <a:off x="4327250" y="2824200"/>
            <a:ext cx="4621500" cy="23193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Si especificamos dos parámetros numéricos, </a:t>
            </a:r>
            <a:r>
              <a:rPr lang="es-AR" sz="2000">
                <a:highlight>
                  <a:srgbClr val="FFFFFF"/>
                </a:highlight>
                <a:latin typeface="Helvetica Neue Light"/>
                <a:ea typeface="Helvetica Neue Light"/>
                <a:cs typeface="Helvetica Neue Light"/>
                <a:sym typeface="Helvetica Neue Light"/>
              </a:rPr>
              <a:t>se listarán los </a:t>
            </a:r>
            <a:r>
              <a:rPr b="1" i="1" lang="es-AR" sz="2000" u="none" cap="none" strike="noStrike">
                <a:solidFill>
                  <a:srgbClr val="000000"/>
                </a:solidFill>
                <a:highlight>
                  <a:srgbClr val="FFFFFF"/>
                </a:highlight>
                <a:latin typeface="Helvetica Neue"/>
                <a:ea typeface="Helvetica Neue"/>
                <a:cs typeface="Helvetica Neue"/>
                <a:sym typeface="Helvetica Neue"/>
              </a:rPr>
              <a:t>N</a:t>
            </a: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 registros del resultado de la consulta, partiendo de la posición indicada por el primer parámetro.</a:t>
            </a:r>
            <a:endParaRPr b="0" i="0" sz="2000" u="none" cap="none" strike="noStrike">
              <a:solidFill>
                <a:srgbClr val="1E1E1E"/>
              </a:solidFill>
              <a:highlight>
                <a:srgbClr val="FFFFFF"/>
              </a:highlight>
              <a:latin typeface="Helvetica Neue"/>
              <a:ea typeface="Helvetica Neue"/>
              <a:cs typeface="Helvetica Neue"/>
              <a:sym typeface="Helvetica Neue"/>
            </a:endParaRPr>
          </a:p>
        </p:txBody>
      </p:sp>
      <p:grpSp>
        <p:nvGrpSpPr>
          <p:cNvPr id="301" name="Google Shape;301;p38"/>
          <p:cNvGrpSpPr/>
          <p:nvPr/>
        </p:nvGrpSpPr>
        <p:grpSpPr>
          <a:xfrm>
            <a:off x="75" y="0"/>
            <a:ext cx="3992650" cy="5143500"/>
            <a:chOff x="75" y="0"/>
            <a:chExt cx="3992650" cy="5143500"/>
          </a:xfrm>
        </p:grpSpPr>
        <p:sp>
          <p:nvSpPr>
            <p:cNvPr id="302" name="Google Shape;302;p38"/>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8"/>
            <p:cNvSpPr txBox="1"/>
            <p:nvPr/>
          </p:nvSpPr>
          <p:spPr>
            <a:xfrm>
              <a:off x="211525" y="1378800"/>
              <a:ext cx="3781200" cy="23859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2600"/>
                <a:buFont typeface="Arial"/>
                <a:buNone/>
              </a:pPr>
              <a:r>
                <a:rPr b="1" lang="es-AR" sz="2600">
                  <a:solidFill>
                    <a:schemeClr val="lt1"/>
                  </a:solidFill>
                  <a:latin typeface="Consolas"/>
                  <a:ea typeface="Consolas"/>
                  <a:cs typeface="Consolas"/>
                  <a:sym typeface="Consolas"/>
                </a:rPr>
                <a:t>SELECT</a:t>
              </a:r>
              <a:r>
                <a:rPr lang="es-AR" sz="1200">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a:t>
              </a:r>
              <a:endParaRPr sz="26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2600"/>
                <a:buFont typeface="Arial"/>
                <a:buNone/>
              </a:pPr>
              <a:r>
                <a:rPr b="1" lang="es-AR" sz="2600">
                  <a:solidFill>
                    <a:schemeClr val="lt1"/>
                  </a:solidFill>
                  <a:latin typeface="Consolas"/>
                  <a:ea typeface="Consolas"/>
                  <a:cs typeface="Consolas"/>
                  <a:sym typeface="Consolas"/>
                </a:rPr>
                <a:t>FROM</a:t>
              </a:r>
              <a:r>
                <a:rPr lang="es-AR" sz="1200">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game</a:t>
              </a:r>
              <a:endParaRPr sz="24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2600"/>
                <a:buFont typeface="Arial"/>
                <a:buNone/>
              </a:pPr>
              <a:r>
                <a:rPr b="1" lang="es-AR" sz="2600">
                  <a:solidFill>
                    <a:schemeClr val="lt1"/>
                  </a:solidFill>
                  <a:latin typeface="Consolas"/>
                  <a:ea typeface="Consolas"/>
                  <a:cs typeface="Consolas"/>
                  <a:sym typeface="Consolas"/>
                </a:rPr>
                <a:t>ORDER BY</a:t>
              </a:r>
              <a:r>
                <a:rPr lang="es-AR" sz="1700">
                  <a:solidFill>
                    <a:schemeClr val="dk1"/>
                  </a:solidFill>
                  <a:latin typeface="Consolas"/>
                  <a:ea typeface="Consolas"/>
                  <a:cs typeface="Consolas"/>
                  <a:sym typeface="Consolas"/>
                </a:rPr>
                <a:t> </a:t>
              </a:r>
              <a:r>
                <a:rPr lang="es-AR" sz="2200">
                  <a:solidFill>
                    <a:schemeClr val="accent4"/>
                  </a:solidFill>
                  <a:latin typeface="Consolas"/>
                  <a:ea typeface="Consolas"/>
                  <a:cs typeface="Consolas"/>
                  <a:sym typeface="Consolas"/>
                </a:rPr>
                <a:t>id_class</a:t>
              </a:r>
              <a:endParaRPr sz="22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2600"/>
                <a:buFont typeface="Arial"/>
                <a:buNone/>
              </a:pPr>
              <a:r>
                <a:rPr b="1" lang="es-AR" sz="2600">
                  <a:solidFill>
                    <a:schemeClr val="lt1"/>
                  </a:solidFill>
                  <a:latin typeface="Consolas"/>
                  <a:ea typeface="Consolas"/>
                  <a:cs typeface="Consolas"/>
                  <a:sym typeface="Consolas"/>
                </a:rPr>
                <a:t>LIMIT</a:t>
              </a:r>
              <a:r>
                <a:rPr lang="es-AR" sz="1200">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3, 5;</a:t>
              </a:r>
              <a:endParaRPr b="1" sz="2600">
                <a:solidFill>
                  <a:schemeClr val="lt1"/>
                </a:solidFill>
                <a:latin typeface="Consolas"/>
                <a:ea typeface="Consolas"/>
                <a:cs typeface="Consolas"/>
                <a:sym typeface="Consolas"/>
              </a:endParaRPr>
            </a:p>
          </p:txBody>
        </p:sp>
      </p:grpSp>
      <p:sp>
        <p:nvSpPr>
          <p:cNvPr id="304" name="Google Shape;304;p38"/>
          <p:cNvSpPr/>
          <p:nvPr/>
        </p:nvSpPr>
        <p:spPr>
          <a:xfrm>
            <a:off x="4055775" y="952125"/>
            <a:ext cx="5038800" cy="7458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39"/>
          <p:cNvSpPr/>
          <p:nvPr/>
        </p:nvSpPr>
        <p:spPr>
          <a:xfrm>
            <a:off x="5606825" y="0"/>
            <a:ext cx="3537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9"/>
          <p:cNvSpPr txBox="1"/>
          <p:nvPr/>
        </p:nvSpPr>
        <p:spPr>
          <a:xfrm>
            <a:off x="209875" y="1296000"/>
            <a:ext cx="5678400" cy="1873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0" i="0" lang="es-AR" sz="1400" u="none" cap="none" strike="noStrike">
                <a:solidFill>
                  <a:srgbClr val="000000"/>
                </a:solidFill>
                <a:latin typeface="Helvetica Neue Light"/>
                <a:ea typeface="Helvetica Neue Light"/>
                <a:cs typeface="Helvetica Neue Light"/>
                <a:sym typeface="Helvetica Neue Light"/>
              </a:rPr>
              <a:t>Si alguna vez debes trabajar con </a:t>
            </a:r>
            <a:r>
              <a:rPr b="1" i="0" lang="es-AR" sz="1400" u="none" cap="none" strike="noStrike">
                <a:solidFill>
                  <a:srgbClr val="000000"/>
                </a:solidFill>
                <a:latin typeface="Helvetica Neue"/>
                <a:ea typeface="Helvetica Neue"/>
                <a:cs typeface="Helvetica Neue"/>
                <a:sym typeface="Helvetica Neue"/>
              </a:rPr>
              <a:t>SQL Server</a:t>
            </a:r>
            <a:r>
              <a:rPr b="0" i="0" lang="es-AR" sz="1400" u="none" cap="none" strike="noStrike">
                <a:solidFill>
                  <a:srgbClr val="000000"/>
                </a:solidFill>
                <a:latin typeface="Helvetica Neue Light"/>
                <a:ea typeface="Helvetica Neue Light"/>
                <a:cs typeface="Helvetica Neue Light"/>
                <a:sym typeface="Helvetica Neue Light"/>
              </a:rPr>
              <a:t>, ten presente que este motor de </a:t>
            </a:r>
            <a:r>
              <a:rPr lang="es-AR">
                <a:latin typeface="Helvetica Neue Light"/>
                <a:ea typeface="Helvetica Neue Light"/>
                <a:cs typeface="Helvetica Neue Light"/>
                <a:sym typeface="Helvetica Neue Light"/>
              </a:rPr>
              <a:t>BD</a:t>
            </a:r>
            <a:r>
              <a:rPr b="0" i="0" lang="es-AR" sz="1400" u="none" cap="none" strike="noStrike">
                <a:solidFill>
                  <a:srgbClr val="000000"/>
                </a:solidFill>
                <a:latin typeface="Helvetica Neue Light"/>
                <a:ea typeface="Helvetica Neue Light"/>
                <a:cs typeface="Helvetica Neue Light"/>
                <a:sym typeface="Helvetica Neue Light"/>
              </a:rPr>
              <a:t> no incluye la sentencia </a:t>
            </a:r>
            <a:r>
              <a:rPr b="1" i="0" lang="es-AR" sz="1400" u="none" cap="none" strike="noStrike">
                <a:solidFill>
                  <a:srgbClr val="000000"/>
                </a:solidFill>
                <a:latin typeface="Helvetica Neue"/>
                <a:ea typeface="Helvetica Neue"/>
                <a:cs typeface="Helvetica Neue"/>
                <a:sym typeface="Helvetica Neue"/>
              </a:rPr>
              <a:t>LIMIT.</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5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500"/>
              <a:buFont typeface="Arial"/>
              <a:buNone/>
            </a:pPr>
            <a:r>
              <a:rPr b="0" i="0" lang="es-AR" sz="1400" u="none" cap="none" strike="noStrike">
                <a:solidFill>
                  <a:srgbClr val="000000"/>
                </a:solidFill>
                <a:latin typeface="Helvetica Neue Light"/>
                <a:ea typeface="Helvetica Neue Light"/>
                <a:cs typeface="Helvetica Neue Light"/>
                <a:sym typeface="Helvetica Neue Light"/>
              </a:rPr>
              <a:t>En su lugar, utiliza la </a:t>
            </a:r>
            <a:r>
              <a:rPr b="1" i="0" lang="es-AR" sz="1400" u="none" cap="none" strike="noStrike">
                <a:solidFill>
                  <a:srgbClr val="000000"/>
                </a:solidFill>
                <a:latin typeface="Helvetica Neue"/>
                <a:ea typeface="Helvetica Neue"/>
                <a:cs typeface="Helvetica Neue"/>
                <a:sym typeface="Helvetica Neue"/>
              </a:rPr>
              <a:t>sentencia TOP</a:t>
            </a:r>
            <a:r>
              <a:rPr b="0" i="0" lang="es-AR" sz="1400" u="none" cap="none" strike="noStrike">
                <a:solidFill>
                  <a:srgbClr val="000000"/>
                </a:solidFill>
                <a:latin typeface="Helvetica Neue Light"/>
                <a:ea typeface="Helvetica Neue Light"/>
                <a:cs typeface="Helvetica Neue Light"/>
                <a:sym typeface="Helvetica Neue Light"/>
              </a:rPr>
              <a:t> para devolverte los primeros </a:t>
            </a:r>
            <a:r>
              <a:rPr b="1" i="1" lang="es-AR" sz="1400" u="none" cap="none" strike="noStrike">
                <a:solidFill>
                  <a:srgbClr val="000000"/>
                </a:solidFill>
                <a:latin typeface="Helvetica Neue"/>
                <a:ea typeface="Helvetica Neue"/>
                <a:cs typeface="Helvetica Neue"/>
                <a:sym typeface="Helvetica Neue"/>
              </a:rPr>
              <a:t>N</a:t>
            </a:r>
            <a:r>
              <a:rPr b="0" i="0" lang="es-AR" sz="1400" u="none" cap="none" strike="noStrike">
                <a:solidFill>
                  <a:srgbClr val="000000"/>
                </a:solidFill>
                <a:latin typeface="Helvetica Neue Light"/>
                <a:ea typeface="Helvetica Neue Light"/>
                <a:cs typeface="Helvetica Neue Light"/>
                <a:sym typeface="Helvetica Neue Light"/>
              </a:rPr>
              <a:t> </a:t>
            </a:r>
            <a:r>
              <a:rPr b="1" i="1" lang="es-AR" sz="1400" u="none" cap="none" strike="noStrike">
                <a:solidFill>
                  <a:srgbClr val="000000"/>
                </a:solidFill>
                <a:latin typeface="Helvetica Neue"/>
                <a:ea typeface="Helvetica Neue"/>
                <a:cs typeface="Helvetica Neue"/>
                <a:sym typeface="Helvetica Neue"/>
              </a:rPr>
              <a:t>registros</a:t>
            </a:r>
            <a:r>
              <a:rPr b="0" i="0" lang="es-AR" sz="1400" u="none" cap="none" strike="noStrike">
                <a:solidFill>
                  <a:srgbClr val="000000"/>
                </a:solidFill>
                <a:latin typeface="Helvetica Neue Light"/>
                <a:ea typeface="Helvetica Neue Light"/>
                <a:cs typeface="Helvetica Neue Light"/>
                <a:sym typeface="Helvetica Neue Light"/>
              </a:rPr>
              <a:t> de la consulta solicitada. Ejemp</a:t>
            </a:r>
            <a:r>
              <a:rPr lang="es-AR">
                <a:latin typeface="Helvetica Neue Light"/>
                <a:ea typeface="Helvetica Neue Light"/>
                <a:cs typeface="Helvetica Neue Light"/>
                <a:sym typeface="Helvetica Neue Light"/>
              </a:rPr>
              <a:t>lo en codigo SQL Server:</a:t>
            </a:r>
            <a:endParaRPr b="0" i="0" sz="1200" u="none" cap="none" strike="noStrike">
              <a:solidFill>
                <a:schemeClr val="dk1"/>
              </a:solidFill>
              <a:latin typeface="Helvetica Neue Light"/>
              <a:ea typeface="Helvetica Neue Light"/>
              <a:cs typeface="Helvetica Neue Light"/>
              <a:sym typeface="Helvetica Neue Light"/>
            </a:endParaRPr>
          </a:p>
        </p:txBody>
      </p:sp>
      <p:sp>
        <p:nvSpPr>
          <p:cNvPr id="311" name="Google Shape;311;p39"/>
          <p:cNvSpPr txBox="1"/>
          <p:nvPr/>
        </p:nvSpPr>
        <p:spPr>
          <a:xfrm>
            <a:off x="1398000" y="324950"/>
            <a:ext cx="3913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USO DE </a:t>
            </a:r>
            <a:r>
              <a:rPr b="0" i="1" lang="es-AR" sz="3600" u="none" cap="none" strike="sngStrike">
                <a:solidFill>
                  <a:srgbClr val="000000"/>
                </a:solidFill>
                <a:latin typeface="Anton"/>
                <a:ea typeface="Anton"/>
                <a:cs typeface="Anton"/>
                <a:sym typeface="Anton"/>
              </a:rPr>
              <a:t>LIMIT</a:t>
            </a:r>
            <a:r>
              <a:rPr b="0" i="1" lang="es-AR" sz="3600" u="none" cap="none" strike="noStrike">
                <a:solidFill>
                  <a:srgbClr val="000000"/>
                </a:solidFill>
                <a:latin typeface="Anton"/>
                <a:ea typeface="Anton"/>
                <a:cs typeface="Anton"/>
                <a:sym typeface="Anton"/>
              </a:rPr>
              <a:t> TOP</a:t>
            </a:r>
            <a:endParaRPr b="0" i="1" sz="3600" u="none" cap="none" strike="noStrike">
              <a:solidFill>
                <a:srgbClr val="000000"/>
              </a:solidFill>
              <a:latin typeface="Anton"/>
              <a:ea typeface="Anton"/>
              <a:cs typeface="Anton"/>
              <a:sym typeface="Anton"/>
            </a:endParaRPr>
          </a:p>
        </p:txBody>
      </p:sp>
      <p:pic>
        <p:nvPicPr>
          <p:cNvPr id="312" name="Google Shape;312;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3" name="Google Shape;313;p39"/>
          <p:cNvPicPr preferRelativeResize="0"/>
          <p:nvPr/>
        </p:nvPicPr>
        <p:blipFill rotWithShape="1">
          <a:blip r:embed="rId4">
            <a:alphaModFix/>
          </a:blip>
          <a:srcRect b="0" l="0" r="0" t="0"/>
          <a:stretch/>
        </p:blipFill>
        <p:spPr>
          <a:xfrm>
            <a:off x="5888245" y="1074688"/>
            <a:ext cx="2866200" cy="2316125"/>
          </a:xfrm>
          <a:prstGeom prst="rect">
            <a:avLst/>
          </a:prstGeom>
          <a:noFill/>
          <a:ln>
            <a:noFill/>
          </a:ln>
        </p:spPr>
      </p:pic>
      <p:sp>
        <p:nvSpPr>
          <p:cNvPr id="314" name="Google Shape;314;p39"/>
          <p:cNvSpPr/>
          <p:nvPr/>
        </p:nvSpPr>
        <p:spPr>
          <a:xfrm>
            <a:off x="209864" y="3001500"/>
            <a:ext cx="5179800" cy="19887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9"/>
          <p:cNvSpPr txBox="1"/>
          <p:nvPr/>
        </p:nvSpPr>
        <p:spPr>
          <a:xfrm>
            <a:off x="252540" y="3452761"/>
            <a:ext cx="5065800" cy="1229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900"/>
              <a:buFont typeface="Arial"/>
              <a:buNone/>
            </a:pPr>
            <a:r>
              <a:rPr b="1" i="0" lang="es-AR" sz="1900" u="none" cap="none" strike="noStrike">
                <a:solidFill>
                  <a:srgbClr val="4A86E8"/>
                </a:solidFill>
                <a:latin typeface="Consolas"/>
                <a:ea typeface="Consolas"/>
                <a:cs typeface="Consolas"/>
                <a:sym typeface="Consolas"/>
              </a:rPr>
              <a:t>SELECT TOP </a:t>
            </a:r>
            <a:r>
              <a:rPr b="1" i="0" lang="es-AR" sz="1900" u="none" cap="none" strike="noStrike">
                <a:solidFill>
                  <a:schemeClr val="lt1"/>
                </a:solidFill>
                <a:latin typeface="Consolas"/>
                <a:ea typeface="Consolas"/>
                <a:cs typeface="Consolas"/>
                <a:sym typeface="Consolas"/>
              </a:rPr>
              <a:t>10</a:t>
            </a:r>
            <a:r>
              <a:rPr b="0" i="0" lang="es-AR" sz="1900" u="none" cap="none" strike="noStrike">
                <a:solidFill>
                  <a:srgbClr val="F3F3F3"/>
                </a:solidFill>
                <a:latin typeface="Consolas"/>
                <a:ea typeface="Consolas"/>
                <a:cs typeface="Consolas"/>
                <a:sym typeface="Consolas"/>
              </a:rPr>
              <a:t> </a:t>
            </a:r>
            <a:r>
              <a:rPr lang="es-AR" sz="1900">
                <a:solidFill>
                  <a:srgbClr val="F3F3F3"/>
                </a:solidFill>
                <a:latin typeface="Consolas"/>
                <a:ea typeface="Consolas"/>
                <a:cs typeface="Consolas"/>
                <a:sym typeface="Consolas"/>
              </a:rPr>
              <a:t>*</a:t>
            </a:r>
            <a:endParaRPr sz="1900">
              <a:solidFill>
                <a:srgbClr val="F3F3F3"/>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900"/>
              <a:buFont typeface="Arial"/>
              <a:buNone/>
            </a:pPr>
            <a:r>
              <a:rPr b="1" i="0" lang="es-AR" sz="1900" u="none" cap="none" strike="noStrike">
                <a:solidFill>
                  <a:srgbClr val="4A86E8"/>
                </a:solidFill>
                <a:latin typeface="Consolas"/>
                <a:ea typeface="Consolas"/>
                <a:cs typeface="Consolas"/>
                <a:sym typeface="Consolas"/>
              </a:rPr>
              <a:t>FROM</a:t>
            </a:r>
            <a:r>
              <a:rPr b="0" i="0" lang="es-AR" sz="1900" u="none" cap="none" strike="noStrike">
                <a:solidFill>
                  <a:srgbClr val="F3F3F3"/>
                </a:solidFill>
                <a:latin typeface="Consolas"/>
                <a:ea typeface="Consolas"/>
                <a:cs typeface="Consolas"/>
                <a:sym typeface="Consolas"/>
              </a:rPr>
              <a:t> </a:t>
            </a:r>
            <a:r>
              <a:rPr lang="es-AR" sz="1900">
                <a:solidFill>
                  <a:srgbClr val="F3F3F3"/>
                </a:solidFill>
                <a:latin typeface="Consolas"/>
                <a:ea typeface="Consolas"/>
                <a:cs typeface="Consolas"/>
                <a:sym typeface="Consolas"/>
              </a:rPr>
              <a:t>game</a:t>
            </a:r>
            <a:br>
              <a:rPr b="0" i="0" lang="es-AR" sz="1900" u="none" cap="none" strike="noStrike">
                <a:solidFill>
                  <a:srgbClr val="F3F3F3"/>
                </a:solidFill>
                <a:latin typeface="Consolas"/>
                <a:ea typeface="Consolas"/>
                <a:cs typeface="Consolas"/>
                <a:sym typeface="Consolas"/>
              </a:rPr>
            </a:br>
            <a:r>
              <a:rPr b="1" i="0" lang="es-AR" sz="1900" u="none" cap="none" strike="noStrike">
                <a:solidFill>
                  <a:srgbClr val="5B9BD5"/>
                </a:solidFill>
                <a:latin typeface="Consolas"/>
                <a:ea typeface="Consolas"/>
                <a:cs typeface="Consolas"/>
                <a:sym typeface="Consolas"/>
              </a:rPr>
              <a:t>ORDER BY</a:t>
            </a:r>
            <a:r>
              <a:rPr b="0" i="0" lang="es-AR" sz="1900" u="none" cap="none" strike="noStrike">
                <a:solidFill>
                  <a:srgbClr val="F3F3F3"/>
                </a:solidFill>
                <a:latin typeface="Consolas"/>
                <a:ea typeface="Consolas"/>
                <a:cs typeface="Consolas"/>
                <a:sym typeface="Consolas"/>
              </a:rPr>
              <a:t> </a:t>
            </a:r>
            <a:r>
              <a:rPr lang="es-AR" sz="1900">
                <a:solidFill>
                  <a:srgbClr val="F3F3F3"/>
                </a:solidFill>
                <a:latin typeface="Consolas"/>
                <a:ea typeface="Consolas"/>
                <a:cs typeface="Consolas"/>
                <a:sym typeface="Consolas"/>
              </a:rPr>
              <a:t>id_class </a:t>
            </a:r>
            <a:r>
              <a:rPr b="1" i="0" lang="es-AR" sz="1900" u="none" cap="none" strike="noStrike">
                <a:solidFill>
                  <a:srgbClr val="5B9BD5"/>
                </a:solidFill>
                <a:latin typeface="Consolas"/>
                <a:ea typeface="Consolas"/>
                <a:cs typeface="Consolas"/>
                <a:sym typeface="Consolas"/>
              </a:rPr>
              <a:t>DESC</a:t>
            </a:r>
            <a:r>
              <a:rPr b="0" i="0" lang="es-AR" sz="1900" u="none" cap="none" strike="noStrike">
                <a:solidFill>
                  <a:srgbClr val="F3F3F3"/>
                </a:solidFill>
                <a:latin typeface="Consolas"/>
                <a:ea typeface="Consolas"/>
                <a:cs typeface="Consolas"/>
                <a:sym typeface="Consolas"/>
              </a:rPr>
              <a:t>;</a:t>
            </a:r>
            <a:endParaRPr b="0" i="0" sz="1900" u="none" cap="none" strike="noStrike">
              <a:solidFill>
                <a:srgbClr val="F3F3F3"/>
              </a:solidFill>
              <a:latin typeface="Consolas"/>
              <a:ea typeface="Consolas"/>
              <a:cs typeface="Consolas"/>
              <a:sym typeface="Consolas"/>
            </a:endParaRPr>
          </a:p>
        </p:txBody>
      </p:sp>
      <p:pic>
        <p:nvPicPr>
          <p:cNvPr id="316" name="Google Shape;316;p39"/>
          <p:cNvPicPr preferRelativeResize="0"/>
          <p:nvPr/>
        </p:nvPicPr>
        <p:blipFill rotWithShape="1">
          <a:blip r:embed="rId5">
            <a:alphaModFix/>
          </a:blip>
          <a:srcRect b="0" l="0" r="0" t="0"/>
          <a:stretch/>
        </p:blipFill>
        <p:spPr>
          <a:xfrm>
            <a:off x="8058300" y="127525"/>
            <a:ext cx="834800" cy="83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AR"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AR"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AR"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5" name="Shape 325"/>
        <p:cNvGrpSpPr/>
        <p:nvPr/>
      </p:nvGrpSpPr>
      <p:grpSpPr>
        <a:xfrm>
          <a:off x="0" y="0"/>
          <a:ext cx="0" cy="0"/>
          <a:chOff x="0" y="0"/>
          <a:chExt cx="0" cy="0"/>
        </a:xfrm>
      </p:grpSpPr>
      <p:sp>
        <p:nvSpPr>
          <p:cNvPr id="326" name="Google Shape;326;p41"/>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ALIAS</a:t>
            </a:r>
            <a:endParaRPr b="0" i="1" sz="3600" u="none" cap="none" strike="noStrike">
              <a:solidFill>
                <a:srgbClr val="000000"/>
              </a:solidFill>
              <a:latin typeface="Anton"/>
              <a:ea typeface="Anton"/>
              <a:cs typeface="Anton"/>
              <a:sym typeface="Anton"/>
            </a:endParaRPr>
          </a:p>
        </p:txBody>
      </p:sp>
      <p:pic>
        <p:nvPicPr>
          <p:cNvPr id="327" name="Google Shape;327;p4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3" name="Google Shape;333;p42"/>
          <p:cNvSpPr txBox="1"/>
          <p:nvPr/>
        </p:nvSpPr>
        <p:spPr>
          <a:xfrm>
            <a:off x="431200" y="995000"/>
            <a:ext cx="8323200" cy="9171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AR" sz="2300" u="none" cap="none" strike="noStrike">
                <a:solidFill>
                  <a:schemeClr val="dk1"/>
                </a:solidFill>
                <a:highlight>
                  <a:schemeClr val="lt1"/>
                </a:highlight>
                <a:latin typeface="Helvetica Neue"/>
                <a:ea typeface="Helvetica Neue"/>
                <a:cs typeface="Helvetica Neue"/>
                <a:sym typeface="Helvetica Neue"/>
              </a:rPr>
              <a:t>SQL </a:t>
            </a:r>
            <a:r>
              <a:rPr b="1" i="0" lang="es-AR" sz="2300" u="none" cap="none" strike="noStrike">
                <a:solidFill>
                  <a:srgbClr val="000000"/>
                </a:solidFill>
                <a:highlight>
                  <a:srgbClr val="FFFFFF"/>
                </a:highlight>
                <a:latin typeface="Helvetica Neue"/>
                <a:ea typeface="Helvetica Neue"/>
                <a:cs typeface="Helvetica Neue"/>
                <a:sym typeface="Helvetica Neue"/>
              </a:rPr>
              <a:t>Alias</a:t>
            </a:r>
            <a:r>
              <a:rPr b="0" i="0" lang="es-AR" sz="2300" u="none" cap="none" strike="noStrike">
                <a:solidFill>
                  <a:srgbClr val="000000"/>
                </a:solidFill>
                <a:highlight>
                  <a:srgbClr val="FFFFFF"/>
                </a:highlight>
                <a:latin typeface="Helvetica Neue Light"/>
                <a:ea typeface="Helvetica Neue Light"/>
                <a:cs typeface="Helvetica Neue Light"/>
                <a:sym typeface="Helvetica Neue Light"/>
              </a:rPr>
              <a:t> es una forma de </a:t>
            </a:r>
            <a:r>
              <a:rPr b="1" i="0" lang="es-AR" sz="2300" u="none" cap="none" strike="noStrike">
                <a:solidFill>
                  <a:srgbClr val="000000"/>
                </a:solidFill>
                <a:highlight>
                  <a:srgbClr val="FFFFFF"/>
                </a:highlight>
                <a:latin typeface="Helvetica Neue"/>
                <a:ea typeface="Helvetica Neue"/>
                <a:cs typeface="Helvetica Neue"/>
                <a:sym typeface="Helvetica Neue"/>
              </a:rPr>
              <a:t>acotar el nombre</a:t>
            </a:r>
            <a:r>
              <a:rPr b="0" i="0" lang="es-AR" sz="2300" u="none" cap="none" strike="noStrike">
                <a:solidFill>
                  <a:srgbClr val="000000"/>
                </a:solidFill>
                <a:highlight>
                  <a:srgbClr val="FFFFFF"/>
                </a:highlight>
                <a:latin typeface="Helvetica Neue Light"/>
                <a:ea typeface="Helvetica Neue Light"/>
                <a:cs typeface="Helvetica Neue Light"/>
                <a:sym typeface="Helvetica Neue Light"/>
              </a:rPr>
              <a:t> de una tabla o columna, </a:t>
            </a:r>
            <a:r>
              <a:rPr b="1" i="0" lang="es-AR" sz="2300" u="none" cap="none" strike="noStrike">
                <a:solidFill>
                  <a:srgbClr val="000000"/>
                </a:solidFill>
                <a:highlight>
                  <a:srgbClr val="FFFFFF"/>
                </a:highlight>
                <a:latin typeface="Helvetica Neue"/>
                <a:ea typeface="Helvetica Neue"/>
                <a:cs typeface="Helvetica Neue"/>
                <a:sym typeface="Helvetica Neue"/>
              </a:rPr>
              <a:t>simplificando </a:t>
            </a:r>
            <a:r>
              <a:rPr b="1" lang="es-AR" sz="2300">
                <a:highlight>
                  <a:srgbClr val="FFFFFF"/>
                </a:highlight>
                <a:latin typeface="Helvetica Neue"/>
                <a:ea typeface="Helvetica Neue"/>
                <a:cs typeface="Helvetica Neue"/>
                <a:sym typeface="Helvetica Neue"/>
              </a:rPr>
              <a:t>así su uso en sentencias SQL</a:t>
            </a:r>
            <a:endParaRPr b="0" i="0" sz="23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34" name="Google Shape;334;p42"/>
          <p:cNvSpPr txBox="1"/>
          <p:nvPr/>
        </p:nvSpPr>
        <p:spPr>
          <a:xfrm>
            <a:off x="3824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USO DE ALIAS</a:t>
            </a:r>
            <a:endParaRPr b="0" i="0" sz="2600" u="none" cap="none" strike="noStrike">
              <a:solidFill>
                <a:srgbClr val="000000"/>
              </a:solidFill>
              <a:latin typeface="Arial"/>
              <a:ea typeface="Arial"/>
              <a:cs typeface="Arial"/>
              <a:sym typeface="Arial"/>
            </a:endParaRPr>
          </a:p>
        </p:txBody>
      </p:sp>
      <p:sp>
        <p:nvSpPr>
          <p:cNvPr id="335" name="Google Shape;335;p42"/>
          <p:cNvSpPr txBox="1"/>
          <p:nvPr/>
        </p:nvSpPr>
        <p:spPr>
          <a:xfrm>
            <a:off x="537450" y="3366538"/>
            <a:ext cx="8069100" cy="993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AR" sz="2300">
                <a:solidFill>
                  <a:schemeClr val="dk1"/>
                </a:solidFill>
                <a:highlight>
                  <a:schemeClr val="lt1"/>
                </a:highlight>
                <a:latin typeface="Helvetica Neue Light"/>
                <a:ea typeface="Helvetica Neue Light"/>
                <a:cs typeface="Helvetica Neue Light"/>
                <a:sym typeface="Helvetica Neue Light"/>
              </a:rPr>
              <a:t>Se debe usar la palabra reservada </a:t>
            </a:r>
            <a:r>
              <a:rPr b="1" lang="es-AR" sz="2300">
                <a:solidFill>
                  <a:schemeClr val="dk1"/>
                </a:solidFill>
                <a:highlight>
                  <a:schemeClr val="lt1"/>
                </a:highlight>
                <a:latin typeface="Helvetica Neue"/>
                <a:ea typeface="Helvetica Neue"/>
                <a:cs typeface="Helvetica Neue"/>
                <a:sym typeface="Helvetica Neue"/>
              </a:rPr>
              <a:t>AS</a:t>
            </a:r>
            <a:r>
              <a:rPr lang="es-AR" sz="2300">
                <a:solidFill>
                  <a:schemeClr val="dk1"/>
                </a:solidFill>
                <a:highlight>
                  <a:schemeClr val="lt1"/>
                </a:highlight>
                <a:latin typeface="Helvetica Neue Light"/>
                <a:ea typeface="Helvetica Neue Light"/>
                <a:cs typeface="Helvetica Neue Light"/>
                <a:sym typeface="Helvetica Neue Light"/>
              </a:rPr>
              <a:t>, seguida del alias que se desea dar a dicho campo o tabla</a:t>
            </a:r>
            <a:endParaRPr>
              <a:latin typeface="Calibri"/>
              <a:ea typeface="Calibri"/>
              <a:cs typeface="Calibri"/>
              <a:sym typeface="Calibri"/>
            </a:endParaRPr>
          </a:p>
        </p:txBody>
      </p:sp>
      <p:sp>
        <p:nvSpPr>
          <p:cNvPr id="336" name="Google Shape;336;p42"/>
          <p:cNvSpPr txBox="1"/>
          <p:nvPr/>
        </p:nvSpPr>
        <p:spPr>
          <a:xfrm>
            <a:off x="473650" y="2142375"/>
            <a:ext cx="8238300" cy="993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AR" sz="2300">
                <a:solidFill>
                  <a:schemeClr val="dk1"/>
                </a:solidFill>
                <a:highlight>
                  <a:schemeClr val="lt1"/>
                </a:highlight>
                <a:latin typeface="Helvetica Neue Light"/>
                <a:ea typeface="Helvetica Neue Light"/>
                <a:cs typeface="Helvetica Neue Light"/>
                <a:sym typeface="Helvetica Neue Light"/>
              </a:rPr>
              <a:t>Se logra reducir las sentencias SQL cuando incluyen dos o más tablas y/o varios campos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03" name="Google Shape;103;p1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AR"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04" name="Google Shape;104;p1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
        <p:nvSpPr>
          <p:cNvPr id="105" name="Google Shape;105;p16"/>
          <p:cNvSpPr txBox="1"/>
          <p:nvPr/>
        </p:nvSpPr>
        <p:spPr>
          <a:xfrm>
            <a:off x="3900125" y="1134750"/>
            <a:ext cx="48543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es-AR" sz="1800" u="none" cap="none" strike="noStrike">
                <a:solidFill>
                  <a:srgbClr val="000000"/>
                </a:solidFill>
                <a:latin typeface="Helvetica Neue Light"/>
                <a:ea typeface="Helvetica Neue Light"/>
                <a:cs typeface="Helvetica Neue Light"/>
                <a:sym typeface="Helvetica Neue Light"/>
              </a:rPr>
              <a:t>Reconocer e implementar las sentencias complementarias de SQL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AR" sz="1800" u="none" cap="none" strike="noStrike">
                <a:solidFill>
                  <a:srgbClr val="000000"/>
                </a:solidFill>
                <a:latin typeface="Helvetica Neue Light"/>
                <a:ea typeface="Helvetica Neue Light"/>
                <a:cs typeface="Helvetica Neue Light"/>
                <a:sym typeface="Helvetica Neue Light"/>
              </a:rPr>
              <a:t>Identificar las funciones en SQL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000000"/>
              </a:buClr>
              <a:buSzPts val="1800"/>
              <a:buFont typeface="Arial"/>
              <a:buChar char="●"/>
            </a:pPr>
            <a:r>
              <a:rPr b="0" i="0" lang="es-AR" sz="1800" u="none" cap="none" strike="noStrike">
                <a:solidFill>
                  <a:schemeClr val="dk1"/>
                </a:solidFill>
                <a:latin typeface="Helvetica Neue Light"/>
                <a:ea typeface="Helvetica Neue Light"/>
                <a:cs typeface="Helvetica Neue Light"/>
                <a:sym typeface="Helvetica Neue Light"/>
              </a:rPr>
              <a:t>Identificar los diferentes tipos de intersección en tablas SQL</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2" name="Google Shape;342;p43"/>
          <p:cNvSpPr txBox="1"/>
          <p:nvPr/>
        </p:nvSpPr>
        <p:spPr>
          <a:xfrm>
            <a:off x="4572000" y="2386600"/>
            <a:ext cx="4182300" cy="19083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La integración de </a:t>
            </a:r>
            <a:r>
              <a:rPr b="1" i="0" lang="es-AR" sz="2100" u="none" cap="none" strike="noStrike">
                <a:solidFill>
                  <a:srgbClr val="000000"/>
                </a:solidFill>
                <a:highlight>
                  <a:srgbClr val="FFFFFF"/>
                </a:highlight>
                <a:latin typeface="Helvetica Neue"/>
                <a:ea typeface="Helvetica Neue"/>
                <a:cs typeface="Helvetica Neue"/>
                <a:sym typeface="Helvetica Neue"/>
              </a:rPr>
              <a:t>Alias</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es ideal para acortar el nombre de campos y/o tablas.</a:t>
            </a:r>
            <a:endParaRPr b="0" i="0" sz="2100" u="none" cap="none" strike="noStrike">
              <a:solidFill>
                <a:srgbClr val="1E1E1E"/>
              </a:solidFill>
              <a:highlight>
                <a:srgbClr val="FFFFFF"/>
              </a:highlight>
              <a:latin typeface="Helvetica Neue"/>
              <a:ea typeface="Helvetica Neue"/>
              <a:cs typeface="Helvetica Neue"/>
              <a:sym typeface="Helvetica Neue"/>
            </a:endParaRPr>
          </a:p>
        </p:txBody>
      </p:sp>
      <p:grpSp>
        <p:nvGrpSpPr>
          <p:cNvPr id="343" name="Google Shape;343;p43"/>
          <p:cNvGrpSpPr/>
          <p:nvPr/>
        </p:nvGrpSpPr>
        <p:grpSpPr>
          <a:xfrm>
            <a:off x="75" y="0"/>
            <a:ext cx="4350300" cy="5143500"/>
            <a:chOff x="75" y="0"/>
            <a:chExt cx="4350300" cy="5143500"/>
          </a:xfrm>
        </p:grpSpPr>
        <p:sp>
          <p:nvSpPr>
            <p:cNvPr id="344" name="Google Shape;344;p43"/>
            <p:cNvSpPr/>
            <p:nvPr/>
          </p:nvSpPr>
          <p:spPr>
            <a:xfrm>
              <a:off x="75" y="0"/>
              <a:ext cx="4251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3"/>
            <p:cNvSpPr txBox="1"/>
            <p:nvPr/>
          </p:nvSpPr>
          <p:spPr>
            <a:xfrm>
              <a:off x="75" y="1020400"/>
              <a:ext cx="4350300" cy="28014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2600"/>
                <a:buFont typeface="Arial"/>
                <a:buNone/>
              </a:pPr>
              <a:r>
                <a:rPr b="1" i="0" lang="es-AR" sz="2000" u="none" cap="none" strike="noStrike">
                  <a:solidFill>
                    <a:schemeClr val="lt1"/>
                  </a:solidFill>
                  <a:latin typeface="Consolas"/>
                  <a:ea typeface="Consolas"/>
                  <a:cs typeface="Consolas"/>
                  <a:sym typeface="Consolas"/>
                </a:rPr>
                <a:t>SELECT</a:t>
              </a:r>
              <a:r>
                <a:rPr b="0" i="0" lang="es-AR" sz="2000" u="none" cap="none" strike="noStrike">
                  <a:solidFill>
                    <a:schemeClr val="dk1"/>
                  </a:solidFill>
                  <a:latin typeface="Consolas"/>
                  <a:ea typeface="Consolas"/>
                  <a:cs typeface="Consolas"/>
                  <a:sym typeface="Consolas"/>
                </a:rPr>
                <a:t> </a:t>
              </a:r>
              <a:endParaRPr b="0" i="0" sz="2000" u="none" cap="none" strike="noStrike">
                <a:solidFill>
                  <a:schemeClr val="dk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lang="es-AR" sz="2000">
                  <a:solidFill>
                    <a:schemeClr val="accent4"/>
                  </a:solidFill>
                  <a:latin typeface="Consolas"/>
                  <a:ea typeface="Consolas"/>
                  <a:cs typeface="Consolas"/>
                  <a:sym typeface="Consolas"/>
                </a:rPr>
                <a:t>     su.id_system_user </a:t>
              </a:r>
              <a:r>
                <a:rPr b="1" i="0" lang="es-AR" sz="2000" u="none" cap="none" strike="noStrike">
                  <a:solidFill>
                    <a:schemeClr val="lt1"/>
                  </a:solidFill>
                  <a:latin typeface="Consolas"/>
                  <a:ea typeface="Consolas"/>
                  <a:cs typeface="Consolas"/>
                  <a:sym typeface="Consolas"/>
                </a:rPr>
                <a:t>AS</a:t>
              </a:r>
              <a:r>
                <a:rPr b="0" i="0" lang="es-AR" sz="2000" u="none" cap="none" strike="noStrike">
                  <a:solidFill>
                    <a:schemeClr val="accent4"/>
                  </a:solidFill>
                  <a:latin typeface="Consolas"/>
                  <a:ea typeface="Consolas"/>
                  <a:cs typeface="Consolas"/>
                  <a:sym typeface="Consolas"/>
                </a:rPr>
                <a:t> </a:t>
              </a:r>
              <a:r>
                <a:rPr lang="es-AR" sz="2000">
                  <a:solidFill>
                    <a:schemeClr val="accent4"/>
                  </a:solidFill>
                  <a:latin typeface="Consolas"/>
                  <a:ea typeface="Consolas"/>
                  <a:cs typeface="Consolas"/>
                  <a:sym typeface="Consolas"/>
                </a:rPr>
                <a:t>id,</a:t>
              </a:r>
              <a:endParaRPr sz="20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lang="es-AR" sz="2000">
                  <a:solidFill>
                    <a:schemeClr val="accent4"/>
                  </a:solidFill>
                  <a:latin typeface="Consolas"/>
                  <a:ea typeface="Consolas"/>
                  <a:cs typeface="Consolas"/>
                  <a:sym typeface="Consolas"/>
                </a:rPr>
                <a:t>     su.last_name </a:t>
              </a:r>
              <a:r>
                <a:rPr b="1" i="0" lang="es-AR" sz="2000" u="none" cap="none" strike="noStrike">
                  <a:solidFill>
                    <a:schemeClr val="lt1"/>
                  </a:solidFill>
                  <a:latin typeface="Consolas"/>
                  <a:ea typeface="Consolas"/>
                  <a:cs typeface="Consolas"/>
                  <a:sym typeface="Consolas"/>
                </a:rPr>
                <a:t>AS</a:t>
              </a:r>
              <a:r>
                <a:rPr b="0" i="0" lang="es-AR" sz="2000" u="none" cap="none" strike="noStrike">
                  <a:solidFill>
                    <a:schemeClr val="accent4"/>
                  </a:solidFill>
                  <a:latin typeface="Consolas"/>
                  <a:ea typeface="Consolas"/>
                  <a:cs typeface="Consolas"/>
                  <a:sym typeface="Consolas"/>
                </a:rPr>
                <a:t> </a:t>
              </a:r>
              <a:r>
                <a:rPr lang="es-AR" sz="2000">
                  <a:solidFill>
                    <a:schemeClr val="accent4"/>
                  </a:solidFill>
                  <a:latin typeface="Consolas"/>
                  <a:ea typeface="Consolas"/>
                  <a:cs typeface="Consolas"/>
                  <a:sym typeface="Consolas"/>
                </a:rPr>
                <a:t>l_n</a:t>
              </a:r>
              <a:r>
                <a:rPr b="0" i="0" lang="es-AR" sz="2000" u="none" cap="none" strike="noStrike">
                  <a:solidFill>
                    <a:schemeClr val="accent4"/>
                  </a:solidFill>
                  <a:latin typeface="Consolas"/>
                  <a:ea typeface="Consolas"/>
                  <a:cs typeface="Consolas"/>
                  <a:sym typeface="Consolas"/>
                </a:rPr>
                <a:t>,     </a:t>
              </a:r>
              <a:endParaRPr b="0" i="0" sz="2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lang="es-AR" sz="2000">
                  <a:solidFill>
                    <a:schemeClr val="accent4"/>
                  </a:solidFill>
                  <a:latin typeface="Consolas"/>
                  <a:ea typeface="Consolas"/>
                  <a:cs typeface="Consolas"/>
                  <a:sym typeface="Consolas"/>
                </a:rPr>
                <a:t>     </a:t>
              </a:r>
              <a:r>
                <a:rPr b="0" i="0" lang="es-AR" sz="2000" u="none" cap="none" strike="noStrike">
                  <a:solidFill>
                    <a:schemeClr val="accent4"/>
                  </a:solidFill>
                  <a:latin typeface="Consolas"/>
                  <a:ea typeface="Consolas"/>
                  <a:cs typeface="Consolas"/>
                  <a:sym typeface="Consolas"/>
                </a:rPr>
                <a:t>su.</a:t>
              </a:r>
              <a:r>
                <a:rPr lang="es-AR" sz="2000">
                  <a:solidFill>
                    <a:schemeClr val="accent4"/>
                  </a:solidFill>
                  <a:latin typeface="Consolas"/>
                  <a:ea typeface="Consolas"/>
                  <a:cs typeface="Consolas"/>
                  <a:sym typeface="Consolas"/>
                </a:rPr>
                <a:t>password</a:t>
              </a:r>
              <a:r>
                <a:rPr b="0" i="0" lang="es-AR" sz="2000" u="none" cap="none" strike="noStrike">
                  <a:solidFill>
                    <a:schemeClr val="accent4"/>
                  </a:solidFill>
                  <a:latin typeface="Consolas"/>
                  <a:ea typeface="Consolas"/>
                  <a:cs typeface="Consolas"/>
                  <a:sym typeface="Consolas"/>
                </a:rPr>
                <a:t> </a:t>
              </a:r>
              <a:r>
                <a:rPr b="1" i="0" lang="es-AR" sz="2000" u="none" cap="none" strike="noStrike">
                  <a:solidFill>
                    <a:schemeClr val="lt1"/>
                  </a:solidFill>
                  <a:latin typeface="Consolas"/>
                  <a:ea typeface="Consolas"/>
                  <a:cs typeface="Consolas"/>
                  <a:sym typeface="Consolas"/>
                </a:rPr>
                <a:t>AS</a:t>
              </a:r>
              <a:r>
                <a:rPr b="0" i="0" lang="es-AR" sz="2000" u="none" cap="none" strike="noStrike">
                  <a:solidFill>
                    <a:schemeClr val="accent4"/>
                  </a:solidFill>
                  <a:latin typeface="Consolas"/>
                  <a:ea typeface="Consolas"/>
                  <a:cs typeface="Consolas"/>
                  <a:sym typeface="Consolas"/>
                </a:rPr>
                <a:t> </a:t>
              </a:r>
              <a:r>
                <a:rPr lang="es-AR" sz="2000">
                  <a:solidFill>
                    <a:schemeClr val="accent4"/>
                  </a:solidFill>
                  <a:latin typeface="Consolas"/>
                  <a:ea typeface="Consolas"/>
                  <a:cs typeface="Consolas"/>
                  <a:sym typeface="Consolas"/>
                </a:rPr>
                <a:t>pass</a:t>
              </a:r>
              <a:endParaRPr b="0" i="0" sz="2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000" u="none" cap="none" strike="noStrike">
                  <a:solidFill>
                    <a:schemeClr val="lt1"/>
                  </a:solidFill>
                  <a:latin typeface="Consolas"/>
                  <a:ea typeface="Consolas"/>
                  <a:cs typeface="Consolas"/>
                  <a:sym typeface="Consolas"/>
                </a:rPr>
                <a:t>FROM</a:t>
              </a:r>
              <a:r>
                <a:rPr b="0" i="0" lang="es-AR" sz="2000" u="none" cap="none" strike="noStrike">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system_user su</a:t>
              </a:r>
              <a:endParaRPr b="0" i="0" sz="2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000" u="none" cap="none" strike="noStrike">
                  <a:solidFill>
                    <a:schemeClr val="lt1"/>
                  </a:solidFill>
                  <a:latin typeface="Consolas"/>
                  <a:ea typeface="Consolas"/>
                  <a:cs typeface="Consolas"/>
                  <a:sym typeface="Consolas"/>
                </a:rPr>
                <a:t>ORDER BY</a:t>
              </a:r>
              <a:r>
                <a:rPr b="0" i="0" lang="es-AR" sz="2000" u="none" cap="none" strike="noStrike">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su.id_system_user;</a:t>
              </a:r>
              <a:endParaRPr b="0" i="0" sz="2000" u="none" cap="none" strike="noStrike">
                <a:solidFill>
                  <a:schemeClr val="accent4"/>
                </a:solidFill>
                <a:latin typeface="Consolas"/>
                <a:ea typeface="Consolas"/>
                <a:cs typeface="Consolas"/>
                <a:sym typeface="Consolas"/>
              </a:endParaRPr>
            </a:p>
          </p:txBody>
        </p:sp>
      </p:grpSp>
      <p:pic>
        <p:nvPicPr>
          <p:cNvPr id="346" name="Google Shape;346;p43"/>
          <p:cNvPicPr preferRelativeResize="0"/>
          <p:nvPr/>
        </p:nvPicPr>
        <p:blipFill>
          <a:blip r:embed="rId4">
            <a:alphaModFix/>
          </a:blip>
          <a:stretch>
            <a:fillRect/>
          </a:stretch>
        </p:blipFill>
        <p:spPr>
          <a:xfrm>
            <a:off x="5606563" y="489950"/>
            <a:ext cx="1961365" cy="2081800"/>
          </a:xfrm>
          <a:prstGeom prst="rect">
            <a:avLst/>
          </a:prstGeom>
          <a:noFill/>
          <a:ln>
            <a:noFill/>
          </a:ln>
        </p:spPr>
      </p:pic>
      <p:pic>
        <p:nvPicPr>
          <p:cNvPr id="347" name="Google Shape;347;p43"/>
          <p:cNvPicPr preferRelativeResize="0"/>
          <p:nvPr/>
        </p:nvPicPr>
        <p:blipFill rotWithShape="1">
          <a:blip r:embed="rId5">
            <a:alphaModFix/>
          </a:blip>
          <a:srcRect b="0" l="0" r="0" t="0"/>
          <a:stretch/>
        </p:blipFill>
        <p:spPr>
          <a:xfrm>
            <a:off x="7540055" y="83434"/>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4"/>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E0FF00"/>
                </a:solidFill>
                <a:latin typeface="Anton"/>
                <a:ea typeface="Anton"/>
                <a:cs typeface="Anton"/>
                <a:sym typeface="Anton"/>
              </a:rPr>
              <a:t>FUNCIONES DE AGREGACIÓN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6" name="Shape 356"/>
        <p:cNvGrpSpPr/>
        <p:nvPr/>
      </p:nvGrpSpPr>
      <p:grpSpPr>
        <a:xfrm>
          <a:off x="0" y="0"/>
          <a:ext cx="0" cy="0"/>
          <a:chOff x="0" y="0"/>
          <a:chExt cx="0" cy="0"/>
        </a:xfrm>
      </p:grpSpPr>
      <p:sp>
        <p:nvSpPr>
          <p:cNvPr id="357" name="Google Shape;357;p45"/>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DEFINICIÓN</a:t>
            </a:r>
            <a:endParaRPr b="0" i="1" sz="3600" u="none" cap="none" strike="noStrike">
              <a:solidFill>
                <a:srgbClr val="000000"/>
              </a:solidFill>
              <a:latin typeface="Anton"/>
              <a:ea typeface="Anton"/>
              <a:cs typeface="Anton"/>
              <a:sym typeface="Anton"/>
            </a:endParaRPr>
          </a:p>
        </p:txBody>
      </p:sp>
      <p:pic>
        <p:nvPicPr>
          <p:cNvPr id="358" name="Google Shape;358;p4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4" name="Google Shape;364;p46"/>
          <p:cNvSpPr txBox="1"/>
          <p:nvPr/>
        </p:nvSpPr>
        <p:spPr>
          <a:xfrm>
            <a:off x="1150500" y="1025600"/>
            <a:ext cx="6843000" cy="20145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Así como SQL nos permite obtener datos de una o más tablas, también nos permite obtener </a:t>
            </a:r>
            <a:r>
              <a:rPr b="1" i="0" lang="es-AR" sz="2400" u="none" cap="none" strike="noStrike">
                <a:solidFill>
                  <a:srgbClr val="000000"/>
                </a:solidFill>
                <a:highlight>
                  <a:srgbClr val="FFFFFF"/>
                </a:highlight>
                <a:latin typeface="Helvetica Neue"/>
                <a:ea typeface="Helvetica Neue"/>
                <a:cs typeface="Helvetica Neue"/>
                <a:sym typeface="Helvetica Neue"/>
              </a:rPr>
              <a:t>valores simplificados o resumidos</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 sobre datos específicos que necesitemos</a:t>
            </a:r>
            <a:endParaRPr b="0" i="0" sz="2400" u="none" cap="none" strike="noStrike">
              <a:solidFill>
                <a:srgbClr val="000000"/>
              </a:solidFill>
              <a:highlight>
                <a:srgbClr val="FFFFFF"/>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1" sz="24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65" name="Google Shape;365;p46"/>
          <p:cNvSpPr txBox="1"/>
          <p:nvPr/>
        </p:nvSpPr>
        <p:spPr>
          <a:xfrm>
            <a:off x="1186525" y="356825"/>
            <a:ext cx="5264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FUNCIONES DE AGREGACIÓN</a:t>
            </a:r>
            <a:endParaRPr b="0" i="0" sz="2600" u="none" cap="none" strike="noStrike">
              <a:solidFill>
                <a:srgbClr val="000000"/>
              </a:solidFill>
              <a:latin typeface="Arial"/>
              <a:ea typeface="Arial"/>
              <a:cs typeface="Arial"/>
              <a:sym typeface="Arial"/>
            </a:endParaRPr>
          </a:p>
        </p:txBody>
      </p:sp>
      <p:sp>
        <p:nvSpPr>
          <p:cNvPr id="366" name="Google Shape;366;p46"/>
          <p:cNvSpPr txBox="1"/>
          <p:nvPr/>
        </p:nvSpPr>
        <p:spPr>
          <a:xfrm>
            <a:off x="1130250" y="3335361"/>
            <a:ext cx="6883500" cy="10290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AR" sz="2400">
                <a:solidFill>
                  <a:schemeClr val="dk1"/>
                </a:solidFill>
                <a:highlight>
                  <a:schemeClr val="lt1"/>
                </a:highlight>
                <a:latin typeface="Helvetica Neue Light"/>
                <a:ea typeface="Helvetica Neue Light"/>
                <a:cs typeface="Helvetica Neue Light"/>
                <a:sym typeface="Helvetica Neue Light"/>
              </a:rPr>
              <a:t>Esto se conoce como </a:t>
            </a:r>
            <a:r>
              <a:rPr b="1" lang="es-AR" sz="2400">
                <a:solidFill>
                  <a:schemeClr val="dk1"/>
                </a:solidFill>
                <a:highlight>
                  <a:schemeClr val="lt1"/>
                </a:highlight>
                <a:latin typeface="Helvetica Neue"/>
                <a:ea typeface="Helvetica Neue"/>
                <a:cs typeface="Helvetica Neue"/>
                <a:sym typeface="Helvetica Neue"/>
              </a:rPr>
              <a:t>Funciones de Agregación o Agrupación</a:t>
            </a:r>
            <a:r>
              <a:rPr lang="es-AR" sz="2400">
                <a:solidFill>
                  <a:schemeClr val="dk1"/>
                </a:solidFill>
                <a:highlight>
                  <a:schemeClr val="lt1"/>
                </a:highlight>
                <a:latin typeface="Helvetica Neue Light"/>
                <a:ea typeface="Helvetica Neue Light"/>
                <a:cs typeface="Helvetica Neue Light"/>
                <a:sym typeface="Helvetica Neue Light"/>
              </a:rPr>
              <a:t>.</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2" name="Google Shape;372;p47"/>
          <p:cNvSpPr txBox="1"/>
          <p:nvPr/>
        </p:nvSpPr>
        <p:spPr>
          <a:xfrm>
            <a:off x="407150" y="1299800"/>
            <a:ext cx="8309400" cy="15039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Podemos combinar funciones de </a:t>
            </a:r>
            <a:r>
              <a:rPr b="1" i="1" lang="es-AR" sz="2400" u="none" cap="none" strike="noStrike">
                <a:solidFill>
                  <a:srgbClr val="000000"/>
                </a:solidFill>
                <a:highlight>
                  <a:srgbClr val="FFFFFF"/>
                </a:highlight>
                <a:latin typeface="Helvetica Neue"/>
                <a:ea typeface="Helvetica Neue"/>
                <a:cs typeface="Helvetica Neue"/>
                <a:sym typeface="Helvetica Neue"/>
              </a:rPr>
              <a:t>totalización, conteo, promedios, valores mínimos y/o máximos,</a:t>
            </a:r>
            <a:r>
              <a:rPr b="0" i="0" lang="es-AR" sz="2400" u="none" cap="none" strike="noStrike">
                <a:solidFill>
                  <a:srgbClr val="000000"/>
                </a:solidFill>
                <a:highlight>
                  <a:srgbClr val="FFFFFF"/>
                </a:highlight>
                <a:latin typeface="Helvetica Neue Light"/>
                <a:ea typeface="Helvetica Neue Light"/>
                <a:cs typeface="Helvetica Neue Light"/>
                <a:sym typeface="Helvetica Neue Light"/>
              </a:rPr>
              <a:t> entre otras, al momento de realizar la consulta</a:t>
            </a:r>
            <a:endParaRPr b="0" i="0" sz="24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73" name="Google Shape;373;p47"/>
          <p:cNvSpPr txBox="1"/>
          <p:nvPr/>
        </p:nvSpPr>
        <p:spPr>
          <a:xfrm>
            <a:off x="1186525" y="356825"/>
            <a:ext cx="5264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FUNCIONES DE AGRUPACIÓN</a:t>
            </a:r>
            <a:endParaRPr b="0" i="0" sz="2600" u="none" cap="none" strike="noStrike">
              <a:solidFill>
                <a:srgbClr val="000000"/>
              </a:solidFill>
              <a:latin typeface="Arial"/>
              <a:ea typeface="Arial"/>
              <a:cs typeface="Arial"/>
              <a:sym typeface="Arial"/>
            </a:endParaRPr>
          </a:p>
        </p:txBody>
      </p:sp>
      <p:pic>
        <p:nvPicPr>
          <p:cNvPr id="374" name="Google Shape;374;p47"/>
          <p:cNvPicPr preferRelativeResize="0"/>
          <p:nvPr/>
        </p:nvPicPr>
        <p:blipFill rotWithShape="1">
          <a:blip r:embed="rId4">
            <a:alphaModFix/>
          </a:blip>
          <a:srcRect b="0" l="0" r="0" t="0"/>
          <a:stretch/>
        </p:blipFill>
        <p:spPr>
          <a:xfrm>
            <a:off x="8173000" y="201850"/>
            <a:ext cx="753075" cy="753075"/>
          </a:xfrm>
          <a:prstGeom prst="rect">
            <a:avLst/>
          </a:prstGeom>
          <a:noFill/>
          <a:ln>
            <a:noFill/>
          </a:ln>
        </p:spPr>
      </p:pic>
      <p:sp>
        <p:nvSpPr>
          <p:cNvPr id="375" name="Google Shape;375;p47"/>
          <p:cNvSpPr txBox="1"/>
          <p:nvPr/>
        </p:nvSpPr>
        <p:spPr>
          <a:xfrm>
            <a:off x="420650" y="3212300"/>
            <a:ext cx="8333700" cy="10290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AR" sz="2400">
                <a:solidFill>
                  <a:schemeClr val="dk1"/>
                </a:solidFill>
                <a:highlight>
                  <a:schemeClr val="lt1"/>
                </a:highlight>
                <a:latin typeface="Helvetica Neue Light"/>
                <a:ea typeface="Helvetica Neue Light"/>
                <a:cs typeface="Helvetica Neue Light"/>
                <a:sym typeface="Helvetica Neue Light"/>
              </a:rPr>
              <a:t>Las funciones de agregación se combinan con la cláusula </a:t>
            </a:r>
            <a:r>
              <a:rPr b="1" lang="es-AR" sz="2400">
                <a:solidFill>
                  <a:schemeClr val="dk1"/>
                </a:solidFill>
                <a:highlight>
                  <a:schemeClr val="lt1"/>
                </a:highlight>
                <a:latin typeface="Helvetica Neue"/>
                <a:ea typeface="Helvetica Neue"/>
                <a:cs typeface="Helvetica Neue"/>
                <a:sym typeface="Helvetica Neue"/>
              </a:rPr>
              <a:t>GROUP BY </a:t>
            </a:r>
            <a:r>
              <a:rPr lang="es-AR" sz="2400">
                <a:solidFill>
                  <a:schemeClr val="dk1"/>
                </a:solidFill>
                <a:highlight>
                  <a:schemeClr val="lt1"/>
                </a:highlight>
                <a:latin typeface="Helvetica Neue"/>
                <a:ea typeface="Helvetica Neue"/>
                <a:cs typeface="Helvetica Neue"/>
                <a:sym typeface="Helvetica Neue"/>
              </a:rPr>
              <a:t>y</a:t>
            </a:r>
            <a:r>
              <a:rPr b="1" lang="es-AR" sz="2400">
                <a:solidFill>
                  <a:schemeClr val="dk1"/>
                </a:solidFill>
                <a:highlight>
                  <a:schemeClr val="lt1"/>
                </a:highlight>
                <a:latin typeface="Helvetica Neue"/>
                <a:ea typeface="Helvetica Neue"/>
                <a:cs typeface="Helvetica Neue"/>
                <a:sym typeface="Helvetica Neue"/>
              </a:rPr>
              <a:t> </a:t>
            </a:r>
            <a:r>
              <a:rPr lang="es-AR" sz="2400">
                <a:solidFill>
                  <a:schemeClr val="dk1"/>
                </a:solidFill>
                <a:highlight>
                  <a:schemeClr val="lt1"/>
                </a:highlight>
                <a:latin typeface="Helvetica Neue Light"/>
                <a:ea typeface="Helvetica Neue Light"/>
                <a:cs typeface="Helvetica Neue Light"/>
                <a:sym typeface="Helvetica Neue Light"/>
              </a:rPr>
              <a:t>el uso de </a:t>
            </a:r>
            <a:r>
              <a:rPr b="1" lang="es-AR" sz="2400">
                <a:solidFill>
                  <a:schemeClr val="dk1"/>
                </a:solidFill>
                <a:highlight>
                  <a:schemeClr val="lt1"/>
                </a:highlight>
                <a:latin typeface="Helvetica Neue"/>
                <a:ea typeface="Helvetica Neue"/>
                <a:cs typeface="Helvetica Neue"/>
                <a:sym typeface="Helvetica Neue"/>
              </a:rPr>
              <a:t>AS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79" name="Shape 379"/>
        <p:cNvGrpSpPr/>
        <p:nvPr/>
      </p:nvGrpSpPr>
      <p:grpSpPr>
        <a:xfrm>
          <a:off x="0" y="0"/>
          <a:ext cx="0" cy="0"/>
          <a:chOff x="0" y="0"/>
          <a:chExt cx="0" cy="0"/>
        </a:xfrm>
      </p:grpSpPr>
      <p:sp>
        <p:nvSpPr>
          <p:cNvPr id="380" name="Google Shape;380;p48"/>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REPASO POR LAS FUNCIONES</a:t>
            </a:r>
            <a:endParaRPr b="0" i="1" sz="3600" u="none" cap="none" strike="noStrike">
              <a:solidFill>
                <a:srgbClr val="000000"/>
              </a:solidFill>
              <a:latin typeface="Anton"/>
              <a:ea typeface="Anton"/>
              <a:cs typeface="Anton"/>
              <a:sym typeface="Anton"/>
            </a:endParaRPr>
          </a:p>
        </p:txBody>
      </p:sp>
      <p:pic>
        <p:nvPicPr>
          <p:cNvPr id="381" name="Google Shape;381;p4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7" name="Google Shape;387;p49"/>
          <p:cNvSpPr txBox="1"/>
          <p:nvPr/>
        </p:nvSpPr>
        <p:spPr>
          <a:xfrm>
            <a:off x="4419600" y="1524125"/>
            <a:ext cx="4287000" cy="20730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600" u="none" cap="none" strike="noStrike">
                <a:solidFill>
                  <a:srgbClr val="000000"/>
                </a:solidFill>
                <a:highlight>
                  <a:srgbClr val="FFFFFF"/>
                </a:highlight>
                <a:latin typeface="Helvetica Neue Light"/>
                <a:ea typeface="Helvetica Neue Light"/>
                <a:cs typeface="Helvetica Neue Light"/>
                <a:sym typeface="Helvetica Neue Light"/>
              </a:rPr>
              <a:t>Devuelve el número total de filas seleccionadas en </a:t>
            </a:r>
            <a:r>
              <a:rPr lang="es-AR" sz="2600">
                <a:highlight>
                  <a:srgbClr val="FFFFFF"/>
                </a:highlight>
                <a:latin typeface="Helvetica Neue Light"/>
                <a:ea typeface="Helvetica Neue Light"/>
                <a:cs typeface="Helvetica Neue Light"/>
                <a:sym typeface="Helvetica Neue Light"/>
              </a:rPr>
              <a:t>una </a:t>
            </a:r>
            <a:r>
              <a:rPr b="0" i="0" lang="es-AR" sz="2600" u="none" cap="none" strike="noStrike">
                <a:solidFill>
                  <a:srgbClr val="000000"/>
                </a:solidFill>
                <a:highlight>
                  <a:srgbClr val="FFFFFF"/>
                </a:highlight>
                <a:latin typeface="Helvetica Neue Light"/>
                <a:ea typeface="Helvetica Neue Light"/>
                <a:cs typeface="Helvetica Neue Light"/>
                <a:sym typeface="Helvetica Neue Light"/>
              </a:rPr>
              <a:t>consulta</a:t>
            </a:r>
            <a:endParaRPr b="0" i="1" sz="2600" u="none" cap="none" strike="noStrike">
              <a:solidFill>
                <a:srgbClr val="000000"/>
              </a:solidFill>
              <a:highlight>
                <a:srgbClr val="FFFFFF"/>
              </a:highlight>
              <a:latin typeface="Helvetica Neue Light"/>
              <a:ea typeface="Helvetica Neue Light"/>
              <a:cs typeface="Helvetica Neue Light"/>
              <a:sym typeface="Helvetica Neue Light"/>
            </a:endParaRPr>
          </a:p>
        </p:txBody>
      </p:sp>
      <p:grpSp>
        <p:nvGrpSpPr>
          <p:cNvPr id="388" name="Google Shape;388;p49"/>
          <p:cNvGrpSpPr/>
          <p:nvPr/>
        </p:nvGrpSpPr>
        <p:grpSpPr>
          <a:xfrm>
            <a:off x="75" y="0"/>
            <a:ext cx="3990000" cy="5143500"/>
            <a:chOff x="75" y="0"/>
            <a:chExt cx="3990000" cy="5143500"/>
          </a:xfrm>
        </p:grpSpPr>
        <p:sp>
          <p:nvSpPr>
            <p:cNvPr id="389" name="Google Shape;389;p49"/>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9"/>
            <p:cNvSpPr txBox="1"/>
            <p:nvPr/>
          </p:nvSpPr>
          <p:spPr>
            <a:xfrm>
              <a:off x="198653" y="1553800"/>
              <a:ext cx="3791400" cy="20319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3000"/>
                <a:buFont typeface="Arial"/>
                <a:buNone/>
              </a:pPr>
              <a:r>
                <a:rPr b="1" i="0" lang="es-AR" sz="3000" u="none" cap="none" strike="noStrike">
                  <a:solidFill>
                    <a:schemeClr val="lt1"/>
                  </a:solidFill>
                  <a:latin typeface="Consolas"/>
                  <a:ea typeface="Consolas"/>
                  <a:cs typeface="Consolas"/>
                  <a:sym typeface="Consolas"/>
                </a:rPr>
                <a:t>SELECT</a:t>
              </a:r>
              <a:r>
                <a:rPr b="0" i="0" lang="es-AR" sz="1600" u="none" cap="none" strike="noStrike">
                  <a:solidFill>
                    <a:schemeClr val="dk1"/>
                  </a:solidFill>
                  <a:latin typeface="Consolas"/>
                  <a:ea typeface="Consolas"/>
                  <a:cs typeface="Consolas"/>
                  <a:sym typeface="Consolas"/>
                </a:rPr>
                <a:t> </a:t>
              </a:r>
              <a:r>
                <a:rPr b="0" i="0" lang="es-AR" sz="3000" u="none" cap="none" strike="noStrike">
                  <a:solidFill>
                    <a:schemeClr val="accent4"/>
                  </a:solidFill>
                  <a:latin typeface="Consolas"/>
                  <a:ea typeface="Consolas"/>
                  <a:cs typeface="Consolas"/>
                  <a:sym typeface="Consolas"/>
                </a:rPr>
                <a:t>COUNT(*) </a:t>
              </a:r>
              <a:r>
                <a:rPr b="1" i="0" lang="es-AR" sz="3000" u="none" cap="none" strike="noStrike">
                  <a:solidFill>
                    <a:schemeClr val="lt1"/>
                  </a:solidFill>
                  <a:latin typeface="Consolas"/>
                  <a:ea typeface="Consolas"/>
                  <a:cs typeface="Consolas"/>
                  <a:sym typeface="Consolas"/>
                </a:rPr>
                <a:t>AS</a:t>
              </a:r>
              <a:r>
                <a:rPr b="0" i="0" lang="es-AR" sz="3000" u="none" cap="none" strike="noStrike">
                  <a:solidFill>
                    <a:schemeClr val="accent4"/>
                  </a:solidFill>
                  <a:latin typeface="Consolas"/>
                  <a:ea typeface="Consolas"/>
                  <a:cs typeface="Consolas"/>
                  <a:sym typeface="Consolas"/>
                </a:rPr>
                <a:t> </a:t>
              </a:r>
              <a:r>
                <a:rPr lang="es-AR" sz="3000">
                  <a:solidFill>
                    <a:schemeClr val="accent4"/>
                  </a:solidFill>
                  <a:latin typeface="Consolas"/>
                  <a:ea typeface="Consolas"/>
                  <a:cs typeface="Consolas"/>
                  <a:sym typeface="Consolas"/>
                </a:rPr>
                <a:t>total_level</a:t>
              </a:r>
              <a:endParaRPr b="0" i="0" sz="3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1" i="0" lang="es-AR" sz="3000" u="none" cap="none" strike="noStrike">
                  <a:solidFill>
                    <a:schemeClr val="lt1"/>
                  </a:solidFill>
                  <a:latin typeface="Consolas"/>
                  <a:ea typeface="Consolas"/>
                  <a:cs typeface="Consolas"/>
                  <a:sym typeface="Consolas"/>
                </a:rPr>
                <a:t>FROM</a:t>
              </a:r>
              <a:r>
                <a:rPr b="0" i="0" lang="es-AR" sz="1600" u="none" cap="none" strike="noStrike">
                  <a:solidFill>
                    <a:schemeClr val="dk1"/>
                  </a:solidFill>
                  <a:latin typeface="Consolas"/>
                  <a:ea typeface="Consolas"/>
                  <a:cs typeface="Consolas"/>
                  <a:sym typeface="Consolas"/>
                </a:rPr>
                <a:t> </a:t>
              </a:r>
              <a:r>
                <a:rPr lang="es-AR" sz="3000">
                  <a:solidFill>
                    <a:schemeClr val="accent4"/>
                  </a:solidFill>
                  <a:latin typeface="Consolas"/>
                  <a:ea typeface="Consolas"/>
                  <a:cs typeface="Consolas"/>
                  <a:sym typeface="Consolas"/>
                </a:rPr>
                <a:t>level_game;</a:t>
              </a:r>
              <a:endParaRPr b="0" i="0" sz="3200" u="none" cap="none" strike="noStrike">
                <a:solidFill>
                  <a:schemeClr val="accent4"/>
                </a:solidFill>
                <a:latin typeface="Consolas"/>
                <a:ea typeface="Consolas"/>
                <a:cs typeface="Consolas"/>
                <a:sym typeface="Consolas"/>
              </a:endParaRPr>
            </a:p>
          </p:txBody>
        </p:sp>
      </p:grpSp>
      <p:sp>
        <p:nvSpPr>
          <p:cNvPr id="391" name="Google Shape;391;p49"/>
          <p:cNvSpPr txBox="1"/>
          <p:nvPr/>
        </p:nvSpPr>
        <p:spPr>
          <a:xfrm>
            <a:off x="495075" y="285888"/>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lt1"/>
                </a:solidFill>
                <a:latin typeface="Anton"/>
                <a:ea typeface="Anton"/>
                <a:cs typeface="Anton"/>
                <a:sym typeface="Anton"/>
              </a:rPr>
              <a:t>COUNT()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7" name="Google Shape;397;p50"/>
          <p:cNvSpPr txBox="1"/>
          <p:nvPr/>
        </p:nvSpPr>
        <p:spPr>
          <a:xfrm>
            <a:off x="4419600" y="3231425"/>
            <a:ext cx="4287000" cy="16611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300" u="none" cap="none" strike="noStrike">
                <a:solidFill>
                  <a:srgbClr val="000000"/>
                </a:solidFill>
                <a:highlight>
                  <a:srgbClr val="FFFFFF"/>
                </a:highlight>
                <a:latin typeface="Helvetica Neue Light"/>
                <a:ea typeface="Helvetica Neue Light"/>
                <a:cs typeface="Helvetica Neue Light"/>
                <a:sym typeface="Helvetica Neue Light"/>
              </a:rPr>
              <a:t>Devuelve el valor mínimo de un campo que especifiquemos</a:t>
            </a:r>
            <a:endParaRPr b="0" i="1" sz="2300" u="none" cap="none" strike="noStrike">
              <a:solidFill>
                <a:srgbClr val="000000"/>
              </a:solidFill>
              <a:highlight>
                <a:srgbClr val="FFFFFF"/>
              </a:highlight>
              <a:latin typeface="Helvetica Neue Light"/>
              <a:ea typeface="Helvetica Neue Light"/>
              <a:cs typeface="Helvetica Neue Light"/>
              <a:sym typeface="Helvetica Neue Light"/>
            </a:endParaRPr>
          </a:p>
        </p:txBody>
      </p:sp>
      <p:grpSp>
        <p:nvGrpSpPr>
          <p:cNvPr id="398" name="Google Shape;398;p50"/>
          <p:cNvGrpSpPr/>
          <p:nvPr/>
        </p:nvGrpSpPr>
        <p:grpSpPr>
          <a:xfrm>
            <a:off x="75" y="0"/>
            <a:ext cx="3990000" cy="5143500"/>
            <a:chOff x="75" y="0"/>
            <a:chExt cx="3990000" cy="5143500"/>
          </a:xfrm>
        </p:grpSpPr>
        <p:sp>
          <p:nvSpPr>
            <p:cNvPr id="399" name="Google Shape;399;p50"/>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0"/>
            <p:cNvSpPr txBox="1"/>
            <p:nvPr/>
          </p:nvSpPr>
          <p:spPr>
            <a:xfrm>
              <a:off x="95600" y="1553800"/>
              <a:ext cx="3894300" cy="17856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3000"/>
                <a:buFont typeface="Arial"/>
                <a:buNone/>
              </a:pPr>
              <a:r>
                <a:rPr b="1" i="0" lang="es-AR" sz="2600" u="none" cap="none" strike="noStrike">
                  <a:solidFill>
                    <a:schemeClr val="lt1"/>
                  </a:solidFill>
                  <a:latin typeface="Consolas"/>
                  <a:ea typeface="Consolas"/>
                  <a:cs typeface="Consolas"/>
                  <a:sym typeface="Consolas"/>
                </a:rPr>
                <a:t>SELECT</a:t>
              </a:r>
              <a:r>
                <a:rPr b="0" i="0" lang="es-AR" sz="2600" u="none" cap="none" strike="noStrike">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M</a:t>
              </a:r>
              <a:r>
                <a:rPr b="0" i="0" lang="es-AR" sz="2600" u="none" cap="none" strike="noStrike">
                  <a:solidFill>
                    <a:schemeClr val="accent4"/>
                  </a:solidFill>
                  <a:latin typeface="Consolas"/>
                  <a:ea typeface="Consolas"/>
                  <a:cs typeface="Consolas"/>
                  <a:sym typeface="Consolas"/>
                </a:rPr>
                <a:t>IN(id_level) </a:t>
              </a:r>
              <a:endParaRPr b="0" i="0" sz="26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0" i="0" lang="es-AR" sz="2600" u="none" cap="none" strike="noStrike">
                  <a:solidFill>
                    <a:schemeClr val="lt1"/>
                  </a:solidFill>
                  <a:latin typeface="Consolas"/>
                  <a:ea typeface="Consolas"/>
                  <a:cs typeface="Consolas"/>
                  <a:sym typeface="Consolas"/>
                </a:rPr>
                <a:t>AS </a:t>
              </a:r>
              <a:r>
                <a:rPr lang="es-AR" sz="2600">
                  <a:solidFill>
                    <a:schemeClr val="accent4"/>
                  </a:solidFill>
                  <a:latin typeface="Consolas"/>
                  <a:ea typeface="Consolas"/>
                  <a:cs typeface="Consolas"/>
                  <a:sym typeface="Consolas"/>
                </a:rPr>
                <a:t>m</a:t>
              </a:r>
              <a:r>
                <a:rPr b="0" i="0" lang="es-AR" sz="2600" u="none" cap="none" strike="noStrike">
                  <a:solidFill>
                    <a:schemeClr val="accent4"/>
                  </a:solidFill>
                  <a:latin typeface="Consolas"/>
                  <a:ea typeface="Consolas"/>
                  <a:cs typeface="Consolas"/>
                  <a:sym typeface="Consolas"/>
                </a:rPr>
                <a:t>in_level</a:t>
              </a:r>
              <a:endParaRPr b="0" i="0" sz="26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1" i="0" lang="es-AR" sz="2600" u="none" cap="none" strike="noStrike">
                  <a:solidFill>
                    <a:schemeClr val="lt1"/>
                  </a:solidFill>
                  <a:latin typeface="Consolas"/>
                  <a:ea typeface="Consolas"/>
                  <a:cs typeface="Consolas"/>
                  <a:sym typeface="Consolas"/>
                </a:rPr>
                <a:t>FROM</a:t>
              </a:r>
              <a:r>
                <a:rPr b="0" i="0" lang="es-AR" sz="2600" u="none" cap="none" strike="noStrike">
                  <a:solidFill>
                    <a:schemeClr val="dk1"/>
                  </a:solidFill>
                  <a:latin typeface="Consolas"/>
                  <a:ea typeface="Consolas"/>
                  <a:cs typeface="Consolas"/>
                  <a:sym typeface="Consolas"/>
                </a:rPr>
                <a:t> </a:t>
              </a:r>
              <a:r>
                <a:rPr b="0" i="0" lang="es-AR" sz="2600" u="none" cap="none" strike="noStrike">
                  <a:solidFill>
                    <a:schemeClr val="accent4"/>
                  </a:solidFill>
                  <a:latin typeface="Consolas"/>
                  <a:ea typeface="Consolas"/>
                  <a:cs typeface="Consolas"/>
                  <a:sym typeface="Consolas"/>
                </a:rPr>
                <a:t>level_game;</a:t>
              </a:r>
              <a:endParaRPr b="0" i="0" sz="2600" u="none" cap="none" strike="noStrike">
                <a:solidFill>
                  <a:schemeClr val="accent4"/>
                </a:solidFill>
                <a:latin typeface="Consolas"/>
                <a:ea typeface="Consolas"/>
                <a:cs typeface="Consolas"/>
                <a:sym typeface="Consolas"/>
              </a:endParaRPr>
            </a:p>
          </p:txBody>
        </p:sp>
      </p:grpSp>
      <p:sp>
        <p:nvSpPr>
          <p:cNvPr id="401" name="Google Shape;401;p50"/>
          <p:cNvSpPr/>
          <p:nvPr/>
        </p:nvSpPr>
        <p:spPr>
          <a:xfrm>
            <a:off x="5404457" y="793950"/>
            <a:ext cx="1345200" cy="246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0"/>
          <p:cNvSpPr txBox="1"/>
          <p:nvPr/>
        </p:nvSpPr>
        <p:spPr>
          <a:xfrm>
            <a:off x="495075" y="285888"/>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lt1"/>
                </a:solidFill>
                <a:latin typeface="Anton"/>
                <a:ea typeface="Anton"/>
                <a:cs typeface="Anton"/>
                <a:sym typeface="Anton"/>
              </a:rPr>
              <a:t>MIN()</a:t>
            </a:r>
            <a:endParaRPr b="0" i="0" sz="1400" u="none" cap="none" strike="noStrike">
              <a:solidFill>
                <a:schemeClr val="lt1"/>
              </a:solidFill>
              <a:latin typeface="Arial"/>
              <a:ea typeface="Arial"/>
              <a:cs typeface="Arial"/>
              <a:sym typeface="Arial"/>
            </a:endParaRPr>
          </a:p>
        </p:txBody>
      </p:sp>
      <p:pic>
        <p:nvPicPr>
          <p:cNvPr id="403" name="Google Shape;403;p50"/>
          <p:cNvPicPr preferRelativeResize="0"/>
          <p:nvPr/>
        </p:nvPicPr>
        <p:blipFill>
          <a:blip r:embed="rId4">
            <a:alphaModFix/>
          </a:blip>
          <a:stretch>
            <a:fillRect/>
          </a:stretch>
        </p:blipFill>
        <p:spPr>
          <a:xfrm>
            <a:off x="5404450" y="171525"/>
            <a:ext cx="2721900" cy="3179575"/>
          </a:xfrm>
          <a:prstGeom prst="rect">
            <a:avLst/>
          </a:prstGeom>
          <a:noFill/>
          <a:ln>
            <a:noFill/>
          </a:ln>
        </p:spPr>
      </p:pic>
      <p:sp>
        <p:nvSpPr>
          <p:cNvPr id="404" name="Google Shape;404;p50"/>
          <p:cNvSpPr/>
          <p:nvPr/>
        </p:nvSpPr>
        <p:spPr>
          <a:xfrm>
            <a:off x="5341800" y="508175"/>
            <a:ext cx="2784600" cy="585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0" name="Google Shape;410;p51"/>
          <p:cNvSpPr txBox="1"/>
          <p:nvPr/>
        </p:nvSpPr>
        <p:spPr>
          <a:xfrm>
            <a:off x="4419600" y="2971925"/>
            <a:ext cx="4287000" cy="20730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300" u="none" cap="none" strike="noStrike">
                <a:solidFill>
                  <a:srgbClr val="000000"/>
                </a:solidFill>
                <a:highlight>
                  <a:srgbClr val="FFFFFF"/>
                </a:highlight>
                <a:latin typeface="Helvetica Neue Light"/>
                <a:ea typeface="Helvetica Neue Light"/>
                <a:cs typeface="Helvetica Neue Light"/>
                <a:sym typeface="Helvetica Neue Light"/>
              </a:rPr>
              <a:t>Devuelve el valor máximo de un campo que especifiquemos</a:t>
            </a:r>
            <a:endParaRPr b="0" i="1" sz="23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411" name="Google Shape;411;p51"/>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1"/>
          <p:cNvSpPr/>
          <p:nvPr/>
        </p:nvSpPr>
        <p:spPr>
          <a:xfrm>
            <a:off x="5415275" y="3092800"/>
            <a:ext cx="1334400" cy="246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1"/>
          <p:cNvSpPr txBox="1"/>
          <p:nvPr/>
        </p:nvSpPr>
        <p:spPr>
          <a:xfrm>
            <a:off x="495075" y="285888"/>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lt1"/>
                </a:solidFill>
                <a:latin typeface="Anton"/>
                <a:ea typeface="Anton"/>
                <a:cs typeface="Anton"/>
                <a:sym typeface="Anton"/>
              </a:rPr>
              <a:t>MAX()</a:t>
            </a:r>
            <a:endParaRPr b="0" i="0" sz="1400" u="none" cap="none" strike="noStrike">
              <a:solidFill>
                <a:schemeClr val="lt1"/>
              </a:solidFill>
              <a:latin typeface="Arial"/>
              <a:ea typeface="Arial"/>
              <a:cs typeface="Arial"/>
              <a:sym typeface="Arial"/>
            </a:endParaRPr>
          </a:p>
        </p:txBody>
      </p:sp>
      <p:sp>
        <p:nvSpPr>
          <p:cNvPr id="414" name="Google Shape;414;p51"/>
          <p:cNvSpPr txBox="1"/>
          <p:nvPr/>
        </p:nvSpPr>
        <p:spPr>
          <a:xfrm>
            <a:off x="95600" y="1553800"/>
            <a:ext cx="3894300" cy="17856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3000"/>
              <a:buFont typeface="Arial"/>
              <a:buNone/>
            </a:pPr>
            <a:r>
              <a:rPr b="1" i="0" lang="es-AR" sz="2600" u="none" cap="none" strike="noStrike">
                <a:solidFill>
                  <a:schemeClr val="lt1"/>
                </a:solidFill>
                <a:latin typeface="Consolas"/>
                <a:ea typeface="Consolas"/>
                <a:cs typeface="Consolas"/>
                <a:sym typeface="Consolas"/>
              </a:rPr>
              <a:t>SELECT</a:t>
            </a:r>
            <a:r>
              <a:rPr b="0" i="0" lang="es-AR" sz="2600" u="none" cap="none" strike="noStrike">
                <a:solidFill>
                  <a:schemeClr val="dk1"/>
                </a:solidFill>
                <a:latin typeface="Consolas"/>
                <a:ea typeface="Consolas"/>
                <a:cs typeface="Consolas"/>
                <a:sym typeface="Consolas"/>
              </a:rPr>
              <a:t> </a:t>
            </a:r>
            <a:r>
              <a:rPr lang="es-AR" sz="2600">
                <a:solidFill>
                  <a:schemeClr val="accent4"/>
                </a:solidFill>
                <a:latin typeface="Consolas"/>
                <a:ea typeface="Consolas"/>
                <a:cs typeface="Consolas"/>
                <a:sym typeface="Consolas"/>
              </a:rPr>
              <a:t>MAX</a:t>
            </a:r>
            <a:r>
              <a:rPr b="0" i="0" lang="es-AR" sz="2600" u="none" cap="none" strike="noStrike">
                <a:solidFill>
                  <a:schemeClr val="accent4"/>
                </a:solidFill>
                <a:latin typeface="Consolas"/>
                <a:ea typeface="Consolas"/>
                <a:cs typeface="Consolas"/>
                <a:sym typeface="Consolas"/>
              </a:rPr>
              <a:t>(id_level) </a:t>
            </a:r>
            <a:endParaRPr b="0" i="0" sz="26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0" i="0" lang="es-AR" sz="2600" u="none" cap="none" strike="noStrike">
                <a:solidFill>
                  <a:schemeClr val="lt1"/>
                </a:solidFill>
                <a:latin typeface="Consolas"/>
                <a:ea typeface="Consolas"/>
                <a:cs typeface="Consolas"/>
                <a:sym typeface="Consolas"/>
              </a:rPr>
              <a:t>AS </a:t>
            </a:r>
            <a:r>
              <a:rPr lang="es-AR" sz="2600">
                <a:solidFill>
                  <a:schemeClr val="accent4"/>
                </a:solidFill>
                <a:latin typeface="Consolas"/>
                <a:ea typeface="Consolas"/>
                <a:cs typeface="Consolas"/>
                <a:sym typeface="Consolas"/>
              </a:rPr>
              <a:t>max</a:t>
            </a:r>
            <a:r>
              <a:rPr b="0" i="0" lang="es-AR" sz="2600" u="none" cap="none" strike="noStrike">
                <a:solidFill>
                  <a:schemeClr val="accent4"/>
                </a:solidFill>
                <a:latin typeface="Consolas"/>
                <a:ea typeface="Consolas"/>
                <a:cs typeface="Consolas"/>
                <a:sym typeface="Consolas"/>
              </a:rPr>
              <a:t>_level</a:t>
            </a:r>
            <a:endParaRPr b="0" i="0" sz="26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1" i="0" lang="es-AR" sz="2600" u="none" cap="none" strike="noStrike">
                <a:solidFill>
                  <a:schemeClr val="lt1"/>
                </a:solidFill>
                <a:latin typeface="Consolas"/>
                <a:ea typeface="Consolas"/>
                <a:cs typeface="Consolas"/>
                <a:sym typeface="Consolas"/>
              </a:rPr>
              <a:t>FROM</a:t>
            </a:r>
            <a:r>
              <a:rPr b="0" i="0" lang="es-AR" sz="2600" u="none" cap="none" strike="noStrike">
                <a:solidFill>
                  <a:schemeClr val="dk1"/>
                </a:solidFill>
                <a:latin typeface="Consolas"/>
                <a:ea typeface="Consolas"/>
                <a:cs typeface="Consolas"/>
                <a:sym typeface="Consolas"/>
              </a:rPr>
              <a:t> </a:t>
            </a:r>
            <a:r>
              <a:rPr b="0" i="0" lang="es-AR" sz="2600" u="none" cap="none" strike="noStrike">
                <a:solidFill>
                  <a:schemeClr val="accent4"/>
                </a:solidFill>
                <a:latin typeface="Consolas"/>
                <a:ea typeface="Consolas"/>
                <a:cs typeface="Consolas"/>
                <a:sym typeface="Consolas"/>
              </a:rPr>
              <a:t>level_game;</a:t>
            </a:r>
            <a:endParaRPr b="0" i="0" sz="2600" u="none" cap="none" strike="noStrike">
              <a:solidFill>
                <a:schemeClr val="accent4"/>
              </a:solidFill>
              <a:latin typeface="Consolas"/>
              <a:ea typeface="Consolas"/>
              <a:cs typeface="Consolas"/>
              <a:sym typeface="Consolas"/>
            </a:endParaRPr>
          </a:p>
        </p:txBody>
      </p:sp>
      <p:pic>
        <p:nvPicPr>
          <p:cNvPr id="415" name="Google Shape;415;p51"/>
          <p:cNvPicPr preferRelativeResize="0"/>
          <p:nvPr/>
        </p:nvPicPr>
        <p:blipFill>
          <a:blip r:embed="rId4">
            <a:alphaModFix/>
          </a:blip>
          <a:stretch>
            <a:fillRect/>
          </a:stretch>
        </p:blipFill>
        <p:spPr>
          <a:xfrm>
            <a:off x="5415275" y="285900"/>
            <a:ext cx="2653446" cy="3099600"/>
          </a:xfrm>
          <a:prstGeom prst="rect">
            <a:avLst/>
          </a:prstGeom>
          <a:noFill/>
          <a:ln>
            <a:noFill/>
          </a:ln>
        </p:spPr>
      </p:pic>
      <p:sp>
        <p:nvSpPr>
          <p:cNvPr id="416" name="Google Shape;416;p51"/>
          <p:cNvSpPr/>
          <p:nvPr/>
        </p:nvSpPr>
        <p:spPr>
          <a:xfrm>
            <a:off x="5331918" y="3036525"/>
            <a:ext cx="2784600" cy="330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2" name="Google Shape;422;p52"/>
          <p:cNvSpPr txBox="1"/>
          <p:nvPr/>
        </p:nvSpPr>
        <p:spPr>
          <a:xfrm>
            <a:off x="4467450" y="3698800"/>
            <a:ext cx="4287000" cy="12915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000" u="none" cap="none" strike="noStrike">
                <a:solidFill>
                  <a:srgbClr val="000000"/>
                </a:solidFill>
                <a:highlight>
                  <a:srgbClr val="FFFFFF"/>
                </a:highlight>
                <a:latin typeface="Helvetica Neue Light"/>
                <a:ea typeface="Helvetica Neue Light"/>
                <a:cs typeface="Helvetica Neue Light"/>
                <a:sym typeface="Helvetica Neue Light"/>
              </a:rPr>
              <a:t>Devuelve la suma de los valores de un campo que especifiquemos</a:t>
            </a:r>
            <a:endParaRPr b="0" i="0" sz="1100" u="none" cap="none" strike="noStrike">
              <a:solidFill>
                <a:srgbClr val="000000"/>
              </a:solidFill>
              <a:highlight>
                <a:srgbClr val="FFFFFF"/>
              </a:highlight>
              <a:latin typeface="Helvetica Neue Light"/>
              <a:ea typeface="Helvetica Neue Light"/>
              <a:cs typeface="Helvetica Neue Light"/>
              <a:sym typeface="Helvetica Neue Light"/>
            </a:endParaRPr>
          </a:p>
        </p:txBody>
      </p:sp>
      <p:grpSp>
        <p:nvGrpSpPr>
          <p:cNvPr id="423" name="Google Shape;423;p52"/>
          <p:cNvGrpSpPr/>
          <p:nvPr/>
        </p:nvGrpSpPr>
        <p:grpSpPr>
          <a:xfrm>
            <a:off x="75" y="0"/>
            <a:ext cx="3990000" cy="5143500"/>
            <a:chOff x="75" y="0"/>
            <a:chExt cx="3990000" cy="5143500"/>
          </a:xfrm>
        </p:grpSpPr>
        <p:sp>
          <p:nvSpPr>
            <p:cNvPr id="424" name="Google Shape;424;p52"/>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2"/>
            <p:cNvSpPr txBox="1"/>
            <p:nvPr/>
          </p:nvSpPr>
          <p:spPr>
            <a:xfrm>
              <a:off x="198653" y="1553800"/>
              <a:ext cx="3791400" cy="16623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3000"/>
                <a:buFont typeface="Arial"/>
                <a:buNone/>
              </a:pPr>
              <a:r>
                <a:rPr b="1" i="0" lang="es-AR" sz="2400" u="none" cap="none" strike="noStrike">
                  <a:solidFill>
                    <a:schemeClr val="lt1"/>
                  </a:solidFill>
                  <a:latin typeface="Consolas"/>
                  <a:ea typeface="Consolas"/>
                  <a:cs typeface="Consolas"/>
                  <a:sym typeface="Consolas"/>
                </a:rPr>
                <a:t>SELECT</a:t>
              </a:r>
              <a:r>
                <a:rPr lang="es-AR" sz="2400">
                  <a:solidFill>
                    <a:schemeClr val="dk1"/>
                  </a:solidFill>
                  <a:latin typeface="Consolas"/>
                  <a:ea typeface="Consolas"/>
                  <a:cs typeface="Consolas"/>
                  <a:sym typeface="Consolas"/>
                </a:rPr>
                <a:t> </a:t>
              </a:r>
              <a:r>
                <a:rPr b="0" i="0" lang="es-AR" sz="2400" u="none" cap="none" strike="noStrike">
                  <a:solidFill>
                    <a:schemeClr val="accent4"/>
                  </a:solidFill>
                  <a:latin typeface="Consolas"/>
                  <a:ea typeface="Consolas"/>
                  <a:cs typeface="Consolas"/>
                  <a:sym typeface="Consolas"/>
                </a:rPr>
                <a:t>SUM(</a:t>
              </a:r>
              <a:r>
                <a:rPr lang="es-AR" sz="2400">
                  <a:solidFill>
                    <a:schemeClr val="accent4"/>
                  </a:solidFill>
                  <a:latin typeface="Consolas"/>
                  <a:ea typeface="Consolas"/>
                  <a:cs typeface="Consolas"/>
                  <a:sym typeface="Consolas"/>
                </a:rPr>
                <a:t>value</a:t>
              </a:r>
              <a:r>
                <a:rPr b="0" i="0" lang="es-AR" sz="2400" u="none" cap="none" strike="noStrike">
                  <a:solidFill>
                    <a:schemeClr val="accent4"/>
                  </a:solidFill>
                  <a:latin typeface="Consolas"/>
                  <a:ea typeface="Consolas"/>
                  <a:cs typeface="Consolas"/>
                  <a:sym typeface="Consolas"/>
                </a:rPr>
                <a:t>) </a:t>
              </a:r>
              <a:endParaRPr b="0" i="0" sz="24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b="1" i="0" lang="es-AR" sz="2400" u="none" cap="none" strike="noStrike">
                  <a:solidFill>
                    <a:schemeClr val="lt1"/>
                  </a:solidFill>
                  <a:latin typeface="Consolas"/>
                  <a:ea typeface="Consolas"/>
                  <a:cs typeface="Consolas"/>
                  <a:sym typeface="Consolas"/>
                </a:rPr>
                <a:t>FROM</a:t>
              </a:r>
              <a:r>
                <a:rPr b="0" i="0" lang="es-AR" sz="2400" u="none" cap="none" strike="noStrike">
                  <a:solidFill>
                    <a:schemeClr val="dk1"/>
                  </a:solidFill>
                  <a:latin typeface="Consolas"/>
                  <a:ea typeface="Consolas"/>
                  <a:cs typeface="Consolas"/>
                  <a:sym typeface="Consolas"/>
                </a:rPr>
                <a:t> </a:t>
              </a:r>
              <a:r>
                <a:rPr lang="es-AR" sz="2400">
                  <a:solidFill>
                    <a:schemeClr val="accent4"/>
                  </a:solidFill>
                  <a:latin typeface="Consolas"/>
                  <a:ea typeface="Consolas"/>
                  <a:cs typeface="Consolas"/>
                  <a:sym typeface="Consolas"/>
                </a:rPr>
                <a:t>vote</a:t>
              </a:r>
              <a:endParaRPr sz="24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3000"/>
                <a:buFont typeface="Arial"/>
                <a:buNone/>
              </a:pPr>
              <a:r>
                <a:rPr lang="es-AR" sz="2400">
                  <a:solidFill>
                    <a:schemeClr val="lt1"/>
                  </a:solidFill>
                  <a:latin typeface="Consolas"/>
                  <a:ea typeface="Consolas"/>
                  <a:cs typeface="Consolas"/>
                  <a:sym typeface="Consolas"/>
                </a:rPr>
                <a:t>WHERE </a:t>
              </a:r>
              <a:r>
                <a:rPr lang="es-AR" sz="2400">
                  <a:solidFill>
                    <a:schemeClr val="accent4"/>
                  </a:solidFill>
                  <a:latin typeface="Consolas"/>
                  <a:ea typeface="Consolas"/>
                  <a:cs typeface="Consolas"/>
                  <a:sym typeface="Consolas"/>
                </a:rPr>
                <a:t>id_game = 1;</a:t>
              </a:r>
              <a:endParaRPr sz="2400">
                <a:solidFill>
                  <a:schemeClr val="accent4"/>
                </a:solidFill>
                <a:latin typeface="Consolas"/>
                <a:ea typeface="Consolas"/>
                <a:cs typeface="Consolas"/>
                <a:sym typeface="Consolas"/>
              </a:endParaRPr>
            </a:p>
          </p:txBody>
        </p:sp>
      </p:grpSp>
      <p:sp>
        <p:nvSpPr>
          <p:cNvPr id="426" name="Google Shape;426;p52"/>
          <p:cNvSpPr txBox="1"/>
          <p:nvPr/>
        </p:nvSpPr>
        <p:spPr>
          <a:xfrm>
            <a:off x="495075" y="285888"/>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lt1"/>
                </a:solidFill>
                <a:latin typeface="Anton"/>
                <a:ea typeface="Anton"/>
                <a:cs typeface="Anton"/>
                <a:sym typeface="Anton"/>
              </a:rPr>
              <a:t>SUM()</a:t>
            </a:r>
            <a:endParaRPr b="0" i="0" sz="1400" u="none" cap="none" strike="noStrike">
              <a:solidFill>
                <a:schemeClr val="lt1"/>
              </a:solidFill>
              <a:latin typeface="Arial"/>
              <a:ea typeface="Arial"/>
              <a:cs typeface="Arial"/>
              <a:sym typeface="Arial"/>
            </a:endParaRPr>
          </a:p>
        </p:txBody>
      </p:sp>
      <p:pic>
        <p:nvPicPr>
          <p:cNvPr id="427" name="Google Shape;427;p52"/>
          <p:cNvPicPr preferRelativeResize="0"/>
          <p:nvPr/>
        </p:nvPicPr>
        <p:blipFill>
          <a:blip r:embed="rId4">
            <a:alphaModFix/>
          </a:blip>
          <a:stretch>
            <a:fillRect/>
          </a:stretch>
        </p:blipFill>
        <p:spPr>
          <a:xfrm>
            <a:off x="5920350" y="95025"/>
            <a:ext cx="2270775" cy="3729150"/>
          </a:xfrm>
          <a:prstGeom prst="rect">
            <a:avLst/>
          </a:prstGeom>
          <a:noFill/>
          <a:ln>
            <a:noFill/>
          </a:ln>
        </p:spPr>
      </p:pic>
      <p:sp>
        <p:nvSpPr>
          <p:cNvPr id="428" name="Google Shape;428;p52"/>
          <p:cNvSpPr/>
          <p:nvPr/>
        </p:nvSpPr>
        <p:spPr>
          <a:xfrm>
            <a:off x="6477925" y="592750"/>
            <a:ext cx="552000" cy="22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9" name="Shape 109"/>
        <p:cNvGrpSpPr/>
        <p:nvPr/>
      </p:nvGrpSpPr>
      <p:grpSpPr>
        <a:xfrm>
          <a:off x="0" y="0"/>
          <a:ext cx="0" cy="0"/>
          <a:chOff x="0" y="0"/>
          <a:chExt cx="0" cy="0"/>
        </a:xfrm>
      </p:grpSpPr>
      <p:sp>
        <p:nvSpPr>
          <p:cNvPr id="110" name="Google Shape;110;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11" name="Google Shape;111;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53"/>
          <p:cNvPicPr preferRelativeResize="0"/>
          <p:nvPr/>
        </p:nvPicPr>
        <p:blipFill>
          <a:blip r:embed="rId3">
            <a:alphaModFix/>
          </a:blip>
          <a:stretch>
            <a:fillRect/>
          </a:stretch>
        </p:blipFill>
        <p:spPr>
          <a:xfrm>
            <a:off x="5920350" y="95025"/>
            <a:ext cx="2270775" cy="3729150"/>
          </a:xfrm>
          <a:prstGeom prst="rect">
            <a:avLst/>
          </a:prstGeom>
          <a:noFill/>
          <a:ln>
            <a:noFill/>
          </a:ln>
        </p:spPr>
      </p:pic>
      <p:pic>
        <p:nvPicPr>
          <p:cNvPr id="434" name="Google Shape;434;p5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35" name="Google Shape;435;p53"/>
          <p:cNvSpPr txBox="1"/>
          <p:nvPr/>
        </p:nvSpPr>
        <p:spPr>
          <a:xfrm>
            <a:off x="4419600" y="3944225"/>
            <a:ext cx="4287000" cy="8721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0" i="0" lang="es-AR" sz="2200" u="none" cap="none" strike="noStrike">
                <a:solidFill>
                  <a:srgbClr val="000000"/>
                </a:solidFill>
                <a:highlight>
                  <a:srgbClr val="FFFFFF"/>
                </a:highlight>
                <a:latin typeface="Helvetica Neue Light"/>
                <a:ea typeface="Helvetica Neue Light"/>
                <a:cs typeface="Helvetica Neue Light"/>
                <a:sym typeface="Helvetica Neue Light"/>
              </a:rPr>
              <a:t>Devuelve el valor promedio de un campo que especifiquemos</a:t>
            </a:r>
            <a:endParaRPr b="0" i="0" sz="800" u="none" cap="none" strike="noStrike">
              <a:solidFill>
                <a:srgbClr val="000000"/>
              </a:solidFill>
              <a:highlight>
                <a:srgbClr val="FFFFFF"/>
              </a:highlight>
              <a:latin typeface="Helvetica Neue Light"/>
              <a:ea typeface="Helvetica Neue Light"/>
              <a:cs typeface="Helvetica Neue Light"/>
              <a:sym typeface="Helvetica Neue Light"/>
            </a:endParaRPr>
          </a:p>
        </p:txBody>
      </p:sp>
      <p:grpSp>
        <p:nvGrpSpPr>
          <p:cNvPr id="436" name="Google Shape;436;p53"/>
          <p:cNvGrpSpPr/>
          <p:nvPr/>
        </p:nvGrpSpPr>
        <p:grpSpPr>
          <a:xfrm>
            <a:off x="75" y="0"/>
            <a:ext cx="3990000" cy="5143500"/>
            <a:chOff x="75" y="0"/>
            <a:chExt cx="3990000" cy="5143500"/>
          </a:xfrm>
        </p:grpSpPr>
        <p:sp>
          <p:nvSpPr>
            <p:cNvPr id="437" name="Google Shape;437;p53"/>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3"/>
            <p:cNvSpPr txBox="1"/>
            <p:nvPr/>
          </p:nvSpPr>
          <p:spPr>
            <a:xfrm>
              <a:off x="198653" y="1553800"/>
              <a:ext cx="3791400" cy="16623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3000"/>
                <a:buFont typeface="Arial"/>
                <a:buNone/>
              </a:pPr>
              <a:r>
                <a:rPr b="1" lang="es-AR" sz="2400">
                  <a:solidFill>
                    <a:schemeClr val="lt1"/>
                  </a:solidFill>
                  <a:latin typeface="Consolas"/>
                  <a:ea typeface="Consolas"/>
                  <a:cs typeface="Consolas"/>
                  <a:sym typeface="Consolas"/>
                </a:rPr>
                <a:t>SELECT</a:t>
              </a:r>
              <a:r>
                <a:rPr lang="es-AR" sz="2400">
                  <a:solidFill>
                    <a:schemeClr val="dk1"/>
                  </a:solidFill>
                  <a:latin typeface="Consolas"/>
                  <a:ea typeface="Consolas"/>
                  <a:cs typeface="Consolas"/>
                  <a:sym typeface="Consolas"/>
                </a:rPr>
                <a:t> </a:t>
              </a:r>
              <a:r>
                <a:rPr lang="es-AR" sz="2400">
                  <a:solidFill>
                    <a:schemeClr val="accent4"/>
                  </a:solidFill>
                  <a:latin typeface="Consolas"/>
                  <a:ea typeface="Consolas"/>
                  <a:cs typeface="Consolas"/>
                  <a:sym typeface="Consolas"/>
                </a:rPr>
                <a:t>AVG(value) </a:t>
              </a:r>
              <a:endParaRPr sz="24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3000"/>
                <a:buFont typeface="Arial"/>
                <a:buNone/>
              </a:pPr>
              <a:r>
                <a:rPr b="1" lang="es-AR" sz="2400">
                  <a:solidFill>
                    <a:schemeClr val="lt1"/>
                  </a:solidFill>
                  <a:latin typeface="Consolas"/>
                  <a:ea typeface="Consolas"/>
                  <a:cs typeface="Consolas"/>
                  <a:sym typeface="Consolas"/>
                </a:rPr>
                <a:t>FROM</a:t>
              </a:r>
              <a:r>
                <a:rPr lang="es-AR" sz="2400">
                  <a:solidFill>
                    <a:schemeClr val="dk1"/>
                  </a:solidFill>
                  <a:latin typeface="Consolas"/>
                  <a:ea typeface="Consolas"/>
                  <a:cs typeface="Consolas"/>
                  <a:sym typeface="Consolas"/>
                </a:rPr>
                <a:t> </a:t>
              </a:r>
              <a:r>
                <a:rPr lang="es-AR" sz="2400">
                  <a:solidFill>
                    <a:schemeClr val="accent4"/>
                  </a:solidFill>
                  <a:latin typeface="Consolas"/>
                  <a:ea typeface="Consolas"/>
                  <a:cs typeface="Consolas"/>
                  <a:sym typeface="Consolas"/>
                </a:rPr>
                <a:t>vote</a:t>
              </a:r>
              <a:endParaRPr sz="24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3000"/>
                <a:buFont typeface="Arial"/>
                <a:buNone/>
              </a:pPr>
              <a:r>
                <a:rPr lang="es-AR" sz="2400">
                  <a:solidFill>
                    <a:schemeClr val="lt1"/>
                  </a:solidFill>
                  <a:latin typeface="Consolas"/>
                  <a:ea typeface="Consolas"/>
                  <a:cs typeface="Consolas"/>
                  <a:sym typeface="Consolas"/>
                </a:rPr>
                <a:t>WHERE </a:t>
              </a:r>
              <a:r>
                <a:rPr lang="es-AR" sz="2400">
                  <a:solidFill>
                    <a:schemeClr val="accent4"/>
                  </a:solidFill>
                  <a:latin typeface="Consolas"/>
                  <a:ea typeface="Consolas"/>
                  <a:cs typeface="Consolas"/>
                  <a:sym typeface="Consolas"/>
                </a:rPr>
                <a:t>id_game = 1;</a:t>
              </a:r>
              <a:endParaRPr b="1" sz="3000">
                <a:solidFill>
                  <a:schemeClr val="lt1"/>
                </a:solidFill>
                <a:latin typeface="Consolas"/>
                <a:ea typeface="Consolas"/>
                <a:cs typeface="Consolas"/>
                <a:sym typeface="Consolas"/>
              </a:endParaRPr>
            </a:p>
          </p:txBody>
        </p:sp>
      </p:grpSp>
      <p:sp>
        <p:nvSpPr>
          <p:cNvPr id="439" name="Google Shape;439;p53"/>
          <p:cNvSpPr txBox="1"/>
          <p:nvPr/>
        </p:nvSpPr>
        <p:spPr>
          <a:xfrm>
            <a:off x="495075" y="285888"/>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lt1"/>
                </a:solidFill>
                <a:latin typeface="Anton"/>
                <a:ea typeface="Anton"/>
                <a:cs typeface="Anton"/>
                <a:sym typeface="Anton"/>
              </a:rPr>
              <a:t>AVG()</a:t>
            </a:r>
            <a:endParaRPr b="0" i="0" sz="1400" u="none" cap="none" strike="noStrike">
              <a:solidFill>
                <a:schemeClr val="lt1"/>
              </a:solidFill>
              <a:latin typeface="Arial"/>
              <a:ea typeface="Arial"/>
              <a:cs typeface="Arial"/>
              <a:sym typeface="Arial"/>
            </a:endParaRPr>
          </a:p>
        </p:txBody>
      </p:sp>
      <p:sp>
        <p:nvSpPr>
          <p:cNvPr id="440" name="Google Shape;440;p53"/>
          <p:cNvSpPr/>
          <p:nvPr/>
        </p:nvSpPr>
        <p:spPr>
          <a:xfrm>
            <a:off x="6477925" y="592750"/>
            <a:ext cx="552000" cy="22944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4" name="Shape 444"/>
        <p:cNvGrpSpPr/>
        <p:nvPr/>
      </p:nvGrpSpPr>
      <p:grpSpPr>
        <a:xfrm>
          <a:off x="0" y="0"/>
          <a:ext cx="0" cy="0"/>
          <a:chOff x="0" y="0"/>
          <a:chExt cx="0" cy="0"/>
        </a:xfrm>
      </p:grpSpPr>
      <p:sp>
        <p:nvSpPr>
          <p:cNvPr id="445" name="Google Shape;445;p54"/>
          <p:cNvSpPr txBox="1"/>
          <p:nvPr/>
        </p:nvSpPr>
        <p:spPr>
          <a:xfrm>
            <a:off x="-100" y="1175400"/>
            <a:ext cx="9144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AR"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AR" sz="2000" u="none" cap="none" strike="noStrike">
                <a:solidFill>
                  <a:schemeClr val="lt1"/>
                </a:solidFill>
                <a:latin typeface="Helvetica Neue Light"/>
                <a:ea typeface="Helvetica Neue Light"/>
                <a:cs typeface="Helvetica Neue Light"/>
                <a:sym typeface="Helvetica Neue Light"/>
              </a:rPr>
              <a:t>VEAMOS A LAS FUNCIONES DE AGRUPACIÓN EN ACCIÓN.</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p:txBody>
      </p:sp>
      <p:pic>
        <p:nvPicPr>
          <p:cNvPr id="446" name="Google Shape;446;p54"/>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0" name="Shape 450"/>
        <p:cNvGrpSpPr/>
        <p:nvPr/>
      </p:nvGrpSpPr>
      <p:grpSpPr>
        <a:xfrm>
          <a:off x="0" y="0"/>
          <a:ext cx="0" cy="0"/>
          <a:chOff x="0" y="0"/>
          <a:chExt cx="0" cy="0"/>
        </a:xfrm>
      </p:grpSpPr>
      <p:sp>
        <p:nvSpPr>
          <p:cNvPr id="451" name="Google Shape;451;p55"/>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GROUP BY</a:t>
            </a:r>
            <a:endParaRPr b="0" i="1" sz="3600" u="none" cap="none" strike="noStrike">
              <a:solidFill>
                <a:srgbClr val="000000"/>
              </a:solidFill>
              <a:latin typeface="Anton"/>
              <a:ea typeface="Anton"/>
              <a:cs typeface="Anton"/>
              <a:sym typeface="Anton"/>
            </a:endParaRPr>
          </a:p>
        </p:txBody>
      </p:sp>
      <p:pic>
        <p:nvPicPr>
          <p:cNvPr id="452" name="Google Shape;452;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8" name="Google Shape;458;p56"/>
          <p:cNvSpPr txBox="1"/>
          <p:nvPr/>
        </p:nvSpPr>
        <p:spPr>
          <a:xfrm>
            <a:off x="1033650" y="1037100"/>
            <a:ext cx="7952100" cy="16953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Como ya mencionamos, la cláusula </a:t>
            </a:r>
            <a:r>
              <a:rPr b="1" i="0" lang="es-AR" sz="2100" u="none" cap="none" strike="noStrike">
                <a:solidFill>
                  <a:srgbClr val="000000"/>
                </a:solidFill>
                <a:highlight>
                  <a:srgbClr val="FFFFFF"/>
                </a:highlight>
                <a:latin typeface="Helvetica Neue"/>
                <a:ea typeface="Helvetica Neue"/>
                <a:cs typeface="Helvetica Neue"/>
                <a:sym typeface="Helvetica Neue"/>
              </a:rPr>
              <a:t>GROUP BY</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es fundamental para </a:t>
            </a:r>
            <a:r>
              <a:rPr b="1" i="0" lang="es-AR" sz="2100" u="none" cap="none" strike="noStrike">
                <a:solidFill>
                  <a:srgbClr val="000000"/>
                </a:solidFill>
                <a:highlight>
                  <a:srgbClr val="FFFFFF"/>
                </a:highlight>
                <a:latin typeface="Helvetica Neue"/>
                <a:ea typeface="Helvetica Neue"/>
                <a:cs typeface="Helvetica Neue"/>
                <a:sym typeface="Helvetica Neue"/>
              </a:rPr>
              <a:t>usarse junto</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 a las </a:t>
            </a:r>
            <a:r>
              <a:rPr b="1" i="0" lang="es-AR" sz="2100" u="none" cap="none" strike="noStrike">
                <a:solidFill>
                  <a:srgbClr val="000000"/>
                </a:solidFill>
                <a:highlight>
                  <a:srgbClr val="FFFFFF"/>
                </a:highlight>
                <a:latin typeface="Helvetica Neue"/>
                <a:ea typeface="Helvetica Neue"/>
                <a:cs typeface="Helvetica Neue"/>
                <a:sym typeface="Helvetica Neue"/>
              </a:rPr>
              <a:t>funciones de agregación</a:t>
            </a:r>
            <a:r>
              <a:rPr i="0" lang="es-AR" sz="2100" u="none" cap="none" strike="noStrike">
                <a:solidFill>
                  <a:srgbClr val="000000"/>
                </a:solidFill>
                <a:highlight>
                  <a:srgbClr val="FFFFFF"/>
                </a:highlight>
                <a:latin typeface="Helvetica Neue"/>
                <a:ea typeface="Helvetica Neue"/>
                <a:cs typeface="Helvetica Neue"/>
                <a:sym typeface="Helvetica Neue"/>
              </a:rPr>
              <a:t>, la debemos utilizar</a:t>
            </a:r>
            <a:r>
              <a:rPr lang="es-AR" sz="2100">
                <a:highlight>
                  <a:srgbClr val="FFFFFF"/>
                </a:highlight>
                <a:latin typeface="Helvetica Neue Light"/>
                <a:ea typeface="Helvetica Neue Light"/>
                <a:cs typeface="Helvetica Neue Light"/>
                <a:sym typeface="Helvetica Neue Light"/>
              </a:rPr>
              <a:t> </a:t>
            </a:r>
            <a:r>
              <a:rPr b="0" i="0" lang="es-AR" sz="2100" u="none" cap="none" strike="noStrike">
                <a:solidFill>
                  <a:srgbClr val="000000"/>
                </a:solidFill>
                <a:highlight>
                  <a:srgbClr val="FFFFFF"/>
                </a:highlight>
                <a:latin typeface="Helvetica Neue Light"/>
                <a:ea typeface="Helvetica Neue Light"/>
                <a:cs typeface="Helvetica Neue Light"/>
                <a:sym typeface="Helvetica Neue Light"/>
              </a:rPr>
              <a:t>cuando debemos obtener información que nace de la agrupación de registros</a:t>
            </a:r>
            <a:endParaRPr b="0" i="0" sz="21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459" name="Google Shape;459;p56"/>
          <p:cNvSpPr txBox="1"/>
          <p:nvPr/>
        </p:nvSpPr>
        <p:spPr>
          <a:xfrm>
            <a:off x="583600" y="356825"/>
            <a:ext cx="5867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GROUP BY</a:t>
            </a:r>
            <a:endParaRPr b="0" i="0" sz="2600" u="none" cap="none" strike="noStrike">
              <a:solidFill>
                <a:srgbClr val="000000"/>
              </a:solidFill>
              <a:latin typeface="Arial"/>
              <a:ea typeface="Arial"/>
              <a:cs typeface="Arial"/>
              <a:sym typeface="Arial"/>
            </a:endParaRPr>
          </a:p>
        </p:txBody>
      </p:sp>
      <p:sp>
        <p:nvSpPr>
          <p:cNvPr id="460" name="Google Shape;460;p56"/>
          <p:cNvSpPr txBox="1"/>
          <p:nvPr/>
        </p:nvSpPr>
        <p:spPr>
          <a:xfrm>
            <a:off x="1033650" y="2951675"/>
            <a:ext cx="7666800" cy="9234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AR" sz="2100">
                <a:solidFill>
                  <a:schemeClr val="dk1"/>
                </a:solidFill>
                <a:highlight>
                  <a:schemeClr val="lt1"/>
                </a:highlight>
                <a:latin typeface="Helvetica Neue Light"/>
                <a:ea typeface="Helvetica Neue Light"/>
                <a:cs typeface="Helvetica Neue Light"/>
                <a:sym typeface="Helvetica Neue Light"/>
              </a:rPr>
              <a:t>Por lo tanto, será el aliado ideal para usarse junto a </a:t>
            </a:r>
            <a:r>
              <a:rPr b="1" lang="es-AR" sz="2100">
                <a:solidFill>
                  <a:schemeClr val="dk1"/>
                </a:solidFill>
                <a:highlight>
                  <a:schemeClr val="lt1"/>
                </a:highlight>
                <a:latin typeface="Helvetica Neue"/>
                <a:ea typeface="Helvetica Neue"/>
                <a:cs typeface="Helvetica Neue"/>
                <a:sym typeface="Helvetica Neue"/>
              </a:rPr>
              <a:t>COUNT()</a:t>
            </a:r>
            <a:r>
              <a:rPr lang="es-AR" sz="2100">
                <a:solidFill>
                  <a:schemeClr val="dk1"/>
                </a:solidFill>
                <a:highlight>
                  <a:schemeClr val="lt1"/>
                </a:highlight>
                <a:latin typeface="Helvetica Neue Light"/>
                <a:ea typeface="Helvetica Neue Light"/>
                <a:cs typeface="Helvetica Neue Light"/>
                <a:sym typeface="Helvetica Neue Light"/>
              </a:rPr>
              <a:t>, </a:t>
            </a:r>
            <a:r>
              <a:rPr b="1" lang="es-AR" sz="2100">
                <a:solidFill>
                  <a:schemeClr val="dk1"/>
                </a:solidFill>
                <a:highlight>
                  <a:schemeClr val="lt1"/>
                </a:highlight>
                <a:latin typeface="Helvetica Neue"/>
                <a:ea typeface="Helvetica Neue"/>
                <a:cs typeface="Helvetica Neue"/>
                <a:sym typeface="Helvetica Neue"/>
              </a:rPr>
              <a:t>SUM()</a:t>
            </a:r>
            <a:r>
              <a:rPr lang="es-AR" sz="2100">
                <a:solidFill>
                  <a:schemeClr val="dk1"/>
                </a:solidFill>
                <a:highlight>
                  <a:schemeClr val="lt1"/>
                </a:highlight>
                <a:latin typeface="Helvetica Neue Light"/>
                <a:ea typeface="Helvetica Neue Light"/>
                <a:cs typeface="Helvetica Neue Light"/>
                <a:sym typeface="Helvetica Neue Light"/>
              </a:rPr>
              <a:t> y </a:t>
            </a:r>
            <a:r>
              <a:rPr b="1" lang="es-AR" sz="2100">
                <a:solidFill>
                  <a:schemeClr val="dk1"/>
                </a:solidFill>
                <a:highlight>
                  <a:schemeClr val="lt1"/>
                </a:highlight>
                <a:latin typeface="Helvetica Neue"/>
                <a:ea typeface="Helvetica Neue"/>
                <a:cs typeface="Helvetica Neue"/>
                <a:sym typeface="Helvetica Neue"/>
              </a:rPr>
              <a:t>AVG()</a:t>
            </a:r>
            <a:endParaRPr>
              <a:latin typeface="Calibri"/>
              <a:ea typeface="Calibri"/>
              <a:cs typeface="Calibri"/>
              <a:sym typeface="Calibri"/>
            </a:endParaRPr>
          </a:p>
        </p:txBody>
      </p:sp>
      <p:pic>
        <p:nvPicPr>
          <p:cNvPr id="461" name="Google Shape;461;p56"/>
          <p:cNvPicPr preferRelativeResize="0"/>
          <p:nvPr/>
        </p:nvPicPr>
        <p:blipFill rotWithShape="1">
          <a:blip r:embed="rId4">
            <a:alphaModFix/>
          </a:blip>
          <a:srcRect b="0" l="0" r="0" t="0"/>
          <a:stretch/>
        </p:blipFill>
        <p:spPr>
          <a:xfrm>
            <a:off x="7540055" y="83434"/>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pSp>
        <p:nvGrpSpPr>
          <p:cNvPr id="467" name="Google Shape;467;p57"/>
          <p:cNvGrpSpPr/>
          <p:nvPr/>
        </p:nvGrpSpPr>
        <p:grpSpPr>
          <a:xfrm>
            <a:off x="75" y="0"/>
            <a:ext cx="3990000" cy="5143500"/>
            <a:chOff x="75" y="0"/>
            <a:chExt cx="3990000" cy="5143500"/>
          </a:xfrm>
        </p:grpSpPr>
        <p:sp>
          <p:nvSpPr>
            <p:cNvPr id="468" name="Google Shape;468;p57"/>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7"/>
            <p:cNvSpPr txBox="1"/>
            <p:nvPr/>
          </p:nvSpPr>
          <p:spPr>
            <a:xfrm>
              <a:off x="198653" y="1020400"/>
              <a:ext cx="3791400" cy="23397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2600"/>
                <a:buFont typeface="Arial"/>
                <a:buNone/>
              </a:pPr>
              <a:r>
                <a:rPr b="1" i="0" lang="es-AR" sz="2000" u="none" cap="none" strike="noStrike">
                  <a:solidFill>
                    <a:schemeClr val="lt1"/>
                  </a:solidFill>
                  <a:latin typeface="Consolas"/>
                  <a:ea typeface="Consolas"/>
                  <a:cs typeface="Consolas"/>
                  <a:sym typeface="Consolas"/>
                </a:rPr>
                <a:t>SELECT</a:t>
              </a:r>
              <a:r>
                <a:rPr b="0" i="0" lang="es-AR" sz="2000" u="none" cap="none" strike="noStrike">
                  <a:solidFill>
                    <a:schemeClr val="dk1"/>
                  </a:solidFill>
                  <a:latin typeface="Consolas"/>
                  <a:ea typeface="Consolas"/>
                  <a:cs typeface="Consolas"/>
                  <a:sym typeface="Consolas"/>
                </a:rPr>
                <a:t> </a:t>
              </a:r>
              <a:endParaRPr b="0" i="0" sz="2000" u="none" cap="none" strike="noStrike">
                <a:solidFill>
                  <a:schemeClr val="dk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lang="es-AR" sz="2000">
                  <a:solidFill>
                    <a:schemeClr val="accent4"/>
                  </a:solidFill>
                  <a:latin typeface="Consolas"/>
                  <a:ea typeface="Consolas"/>
                  <a:cs typeface="Consolas"/>
                  <a:sym typeface="Consolas"/>
                </a:rPr>
                <a:t>id_system_user </a:t>
              </a:r>
              <a:r>
                <a:rPr b="1" i="0" lang="es-AR" sz="2000" u="none" cap="none" strike="noStrike">
                  <a:solidFill>
                    <a:schemeClr val="lt1"/>
                  </a:solidFill>
                  <a:latin typeface="Consolas"/>
                  <a:ea typeface="Consolas"/>
                  <a:cs typeface="Consolas"/>
                  <a:sym typeface="Consolas"/>
                </a:rPr>
                <a:t>AS</a:t>
              </a:r>
              <a:r>
                <a:rPr b="0" i="0" lang="es-AR" sz="2000" u="none" cap="none" strike="noStrike">
                  <a:solidFill>
                    <a:schemeClr val="accent4"/>
                  </a:solidFill>
                  <a:latin typeface="Consolas"/>
                  <a:ea typeface="Consolas"/>
                  <a:cs typeface="Consolas"/>
                  <a:sym typeface="Consolas"/>
                </a:rPr>
                <a:t> user, </a:t>
              </a:r>
              <a:r>
                <a:rPr b="1" i="0" lang="es-AR" sz="2000" u="none" cap="none" strike="noStrike">
                  <a:solidFill>
                    <a:schemeClr val="lt1"/>
                  </a:solidFill>
                  <a:latin typeface="Consolas"/>
                  <a:ea typeface="Consolas"/>
                  <a:cs typeface="Consolas"/>
                  <a:sym typeface="Consolas"/>
                </a:rPr>
                <a:t>COUNT</a:t>
              </a:r>
              <a:r>
                <a:rPr b="0" i="0" lang="es-AR" sz="2000" u="none" cap="none" strike="noStrike">
                  <a:solidFill>
                    <a:schemeClr val="accent4"/>
                  </a:solidFill>
                  <a:latin typeface="Consolas"/>
                  <a:ea typeface="Consolas"/>
                  <a:cs typeface="Consolas"/>
                  <a:sym typeface="Consolas"/>
                </a:rPr>
                <a:t>(</a:t>
              </a:r>
              <a:r>
                <a:rPr lang="es-AR" sz="2000">
                  <a:solidFill>
                    <a:schemeClr val="accent4"/>
                  </a:solidFill>
                  <a:latin typeface="Consolas"/>
                  <a:ea typeface="Consolas"/>
                  <a:cs typeface="Consolas"/>
                  <a:sym typeface="Consolas"/>
                </a:rPr>
                <a:t>*</a:t>
              </a:r>
              <a:r>
                <a:rPr b="0" i="0" lang="es-AR" sz="2000" u="none" cap="none" strike="noStrike">
                  <a:solidFill>
                    <a:schemeClr val="accent4"/>
                  </a:solidFill>
                  <a:latin typeface="Consolas"/>
                  <a:ea typeface="Consolas"/>
                  <a:cs typeface="Consolas"/>
                  <a:sym typeface="Consolas"/>
                </a:rPr>
                <a:t>) </a:t>
              </a:r>
              <a:r>
                <a:rPr b="1" i="0" lang="es-AR" sz="2000" u="none" cap="none" strike="noStrike">
                  <a:solidFill>
                    <a:schemeClr val="lt1"/>
                  </a:solidFill>
                  <a:latin typeface="Consolas"/>
                  <a:ea typeface="Consolas"/>
                  <a:cs typeface="Consolas"/>
                  <a:sym typeface="Consolas"/>
                </a:rPr>
                <a:t>AS</a:t>
              </a:r>
              <a:r>
                <a:rPr b="0" i="0" lang="es-AR" sz="2000" u="none" cap="none" strike="noStrike">
                  <a:solidFill>
                    <a:schemeClr val="accent4"/>
                  </a:solidFill>
                  <a:latin typeface="Consolas"/>
                  <a:ea typeface="Consolas"/>
                  <a:cs typeface="Consolas"/>
                  <a:sym typeface="Consolas"/>
                </a:rPr>
                <a:t> games_by_user</a:t>
              </a:r>
              <a:endParaRPr b="0" i="0" sz="2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2600"/>
                <a:buFont typeface="Arial"/>
                <a:buNone/>
              </a:pPr>
              <a:r>
                <a:rPr b="1" i="0" lang="es-AR" sz="2000" u="none" cap="none" strike="noStrike">
                  <a:solidFill>
                    <a:schemeClr val="lt1"/>
                  </a:solidFill>
                  <a:latin typeface="Consolas"/>
                  <a:ea typeface="Consolas"/>
                  <a:cs typeface="Consolas"/>
                  <a:sym typeface="Consolas"/>
                </a:rPr>
                <a:t>FROM</a:t>
              </a:r>
              <a:r>
                <a:rPr b="0" i="0" lang="es-AR" sz="2000" u="none" cap="none" strike="noStrike">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play</a:t>
              </a:r>
              <a:endParaRPr b="0" i="0" sz="2000" u="none" cap="none" strike="noStrike">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b="1" i="0" lang="es-AR" sz="2000" u="none" cap="none" strike="noStrike">
                  <a:solidFill>
                    <a:schemeClr val="lt1"/>
                  </a:solidFill>
                  <a:latin typeface="Consolas"/>
                  <a:ea typeface="Consolas"/>
                  <a:cs typeface="Consolas"/>
                  <a:sym typeface="Consolas"/>
                </a:rPr>
                <a:t>GROUP BY</a:t>
              </a:r>
              <a:r>
                <a:rPr b="0" i="0" lang="es-AR" sz="2000" u="none" cap="none" strike="noStrike">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id_system_user;</a:t>
              </a:r>
              <a:endParaRPr b="0" i="0" sz="2000" u="none" cap="none" strike="noStrike">
                <a:solidFill>
                  <a:schemeClr val="accent4"/>
                </a:solidFill>
                <a:latin typeface="Consolas"/>
                <a:ea typeface="Consolas"/>
                <a:cs typeface="Consolas"/>
                <a:sym typeface="Consolas"/>
              </a:endParaRPr>
            </a:p>
          </p:txBody>
        </p:sp>
      </p:grpSp>
      <p:cxnSp>
        <p:nvCxnSpPr>
          <p:cNvPr id="470" name="Google Shape;470;p57"/>
          <p:cNvCxnSpPr/>
          <p:nvPr/>
        </p:nvCxnSpPr>
        <p:spPr>
          <a:xfrm flipH="1">
            <a:off x="3991675" y="1191200"/>
            <a:ext cx="1246500" cy="796800"/>
          </a:xfrm>
          <a:prstGeom prst="straightConnector1">
            <a:avLst/>
          </a:prstGeom>
          <a:noFill/>
          <a:ln cap="flat" cmpd="sng" w="28575">
            <a:solidFill>
              <a:srgbClr val="5B9BD5"/>
            </a:solidFill>
            <a:prstDash val="solid"/>
            <a:round/>
            <a:headEnd len="sm" w="sm" type="none"/>
            <a:tailEnd len="med" w="med" type="triangle"/>
          </a:ln>
        </p:spPr>
      </p:cxnSp>
      <p:cxnSp>
        <p:nvCxnSpPr>
          <p:cNvPr id="471" name="Google Shape;471;p57"/>
          <p:cNvCxnSpPr/>
          <p:nvPr/>
        </p:nvCxnSpPr>
        <p:spPr>
          <a:xfrm flipH="1" rot="10800000">
            <a:off x="4007500" y="3871300"/>
            <a:ext cx="2880900" cy="2100"/>
          </a:xfrm>
          <a:prstGeom prst="straightConnector1">
            <a:avLst/>
          </a:prstGeom>
          <a:noFill/>
          <a:ln cap="flat" cmpd="sng" w="28575">
            <a:solidFill>
              <a:srgbClr val="5B9BD5"/>
            </a:solidFill>
            <a:prstDash val="solid"/>
            <a:round/>
            <a:headEnd len="sm" w="sm" type="none"/>
            <a:tailEnd len="med" w="med" type="triangle"/>
          </a:ln>
        </p:spPr>
      </p:cxnSp>
      <p:pic>
        <p:nvPicPr>
          <p:cNvPr id="472" name="Google Shape;472;p57"/>
          <p:cNvPicPr preferRelativeResize="0"/>
          <p:nvPr/>
        </p:nvPicPr>
        <p:blipFill rotWithShape="1">
          <a:blip r:embed="rId4">
            <a:alphaModFix/>
          </a:blip>
          <a:srcRect b="0" l="0" r="0" t="0"/>
          <a:stretch/>
        </p:blipFill>
        <p:spPr>
          <a:xfrm>
            <a:off x="7540055" y="83434"/>
            <a:ext cx="1634174" cy="639850"/>
          </a:xfrm>
          <a:prstGeom prst="rect">
            <a:avLst/>
          </a:prstGeom>
          <a:noFill/>
          <a:ln>
            <a:noFill/>
          </a:ln>
        </p:spPr>
      </p:pic>
      <p:pic>
        <p:nvPicPr>
          <p:cNvPr id="473" name="Google Shape;473;p57"/>
          <p:cNvPicPr preferRelativeResize="0"/>
          <p:nvPr/>
        </p:nvPicPr>
        <p:blipFill>
          <a:blip r:embed="rId5">
            <a:alphaModFix/>
          </a:blip>
          <a:stretch>
            <a:fillRect/>
          </a:stretch>
        </p:blipFill>
        <p:spPr>
          <a:xfrm>
            <a:off x="4913025" y="83425"/>
            <a:ext cx="2383447" cy="1904575"/>
          </a:xfrm>
          <a:prstGeom prst="rect">
            <a:avLst/>
          </a:prstGeom>
          <a:noFill/>
          <a:ln>
            <a:noFill/>
          </a:ln>
        </p:spPr>
      </p:pic>
      <p:sp>
        <p:nvSpPr>
          <p:cNvPr id="474" name="Google Shape;474;p57"/>
          <p:cNvSpPr/>
          <p:nvPr/>
        </p:nvSpPr>
        <p:spPr>
          <a:xfrm>
            <a:off x="4920412" y="520550"/>
            <a:ext cx="1853700" cy="54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5" name="Google Shape;475;p57"/>
          <p:cNvPicPr preferRelativeResize="0"/>
          <p:nvPr/>
        </p:nvPicPr>
        <p:blipFill>
          <a:blip r:embed="rId6">
            <a:alphaModFix/>
          </a:blip>
          <a:stretch>
            <a:fillRect/>
          </a:stretch>
        </p:blipFill>
        <p:spPr>
          <a:xfrm>
            <a:off x="7064551" y="2423002"/>
            <a:ext cx="1912325" cy="2442750"/>
          </a:xfrm>
          <a:prstGeom prst="rect">
            <a:avLst/>
          </a:prstGeom>
          <a:noFill/>
          <a:ln>
            <a:noFill/>
          </a:ln>
        </p:spPr>
      </p:pic>
      <p:sp>
        <p:nvSpPr>
          <p:cNvPr id="476" name="Google Shape;476;p57"/>
          <p:cNvSpPr/>
          <p:nvPr/>
        </p:nvSpPr>
        <p:spPr>
          <a:xfrm>
            <a:off x="7024734" y="3158513"/>
            <a:ext cx="1853700" cy="33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0" name="Shape 480"/>
        <p:cNvGrpSpPr/>
        <p:nvPr/>
      </p:nvGrpSpPr>
      <p:grpSpPr>
        <a:xfrm>
          <a:off x="0" y="0"/>
          <a:ext cx="0" cy="0"/>
          <a:chOff x="0" y="0"/>
          <a:chExt cx="0" cy="0"/>
        </a:xfrm>
      </p:grpSpPr>
      <p:sp>
        <p:nvSpPr>
          <p:cNvPr id="481" name="Google Shape;481;p58"/>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HAVING</a:t>
            </a:r>
            <a:endParaRPr b="0" i="1" sz="3600" u="none" cap="none" strike="noStrike">
              <a:solidFill>
                <a:srgbClr val="000000"/>
              </a:solidFill>
              <a:latin typeface="Anton"/>
              <a:ea typeface="Anton"/>
              <a:cs typeface="Anton"/>
              <a:sym typeface="Anton"/>
            </a:endParaRPr>
          </a:p>
        </p:txBody>
      </p:sp>
      <p:pic>
        <p:nvPicPr>
          <p:cNvPr id="482" name="Google Shape;482;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8" name="Google Shape;488;p59"/>
          <p:cNvSpPr txBox="1"/>
          <p:nvPr/>
        </p:nvSpPr>
        <p:spPr>
          <a:xfrm>
            <a:off x="590700" y="1051075"/>
            <a:ext cx="7962600" cy="15207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b="1" i="0" lang="es-AR" sz="2200" u="none" cap="none" strike="noStrike">
                <a:solidFill>
                  <a:srgbClr val="000000"/>
                </a:solidFill>
                <a:highlight>
                  <a:srgbClr val="FFFFFF"/>
                </a:highlight>
                <a:latin typeface="Helvetica Neue"/>
                <a:ea typeface="Helvetica Neue"/>
                <a:cs typeface="Helvetica Neue"/>
                <a:sym typeface="Helvetica Neue"/>
              </a:rPr>
              <a:t>HAVING</a:t>
            </a:r>
            <a:r>
              <a:rPr b="0" i="0" lang="es-AR" sz="2200" u="none" cap="none" strike="noStrike">
                <a:solidFill>
                  <a:srgbClr val="000000"/>
                </a:solidFill>
                <a:highlight>
                  <a:srgbClr val="FFFFFF"/>
                </a:highlight>
                <a:latin typeface="Helvetica Neue Light"/>
                <a:ea typeface="Helvetica Neue Light"/>
                <a:cs typeface="Helvetica Neue Light"/>
                <a:sym typeface="Helvetica Neue Light"/>
              </a:rPr>
              <a:t>, al igual </a:t>
            </a:r>
            <a:r>
              <a:rPr b="1" i="0" lang="es-AR" sz="2200" u="none" cap="none" strike="noStrike">
                <a:solidFill>
                  <a:srgbClr val="000000"/>
                </a:solidFill>
                <a:highlight>
                  <a:srgbClr val="FFFFFF"/>
                </a:highlight>
                <a:latin typeface="Helvetica Neue"/>
                <a:ea typeface="Helvetica Neue"/>
                <a:cs typeface="Helvetica Neue"/>
                <a:sym typeface="Helvetica Neue"/>
              </a:rPr>
              <a:t>WHERE</a:t>
            </a:r>
            <a:r>
              <a:rPr b="0" i="0" lang="es-AR" sz="2200" u="none" cap="none" strike="noStrike">
                <a:solidFill>
                  <a:srgbClr val="000000"/>
                </a:solidFill>
                <a:highlight>
                  <a:srgbClr val="FFFFFF"/>
                </a:highlight>
                <a:latin typeface="Helvetica Neue Light"/>
                <a:ea typeface="Helvetica Neue Light"/>
                <a:cs typeface="Helvetica Neue Light"/>
                <a:sym typeface="Helvetica Neue Light"/>
              </a:rPr>
              <a:t>, permite </a:t>
            </a:r>
            <a:r>
              <a:rPr b="1" i="0" lang="es-AR" sz="2200" u="none" cap="none" strike="noStrike">
                <a:solidFill>
                  <a:srgbClr val="000000"/>
                </a:solidFill>
                <a:highlight>
                  <a:srgbClr val="FFFFFF"/>
                </a:highlight>
                <a:latin typeface="Helvetica Neue"/>
                <a:ea typeface="Helvetica Neue"/>
                <a:cs typeface="Helvetica Neue"/>
                <a:sym typeface="Helvetica Neue"/>
              </a:rPr>
              <a:t>establecer condiciones para filtrar los resultados</a:t>
            </a:r>
            <a:r>
              <a:rPr b="0" i="0" lang="es-AR" sz="2200" u="none" cap="none" strike="noStrike">
                <a:solidFill>
                  <a:srgbClr val="000000"/>
                </a:solidFill>
                <a:highlight>
                  <a:srgbClr val="FFFFFF"/>
                </a:highlight>
                <a:latin typeface="Helvetica Neue Light"/>
                <a:ea typeface="Helvetica Neue Light"/>
                <a:cs typeface="Helvetica Neue Light"/>
                <a:sym typeface="Helvetica Neue Light"/>
              </a:rPr>
              <a:t>. Para ello, </a:t>
            </a:r>
            <a:r>
              <a:rPr b="1" i="0" lang="es-AR" sz="2200" u="none" cap="none" strike="noStrike">
                <a:solidFill>
                  <a:srgbClr val="000000"/>
                </a:solidFill>
                <a:highlight>
                  <a:srgbClr val="FFFFFF"/>
                </a:highlight>
                <a:latin typeface="Helvetica Neue"/>
                <a:ea typeface="Helvetica Neue"/>
                <a:cs typeface="Helvetica Neue"/>
                <a:sym typeface="Helvetica Neue"/>
              </a:rPr>
              <a:t>necesitamos generar campos con resultados</a:t>
            </a:r>
            <a:r>
              <a:rPr b="0" i="0" lang="es-AR" sz="2200" u="none" cap="none" strike="noStrike">
                <a:solidFill>
                  <a:srgbClr val="000000"/>
                </a:solidFill>
                <a:highlight>
                  <a:srgbClr val="FFFFFF"/>
                </a:highlight>
                <a:latin typeface="Helvetica Neue Light"/>
                <a:ea typeface="Helvetica Neue Light"/>
                <a:cs typeface="Helvetica Neue Light"/>
                <a:sym typeface="Helvetica Neue Light"/>
              </a:rPr>
              <a:t> filtrados, para luego sumar a HAVING</a:t>
            </a:r>
            <a:endParaRPr b="0" i="0" sz="22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489" name="Google Shape;489;p59"/>
          <p:cNvSpPr txBox="1"/>
          <p:nvPr/>
        </p:nvSpPr>
        <p:spPr>
          <a:xfrm>
            <a:off x="583600" y="356825"/>
            <a:ext cx="5867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HAVING</a:t>
            </a:r>
            <a:endParaRPr b="0" i="0" sz="2600" u="none" cap="none" strike="noStrike">
              <a:solidFill>
                <a:srgbClr val="000000"/>
              </a:solidFill>
              <a:latin typeface="Arial"/>
              <a:ea typeface="Arial"/>
              <a:cs typeface="Arial"/>
              <a:sym typeface="Arial"/>
            </a:endParaRPr>
          </a:p>
        </p:txBody>
      </p:sp>
      <p:pic>
        <p:nvPicPr>
          <p:cNvPr id="490" name="Google Shape;490;p59"/>
          <p:cNvPicPr preferRelativeResize="0"/>
          <p:nvPr/>
        </p:nvPicPr>
        <p:blipFill rotWithShape="1">
          <a:blip r:embed="rId4">
            <a:alphaModFix/>
          </a:blip>
          <a:srcRect b="0" l="0" r="0" t="0"/>
          <a:stretch/>
        </p:blipFill>
        <p:spPr>
          <a:xfrm>
            <a:off x="8173000" y="201850"/>
            <a:ext cx="753075" cy="753075"/>
          </a:xfrm>
          <a:prstGeom prst="rect">
            <a:avLst/>
          </a:prstGeom>
          <a:noFill/>
          <a:ln>
            <a:noFill/>
          </a:ln>
        </p:spPr>
      </p:pic>
      <p:sp>
        <p:nvSpPr>
          <p:cNvPr id="491" name="Google Shape;491;p59"/>
          <p:cNvSpPr txBox="1"/>
          <p:nvPr/>
        </p:nvSpPr>
        <p:spPr>
          <a:xfrm>
            <a:off x="583600" y="2787350"/>
            <a:ext cx="7942500" cy="14160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1100"/>
              <a:buFont typeface="Arial"/>
              <a:buNone/>
            </a:pPr>
            <a:r>
              <a:rPr lang="es-AR" sz="2200">
                <a:solidFill>
                  <a:schemeClr val="dk1"/>
                </a:solidFill>
                <a:highlight>
                  <a:schemeClr val="lt1"/>
                </a:highlight>
                <a:latin typeface="Helvetica Neue Light"/>
                <a:ea typeface="Helvetica Neue Light"/>
                <a:cs typeface="Helvetica Neue Light"/>
                <a:sym typeface="Helvetica Neue Light"/>
              </a:rPr>
              <a:t>Por lo tanto, debemos tener presente que esta sentencia solo funciona con campos generados a partir de una función</a:t>
            </a:r>
            <a:endParaRPr sz="22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pSp>
        <p:nvGrpSpPr>
          <p:cNvPr id="497" name="Google Shape;497;p60"/>
          <p:cNvGrpSpPr/>
          <p:nvPr/>
        </p:nvGrpSpPr>
        <p:grpSpPr>
          <a:xfrm>
            <a:off x="75" y="0"/>
            <a:ext cx="3990000" cy="5143500"/>
            <a:chOff x="75" y="0"/>
            <a:chExt cx="3990000" cy="5143500"/>
          </a:xfrm>
        </p:grpSpPr>
        <p:sp>
          <p:nvSpPr>
            <p:cNvPr id="498" name="Google Shape;498;p60"/>
            <p:cNvSpPr/>
            <p:nvPr/>
          </p:nvSpPr>
          <p:spPr>
            <a:xfrm>
              <a:off x="75" y="0"/>
              <a:ext cx="3990000" cy="5143500"/>
            </a:xfrm>
            <a:prstGeom prst="rect">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0"/>
            <p:cNvSpPr txBox="1"/>
            <p:nvPr/>
          </p:nvSpPr>
          <p:spPr>
            <a:xfrm>
              <a:off x="198653" y="1439050"/>
              <a:ext cx="3791400" cy="28014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2600"/>
                <a:buFont typeface="Arial"/>
                <a:buNone/>
              </a:pPr>
              <a:r>
                <a:rPr b="1" lang="es-AR" sz="2000">
                  <a:solidFill>
                    <a:schemeClr val="lt1"/>
                  </a:solidFill>
                  <a:latin typeface="Consolas"/>
                  <a:ea typeface="Consolas"/>
                  <a:cs typeface="Consolas"/>
                  <a:sym typeface="Consolas"/>
                </a:rPr>
                <a:t>SELECT</a:t>
              </a:r>
              <a:r>
                <a:rPr lang="es-AR"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2600"/>
                <a:buFont typeface="Arial"/>
                <a:buNone/>
              </a:pPr>
              <a:r>
                <a:rPr lang="es-AR" sz="2000">
                  <a:solidFill>
                    <a:schemeClr val="accent4"/>
                  </a:solidFill>
                  <a:latin typeface="Consolas"/>
                  <a:ea typeface="Consolas"/>
                  <a:cs typeface="Consolas"/>
                  <a:sym typeface="Consolas"/>
                </a:rPr>
                <a:t>id_system_user </a:t>
              </a:r>
              <a:r>
                <a:rPr b="1" lang="es-AR" sz="2000">
                  <a:solidFill>
                    <a:schemeClr val="lt1"/>
                  </a:solidFill>
                  <a:latin typeface="Consolas"/>
                  <a:ea typeface="Consolas"/>
                  <a:cs typeface="Consolas"/>
                  <a:sym typeface="Consolas"/>
                </a:rPr>
                <a:t>AS</a:t>
              </a:r>
              <a:r>
                <a:rPr lang="es-AR" sz="2000">
                  <a:solidFill>
                    <a:schemeClr val="accent4"/>
                  </a:solidFill>
                  <a:latin typeface="Consolas"/>
                  <a:ea typeface="Consolas"/>
                  <a:cs typeface="Consolas"/>
                  <a:sym typeface="Consolas"/>
                </a:rPr>
                <a:t> user, </a:t>
              </a:r>
              <a:r>
                <a:rPr b="1" lang="es-AR" sz="2000">
                  <a:solidFill>
                    <a:schemeClr val="lt1"/>
                  </a:solidFill>
                  <a:latin typeface="Consolas"/>
                  <a:ea typeface="Consolas"/>
                  <a:cs typeface="Consolas"/>
                  <a:sym typeface="Consolas"/>
                </a:rPr>
                <a:t>COUNT</a:t>
              </a:r>
              <a:r>
                <a:rPr lang="es-AR" sz="2000">
                  <a:solidFill>
                    <a:schemeClr val="accent4"/>
                  </a:solidFill>
                  <a:latin typeface="Consolas"/>
                  <a:ea typeface="Consolas"/>
                  <a:cs typeface="Consolas"/>
                  <a:sym typeface="Consolas"/>
                </a:rPr>
                <a:t>(*) </a:t>
              </a:r>
              <a:r>
                <a:rPr b="1" lang="es-AR" sz="2000">
                  <a:solidFill>
                    <a:schemeClr val="lt1"/>
                  </a:solidFill>
                  <a:latin typeface="Consolas"/>
                  <a:ea typeface="Consolas"/>
                  <a:cs typeface="Consolas"/>
                  <a:sym typeface="Consolas"/>
                </a:rPr>
                <a:t>AS</a:t>
              </a:r>
              <a:r>
                <a:rPr lang="es-AR" sz="2000">
                  <a:solidFill>
                    <a:schemeClr val="accent4"/>
                  </a:solidFill>
                  <a:latin typeface="Consolas"/>
                  <a:ea typeface="Consolas"/>
                  <a:cs typeface="Consolas"/>
                  <a:sym typeface="Consolas"/>
                </a:rPr>
                <a:t> games_by_user</a:t>
              </a:r>
              <a:endParaRPr sz="20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2600"/>
                <a:buFont typeface="Arial"/>
                <a:buNone/>
              </a:pPr>
              <a:r>
                <a:rPr b="1" lang="es-AR" sz="2000">
                  <a:solidFill>
                    <a:schemeClr val="lt1"/>
                  </a:solidFill>
                  <a:latin typeface="Consolas"/>
                  <a:ea typeface="Consolas"/>
                  <a:cs typeface="Consolas"/>
                  <a:sym typeface="Consolas"/>
                </a:rPr>
                <a:t>FROM</a:t>
              </a:r>
              <a:r>
                <a:rPr lang="es-AR" sz="2000">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play</a:t>
              </a:r>
              <a:endParaRPr sz="20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b="1" lang="es-AR" sz="2000">
                  <a:solidFill>
                    <a:schemeClr val="lt1"/>
                  </a:solidFill>
                  <a:latin typeface="Consolas"/>
                  <a:ea typeface="Consolas"/>
                  <a:cs typeface="Consolas"/>
                  <a:sym typeface="Consolas"/>
                </a:rPr>
                <a:t>GROUP BY</a:t>
              </a:r>
              <a:r>
                <a:rPr lang="es-AR" sz="2000">
                  <a:solidFill>
                    <a:schemeClr val="dk1"/>
                  </a:solidFill>
                  <a:latin typeface="Consolas"/>
                  <a:ea typeface="Consolas"/>
                  <a:cs typeface="Consolas"/>
                  <a:sym typeface="Consolas"/>
                </a:rPr>
                <a:t> </a:t>
              </a:r>
              <a:r>
                <a:rPr lang="es-AR" sz="2000">
                  <a:solidFill>
                    <a:schemeClr val="accent4"/>
                  </a:solidFill>
                  <a:latin typeface="Consolas"/>
                  <a:ea typeface="Consolas"/>
                  <a:cs typeface="Consolas"/>
                  <a:sym typeface="Consolas"/>
                </a:rPr>
                <a:t>id_system_user</a:t>
              </a:r>
              <a:endParaRPr sz="2000">
                <a:solidFill>
                  <a:schemeClr val="accent4"/>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lang="es-AR" sz="2000">
                  <a:solidFill>
                    <a:schemeClr val="lt1"/>
                  </a:solidFill>
                  <a:latin typeface="Consolas"/>
                  <a:ea typeface="Consolas"/>
                  <a:cs typeface="Consolas"/>
                  <a:sym typeface="Consolas"/>
                </a:rPr>
                <a:t>HAVING </a:t>
              </a:r>
              <a:r>
                <a:rPr b="1" lang="es-AR" sz="2000">
                  <a:solidFill>
                    <a:schemeClr val="lt1"/>
                  </a:solidFill>
                  <a:latin typeface="Consolas"/>
                  <a:ea typeface="Consolas"/>
                  <a:cs typeface="Consolas"/>
                  <a:sym typeface="Consolas"/>
                </a:rPr>
                <a:t>COUNT</a:t>
              </a:r>
              <a:r>
                <a:rPr lang="es-AR" sz="2000">
                  <a:solidFill>
                    <a:schemeClr val="accent4"/>
                  </a:solidFill>
                  <a:latin typeface="Consolas"/>
                  <a:ea typeface="Consolas"/>
                  <a:cs typeface="Consolas"/>
                  <a:sym typeface="Consolas"/>
                </a:rPr>
                <a:t>(*) &gt; 1;</a:t>
              </a:r>
              <a:endParaRPr sz="2000">
                <a:solidFill>
                  <a:schemeClr val="accent4"/>
                </a:solidFill>
                <a:latin typeface="Consolas"/>
                <a:ea typeface="Consolas"/>
                <a:cs typeface="Consolas"/>
                <a:sym typeface="Consolas"/>
              </a:endParaRPr>
            </a:p>
          </p:txBody>
        </p:sp>
      </p:grpSp>
      <p:cxnSp>
        <p:nvCxnSpPr>
          <p:cNvPr id="500" name="Google Shape;500;p60"/>
          <p:cNvCxnSpPr/>
          <p:nvPr/>
        </p:nvCxnSpPr>
        <p:spPr>
          <a:xfrm flipH="1">
            <a:off x="4040525" y="1054875"/>
            <a:ext cx="1492200" cy="1077000"/>
          </a:xfrm>
          <a:prstGeom prst="straightConnector1">
            <a:avLst/>
          </a:prstGeom>
          <a:noFill/>
          <a:ln cap="flat" cmpd="sng" w="28575">
            <a:solidFill>
              <a:srgbClr val="5B9BD5"/>
            </a:solidFill>
            <a:prstDash val="solid"/>
            <a:round/>
            <a:headEnd len="sm" w="sm" type="none"/>
            <a:tailEnd len="med" w="med" type="triangle"/>
          </a:ln>
        </p:spPr>
      </p:cxnSp>
      <p:cxnSp>
        <p:nvCxnSpPr>
          <p:cNvPr id="501" name="Google Shape;501;p60"/>
          <p:cNvCxnSpPr>
            <a:endCxn id="502" idx="1"/>
          </p:cNvCxnSpPr>
          <p:nvPr/>
        </p:nvCxnSpPr>
        <p:spPr>
          <a:xfrm flipH="1" rot="10800000">
            <a:off x="4034892" y="3992175"/>
            <a:ext cx="3237300" cy="60600"/>
          </a:xfrm>
          <a:prstGeom prst="straightConnector1">
            <a:avLst/>
          </a:prstGeom>
          <a:noFill/>
          <a:ln cap="flat" cmpd="sng" w="28575">
            <a:solidFill>
              <a:srgbClr val="5B9BD5"/>
            </a:solidFill>
            <a:prstDash val="solid"/>
            <a:round/>
            <a:headEnd len="sm" w="sm" type="none"/>
            <a:tailEnd len="med" w="med" type="triangle"/>
          </a:ln>
        </p:spPr>
      </p:cxnSp>
      <p:pic>
        <p:nvPicPr>
          <p:cNvPr id="502" name="Google Shape;502;p60"/>
          <p:cNvPicPr preferRelativeResize="0"/>
          <p:nvPr/>
        </p:nvPicPr>
        <p:blipFill>
          <a:blip r:embed="rId4">
            <a:alphaModFix/>
          </a:blip>
          <a:stretch>
            <a:fillRect/>
          </a:stretch>
        </p:blipFill>
        <p:spPr>
          <a:xfrm>
            <a:off x="7272192" y="2863075"/>
            <a:ext cx="1778000" cy="2258200"/>
          </a:xfrm>
          <a:prstGeom prst="rect">
            <a:avLst/>
          </a:prstGeom>
          <a:noFill/>
          <a:ln>
            <a:noFill/>
          </a:ln>
        </p:spPr>
      </p:pic>
      <p:pic>
        <p:nvPicPr>
          <p:cNvPr id="503" name="Google Shape;503;p60"/>
          <p:cNvPicPr preferRelativeResize="0"/>
          <p:nvPr/>
        </p:nvPicPr>
        <p:blipFill>
          <a:blip r:embed="rId5">
            <a:alphaModFix/>
          </a:blip>
          <a:stretch>
            <a:fillRect/>
          </a:stretch>
        </p:blipFill>
        <p:spPr>
          <a:xfrm>
            <a:off x="5532725" y="247875"/>
            <a:ext cx="2825989" cy="2258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1"/>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AR" sz="4000" u="none" cap="none" strike="noStrike">
                <a:solidFill>
                  <a:schemeClr val="dk1"/>
                </a:solidFill>
                <a:latin typeface="Anton"/>
                <a:ea typeface="Anton"/>
                <a:cs typeface="Anton"/>
                <a:sym typeface="Anton"/>
              </a:rPr>
              <a:t>PRÁCTICAS DE AGRUPAMIENTO</a:t>
            </a:r>
            <a:endParaRPr b="0" i="1" sz="40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p:txBody>
      </p:sp>
      <p:sp>
        <p:nvSpPr>
          <p:cNvPr id="509" name="Google Shape;509;p61"/>
          <p:cNvSpPr txBox="1"/>
          <p:nvPr/>
        </p:nvSpPr>
        <p:spPr>
          <a:xfrm>
            <a:off x="129950" y="3392050"/>
            <a:ext cx="8955000" cy="781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AR" sz="2000" u="none" cap="none" strike="noStrike">
                <a:solidFill>
                  <a:schemeClr val="dk1"/>
                </a:solidFill>
                <a:highlight>
                  <a:schemeClr val="lt1"/>
                </a:highlight>
                <a:latin typeface="Helvetica Neue Light"/>
                <a:ea typeface="Helvetica Neue Light"/>
                <a:cs typeface="Helvetica Neue Light"/>
                <a:sym typeface="Helvetica Neue Light"/>
              </a:rPr>
              <a:t>Implementemos las diferentes opciones de orden y agrupamiento de datos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1"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AR" sz="1600" u="none" cap="none" strike="noStrike">
                <a:solidFill>
                  <a:schemeClr val="dk1"/>
                </a:solidFill>
                <a:highlight>
                  <a:schemeClr val="lt1"/>
                </a:highlight>
                <a:latin typeface="Helvetica Neue Light"/>
                <a:ea typeface="Helvetica Neue Light"/>
                <a:cs typeface="Helvetica Neue Light"/>
                <a:sym typeface="Helvetica Neue Light"/>
              </a:rPr>
              <a:t>Tiempo estimado: 10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10" name="Google Shape;510;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11" name="Google Shape;511;p61"/>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2"/>
          <p:cNvSpPr txBox="1"/>
          <p:nvPr/>
        </p:nvSpPr>
        <p:spPr>
          <a:xfrm>
            <a:off x="498575" y="312600"/>
            <a:ext cx="45720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dk1"/>
                </a:solidFill>
                <a:latin typeface="Anton"/>
                <a:ea typeface="Anton"/>
                <a:cs typeface="Anton"/>
                <a:sym typeface="Anton"/>
              </a:rPr>
              <a:t>PRÁCTICAS DE AGRUPAMIENTO</a:t>
            </a:r>
            <a:endParaRPr b="0" i="1" sz="2600" u="none" cap="none" strike="noStrike">
              <a:solidFill>
                <a:srgbClr val="000000"/>
              </a:solidFill>
              <a:latin typeface="Anton"/>
              <a:ea typeface="Anton"/>
              <a:cs typeface="Anton"/>
              <a:sym typeface="Anton"/>
            </a:endParaRPr>
          </a:p>
        </p:txBody>
      </p:sp>
      <p:pic>
        <p:nvPicPr>
          <p:cNvPr id="517" name="Google Shape;517;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18" name="Google Shape;518;p62"/>
          <p:cNvPicPr preferRelativeResize="0"/>
          <p:nvPr/>
        </p:nvPicPr>
        <p:blipFill rotWithShape="1">
          <a:blip r:embed="rId4">
            <a:alphaModFix/>
          </a:blip>
          <a:srcRect b="0" l="0" r="0" t="0"/>
          <a:stretch/>
        </p:blipFill>
        <p:spPr>
          <a:xfrm>
            <a:off x="7344100" y="227150"/>
            <a:ext cx="1634174" cy="639850"/>
          </a:xfrm>
          <a:prstGeom prst="rect">
            <a:avLst/>
          </a:prstGeom>
          <a:noFill/>
          <a:ln>
            <a:noFill/>
          </a:ln>
        </p:spPr>
      </p:pic>
      <p:sp>
        <p:nvSpPr>
          <p:cNvPr id="519" name="Google Shape;519;p62"/>
          <p:cNvSpPr txBox="1"/>
          <p:nvPr/>
        </p:nvSpPr>
        <p:spPr>
          <a:xfrm>
            <a:off x="615750" y="1195900"/>
            <a:ext cx="8138700" cy="155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s-AR" sz="2000" u="none" cap="none" strike="noStrike">
                <a:solidFill>
                  <a:schemeClr val="dk1"/>
                </a:solidFill>
                <a:highlight>
                  <a:schemeClr val="lt1"/>
                </a:highlight>
                <a:latin typeface="Helvetica Neue Light"/>
                <a:ea typeface="Helvetica Neue Light"/>
                <a:cs typeface="Helvetica Neue Light"/>
                <a:sym typeface="Helvetica Neue Light"/>
              </a:rPr>
              <a:t>Partiendo de la tabla, debes determinar qué resultado obtendrás, implementando las consultas de la diapositiva siguiente</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2000"/>
              <a:buFont typeface="Arial"/>
              <a:buNone/>
            </a:pPr>
            <a:r>
              <a:rPr b="0" i="0" lang="es-AR" sz="2000" u="none" cap="none" strike="noStrike">
                <a:solidFill>
                  <a:schemeClr val="dk1"/>
                </a:solidFill>
                <a:highlight>
                  <a:schemeClr val="lt1"/>
                </a:highlight>
                <a:latin typeface="Helvetica Neue Light"/>
                <a:ea typeface="Helvetica Neue Light"/>
                <a:cs typeface="Helvetica Neue Light"/>
                <a:sym typeface="Helvetica Neue Light"/>
              </a:rPr>
              <a:t>Comentaremos los resultados en la clase, a través del sistema de chat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8"/>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AR" sz="2000">
                <a:latin typeface="Anton"/>
                <a:ea typeface="Anton"/>
                <a:cs typeface="Anton"/>
                <a:sym typeface="Anton"/>
              </a:rPr>
              <a:t>MAPA DE CONCEPTOS CLASE 3</a:t>
            </a:r>
            <a:endParaRPr i="1" sz="2000">
              <a:latin typeface="Anton"/>
              <a:ea typeface="Anton"/>
              <a:cs typeface="Anton"/>
              <a:sym typeface="Anton"/>
            </a:endParaRPr>
          </a:p>
        </p:txBody>
      </p:sp>
      <p:pic>
        <p:nvPicPr>
          <p:cNvPr id="117" name="Google Shape;117;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18" name="Google Shape;118;p18"/>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19" name="Google Shape;119;p18"/>
          <p:cNvSpPr/>
          <p:nvPr/>
        </p:nvSpPr>
        <p:spPr>
          <a:xfrm>
            <a:off x="4238825" y="1298329"/>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LIMIT</a:t>
            </a:r>
            <a:endParaRPr b="1" i="0" sz="1100" u="none" cap="none" strike="noStrike">
              <a:solidFill>
                <a:srgbClr val="222222"/>
              </a:solidFill>
              <a:latin typeface="Helvetica Neue"/>
              <a:ea typeface="Helvetica Neue"/>
              <a:cs typeface="Helvetica Neue"/>
              <a:sym typeface="Helvetica Neue"/>
            </a:endParaRPr>
          </a:p>
        </p:txBody>
      </p:sp>
      <p:sp>
        <p:nvSpPr>
          <p:cNvPr id="120" name="Google Shape;120;p18"/>
          <p:cNvSpPr/>
          <p:nvPr/>
        </p:nvSpPr>
        <p:spPr>
          <a:xfrm>
            <a:off x="295972" y="1773300"/>
            <a:ext cx="18753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s-AR" sz="1100">
                <a:solidFill>
                  <a:srgbClr val="FFFFFF"/>
                </a:solidFill>
                <a:latin typeface="Helvetica Neue Light"/>
                <a:ea typeface="Helvetica Neue Light"/>
                <a:cs typeface="Helvetica Neue Light"/>
                <a:sym typeface="Helvetica Neue Light"/>
              </a:rPr>
              <a:t>CLÁUSULAS de la sentencia SELECT</a:t>
            </a:r>
            <a:endParaRPr b="0" i="0" sz="1100" u="none" cap="none" strike="noStrike">
              <a:solidFill>
                <a:srgbClr val="FFFFFF"/>
              </a:solidFill>
              <a:latin typeface="Helvetica Neue Light"/>
              <a:ea typeface="Helvetica Neue Light"/>
              <a:cs typeface="Helvetica Neue Light"/>
              <a:sym typeface="Helvetica Neue Light"/>
            </a:endParaRPr>
          </a:p>
        </p:txBody>
      </p:sp>
      <p:sp>
        <p:nvSpPr>
          <p:cNvPr id="121" name="Google Shape;121;p18"/>
          <p:cNvSpPr/>
          <p:nvPr/>
        </p:nvSpPr>
        <p:spPr>
          <a:xfrm>
            <a:off x="4238825" y="916800"/>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ORDER BY</a:t>
            </a:r>
            <a:endParaRPr b="1" i="0" sz="1100" u="none" cap="none" strike="noStrike">
              <a:solidFill>
                <a:srgbClr val="222222"/>
              </a:solidFill>
              <a:latin typeface="Helvetica Neue"/>
              <a:ea typeface="Helvetica Neue"/>
              <a:cs typeface="Helvetica Neue"/>
              <a:sym typeface="Helvetica Neue"/>
            </a:endParaRPr>
          </a:p>
        </p:txBody>
      </p:sp>
      <p:sp>
        <p:nvSpPr>
          <p:cNvPr id="122" name="Google Shape;122;p18"/>
          <p:cNvSpPr/>
          <p:nvPr/>
        </p:nvSpPr>
        <p:spPr>
          <a:xfrm>
            <a:off x="4238825" y="1679855"/>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HAVING</a:t>
            </a:r>
            <a:endParaRPr b="1" i="0" sz="1100" u="none" cap="none" strike="noStrike">
              <a:solidFill>
                <a:srgbClr val="222222"/>
              </a:solidFill>
              <a:latin typeface="Helvetica Neue"/>
              <a:ea typeface="Helvetica Neue"/>
              <a:cs typeface="Helvetica Neue"/>
              <a:sym typeface="Helvetica Neue"/>
            </a:endParaRPr>
          </a:p>
        </p:txBody>
      </p:sp>
      <p:cxnSp>
        <p:nvCxnSpPr>
          <p:cNvPr id="123" name="Google Shape;123;p18"/>
          <p:cNvCxnSpPr>
            <a:stCxn id="120" idx="3"/>
            <a:endCxn id="121" idx="1"/>
          </p:cNvCxnSpPr>
          <p:nvPr/>
        </p:nvCxnSpPr>
        <p:spPr>
          <a:xfrm flipH="1" rot="10800000">
            <a:off x="2171272" y="1082100"/>
            <a:ext cx="2067600" cy="9924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24" name="Google Shape;124;p18"/>
          <p:cNvCxnSpPr>
            <a:stCxn id="120" idx="3"/>
            <a:endCxn id="119" idx="1"/>
          </p:cNvCxnSpPr>
          <p:nvPr/>
        </p:nvCxnSpPr>
        <p:spPr>
          <a:xfrm flipH="1" rot="10800000">
            <a:off x="2171272" y="1463700"/>
            <a:ext cx="2067600" cy="6108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125" name="Google Shape;125;p18"/>
          <p:cNvCxnSpPr>
            <a:stCxn id="120" idx="3"/>
            <a:endCxn id="122" idx="1"/>
          </p:cNvCxnSpPr>
          <p:nvPr/>
        </p:nvCxnSpPr>
        <p:spPr>
          <a:xfrm flipH="1" rot="10800000">
            <a:off x="2171272" y="1845300"/>
            <a:ext cx="2067600" cy="2292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26" name="Google Shape;126;p18"/>
          <p:cNvSpPr/>
          <p:nvPr/>
        </p:nvSpPr>
        <p:spPr>
          <a:xfrm>
            <a:off x="4238825" y="2046754"/>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GROUP BY</a:t>
            </a:r>
            <a:endParaRPr b="1" i="0" sz="1100" u="none" cap="none" strike="noStrike">
              <a:solidFill>
                <a:srgbClr val="222222"/>
              </a:solidFill>
              <a:latin typeface="Helvetica Neue"/>
              <a:ea typeface="Helvetica Neue"/>
              <a:cs typeface="Helvetica Neue"/>
              <a:sym typeface="Helvetica Neue"/>
            </a:endParaRPr>
          </a:p>
        </p:txBody>
      </p:sp>
      <p:cxnSp>
        <p:nvCxnSpPr>
          <p:cNvPr id="127" name="Google Shape;127;p18"/>
          <p:cNvCxnSpPr>
            <a:stCxn id="120" idx="3"/>
            <a:endCxn id="126" idx="1"/>
          </p:cNvCxnSpPr>
          <p:nvPr/>
        </p:nvCxnSpPr>
        <p:spPr>
          <a:xfrm>
            <a:off x="2171272" y="2074500"/>
            <a:ext cx="2067600" cy="1377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28" name="Google Shape;128;p18"/>
          <p:cNvSpPr/>
          <p:nvPr/>
        </p:nvSpPr>
        <p:spPr>
          <a:xfrm>
            <a:off x="4238825" y="2442904"/>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Operadores</a:t>
            </a:r>
            <a:endParaRPr b="1" i="0" sz="1100" u="none" cap="none" strike="noStrike">
              <a:solidFill>
                <a:srgbClr val="222222"/>
              </a:solidFill>
              <a:latin typeface="Helvetica Neue"/>
              <a:ea typeface="Helvetica Neue"/>
              <a:cs typeface="Helvetica Neue"/>
              <a:sym typeface="Helvetica Neue"/>
            </a:endParaRPr>
          </a:p>
        </p:txBody>
      </p:sp>
      <p:cxnSp>
        <p:nvCxnSpPr>
          <p:cNvPr id="129" name="Google Shape;129;p18"/>
          <p:cNvCxnSpPr>
            <a:stCxn id="120" idx="3"/>
            <a:endCxn id="128" idx="1"/>
          </p:cNvCxnSpPr>
          <p:nvPr/>
        </p:nvCxnSpPr>
        <p:spPr>
          <a:xfrm>
            <a:off x="2171272" y="2074500"/>
            <a:ext cx="2067600" cy="5337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30" name="Google Shape;130;p18"/>
          <p:cNvSpPr/>
          <p:nvPr/>
        </p:nvSpPr>
        <p:spPr>
          <a:xfrm>
            <a:off x="6333725" y="2046750"/>
            <a:ext cx="21801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Funciones de agrupación</a:t>
            </a:r>
            <a:endParaRPr b="1" i="0" sz="1100" u="none" cap="none" strike="noStrike">
              <a:solidFill>
                <a:srgbClr val="222222"/>
              </a:solidFill>
              <a:latin typeface="Helvetica Neue"/>
              <a:ea typeface="Helvetica Neue"/>
              <a:cs typeface="Helvetica Neue"/>
              <a:sym typeface="Helvetica Neue"/>
            </a:endParaRPr>
          </a:p>
        </p:txBody>
      </p:sp>
      <p:sp>
        <p:nvSpPr>
          <p:cNvPr id="131" name="Google Shape;131;p18"/>
          <p:cNvSpPr/>
          <p:nvPr/>
        </p:nvSpPr>
        <p:spPr>
          <a:xfrm>
            <a:off x="6333625" y="2442900"/>
            <a:ext cx="21801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AR" sz="1100" u="none" cap="none" strike="noStrike">
                <a:solidFill>
                  <a:srgbClr val="222222"/>
                </a:solidFill>
                <a:latin typeface="Helvetica Neue"/>
                <a:ea typeface="Helvetica Neue"/>
                <a:cs typeface="Helvetica Neue"/>
                <a:sym typeface="Helvetica Neue"/>
              </a:rPr>
              <a:t>=, NOT, &lt;, &gt;, =&gt;, &lt;=, IN, LIKE</a:t>
            </a:r>
            <a:endParaRPr b="1" i="0" sz="1100" u="none" cap="none" strike="noStrike">
              <a:solidFill>
                <a:srgbClr val="222222"/>
              </a:solidFill>
              <a:latin typeface="Helvetica Neue"/>
              <a:ea typeface="Helvetica Neue"/>
              <a:cs typeface="Helvetica Neue"/>
              <a:sym typeface="Helvetica Neue"/>
            </a:endParaRPr>
          </a:p>
        </p:txBody>
      </p:sp>
      <p:cxnSp>
        <p:nvCxnSpPr>
          <p:cNvPr id="132" name="Google Shape;132;p18"/>
          <p:cNvCxnSpPr>
            <a:stCxn id="128" idx="3"/>
            <a:endCxn id="131" idx="1"/>
          </p:cNvCxnSpPr>
          <p:nvPr/>
        </p:nvCxnSpPr>
        <p:spPr>
          <a:xfrm>
            <a:off x="5896625" y="2608204"/>
            <a:ext cx="437100" cy="0"/>
          </a:xfrm>
          <a:prstGeom prst="straightConnector1">
            <a:avLst/>
          </a:prstGeom>
          <a:noFill/>
          <a:ln cap="flat" cmpd="sng" w="9525">
            <a:solidFill>
              <a:srgbClr val="CCCCCC"/>
            </a:solidFill>
            <a:prstDash val="solid"/>
            <a:round/>
            <a:headEnd len="sm" w="sm" type="none"/>
            <a:tailEnd len="med" w="med" type="oval"/>
          </a:ln>
        </p:spPr>
      </p:cxnSp>
      <p:cxnSp>
        <p:nvCxnSpPr>
          <p:cNvPr id="133" name="Google Shape;133;p18"/>
          <p:cNvCxnSpPr>
            <a:stCxn id="126" idx="3"/>
            <a:endCxn id="130" idx="1"/>
          </p:cNvCxnSpPr>
          <p:nvPr/>
        </p:nvCxnSpPr>
        <p:spPr>
          <a:xfrm>
            <a:off x="5896625" y="2212054"/>
            <a:ext cx="437100" cy="0"/>
          </a:xfrm>
          <a:prstGeom prst="straightConnector1">
            <a:avLst/>
          </a:prstGeom>
          <a:noFill/>
          <a:ln cap="flat" cmpd="sng" w="9525">
            <a:solidFill>
              <a:srgbClr val="CCCCCC"/>
            </a:solidFill>
            <a:prstDash val="solid"/>
            <a:round/>
            <a:headEnd len="sm" w="sm" type="none"/>
            <a:tailEnd len="med" w="med" type="oval"/>
          </a:ln>
        </p:spPr>
      </p:cxnSp>
      <p:sp>
        <p:nvSpPr>
          <p:cNvPr id="134" name="Google Shape;134;p18"/>
          <p:cNvSpPr/>
          <p:nvPr/>
        </p:nvSpPr>
        <p:spPr>
          <a:xfrm>
            <a:off x="4238825" y="2839054"/>
            <a:ext cx="16578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JOIN entre dos Tablas</a:t>
            </a:r>
            <a:endParaRPr b="1" i="0" sz="1100" u="none" cap="none" strike="noStrike">
              <a:solidFill>
                <a:srgbClr val="222222"/>
              </a:solidFill>
              <a:latin typeface="Helvetica Neue"/>
              <a:ea typeface="Helvetica Neue"/>
              <a:cs typeface="Helvetica Neue"/>
              <a:sym typeface="Helvetica Neue"/>
            </a:endParaRPr>
          </a:p>
        </p:txBody>
      </p:sp>
      <p:cxnSp>
        <p:nvCxnSpPr>
          <p:cNvPr id="135" name="Google Shape;135;p18"/>
          <p:cNvCxnSpPr>
            <a:stCxn id="120" idx="3"/>
            <a:endCxn id="134" idx="1"/>
          </p:cNvCxnSpPr>
          <p:nvPr/>
        </p:nvCxnSpPr>
        <p:spPr>
          <a:xfrm>
            <a:off x="2171272" y="2074500"/>
            <a:ext cx="2067600" cy="9300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36" name="Google Shape;136;p18"/>
          <p:cNvSpPr/>
          <p:nvPr/>
        </p:nvSpPr>
        <p:spPr>
          <a:xfrm>
            <a:off x="6333725" y="3169650"/>
            <a:ext cx="1395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INNER</a:t>
            </a:r>
            <a:endParaRPr b="1" i="0" sz="1100" u="none" cap="none" strike="noStrike">
              <a:solidFill>
                <a:srgbClr val="222222"/>
              </a:solidFill>
              <a:latin typeface="Helvetica Neue"/>
              <a:ea typeface="Helvetica Neue"/>
              <a:cs typeface="Helvetica Neue"/>
              <a:sym typeface="Helvetica Neue"/>
            </a:endParaRPr>
          </a:p>
        </p:txBody>
      </p:sp>
      <p:sp>
        <p:nvSpPr>
          <p:cNvPr id="137" name="Google Shape;137;p18"/>
          <p:cNvSpPr/>
          <p:nvPr/>
        </p:nvSpPr>
        <p:spPr>
          <a:xfrm>
            <a:off x="6333725" y="3551275"/>
            <a:ext cx="1395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LEFT</a:t>
            </a:r>
            <a:endParaRPr b="1" i="0" sz="1100" u="none" cap="none" strike="noStrike">
              <a:solidFill>
                <a:srgbClr val="222222"/>
              </a:solidFill>
              <a:latin typeface="Helvetica Neue"/>
              <a:ea typeface="Helvetica Neue"/>
              <a:cs typeface="Helvetica Neue"/>
              <a:sym typeface="Helvetica Neue"/>
            </a:endParaRPr>
          </a:p>
        </p:txBody>
      </p:sp>
      <p:sp>
        <p:nvSpPr>
          <p:cNvPr id="138" name="Google Shape;138;p18"/>
          <p:cNvSpPr/>
          <p:nvPr/>
        </p:nvSpPr>
        <p:spPr>
          <a:xfrm>
            <a:off x="6333725" y="3932900"/>
            <a:ext cx="1395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RIGHT</a:t>
            </a:r>
            <a:endParaRPr b="1" i="0" sz="1100" u="none" cap="none" strike="noStrike">
              <a:solidFill>
                <a:srgbClr val="222222"/>
              </a:solidFill>
              <a:latin typeface="Helvetica Neue"/>
              <a:ea typeface="Helvetica Neue"/>
              <a:cs typeface="Helvetica Neue"/>
              <a:sym typeface="Helvetica Neue"/>
            </a:endParaRPr>
          </a:p>
        </p:txBody>
      </p:sp>
      <p:sp>
        <p:nvSpPr>
          <p:cNvPr id="139" name="Google Shape;139;p18"/>
          <p:cNvSpPr/>
          <p:nvPr/>
        </p:nvSpPr>
        <p:spPr>
          <a:xfrm>
            <a:off x="6333725" y="4314525"/>
            <a:ext cx="1395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AR" sz="1100" u="none" cap="none" strike="noStrike">
                <a:solidFill>
                  <a:srgbClr val="222222"/>
                </a:solidFill>
                <a:latin typeface="Helvetica Neue"/>
                <a:ea typeface="Helvetica Neue"/>
                <a:cs typeface="Helvetica Neue"/>
                <a:sym typeface="Helvetica Neue"/>
              </a:rPr>
              <a:t>OUTER</a:t>
            </a:r>
            <a:endParaRPr b="1" i="0" sz="1100" u="none" cap="none" strike="noStrike">
              <a:solidFill>
                <a:srgbClr val="222222"/>
              </a:solidFill>
              <a:latin typeface="Helvetica Neue"/>
              <a:ea typeface="Helvetica Neue"/>
              <a:cs typeface="Helvetica Neue"/>
              <a:sym typeface="Helvetica Neue"/>
            </a:endParaRPr>
          </a:p>
        </p:txBody>
      </p:sp>
      <p:cxnSp>
        <p:nvCxnSpPr>
          <p:cNvPr id="140" name="Google Shape;140;p18"/>
          <p:cNvCxnSpPr>
            <a:stCxn id="134" idx="2"/>
            <a:endCxn id="136" idx="1"/>
          </p:cNvCxnSpPr>
          <p:nvPr/>
        </p:nvCxnSpPr>
        <p:spPr>
          <a:xfrm flipH="1" rot="-5400000">
            <a:off x="5618075" y="2619304"/>
            <a:ext cx="165300" cy="1266000"/>
          </a:xfrm>
          <a:prstGeom prst="bentConnector2">
            <a:avLst/>
          </a:prstGeom>
          <a:noFill/>
          <a:ln cap="flat" cmpd="sng" w="9525">
            <a:solidFill>
              <a:srgbClr val="CCCCCC"/>
            </a:solidFill>
            <a:prstDash val="solid"/>
            <a:round/>
            <a:headEnd len="med" w="med" type="oval"/>
            <a:tailEnd len="med" w="med" type="oval"/>
          </a:ln>
        </p:spPr>
      </p:cxnSp>
      <p:cxnSp>
        <p:nvCxnSpPr>
          <p:cNvPr id="141" name="Google Shape;141;p18"/>
          <p:cNvCxnSpPr>
            <a:stCxn id="134" idx="2"/>
            <a:endCxn id="137" idx="1"/>
          </p:cNvCxnSpPr>
          <p:nvPr/>
        </p:nvCxnSpPr>
        <p:spPr>
          <a:xfrm flipH="1" rot="-5400000">
            <a:off x="5427275" y="2810104"/>
            <a:ext cx="546900" cy="1266000"/>
          </a:xfrm>
          <a:prstGeom prst="bentConnector2">
            <a:avLst/>
          </a:prstGeom>
          <a:noFill/>
          <a:ln cap="flat" cmpd="sng" w="9525">
            <a:solidFill>
              <a:srgbClr val="CCCCCC"/>
            </a:solidFill>
            <a:prstDash val="solid"/>
            <a:round/>
            <a:headEnd len="med" w="med" type="oval"/>
            <a:tailEnd len="med" w="med" type="oval"/>
          </a:ln>
        </p:spPr>
      </p:cxnSp>
      <p:cxnSp>
        <p:nvCxnSpPr>
          <p:cNvPr id="142" name="Google Shape;142;p18"/>
          <p:cNvCxnSpPr>
            <a:endCxn id="138" idx="1"/>
          </p:cNvCxnSpPr>
          <p:nvPr/>
        </p:nvCxnSpPr>
        <p:spPr>
          <a:xfrm>
            <a:off x="5067725" y="3169700"/>
            <a:ext cx="1266000" cy="928500"/>
          </a:xfrm>
          <a:prstGeom prst="bentConnector3">
            <a:avLst>
              <a:gd fmla="val 322" name="adj1"/>
            </a:avLst>
          </a:prstGeom>
          <a:noFill/>
          <a:ln cap="flat" cmpd="sng" w="9525">
            <a:solidFill>
              <a:srgbClr val="CCCCCC"/>
            </a:solidFill>
            <a:prstDash val="solid"/>
            <a:round/>
            <a:headEnd len="med" w="med" type="oval"/>
            <a:tailEnd len="med" w="med" type="oval"/>
          </a:ln>
        </p:spPr>
      </p:cxnSp>
      <p:cxnSp>
        <p:nvCxnSpPr>
          <p:cNvPr id="143" name="Google Shape;143;p18"/>
          <p:cNvCxnSpPr>
            <a:stCxn id="134" idx="2"/>
            <a:endCxn id="139" idx="1"/>
          </p:cNvCxnSpPr>
          <p:nvPr/>
        </p:nvCxnSpPr>
        <p:spPr>
          <a:xfrm flipH="1" rot="-5400000">
            <a:off x="5045675" y="3191704"/>
            <a:ext cx="1310100" cy="1266000"/>
          </a:xfrm>
          <a:prstGeom prst="bentConnector2">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25" name="Google Shape;525;p63"/>
          <p:cNvPicPr preferRelativeResize="0"/>
          <p:nvPr/>
        </p:nvPicPr>
        <p:blipFill rotWithShape="1">
          <a:blip r:embed="rId4">
            <a:alphaModFix/>
          </a:blip>
          <a:srcRect b="0" l="0" r="0" t="0"/>
          <a:stretch/>
        </p:blipFill>
        <p:spPr>
          <a:xfrm>
            <a:off x="7344100" y="227150"/>
            <a:ext cx="1634174" cy="639850"/>
          </a:xfrm>
          <a:prstGeom prst="rect">
            <a:avLst/>
          </a:prstGeom>
          <a:noFill/>
          <a:ln>
            <a:noFill/>
          </a:ln>
        </p:spPr>
      </p:pic>
      <p:sp>
        <p:nvSpPr>
          <p:cNvPr id="526" name="Google Shape;526;p63"/>
          <p:cNvSpPr txBox="1"/>
          <p:nvPr/>
        </p:nvSpPr>
        <p:spPr>
          <a:xfrm>
            <a:off x="662850" y="1084925"/>
            <a:ext cx="8091600" cy="337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Consolas"/>
              <a:buAutoNum type="arabicParenR"/>
            </a:pPr>
            <a:r>
              <a:rPr b="0" i="0" lang="es-AR" sz="1800" u="none" cap="none" strike="noStrike">
                <a:solidFill>
                  <a:srgbClr val="0000FF"/>
                </a:solidFill>
                <a:latin typeface="Consolas"/>
                <a:ea typeface="Consolas"/>
                <a:cs typeface="Consolas"/>
                <a:sym typeface="Consolas"/>
              </a:rPr>
              <a:t>SELECT </a:t>
            </a:r>
            <a:r>
              <a:rPr b="0" i="0" lang="es-AR" sz="1800" u="none" cap="none" strike="noStrike">
                <a:solidFill>
                  <a:schemeClr val="dk1"/>
                </a:solidFill>
                <a:latin typeface="Consolas"/>
                <a:ea typeface="Consolas"/>
                <a:cs typeface="Consolas"/>
                <a:sym typeface="Consolas"/>
              </a:rPr>
              <a:t>* </a:t>
            </a:r>
            <a:r>
              <a:rPr b="0" i="0" lang="es-AR" sz="1800" u="none" cap="none" strike="noStrike">
                <a:solidFill>
                  <a:srgbClr val="0000FF"/>
                </a:solidFill>
                <a:latin typeface="Consolas"/>
                <a:ea typeface="Consolas"/>
                <a:cs typeface="Consolas"/>
                <a:sym typeface="Consolas"/>
              </a:rPr>
              <a:t>FROM </a:t>
            </a:r>
            <a:r>
              <a:rPr lang="es-AR" sz="1800">
                <a:solidFill>
                  <a:schemeClr val="dk1"/>
                </a:solidFill>
                <a:latin typeface="Consolas"/>
                <a:ea typeface="Consolas"/>
                <a:cs typeface="Consolas"/>
                <a:sym typeface="Consolas"/>
              </a:rPr>
              <a:t>commentary </a:t>
            </a:r>
            <a:r>
              <a:rPr b="0" i="0" lang="es-AR" sz="1800" u="none" cap="none" strike="noStrike">
                <a:solidFill>
                  <a:srgbClr val="0000FF"/>
                </a:solidFill>
                <a:latin typeface="Consolas"/>
                <a:ea typeface="Consolas"/>
                <a:cs typeface="Consolas"/>
                <a:sym typeface="Consolas"/>
              </a:rPr>
              <a:t>ORDER BY </a:t>
            </a:r>
            <a:r>
              <a:rPr lang="es-AR" sz="1800">
                <a:solidFill>
                  <a:schemeClr val="dk1"/>
                </a:solidFill>
                <a:latin typeface="Consolas"/>
                <a:ea typeface="Consolas"/>
                <a:cs typeface="Consolas"/>
                <a:sym typeface="Consolas"/>
              </a:rPr>
              <a:t>id_system_user </a:t>
            </a:r>
            <a:r>
              <a:rPr b="0" i="0" lang="es-AR" sz="1800" u="none" cap="none" strike="noStrike">
                <a:solidFill>
                  <a:srgbClr val="0000FF"/>
                </a:solidFill>
                <a:latin typeface="Consolas"/>
                <a:ea typeface="Consolas"/>
                <a:cs typeface="Consolas"/>
                <a:sym typeface="Consolas"/>
              </a:rPr>
              <a:t>desc</a:t>
            </a:r>
            <a:r>
              <a:rPr b="0" i="0" lang="es-AR" sz="1800" u="none" cap="none" strike="noStrike">
                <a:solidFill>
                  <a:schemeClr val="dk1"/>
                </a:solidFill>
                <a:latin typeface="Consolas"/>
                <a:ea typeface="Consolas"/>
                <a:cs typeface="Consolas"/>
                <a:sym typeface="Consolas"/>
              </a:rPr>
              <a:t>;</a:t>
            </a:r>
            <a:endParaRPr b="0" i="0" sz="1800" u="none" cap="none" strike="noStrike">
              <a:solidFill>
                <a:srgbClr val="0000FF"/>
              </a:solidFill>
              <a:latin typeface="Consolas"/>
              <a:ea typeface="Consolas"/>
              <a:cs typeface="Consolas"/>
              <a:sym typeface="Consolas"/>
            </a:endParaRPr>
          </a:p>
          <a:p>
            <a:pPr indent="-342900" lvl="0" marL="457200" marR="0" rtl="0" algn="l">
              <a:lnSpc>
                <a:spcPct val="150000"/>
              </a:lnSpc>
              <a:spcBef>
                <a:spcPts val="0"/>
              </a:spcBef>
              <a:spcAft>
                <a:spcPts val="0"/>
              </a:spcAft>
              <a:buClr>
                <a:schemeClr val="dk1"/>
              </a:buClr>
              <a:buSzPts val="1800"/>
              <a:buFont typeface="Consolas"/>
              <a:buAutoNum type="arabicParenR"/>
            </a:pPr>
            <a:r>
              <a:rPr b="0" i="0" lang="es-AR" sz="1800" u="none" cap="none" strike="noStrike">
                <a:solidFill>
                  <a:srgbClr val="0000FF"/>
                </a:solidFill>
                <a:latin typeface="Consolas"/>
                <a:ea typeface="Consolas"/>
                <a:cs typeface="Consolas"/>
                <a:sym typeface="Consolas"/>
              </a:rPr>
              <a:t>SELECT </a:t>
            </a:r>
            <a:r>
              <a:rPr b="0" i="0" lang="es-AR" sz="1800" u="none" cap="none" strike="noStrike">
                <a:solidFill>
                  <a:schemeClr val="dk1"/>
                </a:solidFill>
                <a:latin typeface="Consolas"/>
                <a:ea typeface="Consolas"/>
                <a:cs typeface="Consolas"/>
                <a:sym typeface="Consolas"/>
              </a:rPr>
              <a:t>* </a:t>
            </a:r>
            <a:r>
              <a:rPr b="0" i="0" lang="es-AR" sz="1800" u="none" cap="none" strike="noStrike">
                <a:solidFill>
                  <a:srgbClr val="0000FF"/>
                </a:solidFill>
                <a:latin typeface="Consolas"/>
                <a:ea typeface="Consolas"/>
                <a:cs typeface="Consolas"/>
                <a:sym typeface="Consolas"/>
              </a:rPr>
              <a:t>FROM </a:t>
            </a:r>
            <a:r>
              <a:rPr lang="es-AR" sz="1800">
                <a:solidFill>
                  <a:schemeClr val="dk1"/>
                </a:solidFill>
                <a:latin typeface="Consolas"/>
                <a:ea typeface="Consolas"/>
                <a:cs typeface="Consolas"/>
                <a:sym typeface="Consolas"/>
              </a:rPr>
              <a:t>commentary </a:t>
            </a:r>
            <a:r>
              <a:rPr b="0" i="0" lang="es-AR" sz="1800" u="none" cap="none" strike="noStrike">
                <a:solidFill>
                  <a:srgbClr val="0000FF"/>
                </a:solidFill>
                <a:latin typeface="Consolas"/>
                <a:ea typeface="Consolas"/>
                <a:cs typeface="Consolas"/>
                <a:sym typeface="Consolas"/>
              </a:rPr>
              <a:t>ORDER BY </a:t>
            </a:r>
            <a:r>
              <a:rPr lang="es-AR" sz="1800">
                <a:solidFill>
                  <a:schemeClr val="dk1"/>
                </a:solidFill>
                <a:latin typeface="Consolas"/>
                <a:ea typeface="Consolas"/>
                <a:cs typeface="Consolas"/>
                <a:sym typeface="Consolas"/>
              </a:rPr>
              <a:t>id_system_user </a:t>
            </a:r>
            <a:r>
              <a:rPr b="0" i="0" lang="es-AR" sz="1800" u="none" cap="none" strike="noStrike">
                <a:solidFill>
                  <a:srgbClr val="0000FF"/>
                </a:solidFill>
                <a:latin typeface="Consolas"/>
                <a:ea typeface="Consolas"/>
                <a:cs typeface="Consolas"/>
                <a:sym typeface="Consolas"/>
              </a:rPr>
              <a:t>LIMIT </a:t>
            </a:r>
            <a:r>
              <a:rPr b="0" i="0" lang="es-AR" sz="1800" u="none" cap="none" strike="noStrike">
                <a:solidFill>
                  <a:schemeClr val="dk1"/>
                </a:solidFill>
                <a:latin typeface="Consolas"/>
                <a:ea typeface="Consolas"/>
                <a:cs typeface="Consolas"/>
                <a:sym typeface="Consolas"/>
              </a:rPr>
              <a:t>3;</a:t>
            </a:r>
            <a:endParaRPr b="0" i="0" sz="1800" u="none" cap="none" strike="noStrike">
              <a:solidFill>
                <a:schemeClr val="dk1"/>
              </a:solidFill>
              <a:latin typeface="Consolas"/>
              <a:ea typeface="Consolas"/>
              <a:cs typeface="Consolas"/>
              <a:sym typeface="Consolas"/>
            </a:endParaRPr>
          </a:p>
          <a:p>
            <a:pPr indent="-342900" lvl="0" marL="457200" marR="0" rtl="0" algn="l">
              <a:lnSpc>
                <a:spcPct val="150000"/>
              </a:lnSpc>
              <a:spcBef>
                <a:spcPts val="0"/>
              </a:spcBef>
              <a:spcAft>
                <a:spcPts val="0"/>
              </a:spcAft>
              <a:buClr>
                <a:schemeClr val="dk1"/>
              </a:buClr>
              <a:buSzPts val="1800"/>
              <a:buFont typeface="Consolas"/>
              <a:buAutoNum type="arabicParenR"/>
            </a:pPr>
            <a:r>
              <a:rPr b="0" i="0" lang="es-AR" sz="1800" u="none" cap="none" strike="noStrike">
                <a:solidFill>
                  <a:srgbClr val="0000FF"/>
                </a:solidFill>
                <a:latin typeface="Consolas"/>
                <a:ea typeface="Consolas"/>
                <a:cs typeface="Consolas"/>
                <a:sym typeface="Consolas"/>
              </a:rPr>
              <a:t>SELECT COUNT</a:t>
            </a:r>
            <a:r>
              <a:rPr b="0" i="0" lang="es-AR" sz="1800" u="none" cap="none" strike="noStrike">
                <a:solidFill>
                  <a:schemeClr val="dk1"/>
                </a:solidFill>
                <a:latin typeface="Consolas"/>
                <a:ea typeface="Consolas"/>
                <a:cs typeface="Consolas"/>
                <a:sym typeface="Consolas"/>
              </a:rPr>
              <a:t>(</a:t>
            </a:r>
            <a:r>
              <a:rPr lang="es-AR" sz="1800">
                <a:solidFill>
                  <a:schemeClr val="dk1"/>
                </a:solidFill>
                <a:latin typeface="Consolas"/>
                <a:ea typeface="Consolas"/>
                <a:cs typeface="Consolas"/>
                <a:sym typeface="Consolas"/>
              </a:rPr>
              <a:t>id_system_user </a:t>
            </a:r>
            <a:r>
              <a:rPr b="0" i="0" lang="es-AR" sz="1800" u="none" cap="none" strike="noStrike">
                <a:solidFill>
                  <a:schemeClr val="dk1"/>
                </a:solidFill>
                <a:latin typeface="Consolas"/>
                <a:ea typeface="Consolas"/>
                <a:cs typeface="Consolas"/>
                <a:sym typeface="Consolas"/>
              </a:rPr>
              <a:t>) </a:t>
            </a:r>
            <a:r>
              <a:rPr b="0" i="0" lang="es-AR" sz="1800" u="none" cap="none" strike="noStrike">
                <a:solidFill>
                  <a:srgbClr val="0000FF"/>
                </a:solidFill>
                <a:latin typeface="Consolas"/>
                <a:ea typeface="Consolas"/>
                <a:cs typeface="Consolas"/>
                <a:sym typeface="Consolas"/>
              </a:rPr>
              <a:t>AS</a:t>
            </a:r>
            <a:r>
              <a:rPr b="0" i="0" lang="es-AR" sz="1800" u="none" cap="none" strike="noStrike">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comments</a:t>
            </a:r>
            <a:r>
              <a:rPr b="0" i="0" lang="es-AR" sz="1800" u="none" cap="none" strike="noStrike">
                <a:solidFill>
                  <a:schemeClr val="dk1"/>
                </a:solidFill>
                <a:latin typeface="Consolas"/>
                <a:ea typeface="Consolas"/>
                <a:cs typeface="Consolas"/>
                <a:sym typeface="Consolas"/>
              </a:rPr>
              <a:t>, </a:t>
            </a:r>
            <a:r>
              <a:rPr lang="es-AR" sz="1800">
                <a:solidFill>
                  <a:schemeClr val="dk1"/>
                </a:solidFill>
                <a:latin typeface="Consolas"/>
                <a:ea typeface="Consolas"/>
                <a:cs typeface="Consolas"/>
                <a:sym typeface="Consolas"/>
              </a:rPr>
              <a:t>id_system_user </a:t>
            </a:r>
            <a:endParaRPr b="0" i="0" sz="18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None/>
            </a:pPr>
            <a:r>
              <a:rPr b="0" i="0" lang="es-AR" sz="1800" u="none" cap="none" strike="noStrike">
                <a:solidFill>
                  <a:srgbClr val="0000FF"/>
                </a:solidFill>
                <a:latin typeface="Consolas"/>
                <a:ea typeface="Consolas"/>
                <a:cs typeface="Consolas"/>
                <a:sym typeface="Consolas"/>
              </a:rPr>
              <a:t>FROM </a:t>
            </a:r>
            <a:r>
              <a:rPr lang="es-AR" sz="1800">
                <a:solidFill>
                  <a:schemeClr val="dk1"/>
                </a:solidFill>
                <a:latin typeface="Consolas"/>
                <a:ea typeface="Consolas"/>
                <a:cs typeface="Consolas"/>
                <a:sym typeface="Consolas"/>
              </a:rPr>
              <a:t>commentary </a:t>
            </a:r>
            <a:r>
              <a:rPr lang="es-AR" sz="1800">
                <a:solidFill>
                  <a:srgbClr val="0000FF"/>
                </a:solidFill>
                <a:latin typeface="Consolas"/>
                <a:ea typeface="Consolas"/>
                <a:cs typeface="Consolas"/>
                <a:sym typeface="Consolas"/>
              </a:rPr>
              <a:t>GROUP </a:t>
            </a:r>
            <a:r>
              <a:rPr b="0" i="0" lang="es-AR" sz="1800" u="none" cap="none" strike="noStrike">
                <a:solidFill>
                  <a:srgbClr val="0000FF"/>
                </a:solidFill>
                <a:latin typeface="Consolas"/>
                <a:ea typeface="Consolas"/>
                <a:cs typeface="Consolas"/>
                <a:sym typeface="Consolas"/>
              </a:rPr>
              <a:t>BY </a:t>
            </a:r>
            <a:r>
              <a:rPr lang="es-AR" sz="1800">
                <a:solidFill>
                  <a:schemeClr val="dk1"/>
                </a:solidFill>
                <a:latin typeface="Consolas"/>
                <a:ea typeface="Consolas"/>
                <a:cs typeface="Consolas"/>
                <a:sym typeface="Consolas"/>
              </a:rPr>
              <a:t>id_system_user </a:t>
            </a:r>
            <a:r>
              <a:rPr b="0" i="0" lang="es-AR"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342900" lvl="0" marL="457200" rtl="0" algn="l">
              <a:lnSpc>
                <a:spcPct val="150000"/>
              </a:lnSpc>
              <a:spcBef>
                <a:spcPts val="0"/>
              </a:spcBef>
              <a:spcAft>
                <a:spcPts val="0"/>
              </a:spcAft>
              <a:buClr>
                <a:schemeClr val="dk1"/>
              </a:buClr>
              <a:buSzPts val="1800"/>
              <a:buFont typeface="Consolas"/>
              <a:buAutoNum type="arabicParenR"/>
            </a:pPr>
            <a:r>
              <a:rPr lang="es-AR" sz="1800">
                <a:solidFill>
                  <a:srgbClr val="0000FF"/>
                </a:solidFill>
                <a:latin typeface="Consolas"/>
                <a:ea typeface="Consolas"/>
                <a:cs typeface="Consolas"/>
                <a:sym typeface="Consolas"/>
              </a:rPr>
              <a:t>SELECT COUNT</a:t>
            </a:r>
            <a:r>
              <a:rPr lang="es-AR" sz="1800">
                <a:solidFill>
                  <a:schemeClr val="dk1"/>
                </a:solidFill>
                <a:latin typeface="Consolas"/>
                <a:ea typeface="Consolas"/>
                <a:cs typeface="Consolas"/>
                <a:sym typeface="Consolas"/>
              </a:rPr>
              <a:t>(id_system_user ) </a:t>
            </a:r>
            <a:r>
              <a:rPr lang="es-AR" sz="1800">
                <a:solidFill>
                  <a:srgbClr val="0000FF"/>
                </a:solidFill>
                <a:latin typeface="Consolas"/>
                <a:ea typeface="Consolas"/>
                <a:cs typeface="Consolas"/>
                <a:sym typeface="Consolas"/>
              </a:rPr>
              <a:t>AS</a:t>
            </a:r>
            <a:r>
              <a:rPr lang="es-AR" sz="1800">
                <a:solidFill>
                  <a:schemeClr val="dk1"/>
                </a:solidFill>
                <a:latin typeface="Consolas"/>
                <a:ea typeface="Consolas"/>
                <a:cs typeface="Consolas"/>
                <a:sym typeface="Consolas"/>
              </a:rPr>
              <a:t> comments, id_system_user </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rPr lang="es-AR" sz="1800">
                <a:solidFill>
                  <a:srgbClr val="0000FF"/>
                </a:solidFill>
                <a:latin typeface="Consolas"/>
                <a:ea typeface="Consolas"/>
                <a:cs typeface="Consolas"/>
                <a:sym typeface="Consolas"/>
              </a:rPr>
              <a:t>FROM </a:t>
            </a:r>
            <a:r>
              <a:rPr lang="es-AR" sz="1800">
                <a:solidFill>
                  <a:schemeClr val="dk1"/>
                </a:solidFill>
                <a:latin typeface="Consolas"/>
                <a:ea typeface="Consolas"/>
                <a:cs typeface="Consolas"/>
                <a:sym typeface="Consolas"/>
              </a:rPr>
              <a:t>commentary </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rPr lang="es-AR" sz="1800">
                <a:solidFill>
                  <a:srgbClr val="0000FF"/>
                </a:solidFill>
                <a:latin typeface="Consolas"/>
                <a:ea typeface="Consolas"/>
                <a:cs typeface="Consolas"/>
                <a:sym typeface="Consolas"/>
              </a:rPr>
              <a:t>GROUP BY </a:t>
            </a:r>
            <a:r>
              <a:rPr lang="es-AR" sz="1800">
                <a:solidFill>
                  <a:schemeClr val="dk1"/>
                </a:solidFill>
                <a:latin typeface="Consolas"/>
                <a:ea typeface="Consolas"/>
                <a:cs typeface="Consolas"/>
                <a:sym typeface="Consolas"/>
              </a:rPr>
              <a:t>id_system_user </a:t>
            </a:r>
            <a:endParaRPr sz="18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None/>
            </a:pPr>
            <a:r>
              <a:rPr b="0" i="0" lang="es-AR" sz="1800" u="none" cap="none" strike="noStrike">
                <a:solidFill>
                  <a:srgbClr val="0000FF"/>
                </a:solidFill>
                <a:latin typeface="Consolas"/>
                <a:ea typeface="Consolas"/>
                <a:cs typeface="Consolas"/>
                <a:sym typeface="Consolas"/>
              </a:rPr>
              <a:t>HAVING </a:t>
            </a:r>
            <a:r>
              <a:rPr lang="es-AR" sz="1800">
                <a:solidFill>
                  <a:schemeClr val="dk1"/>
                </a:solidFill>
                <a:latin typeface="Consolas"/>
                <a:ea typeface="Consolas"/>
                <a:cs typeface="Consolas"/>
                <a:sym typeface="Consolas"/>
              </a:rPr>
              <a:t>comments </a:t>
            </a:r>
            <a:r>
              <a:rPr b="0" i="0" lang="es-AR" sz="1800" u="none" cap="none" strike="noStrike">
                <a:solidFill>
                  <a:schemeClr val="dk1"/>
                </a:solidFill>
                <a:latin typeface="Consolas"/>
                <a:ea typeface="Consolas"/>
                <a:cs typeface="Consolas"/>
                <a:sym typeface="Consolas"/>
              </a:rPr>
              <a:t>&gt; 2;</a:t>
            </a:r>
            <a:endParaRPr b="0" i="0" sz="1800" u="none" cap="none" strike="noStrike">
              <a:solidFill>
                <a:schemeClr val="dk1"/>
              </a:solidFill>
              <a:latin typeface="Consolas"/>
              <a:ea typeface="Consolas"/>
              <a:cs typeface="Consolas"/>
              <a:sym typeface="Consolas"/>
            </a:endParaRPr>
          </a:p>
        </p:txBody>
      </p:sp>
      <p:sp>
        <p:nvSpPr>
          <p:cNvPr id="527" name="Google Shape;527;p63"/>
          <p:cNvSpPr txBox="1"/>
          <p:nvPr/>
        </p:nvSpPr>
        <p:spPr>
          <a:xfrm>
            <a:off x="498575" y="312600"/>
            <a:ext cx="45720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chemeClr val="dk1"/>
                </a:solidFill>
                <a:latin typeface="Anton"/>
                <a:ea typeface="Anton"/>
                <a:cs typeface="Anton"/>
                <a:sym typeface="Anton"/>
              </a:rPr>
              <a:t>PRÁCTICAS DE AGRUPAMIENTO</a:t>
            </a:r>
            <a:endParaRPr b="0" i="1" sz="2600" u="none" cap="none" strike="noStrike">
              <a:solidFill>
                <a:srgbClr val="000000"/>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64"/>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E0FF00"/>
                </a:solidFill>
                <a:latin typeface="Anton"/>
                <a:ea typeface="Anton"/>
                <a:cs typeface="Anton"/>
                <a:sym typeface="Anton"/>
              </a:rPr>
              <a:t>JOIN</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38" name="Google Shape;538;p65"/>
          <p:cNvSpPr txBox="1"/>
          <p:nvPr/>
        </p:nvSpPr>
        <p:spPr>
          <a:xfrm>
            <a:off x="444625" y="986325"/>
            <a:ext cx="3609900" cy="36732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AR" sz="1800" u="none" cap="none" strike="noStrike">
                <a:solidFill>
                  <a:srgbClr val="1E1E1E"/>
                </a:solidFill>
                <a:highlight>
                  <a:srgbClr val="FFFFFF"/>
                </a:highlight>
                <a:latin typeface="Helvetica Neue"/>
                <a:ea typeface="Helvetica Neue"/>
                <a:cs typeface="Helvetica Neue"/>
                <a:sym typeface="Helvetica Neue"/>
              </a:rPr>
              <a:t>JOIN </a:t>
            </a:r>
            <a:r>
              <a:rPr b="0" i="0" lang="es-AR" sz="1800" u="none" cap="none" strike="noStrike">
                <a:solidFill>
                  <a:srgbClr val="1E1E1E"/>
                </a:solidFill>
                <a:highlight>
                  <a:srgbClr val="FFFFFF"/>
                </a:highlight>
                <a:latin typeface="Helvetica Neue Light"/>
                <a:ea typeface="Helvetica Neue Light"/>
                <a:cs typeface="Helvetica Neue Light"/>
                <a:sym typeface="Helvetica Neue Light"/>
              </a:rPr>
              <a:t>permite </a:t>
            </a:r>
            <a:r>
              <a:rPr b="1" i="0" lang="es-AR" sz="1800" u="none" cap="none" strike="noStrike">
                <a:solidFill>
                  <a:srgbClr val="1E1E1E"/>
                </a:solidFill>
                <a:highlight>
                  <a:srgbClr val="FFFFFF"/>
                </a:highlight>
                <a:latin typeface="Helvetica Neue"/>
                <a:ea typeface="Helvetica Neue"/>
                <a:cs typeface="Helvetica Neue"/>
                <a:sym typeface="Helvetica Neue"/>
              </a:rPr>
              <a:t>combinar registros de diferentes tablas</a:t>
            </a:r>
            <a:r>
              <a:rPr b="0" i="0" lang="es-AR" sz="1800" u="none" cap="none" strike="noStrike">
                <a:solidFill>
                  <a:srgbClr val="1E1E1E"/>
                </a:solidFill>
                <a:highlight>
                  <a:srgbClr val="FFFFFF"/>
                </a:highlight>
                <a:latin typeface="Helvetica Neue Light"/>
                <a:ea typeface="Helvetica Neue Light"/>
                <a:cs typeface="Helvetica Neue Light"/>
                <a:sym typeface="Helvetica Neue Light"/>
              </a:rPr>
              <a:t>, complementándose con la cláusula </a:t>
            </a:r>
            <a:r>
              <a:rPr b="1" i="0" lang="es-AR" sz="1800" u="none" cap="none" strike="noStrike">
                <a:solidFill>
                  <a:srgbClr val="1E1E1E"/>
                </a:solidFill>
                <a:highlight>
                  <a:srgbClr val="FFFFFF"/>
                </a:highlight>
                <a:latin typeface="Helvetica Neue"/>
                <a:ea typeface="Helvetica Neue"/>
                <a:cs typeface="Helvetica Neue"/>
                <a:sym typeface="Helvetica Neue"/>
              </a:rPr>
              <a:t>ON</a:t>
            </a:r>
            <a:r>
              <a:rPr b="0" i="0" lang="es-AR" sz="1800" u="none" cap="none" strike="noStrike">
                <a:solidFill>
                  <a:srgbClr val="1E1E1E"/>
                </a:solidFill>
                <a:highlight>
                  <a:srgbClr val="FFFFFF"/>
                </a:highlight>
                <a:latin typeface="Helvetica Neue Light"/>
                <a:ea typeface="Helvetica Neue Light"/>
                <a:cs typeface="Helvetica Neue Light"/>
                <a:sym typeface="Helvetica Neue Light"/>
              </a:rPr>
              <a:t>, la cual establece la condición por la cual queremos unir las tablas. Generalmente son campos comunes entre tablas.</a:t>
            </a:r>
            <a:r>
              <a:rPr lang="es-AR" sz="1800">
                <a:solidFill>
                  <a:srgbClr val="1E1E1E"/>
                </a:solidFill>
                <a:highlight>
                  <a:srgbClr val="FFFFFF"/>
                </a:highlight>
                <a:latin typeface="Helvetica Neue Light"/>
                <a:ea typeface="Helvetica Neue Light"/>
                <a:cs typeface="Helvetica Neue Light"/>
                <a:sym typeface="Helvetica Neue Light"/>
              </a:rPr>
              <a:t> </a:t>
            </a:r>
            <a:r>
              <a:rPr b="0" i="0" lang="es-AR" sz="1800" u="none" cap="none" strike="noStrike">
                <a:solidFill>
                  <a:srgbClr val="1E1E1E"/>
                </a:solidFill>
                <a:highlight>
                  <a:srgbClr val="FFFFFF"/>
                </a:highlight>
                <a:latin typeface="Helvetica Neue Light"/>
                <a:ea typeface="Helvetica Neue Light"/>
                <a:cs typeface="Helvetica Neue Light"/>
                <a:sym typeface="Helvetica Neue Light"/>
              </a:rPr>
              <a:t>Los </a:t>
            </a:r>
            <a:r>
              <a:rPr b="1" i="0" lang="es-AR" sz="1800" u="none" cap="none" strike="noStrike">
                <a:solidFill>
                  <a:srgbClr val="1E1E1E"/>
                </a:solidFill>
                <a:highlight>
                  <a:srgbClr val="FFFFFF"/>
                </a:highlight>
                <a:latin typeface="Helvetica Neue"/>
                <a:ea typeface="Helvetica Neue"/>
                <a:cs typeface="Helvetica Neue"/>
                <a:sym typeface="Helvetica Neue"/>
              </a:rPr>
              <a:t>tipos de JOIN</a:t>
            </a:r>
            <a:r>
              <a:rPr b="0" i="0" lang="es-AR" sz="1800" u="none" cap="none" strike="noStrike">
                <a:solidFill>
                  <a:srgbClr val="1E1E1E"/>
                </a:solidFill>
                <a:highlight>
                  <a:srgbClr val="FFFFFF"/>
                </a:highlight>
                <a:latin typeface="Helvetica Neue Light"/>
                <a:ea typeface="Helvetica Neue Light"/>
                <a:cs typeface="Helvetica Neue Light"/>
                <a:sym typeface="Helvetica Neue Light"/>
              </a:rPr>
              <a:t> importantes, son cuatro:</a:t>
            </a:r>
            <a:endParaRPr b="0" i="0" sz="1800" u="none" cap="none" strike="noStrike">
              <a:solidFill>
                <a:srgbClr val="1E1E1E"/>
              </a:solidFill>
              <a:highlight>
                <a:srgbClr val="FFFFFF"/>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1800">
              <a:solidFill>
                <a:srgbClr val="1E1E1E"/>
              </a:solidFill>
              <a:highlight>
                <a:srgbClr val="FFFFFF"/>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1800">
              <a:solidFill>
                <a:srgbClr val="1E1E1E"/>
              </a:solidFill>
              <a:highlight>
                <a:srgbClr val="FFFFFF"/>
              </a:highlight>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t/>
            </a:r>
            <a:endParaRPr b="0" i="0" sz="1800" u="none" cap="none" strike="noStrike">
              <a:solidFill>
                <a:srgbClr val="1E1E1E"/>
              </a:solidFill>
              <a:highlight>
                <a:srgbClr val="FFFFFF"/>
              </a:highlight>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t/>
            </a:r>
            <a:endParaRPr b="0" i="0" sz="1800" u="none" cap="none" strike="noStrike">
              <a:solidFill>
                <a:srgbClr val="1E1E1E"/>
              </a:solidFill>
              <a:highlight>
                <a:srgbClr val="FFFFFF"/>
              </a:highlight>
              <a:latin typeface="Helvetica Neue Light"/>
              <a:ea typeface="Helvetica Neue Light"/>
              <a:cs typeface="Helvetica Neue Light"/>
              <a:sym typeface="Helvetica Neue Light"/>
            </a:endParaRPr>
          </a:p>
        </p:txBody>
      </p:sp>
      <p:sp>
        <p:nvSpPr>
          <p:cNvPr id="539" name="Google Shape;539;p65"/>
          <p:cNvSpPr txBox="1"/>
          <p:nvPr/>
        </p:nvSpPr>
        <p:spPr>
          <a:xfrm>
            <a:off x="621975" y="356825"/>
            <a:ext cx="60681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CONCEPTO</a:t>
            </a:r>
            <a:endParaRPr b="0" i="0" sz="2600" u="none" cap="none" strike="noStrike">
              <a:solidFill>
                <a:srgbClr val="000000"/>
              </a:solidFill>
              <a:latin typeface="Arial"/>
              <a:ea typeface="Arial"/>
              <a:cs typeface="Arial"/>
              <a:sym typeface="Arial"/>
            </a:endParaRPr>
          </a:p>
        </p:txBody>
      </p:sp>
      <p:pic>
        <p:nvPicPr>
          <p:cNvPr id="540" name="Google Shape;540;p65"/>
          <p:cNvPicPr preferRelativeResize="0"/>
          <p:nvPr/>
        </p:nvPicPr>
        <p:blipFill>
          <a:blip r:embed="rId4">
            <a:alphaModFix/>
          </a:blip>
          <a:stretch>
            <a:fillRect/>
          </a:stretch>
        </p:blipFill>
        <p:spPr>
          <a:xfrm>
            <a:off x="4054529" y="952766"/>
            <a:ext cx="4738225" cy="3237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4" name="Shape 544"/>
        <p:cNvGrpSpPr/>
        <p:nvPr/>
      </p:nvGrpSpPr>
      <p:grpSpPr>
        <a:xfrm>
          <a:off x="0" y="0"/>
          <a:ext cx="0" cy="0"/>
          <a:chOff x="0" y="0"/>
          <a:chExt cx="0" cy="0"/>
        </a:xfrm>
      </p:grpSpPr>
      <p:sp>
        <p:nvSpPr>
          <p:cNvPr id="545" name="Google Shape;545;p66"/>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INNER JOIN</a:t>
            </a:r>
            <a:endParaRPr b="0" i="1" sz="3600" u="none" cap="none" strike="noStrike">
              <a:solidFill>
                <a:srgbClr val="000000"/>
              </a:solidFill>
              <a:latin typeface="Anton"/>
              <a:ea typeface="Anton"/>
              <a:cs typeface="Anton"/>
              <a:sym typeface="Anton"/>
            </a:endParaRPr>
          </a:p>
        </p:txBody>
      </p:sp>
      <p:pic>
        <p:nvPicPr>
          <p:cNvPr id="546" name="Google Shape;546;p6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p:nvPr/>
        </p:nvSpPr>
        <p:spPr>
          <a:xfrm>
            <a:off x="4785000" y="1131450"/>
            <a:ext cx="4359000" cy="31032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7"/>
          <p:cNvSpPr txBox="1"/>
          <p:nvPr/>
        </p:nvSpPr>
        <p:spPr>
          <a:xfrm>
            <a:off x="5129700" y="1456225"/>
            <a:ext cx="3669600" cy="2124000"/>
          </a:xfrm>
          <a:prstGeom prst="rect">
            <a:avLst/>
          </a:prstGeom>
          <a:noFill/>
          <a:ln>
            <a:noFill/>
          </a:ln>
        </p:spPr>
        <p:txBody>
          <a:bodyPr anchorCtr="0" anchor="t" bIns="91425" lIns="91425" spcFirstLastPara="1" rIns="91425" wrap="square" tIns="91425">
            <a:spAutoFit/>
          </a:bodyPr>
          <a:lstStyle/>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SELECT</a:t>
            </a:r>
            <a:r>
              <a:rPr b="1" i="0" lang="es-AR" sz="1800" u="none" cap="none" strike="noStrike">
                <a:solidFill>
                  <a:schemeClr val="lt1"/>
                </a:solidFill>
                <a:latin typeface="Consolas"/>
                <a:ea typeface="Consolas"/>
                <a:cs typeface="Consolas"/>
                <a:sym typeface="Consolas"/>
              </a:rPr>
              <a:t> </a:t>
            </a:r>
            <a:r>
              <a:rPr b="0" i="0" lang="es-AR" sz="1800" u="none" cap="none" strike="noStrike">
                <a:solidFill>
                  <a:schemeClr val="lt1"/>
                </a:solidFill>
                <a:latin typeface="Consolas"/>
                <a:ea typeface="Consolas"/>
                <a:cs typeface="Consolas"/>
                <a:sym typeface="Consolas"/>
              </a:rPr>
              <a:t>nombres_columnas</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FROM</a:t>
            </a:r>
            <a:r>
              <a:rPr b="0" i="0" lang="es-AR" sz="1800" u="none" cap="none" strike="noStrike">
                <a:solidFill>
                  <a:schemeClr val="lt1"/>
                </a:solidFill>
                <a:latin typeface="Consolas"/>
                <a:ea typeface="Consolas"/>
                <a:cs typeface="Consolas"/>
                <a:sym typeface="Consolas"/>
              </a:rPr>
              <a:t> tabla1</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INNER JOIN</a:t>
            </a:r>
            <a:r>
              <a:rPr b="0" i="0" lang="es-AR" sz="1800" u="none" cap="none" strike="noStrike">
                <a:solidFill>
                  <a:schemeClr val="lt1"/>
                </a:solidFill>
                <a:latin typeface="Consolas"/>
                <a:ea typeface="Consolas"/>
                <a:cs typeface="Consolas"/>
                <a:sym typeface="Consolas"/>
              </a:rPr>
              <a:t> tabla2</a:t>
            </a:r>
            <a:endParaRPr b="0" i="0" sz="1800" u="none" cap="none" strike="noStrike">
              <a:solidFill>
                <a:schemeClr val="lt1"/>
              </a:solidFill>
              <a:latin typeface="Consolas"/>
              <a:ea typeface="Consolas"/>
              <a:cs typeface="Consolas"/>
              <a:sym typeface="Consolas"/>
            </a:endParaRPr>
          </a:p>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ON</a:t>
            </a:r>
            <a:r>
              <a:rPr b="0" i="0" lang="es-AR" sz="1800" u="none" cap="none" strike="noStrike">
                <a:solidFill>
                  <a:schemeClr val="lt1"/>
                </a:solidFill>
                <a:latin typeface="Consolas"/>
                <a:ea typeface="Consolas"/>
                <a:cs typeface="Consolas"/>
                <a:sym typeface="Consolas"/>
              </a:rPr>
              <a:t> tabla1.columna_relacion = tabla2.columna_relacion;</a:t>
            </a:r>
            <a:endParaRPr b="0" i="0" sz="1900" u="none" cap="none" strike="noStrike">
              <a:solidFill>
                <a:schemeClr val="lt1"/>
              </a:solidFill>
              <a:latin typeface="Consolas"/>
              <a:ea typeface="Consolas"/>
              <a:cs typeface="Consolas"/>
              <a:sym typeface="Consolas"/>
            </a:endParaRPr>
          </a:p>
        </p:txBody>
      </p:sp>
      <p:pic>
        <p:nvPicPr>
          <p:cNvPr id="553" name="Google Shape;553;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54" name="Google Shape;554;p67"/>
          <p:cNvSpPr txBox="1"/>
          <p:nvPr/>
        </p:nvSpPr>
        <p:spPr>
          <a:xfrm>
            <a:off x="416900" y="1032375"/>
            <a:ext cx="4155000" cy="27366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rgbClr val="000000"/>
              </a:buClr>
              <a:buSzPts val="1100"/>
              <a:buFont typeface="Arial"/>
              <a:buNone/>
            </a:pPr>
            <a:r>
              <a:rPr b="1" i="0" lang="es-AR" sz="1900" u="none" cap="none" strike="noStrike">
                <a:solidFill>
                  <a:srgbClr val="1E1E1E"/>
                </a:solidFill>
                <a:latin typeface="Helvetica Neue"/>
                <a:ea typeface="Helvetica Neue"/>
                <a:cs typeface="Helvetica Neue"/>
                <a:sym typeface="Helvetica Neue"/>
              </a:rPr>
              <a:t>INNER JOIN</a:t>
            </a:r>
            <a:r>
              <a:rPr b="0" i="0" lang="es-AR" sz="1900" u="none" cap="none" strike="noStrike">
                <a:solidFill>
                  <a:srgbClr val="1E1E1E"/>
                </a:solidFill>
                <a:latin typeface="Helvetica Neue Light"/>
                <a:ea typeface="Helvetica Neue Light"/>
                <a:cs typeface="Helvetica Neue Light"/>
                <a:sym typeface="Helvetica Neue Light"/>
              </a:rPr>
              <a:t>, o </a:t>
            </a:r>
            <a:r>
              <a:rPr b="1" i="0" lang="es-AR" sz="1900" u="none" cap="none" strike="noStrike">
                <a:solidFill>
                  <a:srgbClr val="1E1E1E"/>
                </a:solidFill>
                <a:latin typeface="Helvetica Neue"/>
                <a:ea typeface="Helvetica Neue"/>
                <a:cs typeface="Helvetica Neue"/>
                <a:sym typeface="Helvetica Neue"/>
              </a:rPr>
              <a:t>JOIN</a:t>
            </a:r>
            <a:r>
              <a:rPr b="0" i="0" lang="es-AR" sz="1900" u="none" cap="none" strike="noStrike">
                <a:solidFill>
                  <a:srgbClr val="1E1E1E"/>
                </a:solidFill>
                <a:latin typeface="Helvetica Neue Light"/>
                <a:ea typeface="Helvetica Neue Light"/>
                <a:cs typeface="Helvetica Neue Light"/>
                <a:sym typeface="Helvetica Neue Light"/>
              </a:rPr>
              <a:t>, retorna </a:t>
            </a:r>
            <a:r>
              <a:rPr b="1" i="0" lang="es-AR" sz="1900" u="none" cap="none" strike="noStrike">
                <a:solidFill>
                  <a:srgbClr val="1E1E1E"/>
                </a:solidFill>
                <a:latin typeface="Helvetica Neue"/>
                <a:ea typeface="Helvetica Neue"/>
                <a:cs typeface="Helvetica Neue"/>
                <a:sym typeface="Helvetica Neue"/>
              </a:rPr>
              <a:t>todas las filas de las dos tablas </a:t>
            </a:r>
            <a:r>
              <a:rPr b="0" i="0" lang="es-AR" sz="1900" u="none" cap="none" strike="noStrike">
                <a:solidFill>
                  <a:srgbClr val="1E1E1E"/>
                </a:solidFill>
                <a:latin typeface="Helvetica Neue Light"/>
                <a:ea typeface="Helvetica Neue Light"/>
                <a:cs typeface="Helvetica Neue Light"/>
                <a:sym typeface="Helvetica Neue Light"/>
              </a:rPr>
              <a:t>siempre que haya </a:t>
            </a:r>
            <a:r>
              <a:rPr b="1" i="0" lang="es-AR" sz="1900" u="none" cap="none" strike="noStrike">
                <a:solidFill>
                  <a:srgbClr val="1E1E1E"/>
                </a:solidFill>
                <a:latin typeface="Helvetica Neue"/>
                <a:ea typeface="Helvetica Neue"/>
                <a:cs typeface="Helvetica Neue"/>
                <a:sym typeface="Helvetica Neue"/>
              </a:rPr>
              <a:t>coincidencia </a:t>
            </a:r>
            <a:r>
              <a:rPr b="0" i="0" lang="es-AR" sz="1900" u="none" cap="none" strike="noStrike">
                <a:solidFill>
                  <a:srgbClr val="1E1E1E"/>
                </a:solidFill>
                <a:latin typeface="Helvetica Neue Light"/>
                <a:ea typeface="Helvetica Neue Light"/>
                <a:cs typeface="Helvetica Neue Light"/>
                <a:sym typeface="Helvetica Neue Light"/>
              </a:rPr>
              <a:t>por el campo declarado en el </a:t>
            </a:r>
            <a:r>
              <a:rPr b="1" i="0" lang="es-AR" sz="1900" u="none" cap="none" strike="noStrike">
                <a:solidFill>
                  <a:srgbClr val="1E1E1E"/>
                </a:solidFill>
                <a:latin typeface="Helvetica Neue"/>
                <a:ea typeface="Helvetica Neue"/>
                <a:cs typeface="Helvetica Neue"/>
                <a:sym typeface="Helvetica Neue"/>
              </a:rPr>
              <a:t>ON</a:t>
            </a:r>
            <a:r>
              <a:rPr b="0" i="0" lang="es-AR" sz="1900" u="none" cap="none" strike="noStrike">
                <a:solidFill>
                  <a:srgbClr val="1E1E1E"/>
                </a:solidFill>
                <a:latin typeface="Helvetica Neue Light"/>
                <a:ea typeface="Helvetica Neue Light"/>
                <a:cs typeface="Helvetica Neue Light"/>
                <a:sym typeface="Helvetica Neue Light"/>
              </a:rPr>
              <a:t>.</a:t>
            </a:r>
            <a:br>
              <a:rPr b="0" i="0" lang="es-AR" sz="1900" u="none" cap="none" strike="noStrike">
                <a:solidFill>
                  <a:srgbClr val="1E1E1E"/>
                </a:solidFill>
                <a:latin typeface="Helvetica Neue Light"/>
                <a:ea typeface="Helvetica Neue Light"/>
                <a:cs typeface="Helvetica Neue Light"/>
                <a:sym typeface="Helvetica Neue Light"/>
              </a:rPr>
            </a:b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rPr b="0" i="0" lang="es-AR" sz="1900" u="none" cap="none" strike="noStrike">
                <a:solidFill>
                  <a:srgbClr val="1E1E1E"/>
                </a:solidFill>
                <a:latin typeface="Helvetica Neue Light"/>
                <a:ea typeface="Helvetica Neue Light"/>
                <a:cs typeface="Helvetica Neue Light"/>
                <a:sym typeface="Helvetica Neue Light"/>
              </a:rPr>
              <a:t>El resultado es </a:t>
            </a:r>
            <a:r>
              <a:rPr b="1" i="0" lang="es-AR" sz="1900" u="none" cap="none" strike="noStrike">
                <a:solidFill>
                  <a:srgbClr val="1E1E1E"/>
                </a:solidFill>
                <a:latin typeface="Helvetica Neue"/>
                <a:ea typeface="Helvetica Neue"/>
                <a:cs typeface="Helvetica Neue"/>
                <a:sym typeface="Helvetica Neue"/>
              </a:rPr>
              <a:t>NULL </a:t>
            </a:r>
            <a:r>
              <a:rPr b="0" i="0" lang="es-AR" sz="1900" u="none" cap="none" strike="noStrike">
                <a:solidFill>
                  <a:srgbClr val="1E1E1E"/>
                </a:solidFill>
                <a:latin typeface="Helvetica Neue Light"/>
                <a:ea typeface="Helvetica Neue Light"/>
                <a:cs typeface="Helvetica Neue Light"/>
                <a:sym typeface="Helvetica Neue Light"/>
              </a:rPr>
              <a:t>cuando no hay coincidencia alguna.</a:t>
            </a:r>
            <a:endParaRPr b="0" i="0" sz="1100" u="none" cap="none" strike="noStrike">
              <a:solidFill>
                <a:srgbClr val="1E1E1E"/>
              </a:solidFill>
              <a:latin typeface="Helvetica Neue Light"/>
              <a:ea typeface="Helvetica Neue Light"/>
              <a:cs typeface="Helvetica Neue Light"/>
              <a:sym typeface="Helvetica Neue Light"/>
            </a:endParaRPr>
          </a:p>
        </p:txBody>
      </p:sp>
      <p:sp>
        <p:nvSpPr>
          <p:cNvPr id="555" name="Google Shape;555;p67"/>
          <p:cNvSpPr txBox="1"/>
          <p:nvPr/>
        </p:nvSpPr>
        <p:spPr>
          <a:xfrm>
            <a:off x="621975" y="356825"/>
            <a:ext cx="30648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INNER JOIN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p:nvPr/>
        </p:nvSpPr>
        <p:spPr>
          <a:xfrm>
            <a:off x="-50" y="3247300"/>
            <a:ext cx="9144000" cy="18963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8"/>
          <p:cNvSpPr txBox="1"/>
          <p:nvPr/>
        </p:nvSpPr>
        <p:spPr>
          <a:xfrm>
            <a:off x="0" y="3247300"/>
            <a:ext cx="9144000" cy="16392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1100"/>
              <a:buFont typeface="Arial"/>
              <a:buNone/>
            </a:pPr>
            <a:r>
              <a:rPr b="1" lang="es-AR" sz="1700">
                <a:solidFill>
                  <a:schemeClr val="accent1"/>
                </a:solidFill>
                <a:latin typeface="Consolas"/>
                <a:ea typeface="Consolas"/>
                <a:cs typeface="Consolas"/>
                <a:sym typeface="Consolas"/>
              </a:rPr>
              <a:t>SELECT </a:t>
            </a:r>
            <a:r>
              <a:rPr lang="es-AR" sz="1700">
                <a:solidFill>
                  <a:schemeClr val="lt1"/>
                </a:solidFill>
                <a:latin typeface="Consolas"/>
                <a:ea typeface="Consolas"/>
                <a:cs typeface="Consolas"/>
                <a:sym typeface="Consolas"/>
              </a:rPr>
              <a:t>id_system_user as user, g.id_game</a:t>
            </a:r>
            <a:r>
              <a:rPr lang="es-AR" sz="1700">
                <a:solidFill>
                  <a:schemeClr val="accent1"/>
                </a:solidFill>
                <a:latin typeface="Consolas"/>
                <a:ea typeface="Consolas"/>
                <a:cs typeface="Consolas"/>
                <a:sym typeface="Consolas"/>
              </a:rPr>
              <a:t> </a:t>
            </a:r>
            <a:r>
              <a:rPr b="1" lang="es-AR" sz="1700">
                <a:solidFill>
                  <a:schemeClr val="accent1"/>
                </a:solidFill>
                <a:latin typeface="Consolas"/>
                <a:ea typeface="Consolas"/>
                <a:cs typeface="Consolas"/>
                <a:sym typeface="Consolas"/>
              </a:rPr>
              <a:t>as </a:t>
            </a:r>
            <a:r>
              <a:rPr lang="es-AR" sz="1700">
                <a:solidFill>
                  <a:schemeClr val="lt1"/>
                </a:solidFill>
                <a:latin typeface="Consolas"/>
                <a:ea typeface="Consolas"/>
                <a:cs typeface="Consolas"/>
                <a:sym typeface="Consolas"/>
              </a:rPr>
              <a:t>game, name, </a:t>
            </a:r>
            <a:endParaRPr sz="17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lang="es-AR" sz="1700">
                <a:solidFill>
                  <a:schemeClr val="lt1"/>
                </a:solidFill>
                <a:latin typeface="Consolas"/>
                <a:ea typeface="Consolas"/>
                <a:cs typeface="Consolas"/>
                <a:sym typeface="Consolas"/>
              </a:rPr>
              <a:t>       id_level</a:t>
            </a:r>
            <a:r>
              <a:rPr lang="es-AR" sz="1700">
                <a:solidFill>
                  <a:schemeClr val="accent1"/>
                </a:solidFill>
                <a:latin typeface="Consolas"/>
                <a:ea typeface="Consolas"/>
                <a:cs typeface="Consolas"/>
                <a:sym typeface="Consolas"/>
              </a:rPr>
              <a:t> </a:t>
            </a:r>
            <a:r>
              <a:rPr b="1" lang="es-AR" sz="1700">
                <a:solidFill>
                  <a:schemeClr val="accent1"/>
                </a:solidFill>
                <a:latin typeface="Consolas"/>
                <a:ea typeface="Consolas"/>
                <a:cs typeface="Consolas"/>
                <a:sym typeface="Consolas"/>
              </a:rPr>
              <a:t>as </a:t>
            </a:r>
            <a:r>
              <a:rPr lang="es-AR" sz="1700">
                <a:solidFill>
                  <a:schemeClr val="lt1"/>
                </a:solidFill>
                <a:latin typeface="Consolas"/>
                <a:ea typeface="Consolas"/>
                <a:cs typeface="Consolas"/>
                <a:sym typeface="Consolas"/>
              </a:rPr>
              <a:t>level</a:t>
            </a:r>
            <a:endParaRPr sz="17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b="1" lang="es-AR" sz="1700">
                <a:solidFill>
                  <a:schemeClr val="accent1"/>
                </a:solidFill>
                <a:latin typeface="Consolas"/>
                <a:ea typeface="Consolas"/>
                <a:cs typeface="Consolas"/>
                <a:sym typeface="Consolas"/>
              </a:rPr>
              <a:t>FROM </a:t>
            </a:r>
            <a:r>
              <a:rPr lang="es-AR" sz="1700">
                <a:solidFill>
                  <a:schemeClr val="lt1"/>
                </a:solidFill>
                <a:latin typeface="Consolas"/>
                <a:ea typeface="Consolas"/>
                <a:cs typeface="Consolas"/>
                <a:sym typeface="Consolas"/>
              </a:rPr>
              <a:t>play p</a:t>
            </a:r>
            <a:r>
              <a:rPr b="1" lang="es-AR" sz="1700">
                <a:solidFill>
                  <a:schemeClr val="accent1"/>
                </a:solidFill>
                <a:latin typeface="Consolas"/>
                <a:ea typeface="Consolas"/>
                <a:cs typeface="Consolas"/>
                <a:sym typeface="Consolas"/>
              </a:rPr>
              <a:t> INNER JOIN </a:t>
            </a:r>
            <a:r>
              <a:rPr lang="es-AR" sz="1700">
                <a:solidFill>
                  <a:schemeClr val="lt1"/>
                </a:solidFill>
                <a:latin typeface="Consolas"/>
                <a:ea typeface="Consolas"/>
                <a:cs typeface="Consolas"/>
                <a:sym typeface="Consolas"/>
              </a:rPr>
              <a:t>game g</a:t>
            </a:r>
            <a:r>
              <a:rPr b="1" lang="es-AR" sz="1700">
                <a:solidFill>
                  <a:schemeClr val="lt1"/>
                </a:solidFill>
                <a:latin typeface="Consolas"/>
                <a:ea typeface="Consolas"/>
                <a:cs typeface="Consolas"/>
                <a:sym typeface="Consolas"/>
              </a:rPr>
              <a:t> </a:t>
            </a:r>
            <a:r>
              <a:rPr b="1" lang="es-AR" sz="1700">
                <a:solidFill>
                  <a:schemeClr val="accent1"/>
                </a:solidFill>
                <a:latin typeface="Consolas"/>
                <a:ea typeface="Consolas"/>
                <a:cs typeface="Consolas"/>
                <a:sym typeface="Consolas"/>
              </a:rPr>
              <a:t>ON </a:t>
            </a:r>
            <a:r>
              <a:rPr lang="es-AR" sz="1700">
                <a:solidFill>
                  <a:schemeClr val="lt1"/>
                </a:solidFill>
                <a:latin typeface="Consolas"/>
                <a:ea typeface="Consolas"/>
                <a:cs typeface="Consolas"/>
                <a:sym typeface="Consolas"/>
              </a:rPr>
              <a:t>(p.id_game = g.id_game);</a:t>
            </a:r>
            <a:endParaRPr sz="17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t/>
            </a:r>
            <a:endParaRPr b="1" sz="1800">
              <a:solidFill>
                <a:schemeClr val="accent1"/>
              </a:solidFill>
              <a:latin typeface="Consolas"/>
              <a:ea typeface="Consolas"/>
              <a:cs typeface="Consolas"/>
              <a:sym typeface="Consolas"/>
            </a:endParaRPr>
          </a:p>
        </p:txBody>
      </p:sp>
      <p:pic>
        <p:nvPicPr>
          <p:cNvPr id="562" name="Google Shape;562;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63" name="Google Shape;563;p68"/>
          <p:cNvSpPr txBox="1"/>
          <p:nvPr/>
        </p:nvSpPr>
        <p:spPr>
          <a:xfrm>
            <a:off x="621975" y="356825"/>
            <a:ext cx="60681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SINTAXIS: inner join</a:t>
            </a:r>
            <a:endParaRPr b="0" i="0" sz="2600" u="none" cap="none" strike="noStrike">
              <a:solidFill>
                <a:srgbClr val="000000"/>
              </a:solidFill>
              <a:latin typeface="Arial"/>
              <a:ea typeface="Arial"/>
              <a:cs typeface="Arial"/>
              <a:sym typeface="Arial"/>
            </a:endParaRPr>
          </a:p>
        </p:txBody>
      </p:sp>
      <p:sp>
        <p:nvSpPr>
          <p:cNvPr id="564" name="Google Shape;564;p68"/>
          <p:cNvSpPr txBox="1"/>
          <p:nvPr/>
        </p:nvSpPr>
        <p:spPr>
          <a:xfrm>
            <a:off x="507025" y="1172400"/>
            <a:ext cx="4146600" cy="12291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Clr>
                <a:srgbClr val="000000"/>
              </a:buClr>
              <a:buSzPts val="1900"/>
              <a:buFont typeface="Arial"/>
              <a:buNone/>
            </a:pPr>
            <a:r>
              <a:rPr lang="es-AR" sz="1900">
                <a:solidFill>
                  <a:srgbClr val="1E1E1E"/>
                </a:solidFill>
                <a:latin typeface="Helvetica Neue Light"/>
                <a:ea typeface="Helvetica Neue Light"/>
                <a:cs typeface="Helvetica Neue Light"/>
                <a:sym typeface="Helvetica Neue Light"/>
              </a:rPr>
              <a:t>A</a:t>
            </a:r>
            <a:r>
              <a:rPr b="0" i="0" lang="es-AR" sz="1900" u="none" cap="none" strike="noStrike">
                <a:solidFill>
                  <a:srgbClr val="1E1E1E"/>
                </a:solidFill>
                <a:latin typeface="Helvetica Neue Light"/>
                <a:ea typeface="Helvetica Neue Light"/>
                <a:cs typeface="Helvetica Neue Light"/>
                <a:sym typeface="Helvetica Neue Light"/>
              </a:rPr>
              <a:t>rmamos la consulta utilizando </a:t>
            </a:r>
            <a:r>
              <a:rPr b="1" i="0" lang="es-AR" sz="1900" u="none" cap="none" strike="noStrike">
                <a:solidFill>
                  <a:srgbClr val="1E1E1E"/>
                </a:solidFill>
                <a:latin typeface="Helvetica Neue"/>
                <a:ea typeface="Helvetica Neue"/>
                <a:cs typeface="Helvetica Neue"/>
                <a:sym typeface="Helvetica Neue"/>
              </a:rPr>
              <a:t>INNER JOIN</a:t>
            </a:r>
            <a:r>
              <a:rPr b="0" i="0" lang="es-AR" sz="1900" u="none" cap="none" strike="noStrike">
                <a:solidFill>
                  <a:srgbClr val="1E1E1E"/>
                </a:solidFill>
                <a:latin typeface="Helvetica Neue Light"/>
                <a:ea typeface="Helvetica Neue Light"/>
                <a:cs typeface="Helvetica Neue Light"/>
                <a:sym typeface="Helvetica Neue Light"/>
              </a:rPr>
              <a:t> para llegar al resultado deseado.</a:t>
            </a:r>
            <a:endParaRPr b="0" i="0" sz="1400" u="none" cap="none" strike="noStrike">
              <a:solidFill>
                <a:srgbClr val="000000"/>
              </a:solidFill>
              <a:latin typeface="Arial"/>
              <a:ea typeface="Arial"/>
              <a:cs typeface="Arial"/>
              <a:sym typeface="Arial"/>
            </a:endParaRPr>
          </a:p>
        </p:txBody>
      </p:sp>
      <p:pic>
        <p:nvPicPr>
          <p:cNvPr id="565" name="Google Shape;565;p68"/>
          <p:cNvPicPr preferRelativeResize="0"/>
          <p:nvPr/>
        </p:nvPicPr>
        <p:blipFill>
          <a:blip r:embed="rId4">
            <a:alphaModFix/>
          </a:blip>
          <a:stretch>
            <a:fillRect/>
          </a:stretch>
        </p:blipFill>
        <p:spPr>
          <a:xfrm>
            <a:off x="4877650" y="490075"/>
            <a:ext cx="3876800" cy="2584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69" name="Shape 569"/>
        <p:cNvGrpSpPr/>
        <p:nvPr/>
      </p:nvGrpSpPr>
      <p:grpSpPr>
        <a:xfrm>
          <a:off x="0" y="0"/>
          <a:ext cx="0" cy="0"/>
          <a:chOff x="0" y="0"/>
          <a:chExt cx="0" cy="0"/>
        </a:xfrm>
      </p:grpSpPr>
      <p:sp>
        <p:nvSpPr>
          <p:cNvPr id="570" name="Google Shape;570;p69"/>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LEFT JOIN</a:t>
            </a:r>
            <a:endParaRPr b="0" i="1" sz="3600" u="none" cap="none" strike="noStrike">
              <a:solidFill>
                <a:srgbClr val="000000"/>
              </a:solidFill>
              <a:latin typeface="Anton"/>
              <a:ea typeface="Anton"/>
              <a:cs typeface="Anton"/>
              <a:sym typeface="Anton"/>
            </a:endParaRPr>
          </a:p>
        </p:txBody>
      </p:sp>
      <p:pic>
        <p:nvPicPr>
          <p:cNvPr id="571" name="Google Shape;571;p6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0"/>
          <p:cNvSpPr/>
          <p:nvPr/>
        </p:nvSpPr>
        <p:spPr>
          <a:xfrm>
            <a:off x="4785000" y="1020150"/>
            <a:ext cx="4359000" cy="31032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0"/>
          <p:cNvSpPr txBox="1"/>
          <p:nvPr/>
        </p:nvSpPr>
        <p:spPr>
          <a:xfrm>
            <a:off x="5129700" y="1344925"/>
            <a:ext cx="3669600" cy="2124000"/>
          </a:xfrm>
          <a:prstGeom prst="rect">
            <a:avLst/>
          </a:prstGeom>
          <a:noFill/>
          <a:ln>
            <a:noFill/>
          </a:ln>
        </p:spPr>
        <p:txBody>
          <a:bodyPr anchorCtr="0" anchor="t" bIns="91425" lIns="91425" spcFirstLastPara="1" rIns="91425" wrap="square" tIns="91425">
            <a:spAutoFit/>
          </a:bodyPr>
          <a:lstStyle/>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SELECT</a:t>
            </a:r>
            <a:r>
              <a:rPr b="1" i="0" lang="es-AR" sz="1800" u="none" cap="none" strike="noStrike">
                <a:solidFill>
                  <a:schemeClr val="lt1"/>
                </a:solidFill>
                <a:latin typeface="Consolas"/>
                <a:ea typeface="Consolas"/>
                <a:cs typeface="Consolas"/>
                <a:sym typeface="Consolas"/>
              </a:rPr>
              <a:t> </a:t>
            </a:r>
            <a:r>
              <a:rPr b="0" i="0" lang="es-AR" sz="1800" u="none" cap="none" strike="noStrike">
                <a:solidFill>
                  <a:schemeClr val="lt1"/>
                </a:solidFill>
                <a:latin typeface="Consolas"/>
                <a:ea typeface="Consolas"/>
                <a:cs typeface="Consolas"/>
                <a:sym typeface="Consolas"/>
              </a:rPr>
              <a:t>nombres_columnas</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FROM</a:t>
            </a:r>
            <a:r>
              <a:rPr b="0" i="0" lang="es-AR" sz="1800" u="none" cap="none" strike="noStrike">
                <a:solidFill>
                  <a:schemeClr val="lt1"/>
                </a:solidFill>
                <a:latin typeface="Consolas"/>
                <a:ea typeface="Consolas"/>
                <a:cs typeface="Consolas"/>
                <a:sym typeface="Consolas"/>
              </a:rPr>
              <a:t> tabla1</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LEFT JOIN</a:t>
            </a:r>
            <a:r>
              <a:rPr b="0" i="0" lang="es-AR" sz="1800" u="none" cap="none" strike="noStrike">
                <a:solidFill>
                  <a:schemeClr val="lt1"/>
                </a:solidFill>
                <a:latin typeface="Consolas"/>
                <a:ea typeface="Consolas"/>
                <a:cs typeface="Consolas"/>
                <a:sym typeface="Consolas"/>
              </a:rPr>
              <a:t> tabla2</a:t>
            </a:r>
            <a:endParaRPr b="0" i="0" sz="1800" u="none" cap="none" strike="noStrike">
              <a:solidFill>
                <a:schemeClr val="lt1"/>
              </a:solidFill>
              <a:latin typeface="Consolas"/>
              <a:ea typeface="Consolas"/>
              <a:cs typeface="Consolas"/>
              <a:sym typeface="Consolas"/>
            </a:endParaRPr>
          </a:p>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ON</a:t>
            </a:r>
            <a:r>
              <a:rPr b="0" i="0" lang="es-AR" sz="1800" u="none" cap="none" strike="noStrike">
                <a:solidFill>
                  <a:schemeClr val="lt1"/>
                </a:solidFill>
                <a:latin typeface="Consolas"/>
                <a:ea typeface="Consolas"/>
                <a:cs typeface="Consolas"/>
                <a:sym typeface="Consolas"/>
              </a:rPr>
              <a:t> tabla1.columna_relacion = tabla2.columna_relacion;</a:t>
            </a:r>
            <a:endParaRPr b="0" i="0" sz="1900" u="none" cap="none" strike="noStrike">
              <a:solidFill>
                <a:schemeClr val="lt1"/>
              </a:solidFill>
              <a:latin typeface="Consolas"/>
              <a:ea typeface="Consolas"/>
              <a:cs typeface="Consolas"/>
              <a:sym typeface="Consolas"/>
            </a:endParaRPr>
          </a:p>
        </p:txBody>
      </p:sp>
      <p:pic>
        <p:nvPicPr>
          <p:cNvPr id="578" name="Google Shape;578;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9" name="Google Shape;579;p70"/>
          <p:cNvSpPr txBox="1"/>
          <p:nvPr/>
        </p:nvSpPr>
        <p:spPr>
          <a:xfrm>
            <a:off x="416900" y="1032375"/>
            <a:ext cx="4155000" cy="27366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rgbClr val="000000"/>
              </a:buClr>
              <a:buSzPts val="1100"/>
              <a:buFont typeface="Arial"/>
              <a:buNone/>
            </a:pPr>
            <a:r>
              <a:rPr b="1" i="0" lang="es-AR" sz="1900" u="none" cap="none" strike="noStrike">
                <a:solidFill>
                  <a:srgbClr val="1E1E1E"/>
                </a:solidFill>
                <a:latin typeface="Helvetica Neue"/>
                <a:ea typeface="Helvetica Neue"/>
                <a:cs typeface="Helvetica Neue"/>
                <a:sym typeface="Helvetica Neue"/>
              </a:rPr>
              <a:t>LEFT JOIN</a:t>
            </a:r>
            <a:r>
              <a:rPr b="0" i="0" lang="es-AR" sz="1900" u="none" cap="none" strike="noStrike">
                <a:solidFill>
                  <a:srgbClr val="1E1E1E"/>
                </a:solidFill>
                <a:latin typeface="Helvetica Neue Light"/>
                <a:ea typeface="Helvetica Neue Light"/>
                <a:cs typeface="Helvetica Neue Light"/>
                <a:sym typeface="Helvetica Neue Light"/>
              </a:rPr>
              <a:t>, retorna </a:t>
            </a:r>
            <a:r>
              <a:rPr b="1" i="0" lang="es-AR" sz="1900" u="none" cap="none" strike="noStrike">
                <a:solidFill>
                  <a:srgbClr val="1E1E1E"/>
                </a:solidFill>
                <a:latin typeface="Helvetica Neue"/>
                <a:ea typeface="Helvetica Neue"/>
                <a:cs typeface="Helvetica Neue"/>
                <a:sym typeface="Helvetica Neue"/>
              </a:rPr>
              <a:t>todas las filas de la tabla izquierda </a:t>
            </a:r>
            <a:r>
              <a:rPr b="0" i="0" lang="es-AR" sz="1900" u="none" cap="none" strike="noStrike">
                <a:solidFill>
                  <a:srgbClr val="1E1E1E"/>
                </a:solidFill>
                <a:latin typeface="Helvetica Neue Light"/>
                <a:ea typeface="Helvetica Neue Light"/>
                <a:cs typeface="Helvetica Neue Light"/>
                <a:sym typeface="Helvetica Neue Light"/>
              </a:rPr>
              <a:t>que coincidan con las </a:t>
            </a:r>
            <a:r>
              <a:rPr b="1" i="0" lang="es-AR" sz="1900" u="none" cap="none" strike="noStrike">
                <a:solidFill>
                  <a:srgbClr val="1E1E1E"/>
                </a:solidFill>
                <a:latin typeface="Helvetica Neue"/>
                <a:ea typeface="Helvetica Neue"/>
                <a:cs typeface="Helvetica Neue"/>
                <a:sym typeface="Helvetica Neue"/>
              </a:rPr>
              <a:t>filas de la tabla derecha</a:t>
            </a:r>
            <a:br>
              <a:rPr b="0" i="0" lang="es-AR" sz="1900" u="none" cap="none" strike="noStrike">
                <a:solidFill>
                  <a:srgbClr val="1E1E1E"/>
                </a:solidFill>
                <a:latin typeface="Helvetica Neue Light"/>
                <a:ea typeface="Helvetica Neue Light"/>
                <a:cs typeface="Helvetica Neue Light"/>
                <a:sym typeface="Helvetica Neue Light"/>
              </a:rPr>
            </a:b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rPr b="0" i="0" lang="es-AR" sz="1900" u="none" cap="none" strike="noStrike">
                <a:solidFill>
                  <a:srgbClr val="1E1E1E"/>
                </a:solidFill>
                <a:latin typeface="Helvetica Neue Light"/>
                <a:ea typeface="Helvetica Neue Light"/>
                <a:cs typeface="Helvetica Neue Light"/>
                <a:sym typeface="Helvetica Neue Light"/>
              </a:rPr>
              <a:t>El resultado es </a:t>
            </a:r>
            <a:r>
              <a:rPr b="1" i="0" lang="es-AR" sz="1900" u="none" cap="none" strike="noStrike">
                <a:solidFill>
                  <a:srgbClr val="1E1E1E"/>
                </a:solidFill>
                <a:latin typeface="Helvetica Neue"/>
                <a:ea typeface="Helvetica Neue"/>
                <a:cs typeface="Helvetica Neue"/>
                <a:sym typeface="Helvetica Neue"/>
              </a:rPr>
              <a:t>NULL </a:t>
            </a:r>
            <a:r>
              <a:rPr b="0" i="0" lang="es-AR" sz="1900" u="none" cap="none" strike="noStrike">
                <a:solidFill>
                  <a:srgbClr val="1E1E1E"/>
                </a:solidFill>
                <a:latin typeface="Helvetica Neue Light"/>
                <a:ea typeface="Helvetica Neue Light"/>
                <a:cs typeface="Helvetica Neue Light"/>
                <a:sym typeface="Helvetica Neue Light"/>
              </a:rPr>
              <a:t>del lado derecho, cuando no hay coincidencia.</a:t>
            </a:r>
            <a:endParaRPr b="0" i="0" sz="1100" u="none" cap="none" strike="noStrike">
              <a:solidFill>
                <a:srgbClr val="1E1E1E"/>
              </a:solidFill>
              <a:latin typeface="Helvetica Neue Light"/>
              <a:ea typeface="Helvetica Neue Light"/>
              <a:cs typeface="Helvetica Neue Light"/>
              <a:sym typeface="Helvetica Neue Light"/>
            </a:endParaRPr>
          </a:p>
        </p:txBody>
      </p:sp>
      <p:sp>
        <p:nvSpPr>
          <p:cNvPr id="580" name="Google Shape;580;p70"/>
          <p:cNvSpPr txBox="1"/>
          <p:nvPr/>
        </p:nvSpPr>
        <p:spPr>
          <a:xfrm>
            <a:off x="621975" y="356825"/>
            <a:ext cx="30648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LEFT JOIN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1"/>
          <p:cNvSpPr/>
          <p:nvPr/>
        </p:nvSpPr>
        <p:spPr>
          <a:xfrm>
            <a:off x="-50" y="3247300"/>
            <a:ext cx="9144000" cy="18963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1"/>
          <p:cNvSpPr txBox="1"/>
          <p:nvPr/>
        </p:nvSpPr>
        <p:spPr>
          <a:xfrm>
            <a:off x="621975" y="3247300"/>
            <a:ext cx="8177400" cy="17085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1100"/>
              <a:buFont typeface="Arial"/>
              <a:buNone/>
            </a:pPr>
            <a:r>
              <a:rPr b="1" lang="es-AR" sz="1800">
                <a:solidFill>
                  <a:schemeClr val="accent1"/>
                </a:solidFill>
                <a:latin typeface="Consolas"/>
                <a:ea typeface="Consolas"/>
                <a:cs typeface="Consolas"/>
                <a:sym typeface="Consolas"/>
              </a:rPr>
              <a:t>SELECT</a:t>
            </a:r>
            <a:r>
              <a:rPr lang="es-AR" sz="1800">
                <a:solidFill>
                  <a:schemeClr val="lt1"/>
                </a:solidFill>
                <a:latin typeface="Consolas"/>
                <a:ea typeface="Consolas"/>
                <a:cs typeface="Consolas"/>
                <a:sym typeface="Consolas"/>
              </a:rPr>
              <a:t> id_system_user as user, g.id_game as game, </a:t>
            </a:r>
            <a:endParaRPr sz="1800">
              <a:solidFill>
                <a:schemeClr val="lt1"/>
              </a:solidFill>
              <a:latin typeface="Consolas"/>
              <a:ea typeface="Consolas"/>
              <a:cs typeface="Consolas"/>
              <a:sym typeface="Consolas"/>
            </a:endParaRPr>
          </a:p>
          <a:p>
            <a:pPr indent="457200" lvl="0" marL="457200" marR="38100" rtl="0" algn="l">
              <a:lnSpc>
                <a:spcPct val="150000"/>
              </a:lnSpc>
              <a:spcBef>
                <a:spcPts val="0"/>
              </a:spcBef>
              <a:spcAft>
                <a:spcPts val="0"/>
              </a:spcAft>
              <a:buClr>
                <a:schemeClr val="dk1"/>
              </a:buClr>
              <a:buSzPts val="1100"/>
              <a:buFont typeface="Arial"/>
              <a:buNone/>
            </a:pPr>
            <a:r>
              <a:rPr lang="es-AR" sz="1800">
                <a:solidFill>
                  <a:schemeClr val="lt1"/>
                </a:solidFill>
                <a:latin typeface="Consolas"/>
                <a:ea typeface="Consolas"/>
                <a:cs typeface="Consolas"/>
                <a:sym typeface="Consolas"/>
              </a:rPr>
              <a:t>name, id_level as level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800"/>
              <a:buFont typeface="Arial"/>
              <a:buNone/>
            </a:pPr>
            <a:r>
              <a:rPr b="1" lang="es-AR" sz="1800">
                <a:solidFill>
                  <a:schemeClr val="accent1"/>
                </a:solidFill>
                <a:latin typeface="Consolas"/>
                <a:ea typeface="Consolas"/>
                <a:cs typeface="Consolas"/>
                <a:sym typeface="Consolas"/>
              </a:rPr>
              <a:t>FROM</a:t>
            </a:r>
            <a:r>
              <a:rPr lang="es-AR" sz="1800">
                <a:solidFill>
                  <a:schemeClr val="lt1"/>
                </a:solidFill>
                <a:latin typeface="Consolas"/>
                <a:ea typeface="Consolas"/>
                <a:cs typeface="Consolas"/>
                <a:sym typeface="Consolas"/>
              </a:rPr>
              <a:t> game g </a:t>
            </a:r>
            <a:r>
              <a:rPr b="1" lang="es-AR" sz="1800">
                <a:solidFill>
                  <a:schemeClr val="accent1"/>
                </a:solidFill>
                <a:latin typeface="Consolas"/>
                <a:ea typeface="Consolas"/>
                <a:cs typeface="Consolas"/>
                <a:sym typeface="Consolas"/>
              </a:rPr>
              <a:t>LEFT JOIN</a:t>
            </a:r>
            <a:r>
              <a:rPr lang="es-AR" sz="1800">
                <a:solidFill>
                  <a:schemeClr val="lt1"/>
                </a:solidFill>
                <a:latin typeface="Consolas"/>
                <a:ea typeface="Consolas"/>
                <a:cs typeface="Consolas"/>
                <a:sym typeface="Consolas"/>
              </a:rPr>
              <a:t> play p</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b="1" lang="es-AR" sz="1800">
                <a:solidFill>
                  <a:schemeClr val="accent1"/>
                </a:solidFill>
                <a:latin typeface="Consolas"/>
                <a:ea typeface="Consolas"/>
                <a:cs typeface="Consolas"/>
                <a:sym typeface="Consolas"/>
              </a:rPr>
              <a:t>ON</a:t>
            </a:r>
            <a:r>
              <a:rPr lang="es-AR" sz="1800">
                <a:solidFill>
                  <a:schemeClr val="lt1"/>
                </a:solidFill>
                <a:latin typeface="Consolas"/>
                <a:ea typeface="Consolas"/>
                <a:cs typeface="Consolas"/>
                <a:sym typeface="Consolas"/>
              </a:rPr>
              <a:t> (p.id_game = g.id_game);</a:t>
            </a:r>
            <a:endParaRPr b="1" sz="1800">
              <a:solidFill>
                <a:schemeClr val="accent1"/>
              </a:solidFill>
              <a:latin typeface="Consolas"/>
              <a:ea typeface="Consolas"/>
              <a:cs typeface="Consolas"/>
              <a:sym typeface="Consolas"/>
            </a:endParaRPr>
          </a:p>
        </p:txBody>
      </p:sp>
      <p:pic>
        <p:nvPicPr>
          <p:cNvPr id="587" name="Google Shape;587;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88" name="Google Shape;588;p71"/>
          <p:cNvSpPr txBox="1"/>
          <p:nvPr/>
        </p:nvSpPr>
        <p:spPr>
          <a:xfrm>
            <a:off x="621975" y="356825"/>
            <a:ext cx="60681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SINTAXIS: left join</a:t>
            </a:r>
            <a:endParaRPr b="0" i="0" sz="2600" u="none" cap="none" strike="noStrike">
              <a:solidFill>
                <a:srgbClr val="000000"/>
              </a:solidFill>
              <a:latin typeface="Arial"/>
              <a:ea typeface="Arial"/>
              <a:cs typeface="Arial"/>
              <a:sym typeface="Arial"/>
            </a:endParaRPr>
          </a:p>
        </p:txBody>
      </p:sp>
      <p:sp>
        <p:nvSpPr>
          <p:cNvPr id="589" name="Google Shape;589;p71"/>
          <p:cNvSpPr txBox="1"/>
          <p:nvPr/>
        </p:nvSpPr>
        <p:spPr>
          <a:xfrm>
            <a:off x="621975" y="1316075"/>
            <a:ext cx="4146600" cy="12291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Clr>
                <a:srgbClr val="000000"/>
              </a:buClr>
              <a:buSzPts val="1900"/>
              <a:buFont typeface="Arial"/>
              <a:buNone/>
            </a:pPr>
            <a:r>
              <a:rPr lang="es-AR" sz="1900">
                <a:solidFill>
                  <a:srgbClr val="1E1E1E"/>
                </a:solidFill>
                <a:latin typeface="Helvetica Neue Light"/>
                <a:ea typeface="Helvetica Neue Light"/>
                <a:cs typeface="Helvetica Neue Light"/>
                <a:sym typeface="Helvetica Neue Light"/>
              </a:rPr>
              <a:t>A</a:t>
            </a:r>
            <a:r>
              <a:rPr b="0" i="0" lang="es-AR" sz="1900" u="none" cap="none" strike="noStrike">
                <a:solidFill>
                  <a:srgbClr val="1E1E1E"/>
                </a:solidFill>
                <a:latin typeface="Helvetica Neue Light"/>
                <a:ea typeface="Helvetica Neue Light"/>
                <a:cs typeface="Helvetica Neue Light"/>
                <a:sym typeface="Helvetica Neue Light"/>
              </a:rPr>
              <a:t>rmamos la consulta utilizando </a:t>
            </a:r>
            <a:r>
              <a:rPr b="1" i="0" lang="es-AR" sz="1900" u="none" cap="none" strike="noStrike">
                <a:solidFill>
                  <a:srgbClr val="1E1E1E"/>
                </a:solidFill>
                <a:latin typeface="Helvetica Neue"/>
                <a:ea typeface="Helvetica Neue"/>
                <a:cs typeface="Helvetica Neue"/>
                <a:sym typeface="Helvetica Neue"/>
              </a:rPr>
              <a:t>LEFT JOIN</a:t>
            </a:r>
            <a:r>
              <a:rPr b="0" i="0" lang="es-AR" sz="1900" u="none" cap="none" strike="noStrike">
                <a:solidFill>
                  <a:srgbClr val="1E1E1E"/>
                </a:solidFill>
                <a:latin typeface="Helvetica Neue Light"/>
                <a:ea typeface="Helvetica Neue Light"/>
                <a:cs typeface="Helvetica Neue Light"/>
                <a:sym typeface="Helvetica Neue Light"/>
              </a:rPr>
              <a:t> para llegar al resultado deseado</a:t>
            </a:r>
            <a:endParaRPr b="0" i="0" sz="1400" u="none" cap="none" strike="noStrike">
              <a:solidFill>
                <a:srgbClr val="000000"/>
              </a:solidFill>
              <a:latin typeface="Arial"/>
              <a:ea typeface="Arial"/>
              <a:cs typeface="Arial"/>
              <a:sym typeface="Arial"/>
            </a:endParaRPr>
          </a:p>
        </p:txBody>
      </p:sp>
      <p:pic>
        <p:nvPicPr>
          <p:cNvPr id="590" name="Google Shape;590;p71"/>
          <p:cNvPicPr preferRelativeResize="0"/>
          <p:nvPr/>
        </p:nvPicPr>
        <p:blipFill>
          <a:blip r:embed="rId4">
            <a:alphaModFix/>
          </a:blip>
          <a:stretch>
            <a:fillRect/>
          </a:stretch>
        </p:blipFill>
        <p:spPr>
          <a:xfrm>
            <a:off x="4920975" y="1013225"/>
            <a:ext cx="3694356" cy="2081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94" name="Shape 594"/>
        <p:cNvGrpSpPr/>
        <p:nvPr/>
      </p:nvGrpSpPr>
      <p:grpSpPr>
        <a:xfrm>
          <a:off x="0" y="0"/>
          <a:ext cx="0" cy="0"/>
          <a:chOff x="0" y="0"/>
          <a:chExt cx="0" cy="0"/>
        </a:xfrm>
      </p:grpSpPr>
      <p:sp>
        <p:nvSpPr>
          <p:cNvPr id="595" name="Google Shape;595;p72"/>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RIGHT JOIN</a:t>
            </a:r>
            <a:endParaRPr b="0" i="1" sz="3600" u="none" cap="none" strike="noStrike">
              <a:solidFill>
                <a:srgbClr val="000000"/>
              </a:solidFill>
              <a:latin typeface="Anton"/>
              <a:ea typeface="Anton"/>
              <a:cs typeface="Anton"/>
              <a:sym typeface="Anton"/>
            </a:endParaRPr>
          </a:p>
        </p:txBody>
      </p:sp>
      <p:pic>
        <p:nvPicPr>
          <p:cNvPr id="596" name="Google Shape;596;p7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9" name="Google Shape;149;p19"/>
          <p:cNvSpPr txBox="1"/>
          <p:nvPr/>
        </p:nvSpPr>
        <p:spPr>
          <a:xfrm>
            <a:off x="897150" y="480750"/>
            <a:ext cx="7349700" cy="29511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0" i="0" lang="es-AR" sz="1900" u="none" cap="none" strike="noStrike">
                <a:solidFill>
                  <a:srgbClr val="1E1E1E"/>
                </a:solidFill>
                <a:latin typeface="Helvetica Neue Light"/>
                <a:ea typeface="Helvetica Neue Light"/>
                <a:cs typeface="Helvetica Neue Light"/>
                <a:sym typeface="Helvetica Neue Light"/>
              </a:rPr>
              <a:t>Comenzamos en el poder, y a su vez</a:t>
            </a:r>
            <a:r>
              <a:rPr lang="es-AR" sz="1900">
                <a:solidFill>
                  <a:srgbClr val="1E1E1E"/>
                </a:solidFill>
                <a:latin typeface="Helvetica Neue Light"/>
                <a:ea typeface="Helvetica Neue Light"/>
                <a:cs typeface="Helvetica Neue Light"/>
                <a:sym typeface="Helvetica Neue Light"/>
              </a:rPr>
              <a:t> la </a:t>
            </a:r>
            <a:r>
              <a:rPr b="0" i="0" lang="es-AR" sz="1900" u="none" cap="none" strike="noStrike">
                <a:solidFill>
                  <a:srgbClr val="1E1E1E"/>
                </a:solidFill>
                <a:latin typeface="Helvetica Neue Light"/>
                <a:ea typeface="Helvetica Neue Light"/>
                <a:cs typeface="Helvetica Neue Light"/>
                <a:sym typeface="Helvetica Neue Light"/>
              </a:rPr>
              <a:t>complejidad que el lenguaje SQL tiene para el procesamiento, </a:t>
            </a:r>
            <a:r>
              <a:rPr lang="es-AR" sz="1900">
                <a:solidFill>
                  <a:srgbClr val="1E1E1E"/>
                </a:solidFill>
                <a:latin typeface="Helvetica Neue Light"/>
                <a:ea typeface="Helvetica Neue Light"/>
                <a:cs typeface="Helvetica Neue Light"/>
                <a:sym typeface="Helvetica Neue Light"/>
              </a:rPr>
              <a:t>así como la</a:t>
            </a:r>
            <a:r>
              <a:rPr b="0" i="0" lang="es-AR" sz="1900" u="none" cap="none" strike="noStrike">
                <a:solidFill>
                  <a:srgbClr val="1E1E1E"/>
                </a:solidFill>
                <a:latin typeface="Helvetica Neue Light"/>
                <a:ea typeface="Helvetica Neue Light"/>
                <a:cs typeface="Helvetica Neue Light"/>
                <a:sym typeface="Helvetica Neue Light"/>
              </a:rPr>
              <a:t> obtención de información de una base de datos.</a:t>
            </a: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AR" sz="1900" u="none" cap="none" strike="noStrike">
                <a:solidFill>
                  <a:srgbClr val="1E1E1E"/>
                </a:solidFill>
                <a:latin typeface="Helvetica Neue"/>
                <a:ea typeface="Helvetica Neue"/>
                <a:cs typeface="Helvetica Neue"/>
                <a:sym typeface="Helvetica Neue"/>
              </a:rPr>
              <a:t>Veamos ahora de qué se tratan los sublenguajes SQL, y cuál es el objetivo de integrarlos en el uso cotidiano de éste.</a:t>
            </a:r>
            <a:endParaRPr b="1" i="0" sz="1900" u="none" cap="none" strike="noStrike">
              <a:solidFill>
                <a:srgbClr val="1E1E1E"/>
              </a:solidFill>
              <a:latin typeface="Helvetica Neue"/>
              <a:ea typeface="Helvetica Neue"/>
              <a:cs typeface="Helvetica Neue"/>
              <a:sym typeface="Helvetica Neue"/>
            </a:endParaRPr>
          </a:p>
        </p:txBody>
      </p:sp>
      <p:pic>
        <p:nvPicPr>
          <p:cNvPr id="150" name="Google Shape;150;p19"/>
          <p:cNvPicPr preferRelativeResize="0"/>
          <p:nvPr/>
        </p:nvPicPr>
        <p:blipFill rotWithShape="1">
          <a:blip r:embed="rId4">
            <a:alphaModFix/>
          </a:blip>
          <a:srcRect b="0" l="0" r="0" t="0"/>
          <a:stretch/>
        </p:blipFill>
        <p:spPr>
          <a:xfrm>
            <a:off x="3934475" y="3486663"/>
            <a:ext cx="1275049" cy="1275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3"/>
          <p:cNvSpPr/>
          <p:nvPr/>
        </p:nvSpPr>
        <p:spPr>
          <a:xfrm>
            <a:off x="4785000" y="1020150"/>
            <a:ext cx="4359000" cy="31032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3"/>
          <p:cNvSpPr txBox="1"/>
          <p:nvPr/>
        </p:nvSpPr>
        <p:spPr>
          <a:xfrm>
            <a:off x="5129700" y="1344925"/>
            <a:ext cx="3669600" cy="2124000"/>
          </a:xfrm>
          <a:prstGeom prst="rect">
            <a:avLst/>
          </a:prstGeom>
          <a:noFill/>
          <a:ln>
            <a:noFill/>
          </a:ln>
        </p:spPr>
        <p:txBody>
          <a:bodyPr anchorCtr="0" anchor="t" bIns="91425" lIns="91425" spcFirstLastPara="1" rIns="91425" wrap="square" tIns="91425">
            <a:spAutoFit/>
          </a:bodyPr>
          <a:lstStyle/>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SELECT</a:t>
            </a:r>
            <a:r>
              <a:rPr b="1" i="0" lang="es-AR" sz="1800" u="none" cap="none" strike="noStrike">
                <a:solidFill>
                  <a:schemeClr val="lt1"/>
                </a:solidFill>
                <a:latin typeface="Consolas"/>
                <a:ea typeface="Consolas"/>
                <a:cs typeface="Consolas"/>
                <a:sym typeface="Consolas"/>
              </a:rPr>
              <a:t> </a:t>
            </a:r>
            <a:r>
              <a:rPr b="0" i="0" lang="es-AR" sz="1800" u="none" cap="none" strike="noStrike">
                <a:solidFill>
                  <a:schemeClr val="lt1"/>
                </a:solidFill>
                <a:latin typeface="Consolas"/>
                <a:ea typeface="Consolas"/>
                <a:cs typeface="Consolas"/>
                <a:sym typeface="Consolas"/>
              </a:rPr>
              <a:t>nombres_columnas</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FROM</a:t>
            </a:r>
            <a:r>
              <a:rPr b="0" i="0" lang="es-AR" sz="1800" u="none" cap="none" strike="noStrike">
                <a:solidFill>
                  <a:schemeClr val="lt1"/>
                </a:solidFill>
                <a:latin typeface="Consolas"/>
                <a:ea typeface="Consolas"/>
                <a:cs typeface="Consolas"/>
                <a:sym typeface="Consolas"/>
              </a:rPr>
              <a:t> tabla1</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RIGHT JOIN</a:t>
            </a:r>
            <a:r>
              <a:rPr b="0" i="0" lang="es-AR" sz="1800" u="none" cap="none" strike="noStrike">
                <a:solidFill>
                  <a:schemeClr val="lt1"/>
                </a:solidFill>
                <a:latin typeface="Consolas"/>
                <a:ea typeface="Consolas"/>
                <a:cs typeface="Consolas"/>
                <a:sym typeface="Consolas"/>
              </a:rPr>
              <a:t> tabla2</a:t>
            </a:r>
            <a:endParaRPr b="0" i="0" sz="1800" u="none" cap="none" strike="noStrike">
              <a:solidFill>
                <a:schemeClr val="lt1"/>
              </a:solidFill>
              <a:latin typeface="Consolas"/>
              <a:ea typeface="Consolas"/>
              <a:cs typeface="Consolas"/>
              <a:sym typeface="Consolas"/>
            </a:endParaRPr>
          </a:p>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ON</a:t>
            </a:r>
            <a:r>
              <a:rPr b="0" i="0" lang="es-AR" sz="1800" u="none" cap="none" strike="noStrike">
                <a:solidFill>
                  <a:schemeClr val="lt1"/>
                </a:solidFill>
                <a:latin typeface="Consolas"/>
                <a:ea typeface="Consolas"/>
                <a:cs typeface="Consolas"/>
                <a:sym typeface="Consolas"/>
              </a:rPr>
              <a:t> tabla1.columna_relacion = tabla2.columna_relacion;</a:t>
            </a:r>
            <a:endParaRPr b="0" i="0" sz="1900" u="none" cap="none" strike="noStrike">
              <a:solidFill>
                <a:schemeClr val="lt1"/>
              </a:solidFill>
              <a:latin typeface="Consolas"/>
              <a:ea typeface="Consolas"/>
              <a:cs typeface="Consolas"/>
              <a:sym typeface="Consolas"/>
            </a:endParaRPr>
          </a:p>
        </p:txBody>
      </p:sp>
      <p:pic>
        <p:nvPicPr>
          <p:cNvPr id="603" name="Google Shape;603;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04" name="Google Shape;604;p73"/>
          <p:cNvSpPr txBox="1"/>
          <p:nvPr/>
        </p:nvSpPr>
        <p:spPr>
          <a:xfrm>
            <a:off x="416900" y="1032375"/>
            <a:ext cx="4155000" cy="27366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rgbClr val="000000"/>
              </a:buClr>
              <a:buSzPts val="1100"/>
              <a:buFont typeface="Arial"/>
              <a:buNone/>
            </a:pPr>
            <a:r>
              <a:rPr b="1" i="0" lang="es-AR" sz="1900" u="none" cap="none" strike="noStrike">
                <a:solidFill>
                  <a:srgbClr val="1E1E1E"/>
                </a:solidFill>
                <a:latin typeface="Helvetica Neue"/>
                <a:ea typeface="Helvetica Neue"/>
                <a:cs typeface="Helvetica Neue"/>
                <a:sym typeface="Helvetica Neue"/>
              </a:rPr>
              <a:t>RIGHT JOIN</a:t>
            </a:r>
            <a:r>
              <a:rPr b="0" i="0" lang="es-AR" sz="1900" u="none" cap="none" strike="noStrike">
                <a:solidFill>
                  <a:srgbClr val="1E1E1E"/>
                </a:solidFill>
                <a:latin typeface="Helvetica Neue Light"/>
                <a:ea typeface="Helvetica Neue Light"/>
                <a:cs typeface="Helvetica Neue Light"/>
                <a:sym typeface="Helvetica Neue Light"/>
              </a:rPr>
              <a:t>, retorna </a:t>
            </a:r>
            <a:r>
              <a:rPr b="1" i="0" lang="es-AR" sz="1900" u="none" cap="none" strike="noStrike">
                <a:solidFill>
                  <a:srgbClr val="1E1E1E"/>
                </a:solidFill>
                <a:latin typeface="Helvetica Neue"/>
                <a:ea typeface="Helvetica Neue"/>
                <a:cs typeface="Helvetica Neue"/>
                <a:sym typeface="Helvetica Neue"/>
              </a:rPr>
              <a:t>todas las filas de la tabla derecha </a:t>
            </a:r>
            <a:r>
              <a:rPr b="0" i="0" lang="es-AR" sz="1900" u="none" cap="none" strike="noStrike">
                <a:solidFill>
                  <a:srgbClr val="1E1E1E"/>
                </a:solidFill>
                <a:latin typeface="Helvetica Neue Light"/>
                <a:ea typeface="Helvetica Neue Light"/>
                <a:cs typeface="Helvetica Neue Light"/>
                <a:sym typeface="Helvetica Neue Light"/>
              </a:rPr>
              <a:t>que coincidan con las </a:t>
            </a:r>
            <a:r>
              <a:rPr b="1" i="0" lang="es-AR" sz="1900" u="none" cap="none" strike="noStrike">
                <a:solidFill>
                  <a:srgbClr val="1E1E1E"/>
                </a:solidFill>
                <a:latin typeface="Helvetica Neue"/>
                <a:ea typeface="Helvetica Neue"/>
                <a:cs typeface="Helvetica Neue"/>
                <a:sym typeface="Helvetica Neue"/>
              </a:rPr>
              <a:t>filas de la tabla izquierda</a:t>
            </a:r>
            <a:br>
              <a:rPr b="0" i="0" lang="es-AR" sz="1900" u="none" cap="none" strike="noStrike">
                <a:solidFill>
                  <a:srgbClr val="1E1E1E"/>
                </a:solidFill>
                <a:latin typeface="Helvetica Neue Light"/>
                <a:ea typeface="Helvetica Neue Light"/>
                <a:cs typeface="Helvetica Neue Light"/>
                <a:sym typeface="Helvetica Neue Light"/>
              </a:rPr>
            </a:b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rPr b="0" i="0" lang="es-AR" sz="1900" u="none" cap="none" strike="noStrike">
                <a:solidFill>
                  <a:srgbClr val="1E1E1E"/>
                </a:solidFill>
                <a:latin typeface="Helvetica Neue Light"/>
                <a:ea typeface="Helvetica Neue Light"/>
                <a:cs typeface="Helvetica Neue Light"/>
                <a:sym typeface="Helvetica Neue Light"/>
              </a:rPr>
              <a:t>El resultado es </a:t>
            </a:r>
            <a:r>
              <a:rPr b="1" i="0" lang="es-AR" sz="1900" u="none" cap="none" strike="noStrike">
                <a:solidFill>
                  <a:srgbClr val="1E1E1E"/>
                </a:solidFill>
                <a:latin typeface="Helvetica Neue"/>
                <a:ea typeface="Helvetica Neue"/>
                <a:cs typeface="Helvetica Neue"/>
                <a:sym typeface="Helvetica Neue"/>
              </a:rPr>
              <a:t>NULL </a:t>
            </a:r>
            <a:r>
              <a:rPr b="0" i="0" lang="es-AR" sz="1900" u="none" cap="none" strike="noStrike">
                <a:solidFill>
                  <a:srgbClr val="1E1E1E"/>
                </a:solidFill>
                <a:latin typeface="Helvetica Neue Light"/>
                <a:ea typeface="Helvetica Neue Light"/>
                <a:cs typeface="Helvetica Neue Light"/>
                <a:sym typeface="Helvetica Neue Light"/>
              </a:rPr>
              <a:t>cuando no hay coincidencia del lado izquierdo</a:t>
            </a:r>
            <a:endParaRPr b="0" i="0" sz="1100" u="none" cap="none" strike="noStrike">
              <a:solidFill>
                <a:srgbClr val="1E1E1E"/>
              </a:solidFill>
              <a:latin typeface="Helvetica Neue Light"/>
              <a:ea typeface="Helvetica Neue Light"/>
              <a:cs typeface="Helvetica Neue Light"/>
              <a:sym typeface="Helvetica Neue Light"/>
            </a:endParaRPr>
          </a:p>
        </p:txBody>
      </p:sp>
      <p:sp>
        <p:nvSpPr>
          <p:cNvPr id="605" name="Google Shape;605;p73"/>
          <p:cNvSpPr txBox="1"/>
          <p:nvPr/>
        </p:nvSpPr>
        <p:spPr>
          <a:xfrm>
            <a:off x="621975" y="356825"/>
            <a:ext cx="30648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RIGHT JOIN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4"/>
          <p:cNvSpPr/>
          <p:nvPr/>
        </p:nvSpPr>
        <p:spPr>
          <a:xfrm>
            <a:off x="-50" y="3247300"/>
            <a:ext cx="9144000" cy="18963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4"/>
          <p:cNvSpPr txBox="1"/>
          <p:nvPr/>
        </p:nvSpPr>
        <p:spPr>
          <a:xfrm>
            <a:off x="621975" y="3247300"/>
            <a:ext cx="8177400" cy="17085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1100"/>
              <a:buFont typeface="Arial"/>
              <a:buNone/>
            </a:pPr>
            <a:r>
              <a:rPr b="1" lang="es-AR" sz="1800">
                <a:solidFill>
                  <a:schemeClr val="accent1"/>
                </a:solidFill>
                <a:latin typeface="Consolas"/>
                <a:ea typeface="Consolas"/>
                <a:cs typeface="Consolas"/>
                <a:sym typeface="Consolas"/>
              </a:rPr>
              <a:t>SELECT</a:t>
            </a:r>
            <a:r>
              <a:rPr lang="es-AR" sz="1800">
                <a:solidFill>
                  <a:schemeClr val="lt1"/>
                </a:solidFill>
                <a:latin typeface="Consolas"/>
                <a:ea typeface="Consolas"/>
                <a:cs typeface="Consolas"/>
                <a:sym typeface="Consolas"/>
              </a:rPr>
              <a:t> id_system_user as user, g.id_game as game, </a:t>
            </a:r>
            <a:endParaRPr sz="1800">
              <a:solidFill>
                <a:schemeClr val="lt1"/>
              </a:solidFill>
              <a:latin typeface="Consolas"/>
              <a:ea typeface="Consolas"/>
              <a:cs typeface="Consolas"/>
              <a:sym typeface="Consolas"/>
            </a:endParaRPr>
          </a:p>
          <a:p>
            <a:pPr indent="457200" lvl="0" marL="457200" marR="38100" rtl="0" algn="l">
              <a:lnSpc>
                <a:spcPct val="150000"/>
              </a:lnSpc>
              <a:spcBef>
                <a:spcPts val="0"/>
              </a:spcBef>
              <a:spcAft>
                <a:spcPts val="0"/>
              </a:spcAft>
              <a:buClr>
                <a:schemeClr val="dk1"/>
              </a:buClr>
              <a:buSzPts val="1100"/>
              <a:buFont typeface="Arial"/>
              <a:buNone/>
            </a:pPr>
            <a:r>
              <a:rPr lang="es-AR" sz="1800">
                <a:solidFill>
                  <a:schemeClr val="lt1"/>
                </a:solidFill>
                <a:latin typeface="Consolas"/>
                <a:ea typeface="Consolas"/>
                <a:cs typeface="Consolas"/>
                <a:sym typeface="Consolas"/>
              </a:rPr>
              <a:t>name, id_level as level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800"/>
              <a:buFont typeface="Arial"/>
              <a:buNone/>
            </a:pPr>
            <a:r>
              <a:rPr b="1" lang="es-AR" sz="1800">
                <a:solidFill>
                  <a:schemeClr val="accent1"/>
                </a:solidFill>
                <a:latin typeface="Consolas"/>
                <a:ea typeface="Consolas"/>
                <a:cs typeface="Consolas"/>
                <a:sym typeface="Consolas"/>
              </a:rPr>
              <a:t>FROM</a:t>
            </a:r>
            <a:r>
              <a:rPr lang="es-AR" sz="1800">
                <a:solidFill>
                  <a:schemeClr val="lt1"/>
                </a:solidFill>
                <a:latin typeface="Consolas"/>
                <a:ea typeface="Consolas"/>
                <a:cs typeface="Consolas"/>
                <a:sym typeface="Consolas"/>
              </a:rPr>
              <a:t> play p </a:t>
            </a:r>
            <a:r>
              <a:rPr b="1" lang="es-AR" sz="1800">
                <a:solidFill>
                  <a:schemeClr val="accent1"/>
                </a:solidFill>
                <a:latin typeface="Consolas"/>
                <a:ea typeface="Consolas"/>
                <a:cs typeface="Consolas"/>
                <a:sym typeface="Consolas"/>
              </a:rPr>
              <a:t>RIGHT JOIN</a:t>
            </a:r>
            <a:r>
              <a:rPr lang="es-AR" sz="1800">
                <a:solidFill>
                  <a:schemeClr val="lt1"/>
                </a:solidFill>
                <a:latin typeface="Consolas"/>
                <a:ea typeface="Consolas"/>
                <a:cs typeface="Consolas"/>
                <a:sym typeface="Consolas"/>
              </a:rPr>
              <a:t> game g</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100"/>
              <a:buFont typeface="Arial"/>
              <a:buNone/>
            </a:pPr>
            <a:r>
              <a:rPr b="1" lang="es-AR" sz="1800">
                <a:solidFill>
                  <a:schemeClr val="accent1"/>
                </a:solidFill>
                <a:latin typeface="Consolas"/>
                <a:ea typeface="Consolas"/>
                <a:cs typeface="Consolas"/>
                <a:sym typeface="Consolas"/>
              </a:rPr>
              <a:t>ON</a:t>
            </a:r>
            <a:r>
              <a:rPr lang="es-AR" sz="1800">
                <a:solidFill>
                  <a:schemeClr val="lt1"/>
                </a:solidFill>
                <a:latin typeface="Consolas"/>
                <a:ea typeface="Consolas"/>
                <a:cs typeface="Consolas"/>
                <a:sym typeface="Consolas"/>
              </a:rPr>
              <a:t> (p.id_game = g.id_game);</a:t>
            </a:r>
            <a:endParaRPr b="1" sz="1800">
              <a:solidFill>
                <a:schemeClr val="accent1"/>
              </a:solidFill>
              <a:latin typeface="Consolas"/>
              <a:ea typeface="Consolas"/>
              <a:cs typeface="Consolas"/>
              <a:sym typeface="Consolas"/>
            </a:endParaRPr>
          </a:p>
        </p:txBody>
      </p:sp>
      <p:pic>
        <p:nvPicPr>
          <p:cNvPr id="612" name="Google Shape;612;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13" name="Google Shape;613;p74"/>
          <p:cNvSpPr txBox="1"/>
          <p:nvPr/>
        </p:nvSpPr>
        <p:spPr>
          <a:xfrm>
            <a:off x="621975" y="356825"/>
            <a:ext cx="60681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SINTAXIS: right join</a:t>
            </a:r>
            <a:endParaRPr b="0" i="0" sz="2600" u="none" cap="none" strike="noStrike">
              <a:solidFill>
                <a:srgbClr val="000000"/>
              </a:solidFill>
              <a:latin typeface="Arial"/>
              <a:ea typeface="Arial"/>
              <a:cs typeface="Arial"/>
              <a:sym typeface="Arial"/>
            </a:endParaRPr>
          </a:p>
        </p:txBody>
      </p:sp>
      <p:sp>
        <p:nvSpPr>
          <p:cNvPr id="614" name="Google Shape;614;p74"/>
          <p:cNvSpPr txBox="1"/>
          <p:nvPr/>
        </p:nvSpPr>
        <p:spPr>
          <a:xfrm>
            <a:off x="621975" y="1316075"/>
            <a:ext cx="4146600" cy="12291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Clr>
                <a:srgbClr val="000000"/>
              </a:buClr>
              <a:buSzPts val="1900"/>
              <a:buFont typeface="Arial"/>
              <a:buNone/>
            </a:pPr>
            <a:r>
              <a:rPr lang="es-AR" sz="1900">
                <a:solidFill>
                  <a:srgbClr val="1E1E1E"/>
                </a:solidFill>
                <a:latin typeface="Helvetica Neue Light"/>
                <a:ea typeface="Helvetica Neue Light"/>
                <a:cs typeface="Helvetica Neue Light"/>
                <a:sym typeface="Helvetica Neue Light"/>
              </a:rPr>
              <a:t>A</a:t>
            </a:r>
            <a:r>
              <a:rPr b="0" i="0" lang="es-AR" sz="1900" u="none" cap="none" strike="noStrike">
                <a:solidFill>
                  <a:srgbClr val="1E1E1E"/>
                </a:solidFill>
                <a:latin typeface="Helvetica Neue Light"/>
                <a:ea typeface="Helvetica Neue Light"/>
                <a:cs typeface="Helvetica Neue Light"/>
                <a:sym typeface="Helvetica Neue Light"/>
              </a:rPr>
              <a:t>rmamos la consulta utilizando </a:t>
            </a:r>
            <a:r>
              <a:rPr b="1" i="0" lang="es-AR" sz="1900" u="none" cap="none" strike="noStrike">
                <a:solidFill>
                  <a:srgbClr val="1E1E1E"/>
                </a:solidFill>
                <a:latin typeface="Helvetica Neue"/>
                <a:ea typeface="Helvetica Neue"/>
                <a:cs typeface="Helvetica Neue"/>
                <a:sym typeface="Helvetica Neue"/>
              </a:rPr>
              <a:t>RIGHT JOIN</a:t>
            </a:r>
            <a:r>
              <a:rPr b="0" i="0" lang="es-AR" sz="1900" u="none" cap="none" strike="noStrike">
                <a:solidFill>
                  <a:srgbClr val="1E1E1E"/>
                </a:solidFill>
                <a:latin typeface="Helvetica Neue Light"/>
                <a:ea typeface="Helvetica Neue Light"/>
                <a:cs typeface="Helvetica Neue Light"/>
                <a:sym typeface="Helvetica Neue Light"/>
              </a:rPr>
              <a:t> para llegar al resultado deseado</a:t>
            </a:r>
            <a:endParaRPr b="0" i="0" sz="1400" u="none" cap="none" strike="noStrike">
              <a:solidFill>
                <a:srgbClr val="000000"/>
              </a:solidFill>
              <a:latin typeface="Arial"/>
              <a:ea typeface="Arial"/>
              <a:cs typeface="Arial"/>
              <a:sym typeface="Arial"/>
            </a:endParaRPr>
          </a:p>
        </p:txBody>
      </p:sp>
      <p:pic>
        <p:nvPicPr>
          <p:cNvPr id="615" name="Google Shape;615;p74"/>
          <p:cNvPicPr preferRelativeResize="0"/>
          <p:nvPr/>
        </p:nvPicPr>
        <p:blipFill>
          <a:blip r:embed="rId4">
            <a:alphaModFix/>
          </a:blip>
          <a:stretch>
            <a:fillRect/>
          </a:stretch>
        </p:blipFill>
        <p:spPr>
          <a:xfrm>
            <a:off x="5060100" y="783350"/>
            <a:ext cx="3694356" cy="2081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19" name="Shape 619"/>
        <p:cNvGrpSpPr/>
        <p:nvPr/>
      </p:nvGrpSpPr>
      <p:grpSpPr>
        <a:xfrm>
          <a:off x="0" y="0"/>
          <a:ext cx="0" cy="0"/>
          <a:chOff x="0" y="0"/>
          <a:chExt cx="0" cy="0"/>
        </a:xfrm>
      </p:grpSpPr>
      <p:sp>
        <p:nvSpPr>
          <p:cNvPr id="620" name="Google Shape;620;p75"/>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AR" sz="3600">
                <a:latin typeface="Anton"/>
                <a:ea typeface="Anton"/>
                <a:cs typeface="Anton"/>
                <a:sym typeface="Anton"/>
              </a:rPr>
              <a:t>FULL </a:t>
            </a:r>
            <a:r>
              <a:rPr b="0" i="1" lang="es-AR" sz="3600" u="none" cap="none" strike="noStrike">
                <a:solidFill>
                  <a:srgbClr val="000000"/>
                </a:solidFill>
                <a:latin typeface="Anton"/>
                <a:ea typeface="Anton"/>
                <a:cs typeface="Anton"/>
                <a:sym typeface="Anton"/>
              </a:rPr>
              <a:t>JOIN</a:t>
            </a:r>
            <a:endParaRPr b="0" i="1" sz="3600" u="none" cap="none" strike="noStrike">
              <a:solidFill>
                <a:srgbClr val="000000"/>
              </a:solidFill>
              <a:latin typeface="Anton"/>
              <a:ea typeface="Anton"/>
              <a:cs typeface="Anton"/>
              <a:sym typeface="Anton"/>
            </a:endParaRPr>
          </a:p>
        </p:txBody>
      </p:sp>
      <p:pic>
        <p:nvPicPr>
          <p:cNvPr id="621" name="Google Shape;621;p7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6"/>
          <p:cNvSpPr/>
          <p:nvPr/>
        </p:nvSpPr>
        <p:spPr>
          <a:xfrm>
            <a:off x="4785000" y="849075"/>
            <a:ext cx="4359000" cy="31032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6"/>
          <p:cNvSpPr txBox="1"/>
          <p:nvPr/>
        </p:nvSpPr>
        <p:spPr>
          <a:xfrm>
            <a:off x="5129700" y="1173850"/>
            <a:ext cx="3669600" cy="2124000"/>
          </a:xfrm>
          <a:prstGeom prst="rect">
            <a:avLst/>
          </a:prstGeom>
          <a:noFill/>
          <a:ln>
            <a:noFill/>
          </a:ln>
        </p:spPr>
        <p:txBody>
          <a:bodyPr anchorCtr="0" anchor="t" bIns="91425" lIns="91425" spcFirstLastPara="1" rIns="91425" wrap="square" tIns="91425">
            <a:spAutoFit/>
          </a:bodyPr>
          <a:lstStyle/>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SELECT</a:t>
            </a:r>
            <a:r>
              <a:rPr b="1" i="0" lang="es-AR" sz="1800" u="none" cap="none" strike="noStrike">
                <a:solidFill>
                  <a:schemeClr val="lt1"/>
                </a:solidFill>
                <a:latin typeface="Consolas"/>
                <a:ea typeface="Consolas"/>
                <a:cs typeface="Consolas"/>
                <a:sym typeface="Consolas"/>
              </a:rPr>
              <a:t> </a:t>
            </a:r>
            <a:r>
              <a:rPr b="0" i="0" lang="es-AR" sz="1800" u="none" cap="none" strike="noStrike">
                <a:solidFill>
                  <a:schemeClr val="lt1"/>
                </a:solidFill>
                <a:latin typeface="Consolas"/>
                <a:ea typeface="Consolas"/>
                <a:cs typeface="Consolas"/>
                <a:sym typeface="Consolas"/>
              </a:rPr>
              <a:t>nombres_columnas</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FROM</a:t>
            </a:r>
            <a:r>
              <a:rPr b="0" i="0" lang="es-AR" sz="1800" u="none" cap="none" strike="noStrike">
                <a:solidFill>
                  <a:schemeClr val="lt1"/>
                </a:solidFill>
                <a:latin typeface="Consolas"/>
                <a:ea typeface="Consolas"/>
                <a:cs typeface="Consolas"/>
                <a:sym typeface="Consolas"/>
              </a:rPr>
              <a:t> tabla1</a:t>
            </a:r>
            <a:br>
              <a:rPr b="0" i="0" lang="es-AR" sz="1800" u="none" cap="none" strike="noStrike">
                <a:solidFill>
                  <a:schemeClr val="lt1"/>
                </a:solidFill>
                <a:latin typeface="Consolas"/>
                <a:ea typeface="Consolas"/>
                <a:cs typeface="Consolas"/>
                <a:sym typeface="Consolas"/>
              </a:rPr>
            </a:br>
            <a:r>
              <a:rPr b="1" i="0" lang="es-AR" sz="1800" u="none" cap="none" strike="noStrike">
                <a:solidFill>
                  <a:schemeClr val="accent1"/>
                </a:solidFill>
                <a:latin typeface="Consolas"/>
                <a:ea typeface="Consolas"/>
                <a:cs typeface="Consolas"/>
                <a:sym typeface="Consolas"/>
              </a:rPr>
              <a:t>OUTER JOIN</a:t>
            </a:r>
            <a:r>
              <a:rPr b="0" i="0" lang="es-AR" sz="1800" u="none" cap="none" strike="noStrike">
                <a:solidFill>
                  <a:schemeClr val="lt1"/>
                </a:solidFill>
                <a:latin typeface="Consolas"/>
                <a:ea typeface="Consolas"/>
                <a:cs typeface="Consolas"/>
                <a:sym typeface="Consolas"/>
              </a:rPr>
              <a:t> tabla2</a:t>
            </a:r>
            <a:endParaRPr b="0" i="0" sz="1800" u="none" cap="none" strike="noStrike">
              <a:solidFill>
                <a:schemeClr val="lt1"/>
              </a:solidFill>
              <a:latin typeface="Consolas"/>
              <a:ea typeface="Consolas"/>
              <a:cs typeface="Consolas"/>
              <a:sym typeface="Consolas"/>
            </a:endParaRPr>
          </a:p>
          <a:p>
            <a:pPr indent="0" lvl="0" marL="0" marR="38100" rtl="0" algn="just">
              <a:lnSpc>
                <a:spcPct val="150000"/>
              </a:lnSpc>
              <a:spcBef>
                <a:spcPts val="0"/>
              </a:spcBef>
              <a:spcAft>
                <a:spcPts val="0"/>
              </a:spcAft>
              <a:buClr>
                <a:srgbClr val="000000"/>
              </a:buClr>
              <a:buSzPts val="1800"/>
              <a:buFont typeface="Arial"/>
              <a:buNone/>
            </a:pPr>
            <a:r>
              <a:rPr b="1" i="0" lang="es-AR" sz="1800" u="none" cap="none" strike="noStrike">
                <a:solidFill>
                  <a:schemeClr val="accent1"/>
                </a:solidFill>
                <a:latin typeface="Consolas"/>
                <a:ea typeface="Consolas"/>
                <a:cs typeface="Consolas"/>
                <a:sym typeface="Consolas"/>
              </a:rPr>
              <a:t>ON</a:t>
            </a:r>
            <a:r>
              <a:rPr b="0" i="0" lang="es-AR" sz="1800" u="none" cap="none" strike="noStrike">
                <a:solidFill>
                  <a:schemeClr val="lt1"/>
                </a:solidFill>
                <a:latin typeface="Consolas"/>
                <a:ea typeface="Consolas"/>
                <a:cs typeface="Consolas"/>
                <a:sym typeface="Consolas"/>
              </a:rPr>
              <a:t> tabla1.columna_relacion = tabla2.columna_relacion;</a:t>
            </a:r>
            <a:endParaRPr b="0" i="0" sz="1900" u="none" cap="none" strike="noStrike">
              <a:solidFill>
                <a:schemeClr val="lt1"/>
              </a:solidFill>
              <a:latin typeface="Consolas"/>
              <a:ea typeface="Consolas"/>
              <a:cs typeface="Consolas"/>
              <a:sym typeface="Consolas"/>
            </a:endParaRPr>
          </a:p>
        </p:txBody>
      </p:sp>
      <p:pic>
        <p:nvPicPr>
          <p:cNvPr id="628" name="Google Shape;628;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29" name="Google Shape;629;p76"/>
          <p:cNvSpPr txBox="1"/>
          <p:nvPr/>
        </p:nvSpPr>
        <p:spPr>
          <a:xfrm>
            <a:off x="416900" y="1032375"/>
            <a:ext cx="4155000" cy="27366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Clr>
                <a:srgbClr val="000000"/>
              </a:buClr>
              <a:buSzPts val="1100"/>
              <a:buFont typeface="Arial"/>
              <a:buNone/>
            </a:pPr>
            <a:r>
              <a:rPr b="1" lang="es-AR" sz="1900">
                <a:solidFill>
                  <a:srgbClr val="1E1E1E"/>
                </a:solidFill>
                <a:latin typeface="Helvetica Neue"/>
                <a:ea typeface="Helvetica Neue"/>
                <a:cs typeface="Helvetica Neue"/>
                <a:sym typeface="Helvetica Neue"/>
              </a:rPr>
              <a:t>FULL </a:t>
            </a:r>
            <a:r>
              <a:rPr b="1" i="0" lang="es-AR" sz="1900" u="none" cap="none" strike="noStrike">
                <a:solidFill>
                  <a:srgbClr val="1E1E1E"/>
                </a:solidFill>
                <a:latin typeface="Helvetica Neue"/>
                <a:ea typeface="Helvetica Neue"/>
                <a:cs typeface="Helvetica Neue"/>
                <a:sym typeface="Helvetica Neue"/>
              </a:rPr>
              <a:t>JOIN</a:t>
            </a:r>
            <a:r>
              <a:rPr b="0" i="0" lang="es-AR" sz="1900" u="none" cap="none" strike="noStrike">
                <a:solidFill>
                  <a:srgbClr val="1E1E1E"/>
                </a:solidFill>
                <a:latin typeface="Helvetica Neue Light"/>
                <a:ea typeface="Helvetica Neue Light"/>
                <a:cs typeface="Helvetica Neue Light"/>
                <a:sym typeface="Helvetica Neue Light"/>
              </a:rPr>
              <a:t>, retorna </a:t>
            </a:r>
            <a:r>
              <a:rPr b="1" i="0" lang="es-AR" sz="1900" u="none" cap="none" strike="noStrike">
                <a:solidFill>
                  <a:srgbClr val="1E1E1E"/>
                </a:solidFill>
                <a:latin typeface="Helvetica Neue"/>
                <a:ea typeface="Helvetica Neue"/>
                <a:cs typeface="Helvetica Neue"/>
                <a:sym typeface="Helvetica Neue"/>
              </a:rPr>
              <a:t>todas las filas de la tabla derecha </a:t>
            </a:r>
            <a:r>
              <a:rPr b="0" i="0" lang="es-AR" sz="1900" u="none" cap="none" strike="noStrike">
                <a:solidFill>
                  <a:srgbClr val="1E1E1E"/>
                </a:solidFill>
                <a:latin typeface="Helvetica Neue Light"/>
                <a:ea typeface="Helvetica Neue Light"/>
                <a:cs typeface="Helvetica Neue Light"/>
                <a:sym typeface="Helvetica Neue Light"/>
              </a:rPr>
              <a:t>y también las </a:t>
            </a:r>
            <a:r>
              <a:rPr b="1" i="0" lang="es-AR" sz="1900" u="none" cap="none" strike="noStrike">
                <a:solidFill>
                  <a:srgbClr val="1E1E1E"/>
                </a:solidFill>
                <a:latin typeface="Helvetica Neue"/>
                <a:ea typeface="Helvetica Neue"/>
                <a:cs typeface="Helvetica Neue"/>
                <a:sym typeface="Helvetica Neue"/>
              </a:rPr>
              <a:t>filas de la tabla izquierda</a:t>
            </a:r>
            <a:r>
              <a:rPr i="0" lang="es-AR" sz="1900" u="none" cap="none" strike="noStrike">
                <a:solidFill>
                  <a:srgbClr val="1E1E1E"/>
                </a:solidFill>
                <a:latin typeface="Helvetica Neue"/>
                <a:ea typeface="Helvetica Neue"/>
                <a:cs typeface="Helvetica Neue"/>
                <a:sym typeface="Helvetica Neue"/>
              </a:rPr>
              <a:t>.</a:t>
            </a:r>
            <a:br>
              <a:rPr b="0" i="0" lang="es-AR" sz="1900" u="none" cap="none" strike="noStrike">
                <a:solidFill>
                  <a:srgbClr val="1E1E1E"/>
                </a:solidFill>
                <a:latin typeface="Helvetica Neue Light"/>
                <a:ea typeface="Helvetica Neue Light"/>
                <a:cs typeface="Helvetica Neue Light"/>
                <a:sym typeface="Helvetica Neue Light"/>
              </a:rPr>
            </a:b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rPr b="0" i="0" lang="es-AR" sz="1900" u="none" cap="none" strike="noStrike">
                <a:solidFill>
                  <a:srgbClr val="1E1E1E"/>
                </a:solidFill>
                <a:latin typeface="Helvetica Neue Light"/>
                <a:ea typeface="Helvetica Neue Light"/>
                <a:cs typeface="Helvetica Neue Light"/>
                <a:sym typeface="Helvetica Neue Light"/>
              </a:rPr>
              <a:t>Básicamente combina los resultados de </a:t>
            </a:r>
            <a:r>
              <a:rPr b="1" i="0" lang="es-AR" sz="1900" u="none" cap="none" strike="noStrike">
                <a:solidFill>
                  <a:srgbClr val="1E1E1E"/>
                </a:solidFill>
                <a:latin typeface="Helvetica Neue"/>
                <a:ea typeface="Helvetica Neue"/>
                <a:cs typeface="Helvetica Neue"/>
                <a:sym typeface="Helvetica Neue"/>
              </a:rPr>
              <a:t>LEFT</a:t>
            </a:r>
            <a:r>
              <a:rPr b="0" i="0" lang="es-AR" sz="1900" u="none" cap="none" strike="noStrike">
                <a:solidFill>
                  <a:srgbClr val="1E1E1E"/>
                </a:solidFill>
                <a:latin typeface="Helvetica Neue Light"/>
                <a:ea typeface="Helvetica Neue Light"/>
                <a:cs typeface="Helvetica Neue Light"/>
                <a:sym typeface="Helvetica Neue Light"/>
              </a:rPr>
              <a:t> y </a:t>
            </a:r>
            <a:r>
              <a:rPr b="1" i="0" lang="es-AR" sz="1900" u="none" cap="none" strike="noStrike">
                <a:solidFill>
                  <a:srgbClr val="1E1E1E"/>
                </a:solidFill>
                <a:latin typeface="Helvetica Neue"/>
                <a:ea typeface="Helvetica Neue"/>
                <a:cs typeface="Helvetica Neue"/>
                <a:sym typeface="Helvetica Neue"/>
              </a:rPr>
              <a:t>RIGHT JOIN</a:t>
            </a:r>
            <a:r>
              <a:rPr b="0" i="0" lang="es-AR" sz="1900" u="none" cap="none" strike="noStrike">
                <a:solidFill>
                  <a:srgbClr val="1E1E1E"/>
                </a:solidFill>
                <a:latin typeface="Helvetica Neue Light"/>
                <a:ea typeface="Helvetica Neue Light"/>
                <a:cs typeface="Helvetica Neue Light"/>
                <a:sym typeface="Helvetica Neue Light"/>
              </a:rPr>
              <a:t>, pudiendo tener valores nulo de ambos lados.</a:t>
            </a:r>
            <a:endParaRPr b="0" i="0" sz="1900" u="none" cap="none" strike="noStrike">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rgbClr val="000000"/>
              </a:buClr>
              <a:buSzPts val="1100"/>
              <a:buFont typeface="Arial"/>
              <a:buNone/>
            </a:pPr>
            <a:r>
              <a:t/>
            </a:r>
            <a:endParaRPr sz="1900">
              <a:solidFill>
                <a:srgbClr val="1E1E1E"/>
              </a:solidFill>
              <a:latin typeface="Helvetica Neue Light"/>
              <a:ea typeface="Helvetica Neue Light"/>
              <a:cs typeface="Helvetica Neue Light"/>
              <a:sym typeface="Helvetica Neue Light"/>
            </a:endParaRPr>
          </a:p>
          <a:p>
            <a:pPr indent="0" lvl="0" marL="0" marR="38100" rtl="0" algn="just">
              <a:lnSpc>
                <a:spcPct val="128571"/>
              </a:lnSpc>
              <a:spcBef>
                <a:spcPts val="0"/>
              </a:spcBef>
              <a:spcAft>
                <a:spcPts val="0"/>
              </a:spcAft>
              <a:buClr>
                <a:schemeClr val="dk1"/>
              </a:buClr>
              <a:buSzPts val="1100"/>
              <a:buFont typeface="Arial"/>
              <a:buNone/>
            </a:pPr>
            <a:r>
              <a:rPr b="1" lang="es-AR" sz="1900">
                <a:solidFill>
                  <a:srgbClr val="1E1E1E"/>
                </a:solidFill>
                <a:latin typeface="Helvetica Neue"/>
                <a:ea typeface="Helvetica Neue"/>
                <a:cs typeface="Helvetica Neue"/>
                <a:sym typeface="Helvetica Neue"/>
              </a:rPr>
              <a:t>Nota: MySQL no soporta FULL JOIN.</a:t>
            </a:r>
            <a:endParaRPr b="1" sz="1900">
              <a:solidFill>
                <a:srgbClr val="1E1E1E"/>
              </a:solidFill>
              <a:latin typeface="Helvetica Neue"/>
              <a:ea typeface="Helvetica Neue"/>
              <a:cs typeface="Helvetica Neue"/>
              <a:sym typeface="Helvetica Neue"/>
            </a:endParaRPr>
          </a:p>
        </p:txBody>
      </p:sp>
      <p:sp>
        <p:nvSpPr>
          <p:cNvPr id="630" name="Google Shape;630;p76"/>
          <p:cNvSpPr txBox="1"/>
          <p:nvPr/>
        </p:nvSpPr>
        <p:spPr>
          <a:xfrm>
            <a:off x="621975" y="356825"/>
            <a:ext cx="30648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i="1" lang="es-AR" sz="2600">
                <a:latin typeface="Anton"/>
                <a:ea typeface="Anton"/>
                <a:cs typeface="Anton"/>
                <a:sym typeface="Anton"/>
              </a:rPr>
              <a:t>FULL </a:t>
            </a:r>
            <a:r>
              <a:rPr b="0" i="1" lang="es-AR" sz="2600" u="none" cap="none" strike="noStrike">
                <a:solidFill>
                  <a:srgbClr val="000000"/>
                </a:solidFill>
                <a:latin typeface="Anton"/>
                <a:ea typeface="Anton"/>
                <a:cs typeface="Anton"/>
                <a:sym typeface="Anton"/>
              </a:rPr>
              <a:t>JOIN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p:nvPr/>
        </p:nvSpPr>
        <p:spPr>
          <a:xfrm>
            <a:off x="-50" y="2456800"/>
            <a:ext cx="9144000" cy="26868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7"/>
          <p:cNvSpPr txBox="1"/>
          <p:nvPr/>
        </p:nvSpPr>
        <p:spPr>
          <a:xfrm>
            <a:off x="0" y="2680675"/>
            <a:ext cx="9144000" cy="21240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chemeClr val="dk1"/>
              </a:buClr>
              <a:buSzPts val="1100"/>
              <a:buFont typeface="Arial"/>
              <a:buNone/>
            </a:pPr>
            <a:r>
              <a:rPr b="1" lang="es-AR" sz="1800">
                <a:solidFill>
                  <a:schemeClr val="accent1"/>
                </a:solidFill>
                <a:latin typeface="Consolas"/>
                <a:ea typeface="Consolas"/>
                <a:cs typeface="Consolas"/>
                <a:sym typeface="Consolas"/>
              </a:rPr>
              <a:t>SELECT</a:t>
            </a:r>
            <a:r>
              <a:rPr lang="es-AR" sz="1800">
                <a:solidFill>
                  <a:schemeClr val="lt1"/>
                </a:solidFill>
                <a:latin typeface="Consolas"/>
                <a:ea typeface="Consolas"/>
                <a:cs typeface="Consolas"/>
                <a:sym typeface="Consolas"/>
              </a:rPr>
              <a:t> s.id_system_user as user, g.id_game as game, </a:t>
            </a:r>
            <a:endParaRPr sz="1800">
              <a:solidFill>
                <a:schemeClr val="lt1"/>
              </a:solidFill>
              <a:latin typeface="Consolas"/>
              <a:ea typeface="Consolas"/>
              <a:cs typeface="Consolas"/>
              <a:sym typeface="Consolas"/>
            </a:endParaRPr>
          </a:p>
          <a:p>
            <a:pPr indent="457200" lvl="0" marL="457200" marR="38100" rtl="0" algn="l">
              <a:lnSpc>
                <a:spcPct val="150000"/>
              </a:lnSpc>
              <a:spcBef>
                <a:spcPts val="0"/>
              </a:spcBef>
              <a:spcAft>
                <a:spcPts val="0"/>
              </a:spcAft>
              <a:buClr>
                <a:schemeClr val="dk1"/>
              </a:buClr>
              <a:buSzPts val="1100"/>
              <a:buFont typeface="Arial"/>
              <a:buNone/>
            </a:pPr>
            <a:r>
              <a:rPr lang="es-AR" sz="1800">
                <a:solidFill>
                  <a:schemeClr val="lt1"/>
                </a:solidFill>
                <a:latin typeface="Consolas"/>
                <a:ea typeface="Consolas"/>
                <a:cs typeface="Consolas"/>
                <a:sym typeface="Consolas"/>
              </a:rPr>
              <a:t>name, id_level as level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800"/>
              <a:buFont typeface="Arial"/>
              <a:buNone/>
            </a:pPr>
            <a:r>
              <a:rPr b="1" lang="es-AR" sz="1800">
                <a:solidFill>
                  <a:schemeClr val="accent1"/>
                </a:solidFill>
                <a:latin typeface="Consolas"/>
                <a:ea typeface="Consolas"/>
                <a:cs typeface="Consolas"/>
                <a:sym typeface="Consolas"/>
              </a:rPr>
              <a:t>FROM</a:t>
            </a:r>
            <a:r>
              <a:rPr lang="es-AR" sz="1800">
                <a:solidFill>
                  <a:schemeClr val="lt1"/>
                </a:solidFill>
                <a:latin typeface="Consolas"/>
                <a:ea typeface="Consolas"/>
                <a:cs typeface="Consolas"/>
                <a:sym typeface="Consolas"/>
              </a:rPr>
              <a:t> system_user s </a:t>
            </a:r>
            <a:r>
              <a:rPr b="1" lang="es-AR" sz="1800">
                <a:solidFill>
                  <a:schemeClr val="accent1"/>
                </a:solidFill>
                <a:latin typeface="Consolas"/>
                <a:ea typeface="Consolas"/>
                <a:cs typeface="Consolas"/>
                <a:sym typeface="Consolas"/>
              </a:rPr>
              <a:t>FULL JOIN</a:t>
            </a:r>
            <a:r>
              <a:rPr lang="es-AR" sz="1800">
                <a:solidFill>
                  <a:schemeClr val="lt1"/>
                </a:solidFill>
                <a:latin typeface="Consolas"/>
                <a:ea typeface="Consolas"/>
                <a:cs typeface="Consolas"/>
                <a:sym typeface="Consolas"/>
              </a:rPr>
              <a:t> play p </a:t>
            </a:r>
            <a:endParaRPr sz="1800">
              <a:solidFill>
                <a:schemeClr val="lt1"/>
              </a:solidFill>
              <a:latin typeface="Consolas"/>
              <a:ea typeface="Consolas"/>
              <a:cs typeface="Consolas"/>
              <a:sym typeface="Consolas"/>
            </a:endParaRPr>
          </a:p>
          <a:p>
            <a:pPr indent="457200" lvl="0" marL="2743200" marR="38100" rtl="0" algn="l">
              <a:lnSpc>
                <a:spcPct val="150000"/>
              </a:lnSpc>
              <a:spcBef>
                <a:spcPts val="0"/>
              </a:spcBef>
              <a:spcAft>
                <a:spcPts val="0"/>
              </a:spcAft>
              <a:buClr>
                <a:schemeClr val="dk1"/>
              </a:buClr>
              <a:buSzPts val="1800"/>
              <a:buFont typeface="Arial"/>
              <a:buNone/>
            </a:pPr>
            <a:r>
              <a:rPr b="1" lang="es-AR" sz="1800">
                <a:solidFill>
                  <a:schemeClr val="accent1"/>
                </a:solidFill>
                <a:latin typeface="Consolas"/>
                <a:ea typeface="Consolas"/>
                <a:cs typeface="Consolas"/>
                <a:sym typeface="Consolas"/>
              </a:rPr>
              <a:t>ON</a:t>
            </a:r>
            <a:r>
              <a:rPr lang="es-AR" sz="1800">
                <a:solidFill>
                  <a:schemeClr val="lt1"/>
                </a:solidFill>
                <a:latin typeface="Consolas"/>
                <a:ea typeface="Consolas"/>
                <a:cs typeface="Consolas"/>
                <a:sym typeface="Consolas"/>
              </a:rPr>
              <a:t> (s.id_system_user = p.id_system_user)</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chemeClr val="dk1"/>
              </a:buClr>
              <a:buSzPts val="1800"/>
              <a:buFont typeface="Arial"/>
              <a:buNone/>
            </a:pPr>
            <a:r>
              <a:rPr b="1" lang="es-AR" sz="1800">
                <a:solidFill>
                  <a:schemeClr val="accent1"/>
                </a:solidFill>
                <a:latin typeface="Consolas"/>
                <a:ea typeface="Consolas"/>
                <a:cs typeface="Consolas"/>
                <a:sym typeface="Consolas"/>
              </a:rPr>
              <a:t>            		 FULL JOIN</a:t>
            </a:r>
            <a:r>
              <a:rPr lang="es-AR" sz="1800">
                <a:solidFill>
                  <a:schemeClr val="lt1"/>
                </a:solidFill>
                <a:latin typeface="Consolas"/>
                <a:ea typeface="Consolas"/>
                <a:cs typeface="Consolas"/>
                <a:sym typeface="Consolas"/>
              </a:rPr>
              <a:t> game g </a:t>
            </a:r>
            <a:r>
              <a:rPr b="1" lang="es-AR" sz="1800">
                <a:solidFill>
                  <a:schemeClr val="accent1"/>
                </a:solidFill>
                <a:latin typeface="Consolas"/>
                <a:ea typeface="Consolas"/>
                <a:cs typeface="Consolas"/>
                <a:sym typeface="Consolas"/>
              </a:rPr>
              <a:t>ON</a:t>
            </a:r>
            <a:r>
              <a:rPr lang="es-AR" sz="1800">
                <a:solidFill>
                  <a:schemeClr val="lt1"/>
                </a:solidFill>
                <a:latin typeface="Consolas"/>
                <a:ea typeface="Consolas"/>
                <a:cs typeface="Consolas"/>
                <a:sym typeface="Consolas"/>
              </a:rPr>
              <a:t> (p.id_game = g.id_game);</a:t>
            </a:r>
            <a:endParaRPr b="1" sz="1800">
              <a:solidFill>
                <a:schemeClr val="accent1"/>
              </a:solidFill>
              <a:latin typeface="Consolas"/>
              <a:ea typeface="Consolas"/>
              <a:cs typeface="Consolas"/>
              <a:sym typeface="Consolas"/>
            </a:endParaRPr>
          </a:p>
        </p:txBody>
      </p:sp>
      <p:pic>
        <p:nvPicPr>
          <p:cNvPr id="637" name="Google Shape;637;p77"/>
          <p:cNvPicPr preferRelativeResize="0"/>
          <p:nvPr/>
        </p:nvPicPr>
        <p:blipFill rotWithShape="1">
          <a:blip r:embed="rId3">
            <a:alphaModFix/>
          </a:blip>
          <a:srcRect b="0" l="0" r="0" t="0"/>
          <a:stretch/>
        </p:blipFill>
        <p:spPr>
          <a:xfrm>
            <a:off x="7791550" y="4708825"/>
            <a:ext cx="1186526" cy="330675"/>
          </a:xfrm>
          <a:prstGeom prst="rect">
            <a:avLst/>
          </a:prstGeom>
          <a:noFill/>
          <a:ln>
            <a:noFill/>
          </a:ln>
        </p:spPr>
      </p:pic>
      <p:sp>
        <p:nvSpPr>
          <p:cNvPr id="638" name="Google Shape;638;p77"/>
          <p:cNvSpPr txBox="1"/>
          <p:nvPr/>
        </p:nvSpPr>
        <p:spPr>
          <a:xfrm>
            <a:off x="621975" y="356825"/>
            <a:ext cx="6068100" cy="5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AR" sz="2600" u="none" cap="none" strike="noStrike">
                <a:solidFill>
                  <a:srgbClr val="000000"/>
                </a:solidFill>
                <a:latin typeface="Anton"/>
                <a:ea typeface="Anton"/>
                <a:cs typeface="Anton"/>
                <a:sym typeface="Anton"/>
              </a:rPr>
              <a:t>SINTAXIS: </a:t>
            </a:r>
            <a:r>
              <a:rPr i="1" lang="es-AR" sz="2600">
                <a:latin typeface="Anton"/>
                <a:ea typeface="Anton"/>
                <a:cs typeface="Anton"/>
                <a:sym typeface="Anton"/>
              </a:rPr>
              <a:t>full </a:t>
            </a:r>
            <a:r>
              <a:rPr b="0" i="1" lang="es-AR" sz="2600" u="none" cap="none" strike="noStrike">
                <a:solidFill>
                  <a:srgbClr val="000000"/>
                </a:solidFill>
                <a:latin typeface="Anton"/>
                <a:ea typeface="Anton"/>
                <a:cs typeface="Anton"/>
                <a:sym typeface="Anton"/>
              </a:rPr>
              <a:t>join</a:t>
            </a:r>
            <a:endParaRPr b="0" i="0" sz="2600" u="none" cap="none" strike="noStrike">
              <a:solidFill>
                <a:srgbClr val="000000"/>
              </a:solidFill>
              <a:latin typeface="Arial"/>
              <a:ea typeface="Arial"/>
              <a:cs typeface="Arial"/>
              <a:sym typeface="Arial"/>
            </a:endParaRPr>
          </a:p>
        </p:txBody>
      </p:sp>
      <p:sp>
        <p:nvSpPr>
          <p:cNvPr id="639" name="Google Shape;639;p77"/>
          <p:cNvSpPr txBox="1"/>
          <p:nvPr/>
        </p:nvSpPr>
        <p:spPr>
          <a:xfrm>
            <a:off x="521400" y="1044263"/>
            <a:ext cx="4146600" cy="12291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Clr>
                <a:srgbClr val="000000"/>
              </a:buClr>
              <a:buSzPts val="1900"/>
              <a:buFont typeface="Arial"/>
              <a:buNone/>
            </a:pPr>
            <a:r>
              <a:rPr lang="es-AR" sz="1900">
                <a:solidFill>
                  <a:srgbClr val="1E1E1E"/>
                </a:solidFill>
                <a:latin typeface="Helvetica Neue Light"/>
                <a:ea typeface="Helvetica Neue Light"/>
                <a:cs typeface="Helvetica Neue Light"/>
                <a:sym typeface="Helvetica Neue Light"/>
              </a:rPr>
              <a:t>A</a:t>
            </a:r>
            <a:r>
              <a:rPr b="0" i="0" lang="es-AR" sz="1900" u="none" cap="none" strike="noStrike">
                <a:solidFill>
                  <a:srgbClr val="1E1E1E"/>
                </a:solidFill>
                <a:latin typeface="Helvetica Neue Light"/>
                <a:ea typeface="Helvetica Neue Light"/>
                <a:cs typeface="Helvetica Neue Light"/>
                <a:sym typeface="Helvetica Neue Light"/>
              </a:rPr>
              <a:t>rmamos la consulta utilizando </a:t>
            </a:r>
            <a:r>
              <a:rPr b="1" lang="es-AR" sz="1900">
                <a:solidFill>
                  <a:srgbClr val="1E1E1E"/>
                </a:solidFill>
                <a:latin typeface="Helvetica Neue"/>
                <a:ea typeface="Helvetica Neue"/>
                <a:cs typeface="Helvetica Neue"/>
                <a:sym typeface="Helvetica Neue"/>
              </a:rPr>
              <a:t>FULL </a:t>
            </a:r>
            <a:r>
              <a:rPr b="1" i="0" lang="es-AR" sz="1900" u="none" cap="none" strike="noStrike">
                <a:solidFill>
                  <a:srgbClr val="1E1E1E"/>
                </a:solidFill>
                <a:latin typeface="Helvetica Neue"/>
                <a:ea typeface="Helvetica Neue"/>
                <a:cs typeface="Helvetica Neue"/>
                <a:sym typeface="Helvetica Neue"/>
              </a:rPr>
              <a:t>JOIN</a:t>
            </a:r>
            <a:r>
              <a:rPr b="0" i="0" lang="es-AR" sz="1900" u="none" cap="none" strike="noStrike">
                <a:solidFill>
                  <a:srgbClr val="1E1E1E"/>
                </a:solidFill>
                <a:latin typeface="Helvetica Neue Light"/>
                <a:ea typeface="Helvetica Neue Light"/>
                <a:cs typeface="Helvetica Neue Light"/>
                <a:sym typeface="Helvetica Neue Light"/>
              </a:rPr>
              <a:t> para llegar al resultado deseado.</a:t>
            </a:r>
            <a:endParaRPr b="0" i="0" sz="1400" u="none" cap="none" strike="noStrike">
              <a:solidFill>
                <a:srgbClr val="000000"/>
              </a:solidFill>
              <a:latin typeface="Arial"/>
              <a:ea typeface="Arial"/>
              <a:cs typeface="Arial"/>
              <a:sym typeface="Arial"/>
            </a:endParaRPr>
          </a:p>
        </p:txBody>
      </p:sp>
      <p:pic>
        <p:nvPicPr>
          <p:cNvPr id="640" name="Google Shape;640;p77"/>
          <p:cNvPicPr preferRelativeResize="0"/>
          <p:nvPr/>
        </p:nvPicPr>
        <p:blipFill>
          <a:blip r:embed="rId4">
            <a:alphaModFix/>
          </a:blip>
          <a:stretch>
            <a:fillRect/>
          </a:stretch>
        </p:blipFill>
        <p:spPr>
          <a:xfrm>
            <a:off x="5099025" y="-1"/>
            <a:ext cx="4044975" cy="2592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8"/>
          <p:cNvSpPr txBox="1"/>
          <p:nvPr/>
        </p:nvSpPr>
        <p:spPr>
          <a:xfrm>
            <a:off x="335600" y="2520825"/>
            <a:ext cx="8543700" cy="110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AR" sz="4000" u="none" cap="none" strike="noStrike">
                <a:solidFill>
                  <a:srgbClr val="000000"/>
                </a:solidFill>
                <a:latin typeface="Anton"/>
                <a:ea typeface="Anton"/>
                <a:cs typeface="Anton"/>
                <a:sym typeface="Anton"/>
              </a:rPr>
              <a:t>DIAGRAMA ENTIDAD-RELACIÓN</a:t>
            </a:r>
            <a:endParaRPr b="0" i="1" sz="4000" u="none" cap="none" strike="noStrike">
              <a:solidFill>
                <a:srgbClr val="000000"/>
              </a:solidFill>
              <a:latin typeface="Anton"/>
              <a:ea typeface="Anton"/>
              <a:cs typeface="Anton"/>
              <a:sym typeface="Anton"/>
            </a:endParaRPr>
          </a:p>
        </p:txBody>
      </p:sp>
      <p:sp>
        <p:nvSpPr>
          <p:cNvPr id="646" name="Google Shape;646;p78"/>
          <p:cNvSpPr txBox="1"/>
          <p:nvPr/>
        </p:nvSpPr>
        <p:spPr>
          <a:xfrm>
            <a:off x="129950" y="3623325"/>
            <a:ext cx="89550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AR" sz="1800" u="none" cap="none" strike="noStrike">
                <a:solidFill>
                  <a:schemeClr val="dk1"/>
                </a:solidFill>
                <a:highlight>
                  <a:schemeClr val="lt1"/>
                </a:highlight>
                <a:latin typeface="Helvetica Neue Light"/>
                <a:ea typeface="Helvetica Neue Light"/>
                <a:cs typeface="Helvetica Neue Light"/>
                <a:sym typeface="Helvetica Neue Light"/>
              </a:rPr>
              <a:t>Iniciaremos el diseño de la base de datos de nuestro proyecto final.</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47" name="Google Shape;647;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8" name="Google Shape;648;p7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649" name="Google Shape;649;p7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FFFFF"/>
                </a:solidFill>
                <a:latin typeface="Helvetica Neue"/>
                <a:ea typeface="Helvetica Neue"/>
                <a:cs typeface="Helvetica Neue"/>
                <a:sym typeface="Helvetica Neue"/>
              </a:rPr>
              <a:t>2</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graphicFrame>
        <p:nvGraphicFramePr>
          <p:cNvPr id="654" name="Google Shape;654;p79"/>
          <p:cNvGraphicFramePr/>
          <p:nvPr/>
        </p:nvGraphicFramePr>
        <p:xfrm>
          <a:off x="77063" y="76200"/>
          <a:ext cx="3000000" cy="3000000"/>
        </p:xfrm>
        <a:graphic>
          <a:graphicData uri="http://schemas.openxmlformats.org/drawingml/2006/table">
            <a:tbl>
              <a:tblPr>
                <a:noFill/>
                <a:tableStyleId>{160A04B6-6F1F-4E59-8310-92B12A152F97}</a:tableStyleId>
              </a:tblPr>
              <a:tblGrid>
                <a:gridCol w="2996900"/>
                <a:gridCol w="3888550"/>
                <a:gridCol w="2105250"/>
              </a:tblGrid>
              <a:tr h="646475">
                <a:tc gridSpan="3">
                  <a:txBody>
                    <a:bodyPr/>
                    <a:lstStyle/>
                    <a:p>
                      <a:pPr indent="0" lvl="0" marL="0" marR="0" rtl="0" algn="l">
                        <a:lnSpc>
                          <a:spcPct val="100000"/>
                        </a:lnSpc>
                        <a:spcBef>
                          <a:spcPts val="0"/>
                        </a:spcBef>
                        <a:spcAft>
                          <a:spcPts val="0"/>
                        </a:spcAft>
                        <a:buClr>
                          <a:srgbClr val="000000"/>
                        </a:buClr>
                        <a:buSzPts val="2400"/>
                        <a:buFont typeface="Arial"/>
                        <a:buNone/>
                      </a:pPr>
                      <a:r>
                        <a:rPr i="1" lang="es-AR" sz="2400" u="none" cap="none" strike="noStrike">
                          <a:solidFill>
                            <a:schemeClr val="dk1"/>
                          </a:solidFill>
                          <a:latin typeface="Anton"/>
                          <a:ea typeface="Anton"/>
                          <a:cs typeface="Anton"/>
                          <a:sym typeface="Anton"/>
                        </a:rPr>
                        <a:t>DIAGRAMA ENTIDAD-RELACIÓN</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992600">
                <a:tc gridSpan="2">
                  <a:txBody>
                    <a:bodyPr/>
                    <a:lstStyle/>
                    <a:p>
                      <a:pPr indent="0" lvl="0" marL="0" marR="0" rtl="0" algn="l">
                        <a:lnSpc>
                          <a:spcPct val="100000"/>
                        </a:lnSpc>
                        <a:spcBef>
                          <a:spcPts val="0"/>
                        </a:spcBef>
                        <a:spcAft>
                          <a:spcPts val="0"/>
                        </a:spcAft>
                        <a:buClr>
                          <a:srgbClr val="000000"/>
                        </a:buClr>
                        <a:buSzPts val="1400"/>
                        <a:buFont typeface="Arial"/>
                        <a:buNone/>
                      </a:pPr>
                      <a:r>
                        <a:rPr b="1" lang="es-AR" sz="1400" u="none" cap="none" strike="noStrike">
                          <a:latin typeface="Helvetica Neue"/>
                          <a:ea typeface="Helvetica Neue"/>
                          <a:cs typeface="Helvetica Neue"/>
                          <a:sym typeface="Helvetica Neue"/>
                        </a:rPr>
                        <a:t>Formato: </a:t>
                      </a:r>
                      <a:r>
                        <a:rPr lang="es-AR" sz="1400" u="none" cap="none" strike="noStrike">
                          <a:solidFill>
                            <a:schemeClr val="dk1"/>
                          </a:solidFill>
                          <a:latin typeface="Helvetica Neue Light"/>
                          <a:ea typeface="Helvetica Neue Light"/>
                          <a:cs typeface="Helvetica Neue Light"/>
                          <a:sym typeface="Helvetica Neue Light"/>
                        </a:rPr>
                        <a:t>PPT o Slides nombrado como </a:t>
                      </a:r>
                      <a:r>
                        <a:rPr lang="es-AR" sz="1400" u="none" cap="none" strike="noStrike">
                          <a:solidFill>
                            <a:schemeClr val="dk1"/>
                          </a:solidFill>
                          <a:highlight>
                            <a:srgbClr val="3CEFAB"/>
                          </a:highlight>
                          <a:latin typeface="Helvetica Neue Light"/>
                          <a:ea typeface="Helvetica Neue Light"/>
                          <a:cs typeface="Helvetica Neue Light"/>
                          <a:sym typeface="Helvetica Neue Light"/>
                        </a:rPr>
                        <a:t>“Lista+Apellido”</a:t>
                      </a:r>
                      <a:endParaRPr sz="1400" u="none" cap="none" strike="noStrike">
                        <a:latin typeface="Helvetica Neue"/>
                        <a:ea typeface="Helvetica Neue"/>
                        <a:cs typeface="Helvetica Neue"/>
                        <a:sym typeface="Helvetica Neue"/>
                      </a:endParaRPr>
                    </a:p>
                    <a:p>
                      <a:pPr indent="0" lvl="0" marL="0" marR="0" rtl="0" algn="l">
                        <a:lnSpc>
                          <a:spcPct val="100000"/>
                        </a:lnSpc>
                        <a:spcBef>
                          <a:spcPts val="1000"/>
                        </a:spcBef>
                        <a:spcAft>
                          <a:spcPts val="0"/>
                        </a:spcAft>
                        <a:buClr>
                          <a:srgbClr val="000000"/>
                        </a:buClr>
                        <a:buSzPts val="1400"/>
                        <a:buFont typeface="Arial"/>
                        <a:buNone/>
                      </a:pPr>
                      <a:r>
                        <a:rPr b="1" lang="es-AR" sz="1400" u="none" cap="none" strike="noStrike">
                          <a:latin typeface="Helvetica Neue"/>
                          <a:ea typeface="Helvetica Neue"/>
                          <a:cs typeface="Helvetica Neue"/>
                          <a:sym typeface="Helvetica Neue"/>
                        </a:rPr>
                        <a:t>Sugerencia: </a:t>
                      </a:r>
                      <a:r>
                        <a:rPr lang="es-AR" sz="1400" u="none" cap="none" strike="noStrike">
                          <a:latin typeface="Helvetica Neue Light"/>
                          <a:ea typeface="Helvetica Neue Light"/>
                          <a:cs typeface="Helvetica Neue Light"/>
                          <a:sym typeface="Helvetica Neue Light"/>
                        </a:rPr>
                        <a:t>En caso de ser un archivo en línea, activar permisos de acceso.</a:t>
                      </a:r>
                      <a:br>
                        <a:rPr lang="es-AR" sz="1400" u="none" cap="none" strike="noStrike">
                          <a:latin typeface="Helvetica Neue Light"/>
                          <a:ea typeface="Helvetica Neue Light"/>
                          <a:cs typeface="Helvetica Neue Light"/>
                          <a:sym typeface="Helvetica Neue Light"/>
                        </a:rPr>
                      </a:br>
                      <a:r>
                        <a:rPr lang="es-AR" sz="1400" u="none" cap="none" strike="noStrike">
                          <a:latin typeface="Helvetica Neue Light"/>
                          <a:ea typeface="Helvetica Neue Light"/>
                          <a:cs typeface="Helvetica Neue Light"/>
                          <a:sym typeface="Helvetica Neue Light"/>
                        </a:rPr>
                        <a:t>Utilizar como guía la práctica y el desafío genérico de la clase.</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5025">
                <a:tc gridSpan="3">
                  <a:txBody>
                    <a:bodyPr/>
                    <a:lstStyle/>
                    <a:p>
                      <a:pPr indent="0" lvl="0" marL="0" marR="0" rtl="0" algn="l">
                        <a:lnSpc>
                          <a:spcPct val="100000"/>
                        </a:lnSpc>
                        <a:spcBef>
                          <a:spcPts val="0"/>
                        </a:spcBef>
                        <a:spcAft>
                          <a:spcPts val="0"/>
                        </a:spcAft>
                        <a:buClr>
                          <a:srgbClr val="000000"/>
                        </a:buClr>
                        <a:buSzPts val="200"/>
                        <a:buFont typeface="Arial"/>
                        <a:buNone/>
                      </a:pPr>
                      <a:br>
                        <a:rPr b="1" lang="es-AR" sz="200" u="none" cap="none" strike="noStrike">
                          <a:solidFill>
                            <a:srgbClr val="4D5156"/>
                          </a:solidFill>
                        </a:rPr>
                      </a:br>
                      <a:r>
                        <a:rPr b="1" lang="es-AR" sz="1500" u="none" cap="none" strike="noStrike"/>
                        <a:t>&gt;&gt;</a:t>
                      </a:r>
                      <a:r>
                        <a:rPr b="1" lang="es-AR" sz="1500" u="none" cap="none" strike="noStrike">
                          <a:solidFill>
                            <a:srgbClr val="4D5156"/>
                          </a:solidFill>
                        </a:rPr>
                        <a:t> </a:t>
                      </a:r>
                      <a:r>
                        <a:rPr b="1" lang="es-AR" sz="1500" u="none" cap="none" strike="noStrike">
                          <a:latin typeface="Helvetica Neue"/>
                          <a:ea typeface="Helvetica Neue"/>
                          <a:cs typeface="Helvetica Neue"/>
                          <a:sym typeface="Helvetica Neue"/>
                        </a:rPr>
                        <a:t>Consigna:</a:t>
                      </a:r>
                      <a:r>
                        <a:rPr lang="es-AR" sz="1500" u="none" cap="none" strike="noStrike">
                          <a:latin typeface="Helvetica Neue Light"/>
                          <a:ea typeface="Helvetica Neue Light"/>
                          <a:cs typeface="Helvetica Neue Light"/>
                          <a:sym typeface="Helvetica Neue Light"/>
                        </a:rPr>
                        <a:t> </a:t>
                      </a:r>
                      <a:endParaRPr sz="1500" u="none" cap="none" strike="noStrike">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rgbClr val="000000"/>
                        </a:buClr>
                        <a:buSzPts val="1600"/>
                        <a:buFont typeface="Helvetica Neue Light"/>
                        <a:buChar char="●"/>
                      </a:pPr>
                      <a:r>
                        <a:rPr lang="es-AR" sz="1600" u="none" cap="none" strike="noStrike">
                          <a:latin typeface="Helvetica Neue Light"/>
                          <a:ea typeface="Helvetica Neue Light"/>
                          <a:cs typeface="Helvetica Neue Light"/>
                          <a:sym typeface="Helvetica Neue Light"/>
                        </a:rPr>
                        <a:t>Diseñar el modelo entidad-relación de al menos dos de las temáticas elegidas para el proyecto final.</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1000"/>
                        </a:spcBef>
                        <a:spcAft>
                          <a:spcPts val="0"/>
                        </a:spcAft>
                        <a:buClr>
                          <a:srgbClr val="000000"/>
                        </a:buClr>
                        <a:buSzPts val="1600"/>
                        <a:buFont typeface="Arial"/>
                        <a:buNone/>
                      </a:pPr>
                      <a:r>
                        <a:rPr b="1" lang="es-AR" sz="1600" u="none" cap="none" strike="noStrike">
                          <a:solidFill>
                            <a:schemeClr val="dk1"/>
                          </a:solidFill>
                          <a:latin typeface="Helvetica Neue"/>
                          <a:ea typeface="Helvetica Neue"/>
                          <a:cs typeface="Helvetica Neue"/>
                          <a:sym typeface="Helvetica Neue"/>
                        </a:rPr>
                        <a:t>&gt;&gt; Aspectos a incluir en el entregable: </a:t>
                      </a:r>
                      <a:endParaRPr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a:buChar char="●"/>
                      </a:pPr>
                      <a:r>
                        <a:rPr lang="es-AR" sz="1600" u="none" cap="none" strike="noStrike">
                          <a:solidFill>
                            <a:schemeClr val="dk1"/>
                          </a:solidFill>
                          <a:latin typeface="Helvetica Neue Light"/>
                          <a:ea typeface="Helvetica Neue Light"/>
                          <a:cs typeface="Helvetica Neue Light"/>
                          <a:sym typeface="Helvetica Neue Light"/>
                        </a:rPr>
                        <a:t>Definir al menos cinco tablas</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AR" sz="1600" u="none" cap="none" strike="noStrike">
                          <a:solidFill>
                            <a:schemeClr val="dk1"/>
                          </a:solidFill>
                          <a:latin typeface="Helvetica Neue Light"/>
                          <a:ea typeface="Helvetica Neue Light"/>
                          <a:cs typeface="Helvetica Neue Light"/>
                          <a:sym typeface="Helvetica Neue Light"/>
                        </a:rPr>
                        <a:t>Crear el diagrama de entidad-relación con todos sus componentes:</a:t>
                      </a:r>
                      <a:endParaRPr sz="1600" u="none" cap="none" strike="noStrike">
                        <a:solidFill>
                          <a:schemeClr val="dk1"/>
                        </a:solidFill>
                        <a:latin typeface="Helvetica Neue Light"/>
                        <a:ea typeface="Helvetica Neue Light"/>
                        <a:cs typeface="Helvetica Neue Light"/>
                        <a:sym typeface="Helvetica Neue Light"/>
                      </a:endParaRPr>
                    </a:p>
                    <a:p>
                      <a:pPr indent="-330200" lvl="0" marL="914400" marR="0" rtl="0" algn="l">
                        <a:lnSpc>
                          <a:spcPct val="100000"/>
                        </a:lnSpc>
                        <a:spcBef>
                          <a:spcPts val="0"/>
                        </a:spcBef>
                        <a:spcAft>
                          <a:spcPts val="0"/>
                        </a:spcAft>
                        <a:buClr>
                          <a:schemeClr val="dk1"/>
                        </a:buClr>
                        <a:buSzPts val="1600"/>
                        <a:buFont typeface="Helvetica Neue Light"/>
                        <a:buChar char="●"/>
                      </a:pPr>
                      <a:r>
                        <a:rPr lang="es-AR" sz="1600" u="none" cap="none" strike="noStrike">
                          <a:solidFill>
                            <a:schemeClr val="dk1"/>
                          </a:solidFill>
                          <a:latin typeface="Helvetica Neue Light"/>
                          <a:ea typeface="Helvetica Neue Light"/>
                          <a:cs typeface="Helvetica Neue Light"/>
                          <a:sym typeface="Helvetica Neue Light"/>
                        </a:rPr>
                        <a:t>Entidades</a:t>
                      </a:r>
                      <a:endParaRPr sz="1600" u="none" cap="none" strike="noStrike">
                        <a:solidFill>
                          <a:schemeClr val="dk1"/>
                        </a:solidFill>
                        <a:latin typeface="Helvetica Neue Light"/>
                        <a:ea typeface="Helvetica Neue Light"/>
                        <a:cs typeface="Helvetica Neue Light"/>
                        <a:sym typeface="Helvetica Neue Light"/>
                      </a:endParaRPr>
                    </a:p>
                    <a:p>
                      <a:pPr indent="-330200" lvl="0" marL="914400" marR="0" rtl="0" algn="l">
                        <a:lnSpc>
                          <a:spcPct val="100000"/>
                        </a:lnSpc>
                        <a:spcBef>
                          <a:spcPts val="0"/>
                        </a:spcBef>
                        <a:spcAft>
                          <a:spcPts val="0"/>
                        </a:spcAft>
                        <a:buClr>
                          <a:schemeClr val="dk1"/>
                        </a:buClr>
                        <a:buSzPts val="1600"/>
                        <a:buFont typeface="Helvetica Neue Light"/>
                        <a:buChar char="●"/>
                      </a:pPr>
                      <a:r>
                        <a:rPr lang="es-AR" sz="1600" u="none" cap="none" strike="noStrike">
                          <a:solidFill>
                            <a:schemeClr val="dk1"/>
                          </a:solidFill>
                          <a:latin typeface="Helvetica Neue Light"/>
                          <a:ea typeface="Helvetica Neue Light"/>
                          <a:cs typeface="Helvetica Neue Light"/>
                          <a:sym typeface="Helvetica Neue Light"/>
                        </a:rPr>
                        <a:t>Acciones de relacionamiento</a:t>
                      </a:r>
                      <a:endParaRPr sz="1600" u="none" cap="none" strike="noStrike">
                        <a:solidFill>
                          <a:schemeClr val="dk1"/>
                        </a:solidFill>
                        <a:latin typeface="Helvetica Neue Light"/>
                        <a:ea typeface="Helvetica Neue Light"/>
                        <a:cs typeface="Helvetica Neue Light"/>
                        <a:sym typeface="Helvetica Neue Light"/>
                      </a:endParaRPr>
                    </a:p>
                    <a:p>
                      <a:pPr indent="-330200" lvl="0" marL="914400" marR="0" rtl="0" algn="l">
                        <a:lnSpc>
                          <a:spcPct val="100000"/>
                        </a:lnSpc>
                        <a:spcBef>
                          <a:spcPts val="0"/>
                        </a:spcBef>
                        <a:spcAft>
                          <a:spcPts val="0"/>
                        </a:spcAft>
                        <a:buClr>
                          <a:schemeClr val="dk1"/>
                        </a:buClr>
                        <a:buSzPts val="1600"/>
                        <a:buFont typeface="Helvetica Neue Light"/>
                        <a:buChar char="●"/>
                      </a:pPr>
                      <a:r>
                        <a:rPr lang="es-AR" sz="1600" u="none" cap="none" strike="noStrike">
                          <a:solidFill>
                            <a:schemeClr val="dk1"/>
                          </a:solidFill>
                          <a:latin typeface="Helvetica Neue Light"/>
                          <a:ea typeface="Helvetica Neue Light"/>
                          <a:cs typeface="Helvetica Neue Light"/>
                          <a:sym typeface="Helvetica Neue Light"/>
                        </a:rPr>
                        <a:t>Tipos de relación</a:t>
                      </a:r>
                      <a:endParaRPr sz="1600" u="none" cap="none" strike="noStrike">
                        <a:solidFill>
                          <a:schemeClr val="dk1"/>
                        </a:solidFill>
                        <a:latin typeface="Helvetica Neue Light"/>
                        <a:ea typeface="Helvetica Neue Light"/>
                        <a:cs typeface="Helvetica Neue Light"/>
                        <a:sym typeface="Helvetica Neue Light"/>
                      </a:endParaRPr>
                    </a:p>
                    <a:p>
                      <a:pPr indent="-330200" lvl="0" marL="914400" marR="0" rtl="0" algn="l">
                        <a:lnSpc>
                          <a:spcPct val="100000"/>
                        </a:lnSpc>
                        <a:spcBef>
                          <a:spcPts val="0"/>
                        </a:spcBef>
                        <a:spcAft>
                          <a:spcPts val="0"/>
                        </a:spcAft>
                        <a:buClr>
                          <a:schemeClr val="dk1"/>
                        </a:buClr>
                        <a:buSzPts val="1600"/>
                        <a:buFont typeface="Helvetica Neue Light"/>
                        <a:buChar char="●"/>
                      </a:pPr>
                      <a:r>
                        <a:rPr lang="es-AR" sz="1600" u="none" cap="none" strike="noStrike">
                          <a:solidFill>
                            <a:schemeClr val="dk1"/>
                          </a:solidFill>
                          <a:latin typeface="Helvetica Neue Light"/>
                          <a:ea typeface="Helvetica Neue Light"/>
                          <a:cs typeface="Helvetica Neue Light"/>
                          <a:sym typeface="Helvetica Neue Light"/>
                        </a:rPr>
                        <a:t>Campos clave</a:t>
                      </a:r>
                      <a:endParaRPr sz="16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55" name="Google Shape;655;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56" name="Google Shape;656;p79"/>
          <p:cNvPicPr preferRelativeResize="0"/>
          <p:nvPr/>
        </p:nvPicPr>
        <p:blipFill rotWithShape="1">
          <a:blip r:embed="rId4">
            <a:alphaModFix/>
          </a:blip>
          <a:srcRect b="0" l="0" r="0" t="0"/>
          <a:stretch/>
        </p:blipFill>
        <p:spPr>
          <a:xfrm>
            <a:off x="7267912" y="691575"/>
            <a:ext cx="1634174" cy="639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0" name="Shape 660"/>
        <p:cNvGrpSpPr/>
        <p:nvPr/>
      </p:nvGrpSpPr>
      <p:grpSpPr>
        <a:xfrm>
          <a:off x="0" y="0"/>
          <a:ext cx="0" cy="0"/>
          <a:chOff x="0" y="0"/>
          <a:chExt cx="0" cy="0"/>
        </a:xfrm>
      </p:grpSpPr>
      <p:sp>
        <p:nvSpPr>
          <p:cNvPr id="661" name="Google Shape;661;p8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AR"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62" name="Google Shape;662;p8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sp>
        <p:nvSpPr>
          <p:cNvPr id="667" name="Google Shape;667;p8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AR"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68" name="Google Shape;668;p81"/>
          <p:cNvSpPr txBox="1"/>
          <p:nvPr/>
        </p:nvSpPr>
        <p:spPr>
          <a:xfrm>
            <a:off x="1444475" y="2623175"/>
            <a:ext cx="6467100" cy="2294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AR"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Arial"/>
              <a:buChar char="-"/>
            </a:pPr>
            <a:r>
              <a:rPr b="0" i="0" lang="es-AR" sz="2200" u="none" cap="none" strike="noStrike">
                <a:solidFill>
                  <a:srgbClr val="E0FF00"/>
                </a:solidFill>
                <a:latin typeface="Helvetica Neue Light"/>
                <a:ea typeface="Helvetica Neue Light"/>
                <a:cs typeface="Helvetica Neue Light"/>
                <a:sym typeface="Helvetica Neue Light"/>
              </a:rPr>
              <a:t>Prácticas con Operadores de comparación</a:t>
            </a:r>
            <a:endParaRPr b="0" i="0" sz="1400" u="none" cap="none" strike="noStrike">
              <a:solidFill>
                <a:srgbClr val="000000"/>
              </a:solidFill>
              <a:latin typeface="Arial"/>
              <a:ea typeface="Arial"/>
              <a:cs typeface="Arial"/>
              <a:sym typeface="Arial"/>
            </a:endParaRPr>
          </a:p>
          <a:p>
            <a:pPr indent="-342900" lvl="0" marL="431800" marR="0" rtl="0" algn="ctr">
              <a:lnSpc>
                <a:spcPct val="115000"/>
              </a:lnSpc>
              <a:spcBef>
                <a:spcPts val="0"/>
              </a:spcBef>
              <a:spcAft>
                <a:spcPts val="0"/>
              </a:spcAft>
              <a:buClr>
                <a:srgbClr val="E0FF00"/>
              </a:buClr>
              <a:buSzPts val="2200"/>
              <a:buFont typeface="Arial"/>
              <a:buChar char="-"/>
            </a:pPr>
            <a:r>
              <a:rPr b="0" i="0" lang="es-AR" sz="2200" u="none" cap="none" strike="noStrike">
                <a:solidFill>
                  <a:srgbClr val="E0FF00"/>
                </a:solidFill>
                <a:latin typeface="Helvetica Neue Light"/>
                <a:ea typeface="Helvetica Neue Light"/>
                <a:cs typeface="Helvetica Neue Light"/>
                <a:sym typeface="Helvetica Neue Light"/>
              </a:rPr>
              <a:t>ORDER BY - LIMIT - HAVING</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Helvetica Neue Light"/>
              <a:buChar char="-"/>
            </a:pPr>
            <a:r>
              <a:rPr b="0" i="0" lang="es-AR" sz="2200" u="none" cap="none" strike="noStrike">
                <a:solidFill>
                  <a:srgbClr val="E0FF00"/>
                </a:solidFill>
                <a:latin typeface="Helvetica Neue Light"/>
                <a:ea typeface="Helvetica Neue Light"/>
                <a:cs typeface="Helvetica Neue Light"/>
                <a:sym typeface="Helvetica Neue Light"/>
              </a:rPr>
              <a:t>GROUP BY - Funciones de agrupación</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ctr">
              <a:lnSpc>
                <a:spcPct val="115000"/>
              </a:lnSpc>
              <a:spcBef>
                <a:spcPts val="0"/>
              </a:spcBef>
              <a:spcAft>
                <a:spcPts val="0"/>
              </a:spcAft>
              <a:buClr>
                <a:srgbClr val="E0FF00"/>
              </a:buClr>
              <a:buSzPts val="2200"/>
              <a:buFont typeface="Helvetica Neue Light"/>
              <a:buChar char="-"/>
            </a:pPr>
            <a:r>
              <a:rPr b="0" i="0" lang="es-AR" sz="2200" u="none" cap="none" strike="noStrike">
                <a:solidFill>
                  <a:srgbClr val="E0FF00"/>
                </a:solidFill>
                <a:latin typeface="Helvetica Neue Light"/>
                <a:ea typeface="Helvetica Neue Light"/>
                <a:cs typeface="Helvetica Neue Light"/>
                <a:sym typeface="Helvetica Neue Light"/>
              </a:rPr>
              <a:t>JOIN entre dos tablas</a:t>
            </a:r>
            <a:endParaRPr b="0" i="0" sz="2200" u="none" cap="none" strike="noStrike">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2" name="Shape 672"/>
        <p:cNvGrpSpPr/>
        <p:nvPr/>
      </p:nvGrpSpPr>
      <p:grpSpPr>
        <a:xfrm>
          <a:off x="0" y="0"/>
          <a:ext cx="0" cy="0"/>
          <a:chOff x="0" y="0"/>
          <a:chExt cx="0" cy="0"/>
        </a:xfrm>
      </p:grpSpPr>
      <p:sp>
        <p:nvSpPr>
          <p:cNvPr id="673" name="Google Shape;673;p8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74" name="Google Shape;674;p82"/>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0"/>
          <p:cNvSpPr txBox="1"/>
          <p:nvPr/>
        </p:nvSpPr>
        <p:spPr>
          <a:xfrm>
            <a:off x="2187450" y="17724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E0FF00"/>
                </a:solidFill>
                <a:latin typeface="Anton"/>
                <a:ea typeface="Anton"/>
                <a:cs typeface="Anton"/>
                <a:sym typeface="Anton"/>
              </a:rPr>
              <a:t>SUBLENGUAJES SQL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78" name="Shape 678"/>
        <p:cNvGrpSpPr/>
        <p:nvPr/>
      </p:nvGrpSpPr>
      <p:grpSpPr>
        <a:xfrm>
          <a:off x="0" y="0"/>
          <a:ext cx="0" cy="0"/>
          <a:chOff x="0" y="0"/>
          <a:chExt cx="0" cy="0"/>
        </a:xfrm>
      </p:grpSpPr>
      <p:sp>
        <p:nvSpPr>
          <p:cNvPr id="679" name="Google Shape;679;p8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80" name="Google Shape;680;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9" name="Shape 159"/>
        <p:cNvGrpSpPr/>
        <p:nvPr/>
      </p:nvGrpSpPr>
      <p:grpSpPr>
        <a:xfrm>
          <a:off x="0" y="0"/>
          <a:ext cx="0" cy="0"/>
          <a:chOff x="0" y="0"/>
          <a:chExt cx="0" cy="0"/>
        </a:xfrm>
      </p:grpSpPr>
      <p:sp>
        <p:nvSpPr>
          <p:cNvPr id="160" name="Google Shape;160;p21"/>
          <p:cNvSpPr txBox="1"/>
          <p:nvPr/>
        </p:nvSpPr>
        <p:spPr>
          <a:xfrm>
            <a:off x="1015761" y="203744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000000"/>
                </a:solidFill>
                <a:latin typeface="Anton"/>
                <a:ea typeface="Anton"/>
                <a:cs typeface="Anton"/>
                <a:sym typeface="Anton"/>
              </a:rPr>
              <a:t>PERO PRIMERO...</a:t>
            </a:r>
            <a:endParaRPr b="0" i="1" sz="3600" u="none" cap="none" strike="noStrike">
              <a:solidFill>
                <a:srgbClr val="000000"/>
              </a:solidFill>
              <a:latin typeface="Anton"/>
              <a:ea typeface="Anton"/>
              <a:cs typeface="Anton"/>
              <a:sym typeface="Anton"/>
            </a:endParaRPr>
          </a:p>
        </p:txBody>
      </p:sp>
      <p:pic>
        <p:nvPicPr>
          <p:cNvPr id="161" name="Google Shape;161;p2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5" name="Shape 165"/>
        <p:cNvGrpSpPr/>
        <p:nvPr/>
      </p:nvGrpSpPr>
      <p:grpSpPr>
        <a:xfrm>
          <a:off x="0" y="0"/>
          <a:ext cx="0" cy="0"/>
          <a:chOff x="0" y="0"/>
          <a:chExt cx="0" cy="0"/>
        </a:xfrm>
      </p:grpSpPr>
      <p:sp>
        <p:nvSpPr>
          <p:cNvPr id="166" name="Google Shape;166;p2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AR"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p:txBody>
      </p:sp>
      <p:pic>
        <p:nvPicPr>
          <p:cNvPr id="167" name="Google Shape;167;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