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</p:sldIdLst>
  <p:sldSz cy="5143500" cx="9144000"/>
  <p:notesSz cx="6858000" cy="9144000"/>
  <p:embeddedFontLst>
    <p:embeddedFont>
      <p:font typeface="Anton"/>
      <p:regular r:id="rId95"/>
    </p:embeddedFont>
    <p:embeddedFont>
      <p:font typeface="Lato"/>
      <p:regular r:id="rId96"/>
      <p:bold r:id="rId97"/>
      <p:italic r:id="rId98"/>
      <p:boldItalic r:id="rId99"/>
    </p:embeddedFont>
    <p:embeddedFont>
      <p:font typeface="Helvetica Neue"/>
      <p:regular r:id="rId100"/>
      <p:bold r:id="rId101"/>
      <p:italic r:id="rId102"/>
      <p:boldItalic r:id="rId103"/>
    </p:embeddedFont>
    <p:embeddedFont>
      <p:font typeface="Helvetica Neue Light"/>
      <p:regular r:id="rId104"/>
      <p:bold r:id="rId105"/>
      <p:italic r:id="rId106"/>
      <p:boldItalic r:id="rId10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5EF06F-C8D9-4837-95E0-CED7BFA826C7}">
  <a:tblStyle styleId="{FC5EF06F-C8D9-4837-95E0-CED7BFA826C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font" Target="fonts/HelveticaNeueLight-boldItalic.fntdata"/><Relationship Id="rId106" Type="http://schemas.openxmlformats.org/officeDocument/2006/relationships/font" Target="fonts/HelveticaNeueLight-italic.fntdata"/><Relationship Id="rId105" Type="http://schemas.openxmlformats.org/officeDocument/2006/relationships/font" Target="fonts/HelveticaNeueLight-bold.fntdata"/><Relationship Id="rId104" Type="http://schemas.openxmlformats.org/officeDocument/2006/relationships/font" Target="fonts/HelveticaNeueLight-regular.fntdata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font" Target="fonts/HelveticaNeue-boldItalic.fntdata"/><Relationship Id="rId102" Type="http://schemas.openxmlformats.org/officeDocument/2006/relationships/font" Target="fonts/HelveticaNeue-italic.fntdata"/><Relationship Id="rId101" Type="http://schemas.openxmlformats.org/officeDocument/2006/relationships/font" Target="fonts/HelveticaNeue-bold.fntdata"/><Relationship Id="rId100" Type="http://schemas.openxmlformats.org/officeDocument/2006/relationships/font" Target="fonts/HelveticaNeue-regular.fntdata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95" Type="http://schemas.openxmlformats.org/officeDocument/2006/relationships/font" Target="fonts/Anton-regular.fntdata"/><Relationship Id="rId94" Type="http://schemas.openxmlformats.org/officeDocument/2006/relationships/slide" Target="slides/slide87.xml"/><Relationship Id="rId97" Type="http://schemas.openxmlformats.org/officeDocument/2006/relationships/font" Target="fonts/Lato-bold.fntdata"/><Relationship Id="rId96" Type="http://schemas.openxmlformats.org/officeDocument/2006/relationships/font" Target="fonts/Lato-regular.fntdata"/><Relationship Id="rId11" Type="http://schemas.openxmlformats.org/officeDocument/2006/relationships/slide" Target="slides/slide4.xml"/><Relationship Id="rId99" Type="http://schemas.openxmlformats.org/officeDocument/2006/relationships/font" Target="fonts/Lato-boldItalic.fntdata"/><Relationship Id="rId10" Type="http://schemas.openxmlformats.org/officeDocument/2006/relationships/slide" Target="slides/slide3.xml"/><Relationship Id="rId98" Type="http://schemas.openxmlformats.org/officeDocument/2006/relationships/font" Target="fonts/Lato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6bf3badd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06bf3bad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e6033ea3d_0_2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20e6033ea3d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b63f0aadb0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1b63f0aadb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b63f0aadb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b63f0aadb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b63f0aadb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1b63f0aadb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0e6033ea3d_0_2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20e6033ea3d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0e6033ea3d_0_2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20e6033ea3d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0e6033ea3d_0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20e6033ea3d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b63f0aadb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1b63f0aadb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0e6033ea3d_0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20e6033ea3d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0e6033ea3d_0_1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20e6033ea3d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6bf3badd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106bf3badd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0e6033ea3d_0_2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20e6033ea3d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b63f0aadb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1b63f0aadb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0e6033ea3d_0_2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20e6033ea3d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0e6033ea3d_0_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20e6033ea3d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0e6033ea3d_0_2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20e6033ea3d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06bf3baddb_0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106bf3badd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6bf3baddb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106bf3badd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6bf3baddb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106bf3badd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6bf3baddb_0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106bf3badd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06bf3baddb_0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106bf3badd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6bf3badd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06bf3badd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06bf3baddb_0_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106bf3badd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06bf3baddb_0_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106bf3badd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b63f0aadb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1b63f0aadb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06bf3baddb_0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106bf3badd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06bf3baddb_0_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106bf3badd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06bf3baddb_0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106bf3badd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06bf3baddb_0_1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g106bf3badd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06bf3baddb_0_1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g106bf3badd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06bf3baddb_0_1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g106bf3badd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06bf3badd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g106bf3badd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6bf3badd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06bf3badd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06bf3baddb_0_1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g106bf3badd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06bf3baddb_0_1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g106bf3badd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6bf3baddb_0_1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g106bf3badd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6bf3baddb_0_2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g106bf3badd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06bf3baddb_0_2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g106bf3badd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06bf3baddb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g106bf3baddb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06bf3baddb_0_2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g106bf3baddb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06bf3baddb_0_2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g106bf3badd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06bf3baddb_0_2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g106bf3baddb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b63f0aadb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g1b63f0aadb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6bf3badd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06bf3badd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06bf3baddb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g106bf3baddb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06bf3badd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g106bf3badd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06bf3baddb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g106bf3badd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06bf3baddb_0_2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g106bf3baddb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06bf3baddb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g106bf3baddb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0e6033ea3d_0_4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2" name="Google Shape;552;g20e6033ea3d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06bf3baddb_0_2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g106bf3baddb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06bf3baddb_0_2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0" name="Google Shape;570;g106bf3baddb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06bf3baddb_0_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8" name="Google Shape;578;g106bf3baddb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06bf3baddb_0_2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7" name="Google Shape;587;g106bf3baddb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e6033ea3d_0_1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20e6033ea3d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06bf3baddb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7" name="Google Shape;597;g106bf3badd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06bf3baddb_0_3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g106bf3baddb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06bf3baddb_0_3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1" name="Google Shape;611;g106bf3baddb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06bf3baddb_0_3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1" name="Google Shape;621;g106bf3baddb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06bf3baddb_0_3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g106bf3baddb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b63f0aadb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0" name="Google Shape;640;g1b63f0aadb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06bf3baddb_0_3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6" name="Google Shape;646;g106bf3baddb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06bf3baddb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1" name="Google Shape;651;g106bf3baddb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06bf3baddb_0_3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7" name="Google Shape;657;g106bf3baddb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06bf3baddb_0_3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4" name="Google Shape;664;g106bf3baddb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0e6033ea3d_0_1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0e6033ea3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06bf3baddb_0_3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3" name="Google Shape;673;g106bf3baddb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06bf3baddb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2" name="Google Shape;682;g106bf3baddb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06bf3baddb_0_3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8" name="Google Shape;688;g106bf3baddb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06bf3baddb_0_3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6" name="Google Shape;696;g106bf3baddb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06bf3baddb_0_3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4" name="Google Shape;704;g106bf3baddb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06bf3baddb_0_4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6" name="Google Shape;716;g106bf3baddb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106bf3baddb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3" name="Google Shape;723;g106bf3baddb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06bf3baddb_0_4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9" name="Google Shape;729;g106bf3baddb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06bf3baddb_0_4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7" name="Google Shape;737;g106bf3baddb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b63f0aadb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7" name="Google Shape;747;g1b63f0aadb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0e6033ea3d_0_2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20e6033ea3d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06bf3baddb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3" name="Google Shape;753;g106bf3baddb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06bf3baddb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1" name="Google Shape;761;g106bf3baddb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06bf3baddb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9" name="Google Shape;769;g106bf3baddb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06bf3baddb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6" name="Google Shape;776;g106bf3baddb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06bf3baddb_0_4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5" name="Google Shape;785;g106bf3baddb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106bf3baddb_0_4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1" name="Google Shape;791;g106bf3baddb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06bf3baddb_0_4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7" name="Google Shape;797;g106bf3baddb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06bf3baddb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3" name="Google Shape;803;g106bf3baddb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e6033ea3d_0_2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20e6033ea3d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6" name="Google Shape;106;p2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07" name="Google Shape;107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14" name="Google Shape;114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4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5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52.png"/><Relationship Id="rId6" Type="http://schemas.openxmlformats.org/officeDocument/2006/relationships/hyperlink" Target="https://docs.google.com/spreadsheets/d/1a7dAJbv4bfU_b89K585n2BMuQgVMmf2AgrNtxlRtnxI/edit?usp=drive_web&amp;ouid=108260857507189679614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hyperlink" Target="https://docs.google.com/spreadsheets/d/1a7dAJbv4bfU_b89K585n2BMuQgVMmf2AgrNtxlRtnxI/edit#gid=2126528804" TargetMode="External"/><Relationship Id="rId5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hyperlink" Target="https://docs.google.com/spreadsheets/d/1a7dAJbv4bfU_b89K585n2BMuQgVMmf2AgrNtxlRtnxI/edit#gid=1790182205" TargetMode="External"/><Relationship Id="rId5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image" Target="../media/image24.png"/><Relationship Id="rId5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Relationship Id="rId4" Type="http://schemas.openxmlformats.org/officeDocument/2006/relationships/image" Target="../media/image34.png"/><Relationship Id="rId5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Relationship Id="rId4" Type="http://schemas.openxmlformats.org/officeDocument/2006/relationships/image" Target="../media/image3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Relationship Id="rId4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Relationship Id="rId4" Type="http://schemas.openxmlformats.org/officeDocument/2006/relationships/image" Target="../media/image3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png"/><Relationship Id="rId4" Type="http://schemas.openxmlformats.org/officeDocument/2006/relationships/image" Target="../media/image4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.png"/><Relationship Id="rId4" Type="http://schemas.openxmlformats.org/officeDocument/2006/relationships/image" Target="../media/image3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png"/><Relationship Id="rId4" Type="http://schemas.openxmlformats.org/officeDocument/2006/relationships/image" Target="../media/image3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.png"/><Relationship Id="rId4" Type="http://schemas.openxmlformats.org/officeDocument/2006/relationships/image" Target="../media/image4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9.png"/><Relationship Id="rId4" Type="http://schemas.openxmlformats.org/officeDocument/2006/relationships/image" Target="../media/image4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9.png"/><Relationship Id="rId4" Type="http://schemas.openxmlformats.org/officeDocument/2006/relationships/image" Target="../media/image2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9.png"/><Relationship Id="rId4" Type="http://schemas.openxmlformats.org/officeDocument/2006/relationships/image" Target="../media/image37.png"/><Relationship Id="rId5" Type="http://schemas.openxmlformats.org/officeDocument/2006/relationships/image" Target="../media/image3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9.png"/><Relationship Id="rId4" Type="http://schemas.openxmlformats.org/officeDocument/2006/relationships/image" Target="../media/image33.png"/><Relationship Id="rId5" Type="http://schemas.openxmlformats.org/officeDocument/2006/relationships/image" Target="../media/image5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9.png"/><Relationship Id="rId4" Type="http://schemas.openxmlformats.org/officeDocument/2006/relationships/image" Target="../media/image50.png"/><Relationship Id="rId5" Type="http://schemas.openxmlformats.org/officeDocument/2006/relationships/image" Target="../media/image3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9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9.png"/><Relationship Id="rId4" Type="http://schemas.openxmlformats.org/officeDocument/2006/relationships/image" Target="../media/image6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9.png"/><Relationship Id="rId4" Type="http://schemas.openxmlformats.org/officeDocument/2006/relationships/image" Target="../media/image6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9.png"/><Relationship Id="rId4" Type="http://schemas.openxmlformats.org/officeDocument/2006/relationships/image" Target="../media/image6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9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9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9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9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9.png"/><Relationship Id="rId4" Type="http://schemas.openxmlformats.org/officeDocument/2006/relationships/image" Target="../media/image5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9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9.png"/><Relationship Id="rId4" Type="http://schemas.openxmlformats.org/officeDocument/2006/relationships/image" Target="../media/image50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9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9.png"/><Relationship Id="rId4" Type="http://schemas.openxmlformats.org/officeDocument/2006/relationships/image" Target="../media/image64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9.png"/><Relationship Id="rId4" Type="http://schemas.openxmlformats.org/officeDocument/2006/relationships/image" Target="../media/image57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57.png"/><Relationship Id="rId4" Type="http://schemas.openxmlformats.org/officeDocument/2006/relationships/image" Target="../media/image9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9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9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9.png"/><Relationship Id="rId4" Type="http://schemas.openxmlformats.org/officeDocument/2006/relationships/image" Target="../media/image63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9.png"/><Relationship Id="rId4" Type="http://schemas.openxmlformats.org/officeDocument/2006/relationships/image" Target="../media/image44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9.png"/><Relationship Id="rId4" Type="http://schemas.openxmlformats.org/officeDocument/2006/relationships/image" Target="../media/image28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49.png"/><Relationship Id="rId4" Type="http://schemas.openxmlformats.org/officeDocument/2006/relationships/image" Target="../media/image9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hyperlink" Target="https://youtu.be/rGPb5E1UAJA" TargetMode="External"/><Relationship Id="rId4" Type="http://schemas.openxmlformats.org/officeDocument/2006/relationships/hyperlink" Target="https://youtu.be/cQ5SwUhbBQI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62.png"/><Relationship Id="rId7" Type="http://schemas.openxmlformats.org/officeDocument/2006/relationships/image" Target="../media/image53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5.png"/><Relationship Id="rId4" Type="http://schemas.openxmlformats.org/officeDocument/2006/relationships/image" Target="../media/image61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5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5.png"/><Relationship Id="rId4" Type="http://schemas.openxmlformats.org/officeDocument/2006/relationships/image" Target="../media/image58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/>
        </p:nvSpPr>
        <p:spPr>
          <a:xfrm>
            <a:off x="1830900" y="203377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CONSULTAS Y SUBCONSULTAS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390650" y="1605250"/>
            <a:ext cx="8357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Clase 05. </a:t>
            </a: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SQL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5" name="Google Shape;135;p26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/>
          <p:nvPr/>
        </p:nvSpPr>
        <p:spPr>
          <a:xfrm>
            <a:off x="-50" y="3247300"/>
            <a:ext cx="9144000" cy="18963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5"/>
          <p:cNvSpPr txBox="1"/>
          <p:nvPr/>
        </p:nvSpPr>
        <p:spPr>
          <a:xfrm>
            <a:off x="621975" y="3247300"/>
            <a:ext cx="8177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g.id_game as game,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g.name, p.id_system_user as user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game g 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LEFT JOIN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play p</a:t>
            </a: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ON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p.id_game = g.id_game;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5" name="Google Shape;21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5"/>
          <p:cNvSpPr txBox="1"/>
          <p:nvPr/>
        </p:nvSpPr>
        <p:spPr>
          <a:xfrm>
            <a:off x="621975" y="356825"/>
            <a:ext cx="6068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SINTAXIS: left join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5"/>
          <p:cNvSpPr txBox="1"/>
          <p:nvPr/>
        </p:nvSpPr>
        <p:spPr>
          <a:xfrm>
            <a:off x="621975" y="1316075"/>
            <a:ext cx="41466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un juego en game, hay multiples jugando en play.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975" y="1013225"/>
            <a:ext cx="382905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5"/>
          <p:cNvSpPr txBox="1"/>
          <p:nvPr/>
        </p:nvSpPr>
        <p:spPr>
          <a:xfrm>
            <a:off x="6717800" y="1506975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1:N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/>
          <p:nvPr/>
        </p:nvSpPr>
        <p:spPr>
          <a:xfrm>
            <a:off x="-50" y="3247300"/>
            <a:ext cx="9144000" cy="18963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6"/>
          <p:cNvSpPr txBox="1"/>
          <p:nvPr/>
        </p:nvSpPr>
        <p:spPr>
          <a:xfrm>
            <a:off x="621975" y="3247300"/>
            <a:ext cx="8177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g.id_game as game,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g.name, p.id_system_user as user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game g 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LEFT JOIN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play p</a:t>
            </a: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ON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p.id_game = g.id_game;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6" name="Google Shape;22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6"/>
          <p:cNvSpPr txBox="1"/>
          <p:nvPr/>
        </p:nvSpPr>
        <p:spPr>
          <a:xfrm>
            <a:off x="621975" y="356825"/>
            <a:ext cx="6068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SINTAXIS: left join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6"/>
          <p:cNvSpPr txBox="1"/>
          <p:nvPr/>
        </p:nvSpPr>
        <p:spPr>
          <a:xfrm>
            <a:off x="621975" y="1316075"/>
            <a:ext cx="41466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419" sz="1900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</a:t>
            </a:r>
            <a:r>
              <a:rPr b="0" i="0" lang="es-419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rmamos la consulta utilizando </a:t>
            </a:r>
            <a:r>
              <a:rPr b="1" i="0" lang="es-419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LEFT JOIN</a:t>
            </a:r>
            <a:r>
              <a:rPr b="0" i="0" lang="es-419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llegar al resultado deseado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9575" y="860825"/>
            <a:ext cx="3497589" cy="20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/>
        </p:nvSpPr>
        <p:spPr>
          <a:xfrm>
            <a:off x="400050" y="1115475"/>
            <a:ext cx="83439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DILEMAS DEL MUNDO SQL</a:t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35" name="Google Shape;23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1925" y="520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7"/>
          <p:cNvSpPr txBox="1"/>
          <p:nvPr/>
        </p:nvSpPr>
        <p:spPr>
          <a:xfrm>
            <a:off x="400050" y="1809975"/>
            <a:ext cx="49827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en la tabla del join (game), tenemos cada juego una vez. Porque en nuestro left join el resultado tiene al mismo juego múltiples veces?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7"/>
          <p:cNvSpPr txBox="1"/>
          <p:nvPr/>
        </p:nvSpPr>
        <p:spPr>
          <a:xfrm>
            <a:off x="2544600" y="3796325"/>
            <a:ext cx="405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💬 </a:t>
            </a:r>
            <a:r>
              <a:rPr lang="es-419" sz="1600" u="sng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CONTESTA EN EL CHAT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9065" y="1809975"/>
            <a:ext cx="3154884" cy="18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7"/>
          <p:cNvSpPr txBox="1"/>
          <p:nvPr/>
        </p:nvSpPr>
        <p:spPr>
          <a:xfrm>
            <a:off x="400050" y="4163475"/>
            <a:ext cx="83439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s-419" sz="2300" u="sng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r:id="rId6"/>
              </a:rPr>
              <a:t>DESARROLLO</a:t>
            </a:r>
            <a:endParaRPr b="0" i="0" sz="13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/>
        </p:nvSpPr>
        <p:spPr>
          <a:xfrm>
            <a:off x="1398000" y="1830275"/>
            <a:ext cx="6348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UN POCO!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22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CODE PARTE 1:A</a:t>
            </a:r>
            <a:endParaRPr i="1" sz="22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5" name="Google Shape;24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/>
        </p:nvSpPr>
        <p:spPr>
          <a:xfrm>
            <a:off x="1015761" y="203744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RIGHT JOIN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1" name="Google Shape;25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/>
          <p:nvPr/>
        </p:nvSpPr>
        <p:spPr>
          <a:xfrm>
            <a:off x="4785000" y="1020150"/>
            <a:ext cx="4359000" cy="31032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0"/>
          <p:cNvSpPr txBox="1"/>
          <p:nvPr/>
        </p:nvSpPr>
        <p:spPr>
          <a:xfrm>
            <a:off x="5129700" y="1344925"/>
            <a:ext cx="3669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1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nombres_columnas</a:t>
            </a:r>
            <a:b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tabla1</a:t>
            </a:r>
            <a:b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RIGHT JOIN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tabla2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tabla1.columna_relacion = tabla2.columna_relacion;</a:t>
            </a:r>
            <a:endParaRPr b="0" i="0" sz="19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8" name="Google Shape;25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0"/>
          <p:cNvSpPr txBox="1"/>
          <p:nvPr/>
        </p:nvSpPr>
        <p:spPr>
          <a:xfrm>
            <a:off x="416900" y="1032375"/>
            <a:ext cx="4155000" cy="27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RIGHT JOIN</a:t>
            </a:r>
            <a:r>
              <a:rPr b="0" i="0" lang="es-419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retorna </a:t>
            </a:r>
            <a:r>
              <a:rPr b="1" i="0" lang="es-419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todas las filas de la tabla derecha </a:t>
            </a:r>
            <a:r>
              <a:rPr b="0" i="0" lang="es-419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 coincidan con las </a:t>
            </a:r>
            <a:r>
              <a:rPr b="1" i="0" lang="es-419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filas de la tabla izquierda</a:t>
            </a:r>
            <a:br>
              <a:rPr b="0" i="0" lang="es-419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b="0" i="0" sz="1900" u="none" cap="none" strike="noStrike">
              <a:solidFill>
                <a:srgbClr val="1E1E1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resultado es </a:t>
            </a:r>
            <a:r>
              <a:rPr b="1" i="0" lang="es-419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 </a:t>
            </a:r>
            <a:r>
              <a:rPr b="0" i="0" lang="es-419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cuando no hay coincidencia del lado izquierdo</a:t>
            </a:r>
            <a:endParaRPr b="0" i="0" sz="1100" u="none" cap="none" strike="noStrike">
              <a:solidFill>
                <a:srgbClr val="1E1E1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0" name="Google Shape;260;p40"/>
          <p:cNvSpPr txBox="1"/>
          <p:nvPr/>
        </p:nvSpPr>
        <p:spPr>
          <a:xfrm>
            <a:off x="621975" y="356825"/>
            <a:ext cx="3064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RIGHT JOIN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/>
          <p:nvPr/>
        </p:nvSpPr>
        <p:spPr>
          <a:xfrm>
            <a:off x="-50" y="3247300"/>
            <a:ext cx="9144000" cy="18963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1"/>
          <p:cNvSpPr txBox="1"/>
          <p:nvPr/>
        </p:nvSpPr>
        <p:spPr>
          <a:xfrm>
            <a:off x="621975" y="3247300"/>
            <a:ext cx="81774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id_system_user as user, g.id_game as game, 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name, id_level as level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play p </a:t>
            </a:r>
            <a:r>
              <a:rPr b="1"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RIGHT JOIN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game g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(p.id_game = g.id_game);</a:t>
            </a:r>
            <a:endParaRPr b="1"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7" name="Google Shape;26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1"/>
          <p:cNvSpPr txBox="1"/>
          <p:nvPr/>
        </p:nvSpPr>
        <p:spPr>
          <a:xfrm>
            <a:off x="621975" y="356825"/>
            <a:ext cx="6068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SINTAXIS: right join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1"/>
          <p:cNvSpPr txBox="1"/>
          <p:nvPr/>
        </p:nvSpPr>
        <p:spPr>
          <a:xfrm>
            <a:off x="621975" y="1316075"/>
            <a:ext cx="4146600" cy="16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419" sz="1900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</a:t>
            </a:r>
            <a:r>
              <a:rPr b="0" i="0" lang="es-419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rmamos la consulta utilizando </a:t>
            </a:r>
            <a:r>
              <a:rPr b="1" i="0" lang="es-419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RIGHT JOIN</a:t>
            </a:r>
            <a:r>
              <a:rPr b="0" i="0" lang="es-419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llegar al resultado deseado. </a:t>
            </a:r>
            <a:endParaRPr b="0" i="0" sz="1900" u="none" cap="none" strike="noStrike">
              <a:solidFill>
                <a:srgbClr val="1E1E1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i="1" lang="es-419" sz="2300" u="sng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r:id="rId4"/>
              </a:rPr>
              <a:t>DESARROLLO</a:t>
            </a:r>
            <a:endParaRPr b="1" i="1"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0" name="Google Shape;27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0100" y="783350"/>
            <a:ext cx="3694356" cy="20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/>
        </p:nvSpPr>
        <p:spPr>
          <a:xfrm>
            <a:off x="1398000" y="1830275"/>
            <a:ext cx="6348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UN POCO!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22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CODE PARTE 1:B</a:t>
            </a:r>
            <a:endParaRPr i="1" sz="22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6" name="Google Shape;27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/>
        </p:nvSpPr>
        <p:spPr>
          <a:xfrm>
            <a:off x="1015761" y="203744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INNER JOIN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2" name="Google Shape;28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/>
          <p:nvPr/>
        </p:nvSpPr>
        <p:spPr>
          <a:xfrm>
            <a:off x="4785000" y="1131450"/>
            <a:ext cx="4359000" cy="31032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4"/>
          <p:cNvSpPr txBox="1"/>
          <p:nvPr/>
        </p:nvSpPr>
        <p:spPr>
          <a:xfrm>
            <a:off x="5129700" y="1456225"/>
            <a:ext cx="3669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1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nombres_columnas</a:t>
            </a:r>
            <a:b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tabla1</a:t>
            </a:r>
            <a:b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INNER JOIN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tabla2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tabla1.columna_relacion = tabla2.columna_relacion;</a:t>
            </a:r>
            <a:endParaRPr b="0" i="0" sz="19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89" name="Google Shape;28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4"/>
          <p:cNvSpPr txBox="1"/>
          <p:nvPr/>
        </p:nvSpPr>
        <p:spPr>
          <a:xfrm>
            <a:off x="416900" y="1032375"/>
            <a:ext cx="4155000" cy="27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INNER JOIN</a:t>
            </a:r>
            <a:r>
              <a:rPr b="0" i="0" lang="es-419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o </a:t>
            </a:r>
            <a:r>
              <a:rPr b="1" i="0" lang="es-419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</a:t>
            </a:r>
            <a:r>
              <a:rPr b="0" i="0" lang="es-419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retorna </a:t>
            </a:r>
            <a:r>
              <a:rPr b="1" i="0" lang="es-419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todas las filas de las dos tablas </a:t>
            </a:r>
            <a:r>
              <a:rPr b="0" i="0" lang="es-419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siempre que haya </a:t>
            </a:r>
            <a:r>
              <a:rPr b="1" i="0" lang="es-419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coincidencia </a:t>
            </a:r>
            <a:r>
              <a:rPr b="0" i="0" lang="es-419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el campo declarado en el </a:t>
            </a:r>
            <a:r>
              <a:rPr b="1" i="0" lang="es-419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</a:t>
            </a:r>
            <a:r>
              <a:rPr b="0" i="0" lang="es-419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br>
              <a:rPr b="0" i="0" lang="es-419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b="0" i="0" sz="1900" u="none" cap="none" strike="noStrike">
              <a:solidFill>
                <a:srgbClr val="1E1E1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resultado es </a:t>
            </a:r>
            <a:r>
              <a:rPr b="1" i="0" lang="es-419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 </a:t>
            </a:r>
            <a:r>
              <a:rPr b="0" i="0" lang="es-419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cuando no hay coincidencia alguna.</a:t>
            </a:r>
            <a:endParaRPr b="0" i="0" sz="1100" u="none" cap="none" strike="noStrike">
              <a:solidFill>
                <a:srgbClr val="1E1E1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1" name="Google Shape;291;p44"/>
          <p:cNvSpPr txBox="1"/>
          <p:nvPr/>
        </p:nvSpPr>
        <p:spPr>
          <a:xfrm>
            <a:off x="621975" y="356825"/>
            <a:ext cx="3064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INNER JOIN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1" name="Google Shape;14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/>
          <p:nvPr/>
        </p:nvSpPr>
        <p:spPr>
          <a:xfrm>
            <a:off x="-50" y="3247300"/>
            <a:ext cx="9144000" cy="18963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5"/>
          <p:cNvSpPr txBox="1"/>
          <p:nvPr/>
        </p:nvSpPr>
        <p:spPr>
          <a:xfrm>
            <a:off x="0" y="3247300"/>
            <a:ext cx="91440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7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-419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id_system_user as user, g.id_game</a:t>
            </a:r>
            <a:r>
              <a:rPr lang="es-419" sz="17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-419" sz="17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s-419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game, name, 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id_level</a:t>
            </a:r>
            <a:r>
              <a:rPr lang="es-419" sz="17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-419" sz="17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s-419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level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7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s-419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play p</a:t>
            </a:r>
            <a:r>
              <a:rPr b="1" lang="es-419" sz="17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INNER JOIN </a:t>
            </a:r>
            <a:r>
              <a:rPr lang="es-419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game g</a:t>
            </a:r>
            <a:r>
              <a:rPr b="1" lang="es-419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-419" sz="17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es-419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(p.id_game = g.id_game);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8" name="Google Shape;29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5"/>
          <p:cNvSpPr txBox="1"/>
          <p:nvPr/>
        </p:nvSpPr>
        <p:spPr>
          <a:xfrm>
            <a:off x="621975" y="356825"/>
            <a:ext cx="6068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SINTAXIS: inner join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5"/>
          <p:cNvSpPr txBox="1"/>
          <p:nvPr/>
        </p:nvSpPr>
        <p:spPr>
          <a:xfrm>
            <a:off x="507025" y="1172400"/>
            <a:ext cx="4146600" cy="16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419" sz="1900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</a:t>
            </a:r>
            <a:r>
              <a:rPr b="0" i="0" lang="es-419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rmamos la consulta utilizando </a:t>
            </a:r>
            <a:r>
              <a:rPr b="1" i="0" lang="es-419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INNER JOIN</a:t>
            </a:r>
            <a:r>
              <a:rPr b="0" i="0" lang="es-419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llegar al resultado deseado.</a:t>
            </a:r>
            <a:endParaRPr b="0" i="0" sz="1900" u="none" cap="none" strike="noStrike">
              <a:solidFill>
                <a:srgbClr val="1E1E1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i="1" lang="es-419" sz="2300" u="sng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r:id="rId4"/>
              </a:rPr>
              <a:t>DESARROLLO</a:t>
            </a:r>
            <a:endParaRPr sz="1900">
              <a:solidFill>
                <a:srgbClr val="1E1E1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01" name="Google Shape;30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7650" y="490075"/>
            <a:ext cx="3876800" cy="25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"/>
          <p:cNvSpPr txBox="1"/>
          <p:nvPr/>
        </p:nvSpPr>
        <p:spPr>
          <a:xfrm>
            <a:off x="1398000" y="1830275"/>
            <a:ext cx="6348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UN POCO!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22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CODE PARTE 1:C</a:t>
            </a:r>
            <a:endParaRPr i="1" sz="22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7" name="Google Shape;30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/>
        </p:nvSpPr>
        <p:spPr>
          <a:xfrm>
            <a:off x="1015761" y="203744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FULL </a:t>
            </a: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JOIN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3" name="Google Shape;31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8"/>
          <p:cNvSpPr/>
          <p:nvPr/>
        </p:nvSpPr>
        <p:spPr>
          <a:xfrm>
            <a:off x="4785000" y="849075"/>
            <a:ext cx="4359000" cy="31032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8"/>
          <p:cNvSpPr txBox="1"/>
          <p:nvPr/>
        </p:nvSpPr>
        <p:spPr>
          <a:xfrm>
            <a:off x="5129700" y="1173850"/>
            <a:ext cx="3669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1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nombres_columnas</a:t>
            </a:r>
            <a:b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tabla1</a:t>
            </a:r>
            <a:b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OUTER JOIN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tabla2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tabla1.columna_relacion = tabla2.columna_relacion;</a:t>
            </a:r>
            <a:endParaRPr b="0" i="0" sz="19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0" name="Google Shape;32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8"/>
          <p:cNvSpPr txBox="1"/>
          <p:nvPr/>
        </p:nvSpPr>
        <p:spPr>
          <a:xfrm>
            <a:off x="416900" y="1032375"/>
            <a:ext cx="4155000" cy="27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419" sz="19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FULL </a:t>
            </a:r>
            <a:r>
              <a:rPr b="1" i="0" lang="es-419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</a:t>
            </a:r>
            <a:r>
              <a:rPr b="0" i="0" lang="es-419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retorna </a:t>
            </a:r>
            <a:r>
              <a:rPr b="1" i="0" lang="es-419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todas las filas de la tabla derecha </a:t>
            </a:r>
            <a:r>
              <a:rPr b="0" i="0" lang="es-419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también las </a:t>
            </a:r>
            <a:r>
              <a:rPr b="1" i="0" lang="es-419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filas de la tabla izquierda</a:t>
            </a:r>
            <a:r>
              <a:rPr i="0" lang="es-419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br>
              <a:rPr b="0" i="0" lang="es-419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b="0" i="0" sz="1900" u="none" cap="none" strike="noStrike">
              <a:solidFill>
                <a:srgbClr val="1E1E1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Básicamente combina los resultados de </a:t>
            </a:r>
            <a:r>
              <a:rPr b="1" i="0" lang="es-419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LEFT</a:t>
            </a:r>
            <a:r>
              <a:rPr b="0" i="0" lang="es-419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1" i="0" lang="es-419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RIGHT JOIN</a:t>
            </a:r>
            <a:r>
              <a:rPr b="0" i="0" lang="es-419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pudiendo tener valores nulo de ambos lados.</a:t>
            </a:r>
            <a:endParaRPr b="0" i="0" sz="1900" u="none" cap="none" strike="noStrike">
              <a:solidFill>
                <a:srgbClr val="1E1E1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1E1E1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9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Nota: MySQL no soporta FULL JOIN.</a:t>
            </a:r>
            <a:endParaRPr b="1" sz="19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2" name="Google Shape;322;p48"/>
          <p:cNvSpPr txBox="1"/>
          <p:nvPr/>
        </p:nvSpPr>
        <p:spPr>
          <a:xfrm>
            <a:off x="621975" y="356825"/>
            <a:ext cx="3064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2600">
                <a:latin typeface="Anton"/>
                <a:ea typeface="Anton"/>
                <a:cs typeface="Anton"/>
                <a:sym typeface="Anton"/>
              </a:rPr>
              <a:t>FULL </a:t>
            </a: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JOIN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9"/>
          <p:cNvSpPr/>
          <p:nvPr/>
        </p:nvSpPr>
        <p:spPr>
          <a:xfrm>
            <a:off x="-50" y="2456800"/>
            <a:ext cx="9144000" cy="26868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9"/>
          <p:cNvSpPr txBox="1"/>
          <p:nvPr/>
        </p:nvSpPr>
        <p:spPr>
          <a:xfrm>
            <a:off x="0" y="2680675"/>
            <a:ext cx="9144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s.id_system_user as user, g.id_game as game, 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name, id_level as level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system_user s 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FULL JOIN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play p </a:t>
            </a:r>
            <a:r>
              <a:rPr b="1"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(s.id_system_user = p.id_system_user)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FULL JOIN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game g </a:t>
            </a:r>
            <a:r>
              <a:rPr b="1"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(p.id_game = g.id_game);</a:t>
            </a:r>
            <a:endParaRPr b="1"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9" name="Google Shape;32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550" y="47088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9"/>
          <p:cNvSpPr txBox="1"/>
          <p:nvPr/>
        </p:nvSpPr>
        <p:spPr>
          <a:xfrm>
            <a:off x="621975" y="356825"/>
            <a:ext cx="6068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SINTAXIS: </a:t>
            </a:r>
            <a:r>
              <a:rPr i="1" lang="es-419" sz="2600">
                <a:latin typeface="Anton"/>
                <a:ea typeface="Anton"/>
                <a:cs typeface="Anton"/>
                <a:sym typeface="Anton"/>
              </a:rPr>
              <a:t>full </a:t>
            </a: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join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9"/>
          <p:cNvSpPr txBox="1"/>
          <p:nvPr/>
        </p:nvSpPr>
        <p:spPr>
          <a:xfrm>
            <a:off x="521400" y="1044263"/>
            <a:ext cx="4146600" cy="1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419" sz="1900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</a:t>
            </a:r>
            <a:r>
              <a:rPr b="0" i="0" lang="es-419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rmamos la consulta utilizando </a:t>
            </a:r>
            <a:r>
              <a:rPr b="1" lang="es-419" sz="19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FULL </a:t>
            </a:r>
            <a:r>
              <a:rPr b="1" i="0" lang="es-419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</a:t>
            </a:r>
            <a:r>
              <a:rPr b="0" i="0" lang="es-419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llegar al resultado deseado.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9025" y="-1"/>
            <a:ext cx="4044975" cy="25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0"/>
          <p:cNvSpPr txBox="1"/>
          <p:nvPr/>
        </p:nvSpPr>
        <p:spPr>
          <a:xfrm>
            <a:off x="2187450" y="1848600"/>
            <a:ext cx="480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UNION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UNIFICAR DOS O MÁS CONSULTAS SELECT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43" name="Google Shape;34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2"/>
          <p:cNvSpPr txBox="1"/>
          <p:nvPr/>
        </p:nvSpPr>
        <p:spPr>
          <a:xfrm>
            <a:off x="807000" y="1791825"/>
            <a:ext cx="7828800" cy="12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operador de la UNION </a:t>
            </a:r>
            <a:r>
              <a:rPr b="1" lang="es-419" sz="18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combina los resultados de dos o más consultas en un único resultado</a:t>
            </a:r>
            <a:r>
              <a:rPr lang="es-419" sz="1800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incluye todas las filas que pertenecen a todas las consultas que aparecen.</a:t>
            </a:r>
            <a:endParaRPr sz="1800">
              <a:solidFill>
                <a:srgbClr val="1E1E1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800"/>
              <a:buFont typeface="Helvetica Neue Light"/>
              <a:buChar char="●"/>
            </a:pPr>
            <a:r>
              <a:rPr lang="es-419" sz="1800">
                <a:solidFill>
                  <a:srgbClr val="1E1E1E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consultas se ejecutan por separado, concatenando luego los resultados de cada una</a:t>
            </a:r>
            <a:endParaRPr sz="1800">
              <a:solidFill>
                <a:srgbClr val="1E1E1E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800"/>
              <a:buFont typeface="Helvetica Neue Light"/>
              <a:buChar char="●"/>
            </a:pPr>
            <a:r>
              <a:rPr lang="es-419" sz="1800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cantidad de columnas en cada consulta o tablas </a:t>
            </a:r>
            <a:r>
              <a:rPr lang="es-419" sz="1800">
                <a:solidFill>
                  <a:srgbClr val="1E1E1E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debe ser la misma y del mismo tipo de datos</a:t>
            </a:r>
            <a:r>
              <a:rPr lang="es-419" sz="1800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(unión compatible)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1E1E1E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1E1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0" name="Google Shape;350;p52"/>
          <p:cNvSpPr txBox="1"/>
          <p:nvPr/>
        </p:nvSpPr>
        <p:spPr>
          <a:xfrm>
            <a:off x="1381650" y="319650"/>
            <a:ext cx="63807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UNION: DEFINICIÓN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3"/>
          <p:cNvSpPr txBox="1"/>
          <p:nvPr/>
        </p:nvSpPr>
        <p:spPr>
          <a:xfrm>
            <a:off x="618300" y="1317900"/>
            <a:ext cx="79074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Hay una condición para poder utilizar el operador UNION, y es que la cantidad de columnas en cada consulta o tablas </a:t>
            </a:r>
            <a:r>
              <a:rPr lang="es-419" sz="1800">
                <a:solidFill>
                  <a:srgbClr val="1E1E1E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debe ser la misma y del mismo tipo de datos</a:t>
            </a:r>
            <a:r>
              <a:rPr lang="es-419" sz="1800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(unión compatible)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57" name="Google Shape;35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1700" y="2802250"/>
            <a:ext cx="389572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550" y="2802250"/>
            <a:ext cx="3886200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53"/>
          <p:cNvSpPr txBox="1"/>
          <p:nvPr/>
        </p:nvSpPr>
        <p:spPr>
          <a:xfrm>
            <a:off x="1381650" y="319650"/>
            <a:ext cx="63807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UNION: DEFINICIÓN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EJEMPLO DE UNION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5" name="Google Shape;36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/>
        </p:nvSpPr>
        <p:spPr>
          <a:xfrm>
            <a:off x="3979775" y="11347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Joinar y u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nir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dos tablas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Profundizar el uso de LIKE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Reconocer una subconsulta y sus diferentes tipos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Implementar diferentes subconsultas SQL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8" name="Google Shape;14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5"/>
          <p:cNvSpPr txBox="1"/>
          <p:nvPr/>
        </p:nvSpPr>
        <p:spPr>
          <a:xfrm>
            <a:off x="531550" y="1470125"/>
            <a:ext cx="7846800" cy="23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Veamos a continuación</a:t>
            </a:r>
            <a:r>
              <a:rPr lang="es-419" sz="1800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8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cómo combinar</a:t>
            </a:r>
            <a:r>
              <a:rPr lang="es-419" sz="1800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8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dos tablas, o consultas, de igual estructura</a:t>
            </a:r>
            <a:r>
              <a:rPr lang="es-419" sz="1800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8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utilizando la cláusula </a:t>
            </a:r>
            <a:r>
              <a:rPr b="1" i="0" lang="es-419" sz="18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UNION</a:t>
            </a:r>
            <a:r>
              <a:rPr lang="es-419" sz="1800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1E1E1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72" name="Google Shape;37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2973700"/>
            <a:ext cx="38862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7375" y="2802250"/>
            <a:ext cx="3895725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5"/>
          <p:cNvSpPr txBox="1"/>
          <p:nvPr/>
        </p:nvSpPr>
        <p:spPr>
          <a:xfrm>
            <a:off x="1381650" y="319650"/>
            <a:ext cx="63807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UNION: EJEMPLO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6"/>
          <p:cNvSpPr/>
          <p:nvPr/>
        </p:nvSpPr>
        <p:spPr>
          <a:xfrm>
            <a:off x="0" y="0"/>
            <a:ext cx="48654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56"/>
          <p:cNvSpPr txBox="1"/>
          <p:nvPr/>
        </p:nvSpPr>
        <p:spPr>
          <a:xfrm>
            <a:off x="261750" y="0"/>
            <a:ext cx="41205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id_game, name, description, id_level, id_class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game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id_level = 1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UNION </a:t>
            </a:r>
            <a:endParaRPr b="0" i="0" sz="1800" u="none" cap="none" strike="noStrike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419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id_game, name, description, id_level, id_class 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419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game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419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id_level = 2;</a:t>
            </a:r>
            <a:endParaRPr sz="18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81" name="Google Shape;38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2037" y="1014469"/>
            <a:ext cx="3593275" cy="2865856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6"/>
          <p:cNvSpPr txBox="1"/>
          <p:nvPr/>
        </p:nvSpPr>
        <p:spPr>
          <a:xfrm>
            <a:off x="3674525" y="192100"/>
            <a:ext cx="63807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UNION: EJEMPLO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/>
        </p:nvSpPr>
        <p:spPr>
          <a:xfrm>
            <a:off x="1398000" y="1830275"/>
            <a:ext cx="6348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UN POCO!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22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CODE PARTE 2</a:t>
            </a:r>
            <a:endParaRPr i="1" sz="22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9" name="Google Shape;38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8"/>
          <p:cNvSpPr txBox="1"/>
          <p:nvPr/>
        </p:nvSpPr>
        <p:spPr>
          <a:xfrm>
            <a:off x="2187450" y="2077200"/>
            <a:ext cx="480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TIPOS DE DATOS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9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TIPOS DE DATOS </a:t>
            </a:r>
            <a:r>
              <a:rPr b="0" i="1" lang="es-419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EN LOS CAMPOS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00" name="Google Shape;40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60"/>
          <p:cNvSpPr txBox="1"/>
          <p:nvPr/>
        </p:nvSpPr>
        <p:spPr>
          <a:xfrm>
            <a:off x="473475" y="509225"/>
            <a:ext cx="8044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DEFINICIÓN DE LOS DATOS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60"/>
          <p:cNvSpPr txBox="1"/>
          <p:nvPr/>
        </p:nvSpPr>
        <p:spPr>
          <a:xfrm>
            <a:off x="503175" y="2051400"/>
            <a:ext cx="7985400" cy="26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clase pasada vimos cómo realizar consultas con </a:t>
            </a:r>
            <a:r>
              <a:rPr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WHERE</a:t>
            </a:r>
            <a:r>
              <a:rPr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especificando valores como filtros, según el tipo de datos almacenado.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 esto notamos que, en SQL, el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tipo de dato a definir en un campo es un punto clave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debido a diferentes factores.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ello, al gestionar nuestras DB debemos establecer reglas de contenidos claras para cada uno de los campos en las tablas.</a:t>
            </a:r>
            <a:endParaRPr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3CEFAB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61"/>
          <p:cNvSpPr txBox="1"/>
          <p:nvPr/>
        </p:nvSpPr>
        <p:spPr>
          <a:xfrm>
            <a:off x="549600" y="914525"/>
            <a:ext cx="8044800" cy="35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s-419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Hagamos un rápido repaso de los tipos de datos más comunes en SQL...</a:t>
            </a:r>
            <a:endParaRPr b="0" i="1" sz="2300" u="none" cap="none" strike="noStrike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14" name="Google Shape;414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2925" y="274850"/>
            <a:ext cx="994075" cy="9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0" name="Google Shape;420;p62"/>
          <p:cNvGraphicFramePr/>
          <p:nvPr/>
        </p:nvGraphicFramePr>
        <p:xfrm>
          <a:off x="4664700" y="141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{FC5EF06F-C8D9-4837-95E0-CED7BFA826C7}</a:tableStyleId>
              </a:tblPr>
              <a:tblGrid>
                <a:gridCol w="1336800"/>
                <a:gridCol w="1214850"/>
                <a:gridCol w="1538100"/>
              </a:tblGrid>
              <a:tr h="37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 sz="1400" u="none" cap="none" strike="noStrike">
                          <a:solidFill>
                            <a:srgbClr val="FFFF00"/>
                          </a:solidFill>
                        </a:rPr>
                        <a:t>Tipo de dato</a:t>
                      </a:r>
                      <a:endParaRPr b="1" sz="1400" u="none" cap="none" strike="noStrike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 sz="1400" u="none" cap="none" strike="noStrike">
                          <a:solidFill>
                            <a:srgbClr val="FFFF00"/>
                          </a:solidFill>
                        </a:rPr>
                        <a:t>valor SQL</a:t>
                      </a:r>
                      <a:endParaRPr b="1" sz="1400" u="none" cap="none" strike="noStrike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 sz="1400" u="none" cap="none" strike="noStrike">
                          <a:solidFill>
                            <a:srgbClr val="FFFF00"/>
                          </a:solidFill>
                        </a:rPr>
                        <a:t>Ejemplo</a:t>
                      </a:r>
                      <a:endParaRPr b="1" sz="1400" u="none" cap="none" strike="noStrike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27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s-419" sz="1100" u="none" cap="none" strike="noStrike"/>
                        <a:t>Número entero</a:t>
                      </a:r>
                      <a:endParaRPr i="1" sz="11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1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 sz="11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100" u="none" cap="none" strike="noStrike"/>
                        <a:t>1000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s-419" sz="1100" u="none" cap="none" strike="noStrike"/>
                        <a:t>Texto</a:t>
                      </a:r>
                      <a:endParaRPr i="1" sz="11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1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text(n)</a:t>
                      </a:r>
                      <a:endParaRPr sz="11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100" u="none" cap="none" strike="noStrike"/>
                        <a:t>Coderhouse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5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s-419" sz="1100" u="none" cap="none" strike="noStrike"/>
                        <a:t>Alfanumérico</a:t>
                      </a:r>
                      <a:endParaRPr i="1" sz="11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1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varchar(n)</a:t>
                      </a:r>
                      <a:endParaRPr sz="11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100" u="none" cap="none" strike="noStrike"/>
                        <a:t>AB123CD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s-419" sz="1100" u="none" cap="none" strike="noStrike"/>
                        <a:t>Fecha</a:t>
                      </a:r>
                      <a:endParaRPr i="1" sz="11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1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date</a:t>
                      </a:r>
                      <a:endParaRPr sz="11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100" u="none" cap="none" strike="noStrike"/>
                        <a:t>21/03/1975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5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s-419" sz="1100" u="none" cap="none" strike="noStrike"/>
                        <a:t>Fecha y Hora</a:t>
                      </a:r>
                      <a:endParaRPr i="1" sz="11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1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datetime</a:t>
                      </a:r>
                      <a:endParaRPr sz="11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100" u="none" cap="none" strike="noStrike"/>
                        <a:t>21/01/1972 15:00:00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s-419" sz="1100" u="none" cap="none" strike="noStrike"/>
                        <a:t>Verdadero o Falso</a:t>
                      </a:r>
                      <a:endParaRPr i="1" sz="11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1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endParaRPr sz="11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100" u="none" cap="none" strike="noStrike"/>
                        <a:t>TRUE ó FALSE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5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s-419" sz="1100" u="none" cap="none" strike="noStrike"/>
                        <a:t>Decimal</a:t>
                      </a:r>
                      <a:endParaRPr i="1" sz="11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1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decimal(p, s)</a:t>
                      </a:r>
                      <a:endParaRPr sz="11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100" u="none" cap="none" strike="noStrike"/>
                        <a:t>3008,05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s-419" sz="1100" u="none" cap="none" strike="noStrike">
                          <a:solidFill>
                            <a:schemeClr val="dk1"/>
                          </a:solidFill>
                        </a:rPr>
                        <a:t>Numérico</a:t>
                      </a:r>
                      <a:endParaRPr i="1" sz="11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1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numeric(p, s)</a:t>
                      </a:r>
                      <a:endParaRPr sz="11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100" u="none" cap="none" strike="noStrike"/>
                        <a:t>1407,96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421" name="Google Shape;421;p62"/>
          <p:cNvSpPr txBox="1"/>
          <p:nvPr/>
        </p:nvSpPr>
        <p:spPr>
          <a:xfrm>
            <a:off x="362300" y="1561050"/>
            <a:ext cx="3729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Existen muchos otros tipos de datos en SQL pero, por el momento, solo nos manejaremos con los básicos.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Éstos nos acompañarán durante todo nuestro período de trabajo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1300" u="none" cap="none" strike="noStrik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2" name="Google Shape;422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49925" y="0"/>
            <a:ext cx="994075" cy="9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62"/>
          <p:cNvSpPr txBox="1"/>
          <p:nvPr/>
        </p:nvSpPr>
        <p:spPr>
          <a:xfrm>
            <a:off x="473475" y="509225"/>
            <a:ext cx="8044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PRINCIPALES TIPOS DE DATOS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3"/>
          <p:cNvSpPr txBox="1"/>
          <p:nvPr/>
        </p:nvSpPr>
        <p:spPr>
          <a:xfrm>
            <a:off x="2187450" y="2077200"/>
            <a:ext cx="480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LIKE ‘%’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4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USO DEL OPERADOR LIKE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34" name="Google Shape;43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6" name="Google Shape;15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65"/>
          <p:cNvSpPr txBox="1"/>
          <p:nvPr/>
        </p:nvSpPr>
        <p:spPr>
          <a:xfrm>
            <a:off x="549675" y="356825"/>
            <a:ext cx="8044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EL OPERADOR LIKE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65"/>
          <p:cNvSpPr txBox="1"/>
          <p:nvPr/>
        </p:nvSpPr>
        <p:spPr>
          <a:xfrm>
            <a:off x="549600" y="1389175"/>
            <a:ext cx="80448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implementación de este operador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realiza sobre campos del tipo texto o alfanuméricos</a:t>
            </a:r>
            <a:r>
              <a:rPr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para buscar parte de un valor coincidente. </a:t>
            </a:r>
            <a:endParaRPr i="0" sz="1800" u="none" cap="none" strike="noStrike">
              <a:solidFill>
                <a:srgbClr val="1E1E1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2" name="Google Shape;442;p65"/>
          <p:cNvSpPr txBox="1"/>
          <p:nvPr/>
        </p:nvSpPr>
        <p:spPr>
          <a:xfrm>
            <a:off x="629150" y="2936775"/>
            <a:ext cx="8044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combinación con el dato a buscar,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suele utilizar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al menos un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carácter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‘comodín’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que oficia de parámetro para encontrar datos ‘que se asimilen a lo escrito’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6"/>
          <p:cNvSpPr/>
          <p:nvPr/>
        </p:nvSpPr>
        <p:spPr>
          <a:xfrm>
            <a:off x="720200" y="2571750"/>
            <a:ext cx="3192300" cy="13074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8" name="Google Shape;448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66"/>
          <p:cNvSpPr txBox="1"/>
          <p:nvPr/>
        </p:nvSpPr>
        <p:spPr>
          <a:xfrm>
            <a:off x="327725" y="1114525"/>
            <a:ext cx="8658000" cy="35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Sobre nuestra tabla </a:t>
            </a:r>
            <a:r>
              <a:rPr lang="es-419" sz="1800"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GAME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debemos traer aquellos registros 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cuyo nombre del juego comience con FIFA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game 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 </a:t>
            </a: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LIKE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‘FIFA%’;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100" u="none" cap="none" strike="noStrike">
              <a:solidFill>
                <a:srgbClr val="1E1E1E"/>
              </a:solidFill>
              <a:highlight>
                <a:schemeClr val="accent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50" name="Google Shape;45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5975" y="2571743"/>
            <a:ext cx="4673400" cy="1122532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66"/>
          <p:cNvSpPr txBox="1"/>
          <p:nvPr/>
        </p:nvSpPr>
        <p:spPr>
          <a:xfrm>
            <a:off x="549675" y="356825"/>
            <a:ext cx="8044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EJEMPLO DE USO OPERADOR LIKE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7"/>
          <p:cNvSpPr/>
          <p:nvPr/>
        </p:nvSpPr>
        <p:spPr>
          <a:xfrm>
            <a:off x="753925" y="3060800"/>
            <a:ext cx="4338900" cy="13074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" name="Google Shape;457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67"/>
          <p:cNvSpPr txBox="1"/>
          <p:nvPr/>
        </p:nvSpPr>
        <p:spPr>
          <a:xfrm>
            <a:off x="419425" y="1263250"/>
            <a:ext cx="4673400" cy="35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podemos combinar el uso de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%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obtener parámetros que coincidan con un texto ubicado en cualquier parte del texto almacenado.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game 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 </a:t>
            </a: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LIKE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‘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%Ultimate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%’;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59" name="Google Shape;459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3700" y="2046675"/>
            <a:ext cx="3746375" cy="1064225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7"/>
          <p:cNvSpPr txBox="1"/>
          <p:nvPr/>
        </p:nvSpPr>
        <p:spPr>
          <a:xfrm>
            <a:off x="549675" y="356825"/>
            <a:ext cx="8044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EJEMPLO DE USO OPERADOR LIKE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8"/>
          <p:cNvSpPr/>
          <p:nvPr/>
        </p:nvSpPr>
        <p:spPr>
          <a:xfrm>
            <a:off x="657675" y="2723125"/>
            <a:ext cx="3741900" cy="13074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68"/>
          <p:cNvSpPr txBox="1"/>
          <p:nvPr/>
        </p:nvSpPr>
        <p:spPr>
          <a:xfrm>
            <a:off x="657675" y="1208900"/>
            <a:ext cx="8191500" cy="29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Y, por supuesto, podemos buscar también algo más específico, como ser todos aquellos registros que finalicen con el texto en cuestión sin importar lo que tengan al inicio del mismo.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game 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 </a:t>
            </a: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LIKE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‘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%Team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’;</a:t>
            </a:r>
            <a:endParaRPr b="0" i="0" sz="2100" u="none" cap="none" strike="noStrike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68" name="Google Shape;468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325" y="2723125"/>
            <a:ext cx="4021450" cy="140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68"/>
          <p:cNvSpPr txBox="1"/>
          <p:nvPr/>
        </p:nvSpPr>
        <p:spPr>
          <a:xfrm>
            <a:off x="549675" y="356825"/>
            <a:ext cx="8044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EJEMPLO DE USO OPERADOR LIKE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9"/>
          <p:cNvSpPr/>
          <p:nvPr/>
        </p:nvSpPr>
        <p:spPr>
          <a:xfrm>
            <a:off x="657675" y="2723125"/>
            <a:ext cx="3741900" cy="13074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5" name="Google Shape;475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69"/>
          <p:cNvSpPr txBox="1"/>
          <p:nvPr/>
        </p:nvSpPr>
        <p:spPr>
          <a:xfrm>
            <a:off x="549675" y="356825"/>
            <a:ext cx="8044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USO DEL LIKE CON EL COMODÍN </a:t>
            </a: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“_”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69"/>
          <p:cNvSpPr txBox="1"/>
          <p:nvPr/>
        </p:nvSpPr>
        <p:spPr>
          <a:xfrm>
            <a:off x="657675" y="1114525"/>
            <a:ext cx="8044800" cy="29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 implementando el caracter comodín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“_”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podemos también definir el desconocimiento de un solo caracter.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puede combinar con el caracter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%.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game 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 </a:t>
            </a: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LIKE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‘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_IFA%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’;</a:t>
            </a:r>
            <a:endParaRPr b="0" i="0" sz="2100" u="none" cap="none" strike="noStrike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78" name="Google Shape;478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0600" y="2571743"/>
            <a:ext cx="4673400" cy="1122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0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COMBINAR LIKE Y CORCHETES []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84" name="Google Shape;484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1"/>
          <p:cNvSpPr/>
          <p:nvPr/>
        </p:nvSpPr>
        <p:spPr>
          <a:xfrm>
            <a:off x="549675" y="2983900"/>
            <a:ext cx="4022400" cy="13074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0" name="Google Shape;490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71"/>
          <p:cNvSpPr txBox="1"/>
          <p:nvPr/>
        </p:nvSpPr>
        <p:spPr>
          <a:xfrm>
            <a:off x="549675" y="356825"/>
            <a:ext cx="8044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USO DE LIKE CON CORCHETES</a:t>
            </a: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[ ]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71"/>
          <p:cNvSpPr txBox="1"/>
          <p:nvPr/>
        </p:nvSpPr>
        <p:spPr>
          <a:xfrm>
            <a:off x="405900" y="1066925"/>
            <a:ext cx="5287200" cy="3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Dentro de expresiones regulares, el uso de corchetes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nos permite</a:t>
            </a:r>
            <a:r>
              <a:rPr b="1" lang="es-419" sz="18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 el resultado de la búsqueda se limite a un rango inicial determinado de caracteres.</a:t>
            </a:r>
            <a:endParaRPr b="1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game 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name </a:t>
            </a: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LIKE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[A-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]%’;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93" name="Google Shape;493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4375" y="1351900"/>
            <a:ext cx="3376526" cy="29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2"/>
          <p:cNvSpPr/>
          <p:nvPr/>
        </p:nvSpPr>
        <p:spPr>
          <a:xfrm>
            <a:off x="549675" y="2983900"/>
            <a:ext cx="4646700" cy="13074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9" name="Google Shape;499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72"/>
          <p:cNvSpPr txBox="1"/>
          <p:nvPr/>
        </p:nvSpPr>
        <p:spPr>
          <a:xfrm>
            <a:off x="323200" y="1066925"/>
            <a:ext cx="7803600" cy="3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1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1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1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system_user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first_name </a:t>
            </a: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LIKE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‘[A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]%del%’;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1" name="Google Shape;501;p72"/>
          <p:cNvSpPr txBox="1"/>
          <p:nvPr/>
        </p:nvSpPr>
        <p:spPr>
          <a:xfrm>
            <a:off x="549675" y="356825"/>
            <a:ext cx="8044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USO DE LIKE CON CORCHETES</a:t>
            </a: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[ ]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72"/>
          <p:cNvSpPr txBox="1"/>
          <p:nvPr/>
        </p:nvSpPr>
        <p:spPr>
          <a:xfrm>
            <a:off x="642400" y="1466175"/>
            <a:ext cx="74700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integrar la búsqueda de registros que coincidan con uno o dos caracteres iniciales específicos </a:t>
            </a: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73"/>
          <p:cNvSpPr/>
          <p:nvPr/>
        </p:nvSpPr>
        <p:spPr>
          <a:xfrm>
            <a:off x="549675" y="2983900"/>
            <a:ext cx="4022400" cy="13074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8" name="Google Shape;508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73"/>
          <p:cNvSpPr txBox="1"/>
          <p:nvPr/>
        </p:nvSpPr>
        <p:spPr>
          <a:xfrm>
            <a:off x="549675" y="356825"/>
            <a:ext cx="8044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EXCLUSIÓN DE CARACTERES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73"/>
          <p:cNvSpPr txBox="1"/>
          <p:nvPr/>
        </p:nvSpPr>
        <p:spPr>
          <a:xfrm>
            <a:off x="480275" y="1066925"/>
            <a:ext cx="5287200" cy="3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1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1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1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1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game 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name </a:t>
            </a: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LIKE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‘[</a:t>
            </a:r>
            <a:r>
              <a:rPr b="1" lang="es-419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^AC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]%’;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1" name="Google Shape;511;p73"/>
          <p:cNvSpPr txBox="1"/>
          <p:nvPr/>
        </p:nvSpPr>
        <p:spPr>
          <a:xfrm>
            <a:off x="251550" y="1416600"/>
            <a:ext cx="8151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Aprovechando el uso de corchetes,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nos podemos ocupar de excluir de los resultados determinados caracteres. Para ello debemos usar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^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</a:t>
            </a:r>
            <a:endParaRPr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4"/>
          <p:cNvSpPr txBox="1"/>
          <p:nvPr/>
        </p:nvSpPr>
        <p:spPr>
          <a:xfrm>
            <a:off x="1398000" y="1830275"/>
            <a:ext cx="6348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UN POCO!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22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CODE PARTE 3: LIKE</a:t>
            </a:r>
            <a:endParaRPr i="1" sz="22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17" name="Google Shape;517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i="1" lang="es-419" sz="2000">
                <a:latin typeface="Anton"/>
                <a:ea typeface="Anton"/>
                <a:cs typeface="Anton"/>
                <a:sym typeface="Anton"/>
              </a:rPr>
              <a:t>MAPA DE CONCEPTOS CLASE 5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2" name="Google Shape;16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0"/>
          <p:cNvSpPr/>
          <p:nvPr/>
        </p:nvSpPr>
        <p:spPr>
          <a:xfrm>
            <a:off x="3172013" y="2107733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USO COMBINADO DE LIKE Y COMODINES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30"/>
          <p:cNvSpPr/>
          <p:nvPr/>
        </p:nvSpPr>
        <p:spPr>
          <a:xfrm>
            <a:off x="295984" y="2474553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CONSULTAS SQL</a:t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6" name="Google Shape;166;p30"/>
          <p:cNvCxnSpPr>
            <a:stCxn id="165" idx="3"/>
            <a:endCxn id="164" idx="1"/>
          </p:cNvCxnSpPr>
          <p:nvPr/>
        </p:nvCxnSpPr>
        <p:spPr>
          <a:xfrm flipH="1" rot="10800000">
            <a:off x="1748884" y="2408853"/>
            <a:ext cx="1423200" cy="3669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67" name="Google Shape;167;p30"/>
          <p:cNvCxnSpPr>
            <a:stCxn id="165" idx="3"/>
            <a:endCxn id="168" idx="1"/>
          </p:cNvCxnSpPr>
          <p:nvPr/>
        </p:nvCxnSpPr>
        <p:spPr>
          <a:xfrm>
            <a:off x="1748884" y="2775753"/>
            <a:ext cx="1423200" cy="36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69" name="Google Shape;169;p30"/>
          <p:cNvSpPr/>
          <p:nvPr/>
        </p:nvSpPr>
        <p:spPr>
          <a:xfrm>
            <a:off x="3172013" y="2828009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SUBCONSULTAS SQL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0" name="Google Shape;170;p30"/>
          <p:cNvCxnSpPr>
            <a:stCxn id="165" idx="3"/>
            <a:endCxn id="169" idx="1"/>
          </p:cNvCxnSpPr>
          <p:nvPr/>
        </p:nvCxnSpPr>
        <p:spPr>
          <a:xfrm>
            <a:off x="1748884" y="2775753"/>
            <a:ext cx="1423200" cy="3534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71" name="Google Shape;171;p30"/>
          <p:cNvSpPr/>
          <p:nvPr/>
        </p:nvSpPr>
        <p:spPr>
          <a:xfrm>
            <a:off x="3172013" y="3576559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COMBINACIÓN DE SUBCONSULTAS Y FUNCIONES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2" name="Google Shape;172;p30"/>
          <p:cNvCxnSpPr>
            <a:stCxn id="165" idx="3"/>
            <a:endCxn id="171" idx="1"/>
          </p:cNvCxnSpPr>
          <p:nvPr/>
        </p:nvCxnSpPr>
        <p:spPr>
          <a:xfrm>
            <a:off x="1748884" y="2775753"/>
            <a:ext cx="1423200" cy="11019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73" name="Google Shape;173;p30"/>
          <p:cNvSpPr/>
          <p:nvPr/>
        </p:nvSpPr>
        <p:spPr>
          <a:xfrm>
            <a:off x="5484388" y="2828011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* FROM tabla WHERE (SELECT...)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30"/>
          <p:cNvSpPr/>
          <p:nvPr/>
        </p:nvSpPr>
        <p:spPr>
          <a:xfrm>
            <a:off x="5484388" y="3571017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(=, AVG, SUM)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5" name="Google Shape;175;p30"/>
          <p:cNvCxnSpPr>
            <a:stCxn id="171" idx="3"/>
            <a:endCxn id="174" idx="1"/>
          </p:cNvCxnSpPr>
          <p:nvPr/>
        </p:nvCxnSpPr>
        <p:spPr>
          <a:xfrm flipH="1" rot="10800000">
            <a:off x="4829813" y="3872359"/>
            <a:ext cx="654600" cy="5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76" name="Google Shape;176;p30"/>
          <p:cNvCxnSpPr>
            <a:stCxn id="169" idx="3"/>
            <a:endCxn id="173" idx="1"/>
          </p:cNvCxnSpPr>
          <p:nvPr/>
        </p:nvCxnSpPr>
        <p:spPr>
          <a:xfrm>
            <a:off x="4829813" y="3129209"/>
            <a:ext cx="654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77" name="Google Shape;177;p30"/>
          <p:cNvSpPr/>
          <p:nvPr/>
        </p:nvSpPr>
        <p:spPr>
          <a:xfrm>
            <a:off x="3172013" y="1402275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UNIÓN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8" name="Google Shape;178;p30"/>
          <p:cNvCxnSpPr>
            <a:stCxn id="165" idx="3"/>
            <a:endCxn id="177" idx="1"/>
          </p:cNvCxnSpPr>
          <p:nvPr/>
        </p:nvCxnSpPr>
        <p:spPr>
          <a:xfrm flipH="1" rot="10800000">
            <a:off x="1748884" y="1703553"/>
            <a:ext cx="1423200" cy="10722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79" name="Google Shape;179;p30"/>
          <p:cNvSpPr/>
          <p:nvPr/>
        </p:nvSpPr>
        <p:spPr>
          <a:xfrm>
            <a:off x="3172013" y="716475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0" name="Google Shape;180;p30"/>
          <p:cNvCxnSpPr>
            <a:stCxn id="165" idx="3"/>
            <a:endCxn id="179" idx="1"/>
          </p:cNvCxnSpPr>
          <p:nvPr/>
        </p:nvCxnSpPr>
        <p:spPr>
          <a:xfrm flipH="1" rot="10800000">
            <a:off x="1748884" y="1017753"/>
            <a:ext cx="1423200" cy="17580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5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419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s-419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6"/>
          <p:cNvSpPr txBox="1"/>
          <p:nvPr/>
        </p:nvSpPr>
        <p:spPr>
          <a:xfrm>
            <a:off x="335600" y="2520825"/>
            <a:ext cx="85437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USO DEL OPERADOR LIKE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28" name="Google Shape;528;p76"/>
          <p:cNvSpPr txBox="1"/>
          <p:nvPr/>
        </p:nvSpPr>
        <p:spPr>
          <a:xfrm>
            <a:off x="729300" y="3392050"/>
            <a:ext cx="77151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Implementemos el uso del operador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LIKE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sobre las tablas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GAME 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1"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SYSTEM_USER 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nuestra base de datos </a:t>
            </a:r>
            <a:r>
              <a:rPr b="1"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GAMER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15 minutos 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29" name="Google Shape;529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10516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7"/>
          <p:cNvSpPr txBox="1"/>
          <p:nvPr/>
        </p:nvSpPr>
        <p:spPr>
          <a:xfrm>
            <a:off x="340350" y="1103763"/>
            <a:ext cx="8463300" cy="3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Buscaremos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usuarios (SYSTEM_USER)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utilizando el operador LIKE, y combinando el mismo con las diferentes variantes vistas hasta aquí.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Helvetica Neue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Aquellos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usuarios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cuyo nombre comience con la letra ‘</a:t>
            </a:r>
            <a:r>
              <a:rPr b="0" i="1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’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Helvetica Neue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Aquellos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usuarios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cuyo apellido contenga la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letra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‘</a:t>
            </a:r>
            <a:r>
              <a:rPr b="0" i="1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’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Helvetica Neue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Aquellos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usuarios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cuyo nombre contenga la letra ‘</a:t>
            </a:r>
            <a:r>
              <a:rPr i="1"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’ en segundo lugar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Helvetica Neue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Aquellos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usuarios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cuyo nombre finalice con la letra ‘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’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Helvetica Neue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Aquellos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usuarios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cuyo nombre no incluya las letras ‘ch’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36" name="Google Shape;536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77"/>
          <p:cNvSpPr txBox="1"/>
          <p:nvPr/>
        </p:nvSpPr>
        <p:spPr>
          <a:xfrm>
            <a:off x="422350" y="265125"/>
            <a:ext cx="85437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USO DEL OPERADOR LIKE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8"/>
          <p:cNvSpPr txBox="1"/>
          <p:nvPr/>
        </p:nvSpPr>
        <p:spPr>
          <a:xfrm>
            <a:off x="2187450" y="2077200"/>
            <a:ext cx="480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SUBCONSULTAS SQL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9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OBTENER DATOS DE OTRAS TABLAS MEDIANTE LAS SUBCONSULTAS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49" name="Google Shape;549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80"/>
          <p:cNvSpPr txBox="1"/>
          <p:nvPr/>
        </p:nvSpPr>
        <p:spPr>
          <a:xfrm>
            <a:off x="807000" y="1791825"/>
            <a:ext cx="7828800" cy="12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subconsulta es una consulta anidada en una instrucción o bien en otra subconsulta. Las subconsultas se pueden utilizar en cualquier parte en la que se permita una expresión.</a:t>
            </a:r>
            <a:endParaRPr sz="1800">
              <a:solidFill>
                <a:srgbClr val="1E1E1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1E1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56" name="Google Shape;556;p80"/>
          <p:cNvSpPr txBox="1"/>
          <p:nvPr/>
        </p:nvSpPr>
        <p:spPr>
          <a:xfrm>
            <a:off x="1381650" y="319650"/>
            <a:ext cx="63807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SUBCONSULTAS</a:t>
            </a: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: DEFINICIÓN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80"/>
          <p:cNvSpPr/>
          <p:nvPr/>
        </p:nvSpPr>
        <p:spPr>
          <a:xfrm>
            <a:off x="778275" y="3212500"/>
            <a:ext cx="5287200" cy="18498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80"/>
          <p:cNvSpPr txBox="1"/>
          <p:nvPr/>
        </p:nvSpPr>
        <p:spPr>
          <a:xfrm>
            <a:off x="861275" y="3152775"/>
            <a:ext cx="52872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game 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 </a:t>
            </a: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(SELECT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game 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name </a:t>
            </a: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LIKE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‘[A-C]%’)</a:t>
            </a: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2100" u="none" cap="none" strike="noStrike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" name="Google Shape;563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81"/>
          <p:cNvSpPr txBox="1"/>
          <p:nvPr/>
        </p:nvSpPr>
        <p:spPr>
          <a:xfrm>
            <a:off x="4299050" y="1215650"/>
            <a:ext cx="4295400" cy="35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debemos incluir en la cláusula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</a:t>
            </a:r>
            <a:r>
              <a:rPr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algún criterio de selección que existe en otra tabla, las subconsultas son el elemento ideal que nos permitirá recuperar los valores acordes a dicha condición.</a:t>
            </a:r>
            <a:endParaRPr i="0" sz="1800" u="none" cap="none" strike="noStrike">
              <a:solidFill>
                <a:srgbClr val="1E1E1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65" name="Google Shape;565;p81"/>
          <p:cNvPicPr preferRelativeResize="0"/>
          <p:nvPr/>
        </p:nvPicPr>
        <p:blipFill rotWithShape="1">
          <a:blip r:embed="rId4">
            <a:alphaModFix/>
          </a:blip>
          <a:srcRect b="0" l="20445" r="0" t="0"/>
          <a:stretch/>
        </p:blipFill>
        <p:spPr>
          <a:xfrm>
            <a:off x="0" y="0"/>
            <a:ext cx="40917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81"/>
          <p:cNvPicPr preferRelativeResize="0"/>
          <p:nvPr/>
        </p:nvPicPr>
        <p:blipFill rotWithShape="1">
          <a:blip r:embed="rId5">
            <a:alphaModFix/>
          </a:blip>
          <a:srcRect b="0" l="20829" r="18531" t="0"/>
          <a:stretch/>
        </p:blipFill>
        <p:spPr>
          <a:xfrm>
            <a:off x="2717599" y="3664200"/>
            <a:ext cx="1259000" cy="1364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81"/>
          <p:cNvSpPr txBox="1"/>
          <p:nvPr/>
        </p:nvSpPr>
        <p:spPr>
          <a:xfrm>
            <a:off x="4195250" y="356825"/>
            <a:ext cx="4399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3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USO DE CONSULTAS DENTRO DE CONSULTAS</a:t>
            </a:r>
            <a:endParaRPr b="0" i="0" sz="3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82"/>
          <p:cNvSpPr txBox="1"/>
          <p:nvPr/>
        </p:nvSpPr>
        <p:spPr>
          <a:xfrm>
            <a:off x="483650" y="1190850"/>
            <a:ext cx="81108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poder llevar a cabo esto de manera exitosa, debemos tener en cuenta las siguientes reglas:</a:t>
            </a:r>
            <a:endParaRPr b="0" i="0" sz="1800" u="none" cap="none" strike="noStrike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4" name="Google Shape;574;p82"/>
          <p:cNvSpPr txBox="1"/>
          <p:nvPr/>
        </p:nvSpPr>
        <p:spPr>
          <a:xfrm>
            <a:off x="483650" y="356825"/>
            <a:ext cx="8110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4300">
                <a:latin typeface="Anton"/>
                <a:ea typeface="Anton"/>
                <a:cs typeface="Anton"/>
                <a:sym typeface="Anton"/>
              </a:rPr>
              <a:t>SUBCONSULTAS EN UN WHERE</a:t>
            </a:r>
            <a:endParaRPr b="0" i="0" sz="4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82"/>
          <p:cNvSpPr txBox="1"/>
          <p:nvPr/>
        </p:nvSpPr>
        <p:spPr>
          <a:xfrm>
            <a:off x="483650" y="2196750"/>
            <a:ext cx="8378100" cy="22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subconsulta debe ir entre paréntesis.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subconsulta debe tener una sola columna o expresión.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 podemos utilizar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BETWEEN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LIKE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la subconsulta.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 debemos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colocar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la cláusula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ORDER BY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la subconsulta.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Otras cuestiones más con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que veremos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oportunamente cuando abordemos dichos temas.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Google Shape;580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83"/>
          <p:cNvSpPr txBox="1"/>
          <p:nvPr/>
        </p:nvSpPr>
        <p:spPr>
          <a:xfrm>
            <a:off x="506150" y="1293750"/>
            <a:ext cx="81108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Contamos con dos tablas: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SYSTEM_</a:t>
            </a:r>
            <a:r>
              <a:rPr b="1" lang="es-419" sz="1800">
                <a:latin typeface="Helvetica Neue"/>
                <a:ea typeface="Helvetica Neue"/>
                <a:cs typeface="Helvetica Neue"/>
                <a:sym typeface="Helvetica Neue"/>
              </a:rPr>
              <a:t>USER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1" lang="es-419" sz="1800">
                <a:latin typeface="Helvetica Neue"/>
                <a:ea typeface="Helvetica Neue"/>
                <a:cs typeface="Helvetica Neue"/>
                <a:sym typeface="Helvetica Neue"/>
              </a:rPr>
              <a:t>USER_TYPE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;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necesitamos visualizar aquellos 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usuarios con el máximo identificador de tipo 👇</a:t>
            </a:r>
            <a:endParaRPr b="0" i="0" sz="1800" u="none" cap="none" strike="noStrike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2" name="Google Shape;582;p83"/>
          <p:cNvSpPr txBox="1"/>
          <p:nvPr/>
        </p:nvSpPr>
        <p:spPr>
          <a:xfrm>
            <a:off x="483650" y="356825"/>
            <a:ext cx="8110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EJEMPLO DE SUBCONSULTAS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3" name="Google Shape;583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2100" y="253025"/>
            <a:ext cx="849425" cy="84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5175" y="2378658"/>
            <a:ext cx="6012750" cy="2492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4"/>
          <p:cNvSpPr/>
          <p:nvPr/>
        </p:nvSpPr>
        <p:spPr>
          <a:xfrm>
            <a:off x="-100" y="3224275"/>
            <a:ext cx="9144000" cy="19194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0" name="Google Shape;590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84"/>
          <p:cNvSpPr txBox="1"/>
          <p:nvPr/>
        </p:nvSpPr>
        <p:spPr>
          <a:xfrm>
            <a:off x="483650" y="3468200"/>
            <a:ext cx="84717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id_system_user, last_name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system_user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id_user_type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= (</a:t>
            </a: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max(id_user_type) </a:t>
            </a: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user_type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2" name="Google Shape;592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6975" y="1093763"/>
            <a:ext cx="5074125" cy="2103675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84"/>
          <p:cNvSpPr txBox="1"/>
          <p:nvPr/>
        </p:nvSpPr>
        <p:spPr>
          <a:xfrm>
            <a:off x="483650" y="356825"/>
            <a:ext cx="8110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EJEMPLO DE SUBCONSULTAS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4" name="Google Shape;594;p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82100" y="253025"/>
            <a:ext cx="849425" cy="8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/>
        </p:nvSpPr>
        <p:spPr>
          <a:xfrm>
            <a:off x="2187450" y="2077200"/>
            <a:ext cx="480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JOIN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85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SUBCONSULTAS EN UNA MISMA TABLA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00" name="Google Shape;600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605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86"/>
          <p:cNvSpPr txBox="1"/>
          <p:nvPr/>
        </p:nvSpPr>
        <p:spPr>
          <a:xfrm>
            <a:off x="594075" y="1453950"/>
            <a:ext cx="4658700" cy="28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podemos abordar subconsultas dentro de una misma tabla. 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este caso, la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tabla </a:t>
            </a:r>
            <a:r>
              <a:rPr b="1" lang="es-419" sz="1800">
                <a:latin typeface="Helvetica Neue"/>
                <a:ea typeface="Helvetica Neue"/>
                <a:cs typeface="Helvetica Neue"/>
                <a:sym typeface="Helvetica Neue"/>
              </a:rPr>
              <a:t>vote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cuenta con información 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del puntaje que cada usuario le dio a un juego en la </a:t>
            </a:r>
            <a:r>
              <a:rPr b="1" lang="es-419" sz="1800">
                <a:latin typeface="Helvetica Neue"/>
                <a:ea typeface="Helvetica Neue"/>
                <a:cs typeface="Helvetica Neue"/>
                <a:sym typeface="Helvetica Neue"/>
              </a:rPr>
              <a:t>columna value.</a:t>
            </a:r>
            <a:endParaRPr b="1" i="0" sz="1800" u="none" cap="none" strike="noStrike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7" name="Google Shape;607;p86"/>
          <p:cNvSpPr txBox="1"/>
          <p:nvPr/>
        </p:nvSpPr>
        <p:spPr>
          <a:xfrm>
            <a:off x="483650" y="322675"/>
            <a:ext cx="8110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SUBCONSULTAS INTERNAS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8" name="Google Shape;608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3986" y="1403250"/>
            <a:ext cx="2685914" cy="31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87"/>
          <p:cNvSpPr/>
          <p:nvPr/>
        </p:nvSpPr>
        <p:spPr>
          <a:xfrm>
            <a:off x="-100" y="3224275"/>
            <a:ext cx="9144000" cy="19194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4" name="Google Shape;614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87"/>
          <p:cNvSpPr txBox="1"/>
          <p:nvPr/>
        </p:nvSpPr>
        <p:spPr>
          <a:xfrm>
            <a:off x="483650" y="1426375"/>
            <a:ext cx="56859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Busquemos 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los usuarios que votaron con un puntaje superior al promedio.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Nota: La función floor convierte float a entero.</a:t>
            </a:r>
            <a:endParaRPr sz="1800"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6" name="Google Shape;616;p87"/>
          <p:cNvSpPr txBox="1"/>
          <p:nvPr/>
        </p:nvSpPr>
        <p:spPr>
          <a:xfrm>
            <a:off x="342025" y="3671450"/>
            <a:ext cx="8412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id_system_user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vote </a:t>
            </a: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value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= (</a:t>
            </a: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800" u="none" cap="none" strike="noStrik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FLOOR(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AVG(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s-419" sz="1800" u="none" cap="none" strike="noStrike">
                <a:solidFill>
                  <a:schemeClr val="lt1"/>
                </a:solidFill>
                <a:highlight>
                  <a:schemeClr val="accent2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vote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7" name="Google Shape;617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4959" y="1268375"/>
            <a:ext cx="1476138" cy="1720288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87"/>
          <p:cNvSpPr txBox="1"/>
          <p:nvPr/>
        </p:nvSpPr>
        <p:spPr>
          <a:xfrm>
            <a:off x="483650" y="322675"/>
            <a:ext cx="8110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SUBCONSULTAS INTERNAS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88"/>
          <p:cNvSpPr/>
          <p:nvPr/>
        </p:nvSpPr>
        <p:spPr>
          <a:xfrm>
            <a:off x="-100" y="3224275"/>
            <a:ext cx="9144000" cy="19194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4" name="Google Shape;624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88"/>
          <p:cNvSpPr txBox="1"/>
          <p:nvPr/>
        </p:nvSpPr>
        <p:spPr>
          <a:xfrm>
            <a:off x="644750" y="1426375"/>
            <a:ext cx="49698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también obtener los votos totales de un </a:t>
            </a:r>
            <a:r>
              <a:rPr lang="es-419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juego es</a:t>
            </a:r>
            <a:r>
              <a:rPr b="0" i="0" lang="es-419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pecífico, por ejemplo el de menor</a:t>
            </a:r>
            <a:r>
              <a:rPr b="1" i="0" lang="es-419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id:</a:t>
            </a:r>
            <a:endParaRPr b="1" i="0" sz="1900" u="none" cap="none" strike="noStrike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6" name="Google Shape;626;p88"/>
          <p:cNvSpPr txBox="1"/>
          <p:nvPr/>
        </p:nvSpPr>
        <p:spPr>
          <a:xfrm>
            <a:off x="516600" y="3485425"/>
            <a:ext cx="8110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SUM(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vote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id_game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= (</a:t>
            </a: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min(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id_game) </a:t>
            </a: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game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7" name="Google Shape;627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8299" y="1101475"/>
            <a:ext cx="1630076" cy="189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88"/>
          <p:cNvSpPr txBox="1"/>
          <p:nvPr/>
        </p:nvSpPr>
        <p:spPr>
          <a:xfrm>
            <a:off x="483650" y="322675"/>
            <a:ext cx="8110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SUBCONSULTAS INTERNAS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9"/>
          <p:cNvSpPr/>
          <p:nvPr/>
        </p:nvSpPr>
        <p:spPr>
          <a:xfrm>
            <a:off x="-100" y="3224275"/>
            <a:ext cx="9144000" cy="19194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4" name="Google Shape;634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89"/>
          <p:cNvSpPr txBox="1"/>
          <p:nvPr/>
        </p:nvSpPr>
        <p:spPr>
          <a:xfrm>
            <a:off x="483650" y="1219325"/>
            <a:ext cx="8114400" cy="1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supuesto,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también sumar otr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os operadores combinados con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como ser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&lt;, &gt; =&gt;, &lt;=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para recuperar un conjunto de valores más específico todavía.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 los u</a:t>
            </a:r>
            <a:r>
              <a:rPr lang="es-419" sz="1800"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suarios que votaron por encima del promedio total de votos.</a:t>
            </a:r>
            <a:endParaRPr b="0" i="0" sz="1800" u="none" cap="none" strike="noStrike">
              <a:solidFill>
                <a:srgbClr val="000000"/>
              </a:solidFill>
              <a:highlight>
                <a:schemeClr val="accent6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6" name="Google Shape;636;p89"/>
          <p:cNvSpPr txBox="1"/>
          <p:nvPr/>
        </p:nvSpPr>
        <p:spPr>
          <a:xfrm>
            <a:off x="844450" y="3468200"/>
            <a:ext cx="73083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id_system_user 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vote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value &gt; (</a:t>
            </a: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avg(value) </a:t>
            </a: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vote);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7" name="Google Shape;637;p89"/>
          <p:cNvSpPr txBox="1"/>
          <p:nvPr/>
        </p:nvSpPr>
        <p:spPr>
          <a:xfrm>
            <a:off x="483650" y="322675"/>
            <a:ext cx="8110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SUBCONSULTAS INTERNAS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90"/>
          <p:cNvSpPr txBox="1"/>
          <p:nvPr/>
        </p:nvSpPr>
        <p:spPr>
          <a:xfrm>
            <a:off x="1398000" y="1830275"/>
            <a:ext cx="6348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UN POCO!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22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CODE PARTE 4: SUBCONSULTAS</a:t>
            </a:r>
            <a:endParaRPr i="1" sz="22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43" name="Google Shape;643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91"/>
          <p:cNvSpPr txBox="1"/>
          <p:nvPr/>
        </p:nvSpPr>
        <p:spPr>
          <a:xfrm>
            <a:off x="0" y="2077200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OTROS COMANDOS EN SUBCONSULTAS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92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USO DE ORDER BY EN SUBCONSULTAS SQL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54" name="Google Shape;654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Google Shape;659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93"/>
          <p:cNvSpPr txBox="1"/>
          <p:nvPr/>
        </p:nvSpPr>
        <p:spPr>
          <a:xfrm>
            <a:off x="483650" y="1929025"/>
            <a:ext cx="8110800" cy="27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Sabemos que el ordenamiento de la información obtenida a partir de una consulta es clave para mostrar los resultados de forma homogénea.</a:t>
            </a:r>
            <a:endParaRPr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ello, la </a:t>
            </a:r>
            <a:r>
              <a:rPr lang="es-419" sz="19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sentencia ORDER BY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puede ser utilizada dentro de consultas con subconsultas, teniendo en cuenta que dicho ordenamiento debe realizarse en la consulta principal.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1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1" name="Google Shape;661;p93"/>
          <p:cNvSpPr txBox="1"/>
          <p:nvPr/>
        </p:nvSpPr>
        <p:spPr>
          <a:xfrm>
            <a:off x="483650" y="356825"/>
            <a:ext cx="8110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ORDENAMIENTO DE CONSULTAS CON SUBCONSULTAS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6" name="Google Shape;666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94"/>
          <p:cNvSpPr txBox="1"/>
          <p:nvPr/>
        </p:nvSpPr>
        <p:spPr>
          <a:xfrm>
            <a:off x="547175" y="2152025"/>
            <a:ext cx="8207400" cy="22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Recordemos que en los casos vistos hasta ahora siempre se ejecuta la</a:t>
            </a:r>
            <a:r>
              <a:rPr b="1" i="0" lang="es-419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subconsulta en primera instancia</a:t>
            </a:r>
            <a:r>
              <a:rPr b="0" i="0" lang="es-419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una vez resuelta ésta, se ejecuta la consult</a:t>
            </a:r>
            <a:r>
              <a:rPr lang="es-419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a.</a:t>
            </a:r>
            <a:endParaRPr b="0" i="0" sz="1900" u="none" cap="none" strike="noStrike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8" name="Google Shape;668;p94"/>
          <p:cNvSpPr txBox="1"/>
          <p:nvPr/>
        </p:nvSpPr>
        <p:spPr>
          <a:xfrm>
            <a:off x="523625" y="3645713"/>
            <a:ext cx="825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Entonces debemos incluir el orden sobre la consulta más externa.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94"/>
          <p:cNvSpPr txBox="1"/>
          <p:nvPr/>
        </p:nvSpPr>
        <p:spPr>
          <a:xfrm>
            <a:off x="483650" y="356825"/>
            <a:ext cx="8110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ORDENAMIENTO DE CONSULTAS CON SUBCONSULTAS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0" name="Google Shape;670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9025" y="4186600"/>
            <a:ext cx="803700" cy="8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2"/>
          <p:cNvSpPr txBox="1"/>
          <p:nvPr/>
        </p:nvSpPr>
        <p:spPr>
          <a:xfrm>
            <a:off x="444625" y="986325"/>
            <a:ext cx="3609900" cy="3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JOIN </a:t>
            </a:r>
            <a:r>
              <a:rPr b="0" i="0" lang="es-419" sz="18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</a:t>
            </a:r>
            <a:r>
              <a:rPr b="1" i="0" lang="es-419" sz="18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combinar registros de diferentes tablas</a:t>
            </a:r>
            <a:r>
              <a:rPr b="0" i="0" lang="es-419" sz="18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complementándose con la cláusula </a:t>
            </a:r>
            <a:r>
              <a:rPr b="1" i="0" lang="es-419" sz="18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ON</a:t>
            </a:r>
            <a:r>
              <a:rPr b="0" i="0" lang="es-419" sz="18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la cual establece la condición por la cual queremos unir las tablas. Generalmente son campos comunes entre tablas.</a:t>
            </a:r>
            <a:r>
              <a:rPr lang="es-419" sz="1800">
                <a:solidFill>
                  <a:srgbClr val="1E1E1E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8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</a:t>
            </a:r>
            <a:r>
              <a:rPr b="1" i="0" lang="es-419" sz="18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tipos de JOIN</a:t>
            </a:r>
            <a:r>
              <a:rPr b="0" i="0" lang="es-419" sz="18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importantes, son cuatro:</a:t>
            </a:r>
            <a:endParaRPr b="0" i="0" sz="1800" u="none" cap="none" strike="noStrike">
              <a:solidFill>
                <a:srgbClr val="1E1E1E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1E1E1E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1E1E1E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E1E1E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E1E1E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2" name="Google Shape;192;p32"/>
          <p:cNvSpPr txBox="1"/>
          <p:nvPr/>
        </p:nvSpPr>
        <p:spPr>
          <a:xfrm>
            <a:off x="621975" y="356825"/>
            <a:ext cx="6068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CONCEPTO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0725" y="914525"/>
            <a:ext cx="4784675" cy="2975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95"/>
          <p:cNvSpPr/>
          <p:nvPr/>
        </p:nvSpPr>
        <p:spPr>
          <a:xfrm>
            <a:off x="-100" y="3224275"/>
            <a:ext cx="9144000" cy="19194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6" name="Google Shape;676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95"/>
          <p:cNvSpPr txBox="1"/>
          <p:nvPr/>
        </p:nvSpPr>
        <p:spPr>
          <a:xfrm>
            <a:off x="483650" y="356825"/>
            <a:ext cx="8110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ORDEN EN SUBCONSULTAS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95"/>
          <p:cNvSpPr txBox="1"/>
          <p:nvPr/>
        </p:nvSpPr>
        <p:spPr>
          <a:xfrm>
            <a:off x="483650" y="3468200"/>
            <a:ext cx="8471700" cy="15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id_system_user, last_name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system_user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id_user_type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= (</a:t>
            </a: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max(id_user_type) </a:t>
            </a: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user_type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last_name </a:t>
            </a: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ASC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9" name="Google Shape;679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8313" y="1066926"/>
            <a:ext cx="5281475" cy="21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6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USO DE GROUP BY EN SUBCONSULTAS SQL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85" name="Google Shape;685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0" name="Google Shape;690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97"/>
          <p:cNvSpPr txBox="1"/>
          <p:nvPr/>
        </p:nvSpPr>
        <p:spPr>
          <a:xfrm>
            <a:off x="3048950" y="1892925"/>
            <a:ext cx="5483400" cy="15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Acopl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a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mos la sentencia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BY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dentro de una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consulta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con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subconsulta asociada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Veamos que nuestro ejemplo presta más información que antes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destacando ahora en qué se desempeña cada uno de ellos</a:t>
            </a:r>
            <a:endParaRPr b="0" i="0" sz="1800" u="none" cap="none" strike="noStrike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2" name="Google Shape;692;p97"/>
          <p:cNvSpPr txBox="1"/>
          <p:nvPr/>
        </p:nvSpPr>
        <p:spPr>
          <a:xfrm>
            <a:off x="483650" y="356825"/>
            <a:ext cx="8110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INTEGRANDO GROUP BY EN CONSULTAS Y SUBCONSULTAS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3" name="Google Shape;693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762" y="1783600"/>
            <a:ext cx="1975425" cy="230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" name="Google Shape;698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98"/>
          <p:cNvSpPr txBox="1"/>
          <p:nvPr/>
        </p:nvSpPr>
        <p:spPr>
          <a:xfrm>
            <a:off x="483650" y="1327200"/>
            <a:ext cx="8349300" cy="14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Debemos obtener la suma de votos por juego, solo de aquell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o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 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juegos de nivel 1. Observemos cómo podemos hacerlo con nuestras tablas</a:t>
            </a:r>
            <a:endParaRPr b="0" i="0" sz="1800" u="none" cap="none" strike="noStrike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00" name="Google Shape;700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600" y="2646775"/>
            <a:ext cx="7757399" cy="201285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98"/>
          <p:cNvSpPr txBox="1"/>
          <p:nvPr/>
        </p:nvSpPr>
        <p:spPr>
          <a:xfrm>
            <a:off x="483650" y="356825"/>
            <a:ext cx="8110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INTEGRANDO GROUP BY EN CONSULTAS Y SUBCONSULTAS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" name="Google Shape;706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150" y="1287713"/>
            <a:ext cx="6568150" cy="1704269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99"/>
          <p:cNvSpPr/>
          <p:nvPr/>
        </p:nvSpPr>
        <p:spPr>
          <a:xfrm>
            <a:off x="-100" y="3271275"/>
            <a:ext cx="9144000" cy="18726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8" name="Google Shape;708;p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99"/>
          <p:cNvSpPr txBox="1"/>
          <p:nvPr/>
        </p:nvSpPr>
        <p:spPr>
          <a:xfrm>
            <a:off x="1078725" y="3376900"/>
            <a:ext cx="6910200" cy="1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id_game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votos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vote 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id_game </a:t>
            </a: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id_game 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game </a:t>
            </a: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id_level = 1)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id_game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99"/>
          <p:cNvSpPr/>
          <p:nvPr/>
        </p:nvSpPr>
        <p:spPr>
          <a:xfrm>
            <a:off x="7286307" y="2130586"/>
            <a:ext cx="1574400" cy="330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1" name="Google Shape;711;p99"/>
          <p:cNvCxnSpPr/>
          <p:nvPr/>
        </p:nvCxnSpPr>
        <p:spPr>
          <a:xfrm flipH="1" rot="10800000">
            <a:off x="3480375" y="1644450"/>
            <a:ext cx="3978300" cy="525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2" name="Google Shape;712;p99"/>
          <p:cNvSpPr txBox="1"/>
          <p:nvPr/>
        </p:nvSpPr>
        <p:spPr>
          <a:xfrm>
            <a:off x="358575" y="1125700"/>
            <a:ext cx="2147400" cy="20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O</a:t>
            </a:r>
            <a:r>
              <a:rPr b="0"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btener la suma de votos </a:t>
            </a:r>
            <a:r>
              <a:rPr b="1" i="0" lang="es-419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 juego</a:t>
            </a:r>
            <a:r>
              <a:rPr b="0"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solo de aquell</a:t>
            </a: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o</a:t>
            </a:r>
            <a:r>
              <a:rPr b="0" i="0" lang="es-419" sz="1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 </a:t>
            </a:r>
            <a:r>
              <a:rPr lang="es-419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juegos de nivel 1.</a:t>
            </a:r>
            <a:endParaRPr b="0" i="0" sz="1700" u="none" cap="none" strike="noStrike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3" name="Google Shape;713;p99"/>
          <p:cNvSpPr txBox="1"/>
          <p:nvPr/>
        </p:nvSpPr>
        <p:spPr>
          <a:xfrm>
            <a:off x="483650" y="356825"/>
            <a:ext cx="8110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INTEGRANDO GROUP BY EN CONSULTAS Y SUBCONSULTAS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" name="Google Shape;718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100"/>
          <p:cNvSpPr txBox="1"/>
          <p:nvPr/>
        </p:nvSpPr>
        <p:spPr>
          <a:xfrm>
            <a:off x="516600" y="2361050"/>
            <a:ext cx="8110800" cy="17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esta forma, podremos conocer </a:t>
            </a:r>
            <a:r>
              <a:rPr lang="es-419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cuál</a:t>
            </a:r>
            <a:r>
              <a:rPr lang="es-419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es el juego que más puntos acumula con votos, o el que menos si ordenamos el resultado.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flexibilidad de SQL nos permite realizar cualquier consulta, siempre que los diseños estén correctamente normalizados.</a:t>
            </a:r>
            <a:endParaRPr sz="2000">
              <a:solidFill>
                <a:schemeClr val="dk1"/>
              </a:solidFill>
              <a:highlight>
                <a:schemeClr val="accent6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1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20" name="Google Shape;720;p100"/>
          <p:cNvSpPr txBox="1"/>
          <p:nvPr/>
        </p:nvSpPr>
        <p:spPr>
          <a:xfrm>
            <a:off x="483650" y="356825"/>
            <a:ext cx="8110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3500">
                <a:latin typeface="Anton"/>
                <a:ea typeface="Anton"/>
                <a:cs typeface="Anton"/>
                <a:sym typeface="Anton"/>
              </a:rPr>
              <a:t>INTEGRANDO GROUP BY EN CONSULTAS Y SUBCONSULTAS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01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USO DE HAVING EN SUBCONSULTAS SQL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26" name="Google Shape;726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1" name="Google Shape;731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102"/>
          <p:cNvSpPr txBox="1"/>
          <p:nvPr/>
        </p:nvSpPr>
        <p:spPr>
          <a:xfrm>
            <a:off x="483650" y="1633825"/>
            <a:ext cx="8110800" cy="20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Veamos cómo integrar consultas con </a:t>
            </a:r>
            <a:r>
              <a:rPr b="1" i="0" lang="es-419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HAVING</a:t>
            </a: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Ahora </a:t>
            </a:r>
            <a:r>
              <a:rPr lang="es-419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s</a:t>
            </a: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eleccionaremos </a:t>
            </a: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juegos pero sólo aquellos que hayan tenido más de un voto. </a:t>
            </a:r>
            <a:endParaRPr b="0" i="0" sz="2000" u="none" cap="none" strike="noStrike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3" name="Google Shape;733;p102"/>
          <p:cNvSpPr txBox="1"/>
          <p:nvPr/>
        </p:nvSpPr>
        <p:spPr>
          <a:xfrm>
            <a:off x="318950" y="536600"/>
            <a:ext cx="8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INTEGRANDO HAVING EN CONSULTAS Y SUBCONSULTAS</a:t>
            </a:r>
            <a:endParaRPr i="1" sz="32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34" name="Google Shape;734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8737" y="36478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03"/>
          <p:cNvSpPr/>
          <p:nvPr/>
        </p:nvSpPr>
        <p:spPr>
          <a:xfrm>
            <a:off x="4593275" y="1203800"/>
            <a:ext cx="4161300" cy="39399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0" name="Google Shape;740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103"/>
          <p:cNvSpPr txBox="1"/>
          <p:nvPr/>
        </p:nvSpPr>
        <p:spPr>
          <a:xfrm>
            <a:off x="4593275" y="1562000"/>
            <a:ext cx="4161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id_game, name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game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id_level = 1 </a:t>
            </a: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id_game </a:t>
            </a: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id_game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vote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id_game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HAVING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count(*) &gt; 1);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2" name="Google Shape;742;p103"/>
          <p:cNvSpPr txBox="1"/>
          <p:nvPr/>
        </p:nvSpPr>
        <p:spPr>
          <a:xfrm>
            <a:off x="531550" y="3140525"/>
            <a:ext cx="3439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Seleccionaremos los juegos pero sólo aquellos que hayan tenido más de un voto 👉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43" name="Google Shape;743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362" y="1329425"/>
            <a:ext cx="4519324" cy="1265776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103"/>
          <p:cNvSpPr txBox="1"/>
          <p:nvPr/>
        </p:nvSpPr>
        <p:spPr>
          <a:xfrm>
            <a:off x="318950" y="536600"/>
            <a:ext cx="8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INTEGRANDO HAVING EN CONSULTAS Y SUBCONSULTAS</a:t>
            </a:r>
            <a:endParaRPr i="1" sz="32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04"/>
          <p:cNvSpPr txBox="1"/>
          <p:nvPr/>
        </p:nvSpPr>
        <p:spPr>
          <a:xfrm>
            <a:off x="1398000" y="1830275"/>
            <a:ext cx="6348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UN POCO!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22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CODE PARTE 5: ORDER BY, HAVING Y GROUP BY</a:t>
            </a:r>
            <a:endParaRPr i="1" sz="22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22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EN SUBCONSUTLAS</a:t>
            </a:r>
            <a:endParaRPr i="1" sz="22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50" name="Google Shape;750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/>
        </p:nvSpPr>
        <p:spPr>
          <a:xfrm>
            <a:off x="1015761" y="203744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LEFT JOIN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9" name="Google Shape;19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05"/>
          <p:cNvSpPr txBox="1"/>
          <p:nvPr/>
        </p:nvSpPr>
        <p:spPr>
          <a:xfrm>
            <a:off x="335600" y="2520825"/>
            <a:ext cx="85437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SUBCONSULTAS SQL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56" name="Google Shape;756;p105"/>
          <p:cNvSpPr txBox="1"/>
          <p:nvPr/>
        </p:nvSpPr>
        <p:spPr>
          <a:xfrm>
            <a:off x="129950" y="3392050"/>
            <a:ext cx="89550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base en la estructura previamente generada, resolver las consignas presentadas.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 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57" name="Google Shape;757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10516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06"/>
          <p:cNvSpPr txBox="1"/>
          <p:nvPr/>
        </p:nvSpPr>
        <p:spPr>
          <a:xfrm>
            <a:off x="340350" y="818688"/>
            <a:ext cx="8463300" cy="3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Llevemos todos los ejemplos hasta aquí aprendidos, a la base de datos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GAMER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Trabajamos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con las tablas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combinando consultas y subconsultas que cumplan con el uso de: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Helvetica Neue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Juegos jugados por jugador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Helvetica Neue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Condicionales en el nombre de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los usuarios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Helvetica Neue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Integración de HAVING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Helvetica Neue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Funciones de agregación y GROUP BY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64" name="Google Shape;764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106"/>
          <p:cNvSpPr txBox="1"/>
          <p:nvPr/>
        </p:nvSpPr>
        <p:spPr>
          <a:xfrm>
            <a:off x="600300" y="227950"/>
            <a:ext cx="85437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SUBCONSULTAS SQL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07"/>
          <p:cNvSpPr txBox="1"/>
          <p:nvPr/>
        </p:nvSpPr>
        <p:spPr>
          <a:xfrm>
            <a:off x="959875" y="2610600"/>
            <a:ext cx="722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¿QUIERES SABER MÁS? TE DEJAMOS MATERIAL AMPLIADO DE LA CLASE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72" name="Google Shape;772;p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8713" y="1025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p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08"/>
          <p:cNvSpPr txBox="1"/>
          <p:nvPr/>
        </p:nvSpPr>
        <p:spPr>
          <a:xfrm>
            <a:off x="1576600" y="1277250"/>
            <a:ext cx="7177800" cy="21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Subconsultas SQL: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https://youtu.be/rGPb5E1UAJA</a:t>
            </a:r>
            <a:r>
              <a:rPr b="0" i="0" lang="es-419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| Píldoras informáticas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Subconsultas en SQL SERVER: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https://youtu.be/cQ5SwUhbBQI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79" name="Google Shape;779;p1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10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11525" y="1277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108"/>
          <p:cNvSpPr/>
          <p:nvPr/>
        </p:nvSpPr>
        <p:spPr>
          <a:xfrm>
            <a:off x="358725" y="1734450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2" name="Google Shape;782;p10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1434" y="1997140"/>
            <a:ext cx="545131" cy="545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09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788" name="Google Shape;788;p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10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-419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94" name="Google Shape;794;p110"/>
          <p:cNvSpPr txBox="1"/>
          <p:nvPr/>
        </p:nvSpPr>
        <p:spPr>
          <a:xfrm>
            <a:off x="1803912" y="2623175"/>
            <a:ext cx="6467100" cy="19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Char char="-"/>
            </a:pPr>
            <a:r>
              <a:rPr lang="es-419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Uso de JOINS para relacionar tablas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Arial"/>
              <a:buChar char="-"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Uso de UNION para </a:t>
            </a:r>
            <a:r>
              <a:rPr lang="es-419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unir </a:t>
            </a: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tablas.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Arial"/>
              <a:buChar char="-"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LIKE y comodines.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Arial"/>
              <a:buChar char="-"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Subconsultas SQL y sus diferentes tipos</a:t>
            </a:r>
            <a:r>
              <a:rPr lang="es-419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Arial"/>
              <a:buChar char="-"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Implementar subconsultas SQL.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11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800" name="Google Shape;800;p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12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806" name="Google Shape;806;p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/>
          <p:nvPr/>
        </p:nvSpPr>
        <p:spPr>
          <a:xfrm>
            <a:off x="4785000" y="1020150"/>
            <a:ext cx="4359000" cy="31032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4"/>
          <p:cNvSpPr txBox="1"/>
          <p:nvPr/>
        </p:nvSpPr>
        <p:spPr>
          <a:xfrm>
            <a:off x="5129700" y="1344925"/>
            <a:ext cx="3669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1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nombres_columnas</a:t>
            </a:r>
            <a:b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tabla1</a:t>
            </a:r>
            <a:b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LEFT JOIN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tabla2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38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tabla1.columna_relacion = tabla2.columna_relacion;</a:t>
            </a:r>
            <a:endParaRPr b="0" i="0" sz="19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6" name="Google Shape;20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4"/>
          <p:cNvSpPr txBox="1"/>
          <p:nvPr/>
        </p:nvSpPr>
        <p:spPr>
          <a:xfrm>
            <a:off x="416900" y="1032375"/>
            <a:ext cx="4155000" cy="27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LEFT JOIN</a:t>
            </a:r>
            <a:r>
              <a:rPr b="0" i="0" lang="es-419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retorna </a:t>
            </a:r>
            <a:r>
              <a:rPr b="1" i="0" lang="es-419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todas las filas de la tabla izquierda </a:t>
            </a:r>
            <a:r>
              <a:rPr b="0" i="0" lang="es-419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 coincidan con las </a:t>
            </a:r>
            <a:r>
              <a:rPr b="1" i="0" lang="es-419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filas de la tabla derecha</a:t>
            </a:r>
            <a:br>
              <a:rPr b="0" i="0" lang="es-419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b="0" i="0" sz="1900" u="none" cap="none" strike="noStrike">
              <a:solidFill>
                <a:srgbClr val="1E1E1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resultado es </a:t>
            </a:r>
            <a:r>
              <a:rPr b="1" i="0" lang="es-419" sz="1900" u="none" cap="none" strike="noStrike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 </a:t>
            </a:r>
            <a:r>
              <a:rPr b="0" i="0" lang="es-419" sz="19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del lado derecho, cuando no hay coincidencia.</a:t>
            </a:r>
            <a:endParaRPr b="0" i="0" sz="1100" u="none" cap="none" strike="noStrike">
              <a:solidFill>
                <a:srgbClr val="1E1E1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8" name="Google Shape;208;p34"/>
          <p:cNvSpPr txBox="1"/>
          <p:nvPr/>
        </p:nvSpPr>
        <p:spPr>
          <a:xfrm>
            <a:off x="621975" y="356825"/>
            <a:ext cx="3064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LEFT JOIN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