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5143500" cx="9144000"/>
  <p:notesSz cx="6858000" cy="9144000"/>
  <p:embeddedFontLst>
    <p:embeddedFont>
      <p:font typeface="Anton"/>
      <p:regular r:id="rId71"/>
    </p:embeddedFont>
    <p:embeddedFont>
      <p:font typeface="Lato"/>
      <p:regular r:id="rId72"/>
      <p:bold r:id="rId73"/>
      <p:italic r:id="rId74"/>
      <p:boldItalic r:id="rId75"/>
    </p:embeddedFont>
    <p:embeddedFont>
      <p:font typeface="Didact Gothic"/>
      <p:regular r:id="rId76"/>
    </p:embeddedFont>
    <p:embeddedFont>
      <p:font typeface="Helvetica Neue"/>
      <p:regular r:id="rId77"/>
      <p:bold r:id="rId78"/>
      <p:italic r:id="rId79"/>
      <p:boldItalic r:id="rId80"/>
    </p:embeddedFont>
    <p:embeddedFont>
      <p:font typeface="Helvetica Neue Light"/>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69E5D3-6082-4846-8015-D5474BC5F769}">
  <a:tblStyle styleId="{9969E5D3-6082-4846-8015-D5474BC5F76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HelveticaNeueLight-boldItalic.fntdata"/><Relationship Id="rId83" Type="http://schemas.openxmlformats.org/officeDocument/2006/relationships/font" Target="fonts/HelveticaNeueLight-italic.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HelveticaNeue-boldItalic.fntdata"/><Relationship Id="rId82" Type="http://schemas.openxmlformats.org/officeDocument/2006/relationships/font" Target="fonts/HelveticaNeueLight-bold.fntdata"/><Relationship Id="rId81" Type="http://schemas.openxmlformats.org/officeDocument/2006/relationships/font" Target="fonts/HelveticaNeue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bold.fntdata"/><Relationship Id="rId72" Type="http://schemas.openxmlformats.org/officeDocument/2006/relationships/font" Target="fonts/Lato-regular.fntdata"/><Relationship Id="rId31" Type="http://schemas.openxmlformats.org/officeDocument/2006/relationships/slide" Target="slides/slide25.xml"/><Relationship Id="rId75" Type="http://schemas.openxmlformats.org/officeDocument/2006/relationships/font" Target="fonts/Lato-boldItalic.fntdata"/><Relationship Id="rId30" Type="http://schemas.openxmlformats.org/officeDocument/2006/relationships/slide" Target="slides/slide24.xml"/><Relationship Id="rId74" Type="http://schemas.openxmlformats.org/officeDocument/2006/relationships/font" Target="fonts/Lato-italic.fntdata"/><Relationship Id="rId33" Type="http://schemas.openxmlformats.org/officeDocument/2006/relationships/slide" Target="slides/slide27.xml"/><Relationship Id="rId77" Type="http://schemas.openxmlformats.org/officeDocument/2006/relationships/font" Target="fonts/HelveticaNeue-regular.fntdata"/><Relationship Id="rId32" Type="http://schemas.openxmlformats.org/officeDocument/2006/relationships/slide" Target="slides/slide26.xml"/><Relationship Id="rId76" Type="http://schemas.openxmlformats.org/officeDocument/2006/relationships/font" Target="fonts/DidactGothic-regular.fntdata"/><Relationship Id="rId35" Type="http://schemas.openxmlformats.org/officeDocument/2006/relationships/slide" Target="slides/slide29.xml"/><Relationship Id="rId79" Type="http://schemas.openxmlformats.org/officeDocument/2006/relationships/font" Target="fonts/HelveticaNeue-italic.fntdata"/><Relationship Id="rId34" Type="http://schemas.openxmlformats.org/officeDocument/2006/relationships/slide" Target="slides/slide28.xml"/><Relationship Id="rId78" Type="http://schemas.openxmlformats.org/officeDocument/2006/relationships/font" Target="fonts/HelveticaNeue-bold.fntdata"/><Relationship Id="rId71" Type="http://schemas.openxmlformats.org/officeDocument/2006/relationships/font" Target="fonts/Anton-regular.fntdata"/><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6bf3badd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06bf3badd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6bf3baddb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06bf3baddb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6bf3baddb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06bf3baddb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6bf3baddb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06bf3baddb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bf3baddb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06bf3baddb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Font typeface="Arial"/>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6bf3baddb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06bf3baddb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6bf3baddb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06bf3baddb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400">
                <a:solidFill>
                  <a:schemeClr val="dk1"/>
                </a:solidFill>
                <a:latin typeface="Helvetica Neue Light"/>
                <a:ea typeface="Helvetica Neue Light"/>
                <a:cs typeface="Helvetica Neue Light"/>
                <a:sym typeface="Helvetica Neue Light"/>
              </a:rPr>
              <a:t>Como dijimos en la clase anterior, existen dilemas y diferentes puntos de vista de los datos que se deben definir para un campo, de acuerdo a la información que éste almacenará en formato de registros. No es lo mismo tener números, texto, fechas, definiendo todo como texto, porque al momento de querer hacer operaciones, por ejemplo matemáticas, un campo texto no nos permitirá realizarlas de manera directa.</a:t>
            </a:r>
            <a:endParaRPr sz="1400">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SzPts val="1100"/>
              <a:buNone/>
            </a:pPr>
            <a:r>
              <a:t/>
            </a:r>
            <a:endParaRPr sz="1400">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chemeClr val="dk1"/>
              </a:buClr>
              <a:buSzPts val="1100"/>
              <a:buFont typeface="Arial"/>
              <a:buNone/>
            </a:pPr>
            <a:r>
              <a:rPr lang="es-419" sz="1400">
                <a:solidFill>
                  <a:schemeClr val="dk1"/>
                </a:solidFill>
                <a:latin typeface="Helvetica Neue Light"/>
                <a:ea typeface="Helvetica Neue Light"/>
                <a:cs typeface="Helvetica Neue Light"/>
                <a:sym typeface="Helvetica Neue Light"/>
              </a:rPr>
              <a:t>Recordemos la importancia de algunas funciones propias de SQL, como ser la de </a:t>
            </a:r>
            <a:r>
              <a:rPr b="1" lang="es-419" sz="1400">
                <a:solidFill>
                  <a:schemeClr val="dk1"/>
                </a:solidFill>
                <a:latin typeface="Helvetica Neue"/>
                <a:ea typeface="Helvetica Neue"/>
                <a:cs typeface="Helvetica Neue"/>
                <a:sym typeface="Helvetica Neue"/>
              </a:rPr>
              <a:t>AVG</a:t>
            </a:r>
            <a:r>
              <a:rPr lang="es-419" sz="1400">
                <a:solidFill>
                  <a:schemeClr val="dk1"/>
                </a:solidFill>
                <a:latin typeface="Helvetica Neue Light"/>
                <a:ea typeface="Helvetica Neue Light"/>
                <a:cs typeface="Helvetica Neue Light"/>
                <a:sym typeface="Helvetica Neue Light"/>
              </a:rPr>
              <a:t> o </a:t>
            </a:r>
            <a:r>
              <a:rPr b="1" lang="es-419" sz="1400">
                <a:solidFill>
                  <a:schemeClr val="dk1"/>
                </a:solidFill>
                <a:latin typeface="Helvetica Neue"/>
                <a:ea typeface="Helvetica Neue"/>
                <a:cs typeface="Helvetica Neue"/>
                <a:sym typeface="Helvetica Neue"/>
              </a:rPr>
              <a:t>SUM</a:t>
            </a:r>
            <a:r>
              <a:rPr lang="es-419" sz="1400">
                <a:solidFill>
                  <a:schemeClr val="dk1"/>
                </a:solidFill>
                <a:latin typeface="Helvetica Neue Light"/>
                <a:ea typeface="Helvetica Neue Light"/>
                <a:cs typeface="Helvetica Neue Light"/>
                <a:sym typeface="Helvetica Neue Light"/>
              </a:rPr>
              <a:t>, donde es clave que el campo que pensamos calcular tenga un valor numérico. Por eso, lo mismo pasará con fechas u horas, dependiendo del tipo de dato que éste almacenará, si es o no efectivo para luego combinarlo con alguna función SQL, o con el lenguaje SQL para una programación compleja de un Stored Procedure.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6bf3baddb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06bf3baddb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bf3baddb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06bf3baddb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419" sz="1400"/>
              <a:t>Uso de textos </a:t>
            </a:r>
            <a:endParaRPr b="1" sz="1400"/>
          </a:p>
          <a:p>
            <a:pPr indent="0" lvl="0" marL="0" rtl="0" algn="l">
              <a:lnSpc>
                <a:spcPct val="100000"/>
              </a:lnSpc>
              <a:spcBef>
                <a:spcPts val="0"/>
              </a:spcBef>
              <a:spcAft>
                <a:spcPts val="0"/>
              </a:spcAft>
              <a:buSzPts val="1100"/>
              <a:buNone/>
            </a:pPr>
            <a:r>
              <a:rPr lang="es-419" sz="1400"/>
              <a:t>Habremos notado que en los datos de cadenas de caracteres discriminamos aquellos relacionados a solo texto, de los alfanuméricos. A su vez, tanto </a:t>
            </a:r>
            <a:r>
              <a:rPr b="1" lang="es-419" sz="1400"/>
              <a:t>text</a:t>
            </a:r>
            <a:r>
              <a:rPr lang="es-419" sz="1400"/>
              <a:t> como </a:t>
            </a:r>
            <a:r>
              <a:rPr b="1" lang="es-419" sz="1400"/>
              <a:t>varchar</a:t>
            </a:r>
            <a:r>
              <a:rPr lang="es-419" sz="1400"/>
              <a:t> cuentan con una </a:t>
            </a:r>
            <a:r>
              <a:rPr b="1" lang="es-419" sz="1400"/>
              <a:t>(n)</a:t>
            </a:r>
            <a:r>
              <a:rPr lang="es-419" sz="1400"/>
              <a:t> que los procede. Dicha </a:t>
            </a:r>
            <a:r>
              <a:rPr b="1" lang="es-419" sz="1400"/>
              <a:t>N</a:t>
            </a:r>
            <a:r>
              <a:rPr lang="es-419" sz="1400"/>
              <a:t> equivale a que nosotros podemos especificar un valor numérico, el cual oficiará de limitante a la cantidad de caracteres que dichos campos deben almacenar. Si bien podemos obviar poner un número alto, lo más efectivo para estos casos es siempre poner un limitante.</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La limitación de datos nos ayudará a que las bases de datos no solo estén normalizadas, sino a que no se saturen con contenido librado al azar. El objetivo de una base de datos además de almacenar información es poder disponer de contenido efectivo. Imaginemos que un campo de datos alfanumérico que suele almacenar, por ejemplo, el título de películas, tiene como limitante 1000 caracteres. Y alguien que conoce está limitante carga información hasta llenar un registro de ese campo, y luego está información se imprime en papel... por supuesto, gastaremos espacio y tinta por demás, sabiendo que este dato es imposible de que exista en la realidad.</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b="1" lang="es-419" sz="1400"/>
              <a:t>Fechas</a:t>
            </a:r>
            <a:endParaRPr b="1" sz="1400"/>
          </a:p>
          <a:p>
            <a:pPr indent="0" lvl="0" marL="0" rtl="0" algn="l">
              <a:lnSpc>
                <a:spcPct val="100000"/>
              </a:lnSpc>
              <a:spcBef>
                <a:spcPts val="0"/>
              </a:spcBef>
              <a:spcAft>
                <a:spcPts val="0"/>
              </a:spcAft>
              <a:buSzPts val="1100"/>
              <a:buNone/>
            </a:pPr>
            <a:r>
              <a:rPr b="1" lang="es-419" sz="1400"/>
              <a:t>Date</a:t>
            </a:r>
            <a:r>
              <a:rPr lang="es-419" sz="1400"/>
              <a:t> y </a:t>
            </a:r>
            <a:r>
              <a:rPr b="1" lang="es-419" sz="1400"/>
              <a:t>Datetime</a:t>
            </a:r>
            <a:r>
              <a:rPr lang="es-419" sz="1400"/>
              <a:t> son otro de los ejemplos que encontramos aquí como extraños. Originalmente existía el tipo de dato </a:t>
            </a:r>
            <a:r>
              <a:rPr b="1" lang="es-419" sz="1400"/>
              <a:t>datetime</a:t>
            </a:r>
            <a:r>
              <a:rPr lang="es-419" sz="1400"/>
              <a:t>, y no </a:t>
            </a:r>
            <a:r>
              <a:rPr b="1" lang="es-419" sz="1400"/>
              <a:t>date</a:t>
            </a:r>
            <a:r>
              <a:rPr lang="es-419" sz="1400"/>
              <a:t> y </a:t>
            </a:r>
            <a:r>
              <a:rPr b="1" lang="es-419" sz="1400"/>
              <a:t>time</a:t>
            </a:r>
            <a:r>
              <a:rPr lang="es-419" sz="1400"/>
              <a:t> por separado. Estos últimos dos llegaron al universo de las bases de datos hace menos de 2 décadas. Y quedaron los tres conviviendo porque datetime es muy útil para aquellas tablas que guardan información del tipo log. Configurando el campo datetime de forma predeterminada, cuando se genere un registro en éste, dicho campo no necesitará recibir un valor, dado que podrá generarlo automáticamente desde el servidor de base de datos.</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b="1" lang="es-419" sz="1400"/>
              <a:t>Datos numéricos</a:t>
            </a:r>
            <a:endParaRPr b="1" sz="1400"/>
          </a:p>
          <a:p>
            <a:pPr indent="0" lvl="0" marL="0" rtl="0" algn="l">
              <a:lnSpc>
                <a:spcPct val="100000"/>
              </a:lnSpc>
              <a:spcBef>
                <a:spcPts val="0"/>
              </a:spcBef>
              <a:spcAft>
                <a:spcPts val="0"/>
              </a:spcAft>
              <a:buSzPts val="1100"/>
              <a:buNone/>
            </a:pPr>
            <a:r>
              <a:rPr lang="es-419" sz="1400"/>
              <a:t>Por el lado de los datos numéricos, la oferta es bastante amplia en SQL. Tenemos los datos enteros, básicamente un número sin decimales, que podemos definirlo utilizando int. Pero también, tenemos posibilidad de seguir con números enteros de mayor o menor tamaño, utilizando </a:t>
            </a:r>
            <a:r>
              <a:rPr b="1" lang="es-419" sz="1400"/>
              <a:t>smallInt</a:t>
            </a:r>
            <a:r>
              <a:rPr lang="es-419" sz="1400"/>
              <a:t> y </a:t>
            </a:r>
            <a:r>
              <a:rPr b="1" lang="es-419" sz="1400"/>
              <a:t>bigInt</a:t>
            </a:r>
            <a:r>
              <a:rPr lang="es-419" sz="1400"/>
              <a:t>, además de </a:t>
            </a:r>
            <a:r>
              <a:rPr b="1" lang="es-419" sz="1400"/>
              <a:t>integer</a:t>
            </a:r>
            <a:r>
              <a:rPr lang="es-419" sz="1400"/>
              <a:t>, </a:t>
            </a:r>
            <a:r>
              <a:rPr b="1" lang="es-419" sz="1400"/>
              <a:t>numeric</a:t>
            </a:r>
            <a:r>
              <a:rPr lang="es-419" sz="1400"/>
              <a:t> y </a:t>
            </a:r>
            <a:r>
              <a:rPr b="1" lang="es-419" sz="1400"/>
              <a:t>decimal</a:t>
            </a:r>
            <a:r>
              <a:rPr lang="es-419" sz="1400"/>
              <a:t>. En el caso de estos dos, si ponemos un 0 (cero) en su segundo parámetro, técnicamente tendríamos un valor entero también.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Y por el lado de los decimales, además de los mencionados hasta aquí, podemos sumar otros tipos de datos asociados a </a:t>
            </a:r>
            <a:r>
              <a:rPr b="1" lang="es-419" sz="1400"/>
              <a:t>float(p)</a:t>
            </a:r>
            <a:r>
              <a:rPr lang="es-419" sz="1400"/>
              <a:t>, </a:t>
            </a:r>
            <a:r>
              <a:rPr b="1" lang="es-419" sz="1400"/>
              <a:t>real</a:t>
            </a:r>
            <a:r>
              <a:rPr lang="es-419" sz="1400"/>
              <a:t> y </a:t>
            </a:r>
            <a:r>
              <a:rPr b="1" lang="es-419" sz="1400"/>
              <a:t>double</a:t>
            </a:r>
            <a:r>
              <a:rPr lang="es-419" sz="1400"/>
              <a:t>, quienes manejan unos límites bastante más amplios que los numéricos mencionados primero.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s-419" sz="1400"/>
              <a:t>Pensemos qué tipo de dato numérico deberíamos elegir para almacenar las ventas de un país, ya sea en una tabla </a:t>
            </a:r>
            <a:r>
              <a:rPr b="1" lang="es-419" sz="1400"/>
              <a:t>ventas</a:t>
            </a:r>
            <a:r>
              <a:rPr lang="es-419" sz="1400"/>
              <a:t> como en otra tabla que maneje, por ejemplo, el histórico de </a:t>
            </a:r>
            <a:r>
              <a:rPr b="1" lang="es-419" sz="1400"/>
              <a:t>Estado de Resultado</a:t>
            </a:r>
            <a:r>
              <a:rPr lang="es-419" sz="1400"/>
              <a:t> solo con totales generados a partir del </a:t>
            </a:r>
            <a:r>
              <a:rPr b="1" lang="es-419" sz="1400"/>
              <a:t>cierre de un ejercicio</a:t>
            </a:r>
            <a:r>
              <a:rPr lang="es-419" sz="1400"/>
              <a:t>. Si bien para esto último podemos pensar que un valor float alcanza y sobra, también deberíamos contemplar que el país puede llegar a pasar por una inflación escalonada con el paso del tiempo, a su vez se vuelve un país competitivo por lo cual puede sostener sus ventas. Está fórmula haría que en un par de años, tal vez un campo </a:t>
            </a:r>
            <a:r>
              <a:rPr b="1" lang="es-419" sz="1400"/>
              <a:t>numeric</a:t>
            </a:r>
            <a:r>
              <a:rPr lang="es-419" sz="1400"/>
              <a:t> o </a:t>
            </a:r>
            <a:r>
              <a:rPr b="1" lang="es-419" sz="1400"/>
              <a:t>decimal</a:t>
            </a:r>
            <a:r>
              <a:rPr lang="es-419" sz="1400"/>
              <a:t>, no muy bien definido, nos quede demasiado justo o tal vez corto para este propósito.</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6bf3baddb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06bf3baddb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Font typeface="Arial"/>
              <a:buChar char="-"/>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6bf3badd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06bf3baddb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solidFill>
                  <a:schemeClr val="dk1"/>
                </a:solidFill>
              </a:rPr>
              <a:t>Usar para los subtemas de un módulo.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6bf3bad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106bf3badd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6bf3baddb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106bf3baddb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6bf3baddb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06bf3baddb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b="1" lang="es-419" sz="1000"/>
              <a:t>LIKE</a:t>
            </a:r>
            <a:r>
              <a:rPr lang="es-419" sz="1000"/>
              <a:t> es denominado un </a:t>
            </a:r>
            <a:r>
              <a:rPr b="1" lang="es-419" sz="1000"/>
              <a:t>Operador Lógico</a:t>
            </a:r>
            <a:r>
              <a:rPr lang="es-419" sz="1000"/>
              <a:t>, usado para determinar si una determinada cadena de caracteres coincide con un patrón específico.</a:t>
            </a:r>
            <a:endParaRPr sz="1000"/>
          </a:p>
          <a:p>
            <a:pPr indent="0" lvl="0" marL="0" marR="38100" rtl="0" algn="l">
              <a:lnSpc>
                <a:spcPct val="128571"/>
              </a:lnSpc>
              <a:spcBef>
                <a:spcPts val="0"/>
              </a:spcBef>
              <a:spcAft>
                <a:spcPts val="0"/>
              </a:spcAft>
              <a:buSzPts val="1100"/>
              <a:buNone/>
            </a:pPr>
            <a:r>
              <a:rPr lang="es-419" sz="1000"/>
              <a:t>En el mundo de la programación en general, existe un paradigma denominado caracteres regulares o expresiones regulares, además de los famosos caracteres comodín. Estos nos permiten definir algún dato faltante que no conozcamos o que pueda coincidir con determinado patrón. Allí es donde se aplica el comodín </a:t>
            </a:r>
            <a:r>
              <a:rPr b="1" lang="es-419" sz="1000"/>
              <a:t>%</a:t>
            </a:r>
            <a:r>
              <a:rPr lang="es-419" sz="1000"/>
              <a:t>. También contamos con otros caracteres comodines, los cuales pueden ser “</a:t>
            </a:r>
            <a:r>
              <a:rPr b="1" lang="es-419" sz="1000"/>
              <a:t>_</a:t>
            </a:r>
            <a:r>
              <a:rPr lang="es-419" sz="1000"/>
              <a:t>” o “</a:t>
            </a:r>
            <a:r>
              <a:rPr b="1" lang="es-419" sz="1000"/>
              <a:t>*</a:t>
            </a:r>
            <a:r>
              <a:rPr lang="es-419" sz="1000"/>
              <a:t>”, variando estos de acuerdo “al sabor” de la base de datos que utilicemos.</a:t>
            </a:r>
            <a:endParaRPr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6bf3baddb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06bf3baddb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b="1" lang="es-419" sz="1000"/>
              <a:t>LIKE</a:t>
            </a:r>
            <a:r>
              <a:rPr lang="es-419" sz="1000"/>
              <a:t> es denominado un </a:t>
            </a:r>
            <a:r>
              <a:rPr b="1" lang="es-419" sz="1000"/>
              <a:t>Operador Lógico</a:t>
            </a:r>
            <a:r>
              <a:rPr lang="es-419" sz="1000"/>
              <a:t>, usado para determinar si una determinada cadena de caracteres coincide con un patrón específico.</a:t>
            </a:r>
            <a:endParaRPr sz="1000"/>
          </a:p>
          <a:p>
            <a:pPr indent="0" lvl="0" marL="0" marR="38100" rtl="0" algn="l">
              <a:lnSpc>
                <a:spcPct val="128571"/>
              </a:lnSpc>
              <a:spcBef>
                <a:spcPts val="0"/>
              </a:spcBef>
              <a:spcAft>
                <a:spcPts val="0"/>
              </a:spcAft>
              <a:buSzPts val="1100"/>
              <a:buNone/>
            </a:pPr>
            <a:r>
              <a:rPr lang="es-419" sz="1000"/>
              <a:t>En el mundo de la programación en general, existe un paradigma denominado caracteres regulares o expresiones regulares, además de los famosos caracteres comodín. Estos nos permiten definir algún dato faltante que no conozcamos o que pueda coincidir con determinado patrón. Allí es donde se aplica el comodín </a:t>
            </a:r>
            <a:r>
              <a:rPr b="1" lang="es-419" sz="1000"/>
              <a:t>%</a:t>
            </a:r>
            <a:r>
              <a:rPr lang="es-419" sz="1000"/>
              <a:t>. También contamos con otros caracteres comodines, los cuales pueden ser “</a:t>
            </a:r>
            <a:r>
              <a:rPr b="1" lang="es-419" sz="1000"/>
              <a:t>_</a:t>
            </a:r>
            <a:r>
              <a:rPr lang="es-419" sz="1000"/>
              <a:t>” o “</a:t>
            </a:r>
            <a:r>
              <a:rPr b="1" lang="es-419" sz="1000"/>
              <a:t>*</a:t>
            </a:r>
            <a:r>
              <a:rPr lang="es-419" sz="1000"/>
              <a:t>”, variando estos de acuerdo “al sabor” de la base de datos que utilicemos.</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6bf3baddb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06bf3baddb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b="1" lang="es-419" sz="1000"/>
              <a:t>LIKE</a:t>
            </a:r>
            <a:r>
              <a:rPr lang="es-419" sz="1000"/>
              <a:t> es denominado un </a:t>
            </a:r>
            <a:r>
              <a:rPr b="1" lang="es-419" sz="1000"/>
              <a:t>Operador Lógico</a:t>
            </a:r>
            <a:r>
              <a:rPr lang="es-419" sz="1000"/>
              <a:t>, usado para determinar si una determinada cadena de caracteres coincide con un patrón específico.</a:t>
            </a:r>
            <a:endParaRPr sz="1000"/>
          </a:p>
          <a:p>
            <a:pPr indent="0" lvl="0" marL="0" marR="38100" rtl="0" algn="l">
              <a:lnSpc>
                <a:spcPct val="128571"/>
              </a:lnSpc>
              <a:spcBef>
                <a:spcPts val="0"/>
              </a:spcBef>
              <a:spcAft>
                <a:spcPts val="0"/>
              </a:spcAft>
              <a:buSzPts val="1100"/>
              <a:buNone/>
            </a:pPr>
            <a:r>
              <a:rPr lang="es-419" sz="1000"/>
              <a:t>En el mundo de la programación en general, existe un paradigma denominado caracteres regulares o expresiones regulares, además de los famosos caracteres comodín. Estos nos permiten definir algún dato faltante que no conozcamos o que pueda coincidir con determinado patrón. Allí es donde se aplica el comodín </a:t>
            </a:r>
            <a:r>
              <a:rPr b="1" lang="es-419" sz="1000"/>
              <a:t>%</a:t>
            </a:r>
            <a:r>
              <a:rPr lang="es-419" sz="1000"/>
              <a:t>. También contamos con otros caracteres comodines, los cuales pueden ser “</a:t>
            </a:r>
            <a:r>
              <a:rPr b="1" lang="es-419" sz="1000"/>
              <a:t>_</a:t>
            </a:r>
            <a:r>
              <a:rPr lang="es-419" sz="1000"/>
              <a:t>” o “</a:t>
            </a:r>
            <a:r>
              <a:rPr b="1" lang="es-419" sz="1000"/>
              <a:t>*</a:t>
            </a:r>
            <a:r>
              <a:rPr lang="es-419" sz="1000"/>
              <a:t>”, variando estos de acuerdo “al sabor” de la base de datos que utilicemos.</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6bf3baddb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06bf3baddb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b="1" lang="es-419" sz="1000"/>
              <a:t>LIKE</a:t>
            </a:r>
            <a:r>
              <a:rPr lang="es-419" sz="1000"/>
              <a:t> es denominado un </a:t>
            </a:r>
            <a:r>
              <a:rPr b="1" lang="es-419" sz="1000"/>
              <a:t>Operador Lógico</a:t>
            </a:r>
            <a:r>
              <a:rPr lang="es-419" sz="1000"/>
              <a:t>, usado para determinar si una determinada cadena de caracteres coincide con un patrón específico.</a:t>
            </a:r>
            <a:endParaRPr sz="1000"/>
          </a:p>
          <a:p>
            <a:pPr indent="0" lvl="0" marL="0" marR="38100" rtl="0" algn="l">
              <a:lnSpc>
                <a:spcPct val="128571"/>
              </a:lnSpc>
              <a:spcBef>
                <a:spcPts val="0"/>
              </a:spcBef>
              <a:spcAft>
                <a:spcPts val="0"/>
              </a:spcAft>
              <a:buSzPts val="1100"/>
              <a:buNone/>
            </a:pPr>
            <a:r>
              <a:rPr lang="es-419" sz="1000"/>
              <a:t>En el mundo de la programación en general, existe un paradigma denominado caracteres regulares o expresiones regulares, además de los famosos caracteres comodín. Estos nos permiten definir algún dato faltante que no conozcamos o que pueda coincidir con determinado patrón. Allí es donde se aplica el comodín </a:t>
            </a:r>
            <a:r>
              <a:rPr b="1" lang="es-419" sz="1000"/>
              <a:t>%</a:t>
            </a:r>
            <a:r>
              <a:rPr lang="es-419" sz="1000"/>
              <a:t>. También contamos con otros caracteres comodines, los cuales pueden ser “</a:t>
            </a:r>
            <a:r>
              <a:rPr b="1" lang="es-419" sz="1000"/>
              <a:t>_</a:t>
            </a:r>
            <a:r>
              <a:rPr lang="es-419" sz="1000"/>
              <a:t>” o “</a:t>
            </a:r>
            <a:r>
              <a:rPr b="1" lang="es-419" sz="1000"/>
              <a:t>*</a:t>
            </a:r>
            <a:r>
              <a:rPr lang="es-419" sz="1000"/>
              <a:t>”, variando estos de acuerdo “al sabor” de la base de datos que utilicemos.</a:t>
            </a:r>
            <a:endParaRPr sz="1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6bf3badd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06bf3baddb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solidFill>
                  <a:schemeClr val="dk1"/>
                </a:solidFill>
              </a:rPr>
              <a:t>Usar para los subtemas de un módulo.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6bf3baddb_0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06bf3baddb_0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000"/>
              <a:t>En este ejemplo, el resultado de la búsqueda estará basado en aquellos registros del campo </a:t>
            </a:r>
            <a:r>
              <a:rPr b="1" lang="es-419" sz="1000"/>
              <a:t>name</a:t>
            </a:r>
            <a:r>
              <a:rPr lang="es-419" sz="1000"/>
              <a:t>, que coincidan en su inicio con las letras contenidas entre </a:t>
            </a:r>
            <a:r>
              <a:rPr b="1" lang="es-419" sz="1000"/>
              <a:t>A</a:t>
            </a:r>
            <a:r>
              <a:rPr lang="es-419" sz="1000"/>
              <a:t> y </a:t>
            </a:r>
            <a:r>
              <a:rPr b="1" lang="es-419" sz="1000"/>
              <a:t>B</a:t>
            </a:r>
            <a:r>
              <a:rPr lang="es-419" sz="1000"/>
              <a:t>: </a:t>
            </a:r>
            <a:r>
              <a:rPr b="1" lang="es-419" sz="1000"/>
              <a:t>[</a:t>
            </a:r>
            <a:r>
              <a:rPr b="1" i="1" lang="es-419" sz="1000"/>
              <a:t>A, B</a:t>
            </a:r>
            <a:r>
              <a:rPr b="1" lang="es-419" sz="1000"/>
              <a:t>]</a:t>
            </a:r>
            <a:r>
              <a:rPr lang="es-419" sz="1000"/>
              <a:t>. Prestemos atención que en este caso, el caracter % se usa al final y por fuera de los corchetes en cuestión para indicar que incluya cualquier cantidad de caracteres.</a:t>
            </a:r>
            <a:endParaRPr sz="10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6bf3baddb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06bf3baddb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6bf3baddb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06bf3baddb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6bf3baddb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06bf3baddb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6bf3badd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106bf3badd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6bf3badd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06bf3baddb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6bf3badd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06bf3baddb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6bf3baddb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06bf3baddb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6bf3baddb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06bf3baddb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6bf3badd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106bf3baddb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6bf3baddb_0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106bf3baddb_0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000"/>
              <a:t>Las subconsultas son, básicamente, una segunda consulta completa que debe ser definida a continuación de las cláusulas </a:t>
            </a:r>
            <a:r>
              <a:rPr b="1" lang="es-419" sz="1000"/>
              <a:t>WHERE</a:t>
            </a:r>
            <a:r>
              <a:rPr lang="es-419" sz="1000"/>
              <a:t> o </a:t>
            </a:r>
            <a:r>
              <a:rPr b="1" lang="es-419" sz="1000"/>
              <a:t>HAVING</a:t>
            </a:r>
            <a:r>
              <a:rPr lang="es-419" sz="1000"/>
              <a:t> dentro de una sentencia general de SQL.</a:t>
            </a:r>
            <a:endParaRPr sz="1000"/>
          </a:p>
          <a:p>
            <a:pPr indent="0" lvl="0" marL="0" marR="38100" rtl="0" algn="l">
              <a:lnSpc>
                <a:spcPct val="128571"/>
              </a:lnSpc>
              <a:spcBef>
                <a:spcPts val="0"/>
              </a:spcBef>
              <a:spcAft>
                <a:spcPts val="0"/>
              </a:spcAft>
              <a:buSzPts val="1100"/>
              <a:buNone/>
            </a:pPr>
            <a:r>
              <a:rPr b="1" lang="es-419" sz="1000"/>
              <a:t>Límites: </a:t>
            </a:r>
            <a:r>
              <a:rPr lang="es-419" sz="1000"/>
              <a:t>SQL ofrece un límite bastante amplio, y complejo a la vez, para integrar subconsultas dentro de una consulta principal. Actualmente dicho límite soporta hasta </a:t>
            </a:r>
            <a:r>
              <a:rPr b="1" lang="es-419" sz="1000"/>
              <a:t>16 subconsultas internas o anidadas</a:t>
            </a:r>
            <a:r>
              <a:rPr lang="es-419" sz="1000"/>
              <a:t> dado que, dentro de cada subconsulta generada partiendo de una consulta inicial, podemos seguir anidando otras subconsultas. </a:t>
            </a:r>
            <a:endParaRPr sz="1000"/>
          </a:p>
          <a:p>
            <a:pPr indent="0" lvl="0" marL="0" marR="38100" rtl="0" algn="l">
              <a:lnSpc>
                <a:spcPct val="128571"/>
              </a:lnSpc>
              <a:spcBef>
                <a:spcPts val="0"/>
              </a:spcBef>
              <a:spcAft>
                <a:spcPts val="0"/>
              </a:spcAft>
              <a:buSzPts val="1100"/>
              <a:buNone/>
            </a:pPr>
            <a:r>
              <a:rPr b="1" lang="es-419" sz="1000"/>
              <a:t>Forma de ejecución: </a:t>
            </a:r>
            <a:r>
              <a:rPr lang="es-419" sz="1000"/>
              <a:t>Cada subconsulta que escribamos de forma anidada a otra consulta o subconsulta, será la primera que se ejecute. El orden de ejecución de una consulta que contenga una o más subconsultas será desde la subconsulta de mayor profundidad, hacia afuera. Por lo tanto, aquí, encontraremos una similitud con las operaciones matemáticas de complejidad media o alta, donde siempre debemos resolver primero las operaciones matemáticas encerradas en los paréntesis o corchetes internos donde, una vez conseguido dicho resultado, iremos resolviendo el resto de subconsultas externas.</a:t>
            </a:r>
            <a:endParaRPr sz="10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6bf3baddb_0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106bf3baddb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6bf3baddb_0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106bf3baddb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6bf3baddb_0_2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106bf3baddb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rPr lang="es-419" sz="1000"/>
              <a:t>El resultado que obtenemos en esta consulta será solamente el </a:t>
            </a:r>
            <a:r>
              <a:rPr b="1" lang="es-419" sz="1000"/>
              <a:t>id_system_user y last_name</a:t>
            </a:r>
            <a:r>
              <a:rPr lang="es-419" sz="1000"/>
              <a:t>, pero solamente de aquellos usuarios que son del tipo cuyo id_user_type es el máximo. Así, facilitamos la consulta que debe vincular a una tabla alternativa, sin que debamos tener presente cuál es el </a:t>
            </a:r>
            <a:r>
              <a:rPr b="1" lang="es-419" sz="1000"/>
              <a:t>ID</a:t>
            </a:r>
            <a:r>
              <a:rPr lang="es-419" sz="1000"/>
              <a:t> que distingue al </a:t>
            </a:r>
            <a:r>
              <a:rPr b="1" lang="es-419" sz="1000"/>
              <a:t>máximo tipo </a:t>
            </a:r>
            <a:r>
              <a:rPr lang="es-419" sz="1000"/>
              <a:t>que estamos buscando y que se relaciona con la tabla de </a:t>
            </a:r>
            <a:r>
              <a:rPr b="1" lang="es-419" sz="1000"/>
              <a:t>system_user</a:t>
            </a:r>
            <a:r>
              <a:rPr lang="es-419" sz="1000"/>
              <a:t>. </a:t>
            </a:r>
            <a:endParaRPr sz="1000"/>
          </a:p>
          <a:p>
            <a:pPr indent="0" lvl="0" marL="0" marR="38100" rtl="0" algn="l">
              <a:lnSpc>
                <a:spcPct val="128571"/>
              </a:lnSpc>
              <a:spcBef>
                <a:spcPts val="0"/>
              </a:spcBef>
              <a:spcAft>
                <a:spcPts val="0"/>
              </a:spcAft>
              <a:buSzPts val="1100"/>
              <a:buNone/>
            </a:pPr>
            <a:r>
              <a:rPr lang="es-419" sz="1000"/>
              <a:t>Pensemos con esto que, si tenemos elaborado un sistema de gestión que permite consultas de este tipo, facilitamos a que el usuario operador de dicho sistema pueda buscar la información utilizando un parámetro acorde a su saber y no relacionado con un identificador interno propio.</a:t>
            </a:r>
            <a:endParaRPr sz="1000"/>
          </a:p>
          <a:p>
            <a:pPr indent="0" lvl="0" marL="0" marR="38100" rtl="0" algn="l">
              <a:lnSpc>
                <a:spcPct val="128571"/>
              </a:lnSpc>
              <a:spcBef>
                <a:spcPts val="0"/>
              </a:spcBef>
              <a:spcAft>
                <a:spcPts val="0"/>
              </a:spcAft>
              <a:buSzPts val="1100"/>
              <a:buNone/>
            </a:pPr>
            <a:r>
              <a:rPr lang="es-419" sz="1000"/>
              <a:t>Otro ejemplo podría haber sido:</a:t>
            </a:r>
            <a:endParaRPr sz="1000"/>
          </a:p>
          <a:p>
            <a:pPr indent="0" lvl="0" marL="0" marR="38100" rtl="0" algn="l">
              <a:lnSpc>
                <a:spcPct val="128571"/>
              </a:lnSpc>
              <a:spcBef>
                <a:spcPts val="0"/>
              </a:spcBef>
              <a:spcAft>
                <a:spcPts val="0"/>
              </a:spcAft>
              <a:buClr>
                <a:schemeClr val="dk1"/>
              </a:buClr>
              <a:buSzPts val="1100"/>
              <a:buFont typeface="Arial"/>
              <a:buNone/>
            </a:pPr>
            <a:r>
              <a:rPr lang="es-419">
                <a:solidFill>
                  <a:srgbClr val="0033B3"/>
                </a:solidFill>
                <a:highlight>
                  <a:srgbClr val="FFFFFF"/>
                </a:highlight>
                <a:latin typeface="Courier New"/>
                <a:ea typeface="Courier New"/>
                <a:cs typeface="Courier New"/>
                <a:sym typeface="Courier New"/>
              </a:rPr>
              <a:t>SELECT </a:t>
            </a:r>
            <a:r>
              <a:rPr lang="es-419">
                <a:solidFill>
                  <a:srgbClr val="871094"/>
                </a:solidFill>
                <a:highlight>
                  <a:srgbClr val="FFFFFF"/>
                </a:highlight>
                <a:latin typeface="Courier New"/>
                <a:ea typeface="Courier New"/>
                <a:cs typeface="Courier New"/>
                <a:sym typeface="Courier New"/>
              </a:rPr>
              <a:t>id_system_user</a:t>
            </a:r>
            <a:r>
              <a:rPr lang="es-419">
                <a:solidFill>
                  <a:srgbClr val="080808"/>
                </a:solidFill>
                <a:highlight>
                  <a:srgbClr val="FFFFFF"/>
                </a:highlight>
                <a:latin typeface="Courier New"/>
                <a:ea typeface="Courier New"/>
                <a:cs typeface="Courier New"/>
                <a:sym typeface="Courier New"/>
              </a:rPr>
              <a:t>, </a:t>
            </a:r>
            <a:r>
              <a:rPr lang="es-419">
                <a:solidFill>
                  <a:srgbClr val="871094"/>
                </a:solidFill>
                <a:highlight>
                  <a:srgbClr val="FFFFFF"/>
                </a:highlight>
                <a:latin typeface="Courier New"/>
                <a:ea typeface="Courier New"/>
                <a:cs typeface="Courier New"/>
                <a:sym typeface="Courier New"/>
              </a:rPr>
              <a:t>last_name</a:t>
            </a:r>
            <a:endParaRPr>
              <a:solidFill>
                <a:srgbClr val="871094"/>
              </a:solidFill>
              <a:highlight>
                <a:srgbClr val="FFFFFF"/>
              </a:highlight>
              <a:latin typeface="Courier New"/>
              <a:ea typeface="Courier New"/>
              <a:cs typeface="Courier New"/>
              <a:sym typeface="Courier New"/>
            </a:endParaRPr>
          </a:p>
          <a:p>
            <a:pPr indent="0" lvl="0" marL="0" marR="38100" rtl="0" algn="l">
              <a:lnSpc>
                <a:spcPct val="128571"/>
              </a:lnSpc>
              <a:spcBef>
                <a:spcPts val="0"/>
              </a:spcBef>
              <a:spcAft>
                <a:spcPts val="0"/>
              </a:spcAft>
              <a:buClr>
                <a:schemeClr val="dk1"/>
              </a:buClr>
              <a:buSzPts val="1100"/>
              <a:buFont typeface="Arial"/>
              <a:buNone/>
            </a:pPr>
            <a:r>
              <a:rPr lang="es-419">
                <a:solidFill>
                  <a:srgbClr val="0033B3"/>
                </a:solidFill>
                <a:highlight>
                  <a:srgbClr val="FFFFFF"/>
                </a:highlight>
                <a:latin typeface="Courier New"/>
                <a:ea typeface="Courier New"/>
                <a:cs typeface="Courier New"/>
                <a:sym typeface="Courier New"/>
              </a:rPr>
              <a:t>FROM </a:t>
            </a:r>
            <a:r>
              <a:rPr lang="es-419">
                <a:solidFill>
                  <a:schemeClr val="dk1"/>
                </a:solidFill>
                <a:highlight>
                  <a:srgbClr val="FFFFFF"/>
                </a:highlight>
                <a:latin typeface="Courier New"/>
                <a:ea typeface="Courier New"/>
                <a:cs typeface="Courier New"/>
                <a:sym typeface="Courier New"/>
              </a:rPr>
              <a:t>system_user</a:t>
            </a:r>
            <a:endParaRPr>
              <a:solidFill>
                <a:schemeClr val="dk1"/>
              </a:solidFill>
              <a:highlight>
                <a:srgbClr val="FFFFFF"/>
              </a:highlight>
              <a:latin typeface="Courier New"/>
              <a:ea typeface="Courier New"/>
              <a:cs typeface="Courier New"/>
              <a:sym typeface="Courier New"/>
            </a:endParaRPr>
          </a:p>
          <a:p>
            <a:pPr indent="0" lvl="0" marL="0" marR="38100" rtl="0" algn="l">
              <a:lnSpc>
                <a:spcPct val="128571"/>
              </a:lnSpc>
              <a:spcBef>
                <a:spcPts val="0"/>
              </a:spcBef>
              <a:spcAft>
                <a:spcPts val="0"/>
              </a:spcAft>
              <a:buClr>
                <a:schemeClr val="dk1"/>
              </a:buClr>
              <a:buSzPts val="1100"/>
              <a:buFont typeface="Arial"/>
              <a:buNone/>
            </a:pPr>
            <a:r>
              <a:rPr lang="es-419">
                <a:solidFill>
                  <a:srgbClr val="0033B3"/>
                </a:solidFill>
                <a:highlight>
                  <a:srgbClr val="FFFFFF"/>
                </a:highlight>
                <a:latin typeface="Courier New"/>
                <a:ea typeface="Courier New"/>
                <a:cs typeface="Courier New"/>
                <a:sym typeface="Courier New"/>
              </a:rPr>
              <a:t>WHERE </a:t>
            </a:r>
            <a:r>
              <a:rPr lang="es-419">
                <a:solidFill>
                  <a:srgbClr val="871094"/>
                </a:solidFill>
                <a:highlight>
                  <a:srgbClr val="FFFFFF"/>
                </a:highlight>
                <a:latin typeface="Courier New"/>
                <a:ea typeface="Courier New"/>
                <a:cs typeface="Courier New"/>
                <a:sym typeface="Courier New"/>
              </a:rPr>
              <a:t>id_user_type </a:t>
            </a:r>
            <a:r>
              <a:rPr lang="es-419">
                <a:solidFill>
                  <a:srgbClr val="080808"/>
                </a:solidFill>
                <a:highlight>
                  <a:srgbClr val="FFFFFF"/>
                </a:highlight>
                <a:latin typeface="Courier New"/>
                <a:ea typeface="Courier New"/>
                <a:cs typeface="Courier New"/>
                <a:sym typeface="Courier New"/>
              </a:rPr>
              <a:t>= (</a:t>
            </a:r>
            <a:r>
              <a:rPr lang="es-419">
                <a:solidFill>
                  <a:srgbClr val="0033B3"/>
                </a:solidFill>
                <a:highlight>
                  <a:srgbClr val="FFFFFF"/>
                </a:highlight>
                <a:latin typeface="Courier New"/>
                <a:ea typeface="Courier New"/>
                <a:cs typeface="Courier New"/>
                <a:sym typeface="Courier New"/>
              </a:rPr>
              <a:t>SELECT </a:t>
            </a:r>
            <a:r>
              <a:rPr lang="es-419">
                <a:solidFill>
                  <a:srgbClr val="871094"/>
                </a:solidFill>
                <a:highlight>
                  <a:srgbClr val="FFFFFF"/>
                </a:highlight>
                <a:latin typeface="Courier New"/>
                <a:ea typeface="Courier New"/>
                <a:cs typeface="Courier New"/>
                <a:sym typeface="Courier New"/>
              </a:rPr>
              <a:t>id_user_type </a:t>
            </a:r>
            <a:r>
              <a:rPr lang="es-419">
                <a:solidFill>
                  <a:srgbClr val="0033B3"/>
                </a:solidFill>
                <a:highlight>
                  <a:srgbClr val="FFFFFF"/>
                </a:highlight>
                <a:latin typeface="Courier New"/>
                <a:ea typeface="Courier New"/>
                <a:cs typeface="Courier New"/>
                <a:sym typeface="Courier New"/>
              </a:rPr>
              <a:t>FROM </a:t>
            </a:r>
            <a:r>
              <a:rPr lang="es-419">
                <a:solidFill>
                  <a:schemeClr val="dk1"/>
                </a:solidFill>
                <a:highlight>
                  <a:srgbClr val="FFFFFF"/>
                </a:highlight>
                <a:latin typeface="Courier New"/>
                <a:ea typeface="Courier New"/>
                <a:cs typeface="Courier New"/>
                <a:sym typeface="Courier New"/>
              </a:rPr>
              <a:t>user_type</a:t>
            </a:r>
            <a:endParaRPr>
              <a:solidFill>
                <a:schemeClr val="dk1"/>
              </a:solidFill>
              <a:highlight>
                <a:srgbClr val="FFFFFF"/>
              </a:highlight>
              <a:latin typeface="Courier New"/>
              <a:ea typeface="Courier New"/>
              <a:cs typeface="Courier New"/>
              <a:sym typeface="Courier New"/>
            </a:endParaRPr>
          </a:p>
          <a:p>
            <a:pPr indent="0" lvl="0" marL="0" marR="38100" rtl="0" algn="l">
              <a:lnSpc>
                <a:spcPct val="128571"/>
              </a:lnSpc>
              <a:spcBef>
                <a:spcPts val="0"/>
              </a:spcBef>
              <a:spcAft>
                <a:spcPts val="0"/>
              </a:spcAft>
              <a:buSzPts val="1100"/>
              <a:buNone/>
            </a:pPr>
            <a:r>
              <a:rPr lang="es-419">
                <a:solidFill>
                  <a:srgbClr val="0033B3"/>
                </a:solidFill>
                <a:highlight>
                  <a:srgbClr val="FFFFFF"/>
                </a:highlight>
                <a:latin typeface="Courier New"/>
                <a:ea typeface="Courier New"/>
                <a:cs typeface="Courier New"/>
                <a:sym typeface="Courier New"/>
              </a:rPr>
              <a:t>WHERE </a:t>
            </a:r>
            <a:r>
              <a:rPr lang="es-419">
                <a:solidFill>
                  <a:srgbClr val="871094"/>
                </a:solidFill>
                <a:highlight>
                  <a:srgbClr val="FFFFFF"/>
                </a:highlight>
                <a:latin typeface="Courier New"/>
                <a:ea typeface="Courier New"/>
                <a:cs typeface="Courier New"/>
                <a:sym typeface="Courier New"/>
              </a:rPr>
              <a:t>description </a:t>
            </a:r>
            <a:r>
              <a:rPr lang="es-419">
                <a:solidFill>
                  <a:srgbClr val="0033B3"/>
                </a:solidFill>
                <a:highlight>
                  <a:srgbClr val="FFFFFF"/>
                </a:highlight>
                <a:latin typeface="Courier New"/>
                <a:ea typeface="Courier New"/>
                <a:cs typeface="Courier New"/>
                <a:sym typeface="Courier New"/>
              </a:rPr>
              <a:t>like </a:t>
            </a:r>
            <a:r>
              <a:rPr lang="es-419">
                <a:solidFill>
                  <a:srgbClr val="067D17"/>
                </a:solidFill>
                <a:highlight>
                  <a:srgbClr val="FFFFFF"/>
                </a:highlight>
                <a:latin typeface="Courier New"/>
                <a:ea typeface="Courier New"/>
                <a:cs typeface="Courier New"/>
                <a:sym typeface="Courier New"/>
              </a:rPr>
              <a:t>'tempo%'</a:t>
            </a:r>
            <a:r>
              <a:rPr lang="es-419">
                <a:solidFill>
                  <a:srgbClr val="080808"/>
                </a:solidFill>
                <a:highlight>
                  <a:srgbClr val="FFFFFF"/>
                </a:highlight>
                <a:latin typeface="Courier New"/>
                <a:ea typeface="Courier New"/>
                <a:cs typeface="Courier New"/>
                <a:sym typeface="Courier New"/>
              </a:rPr>
              <a:t>);</a:t>
            </a:r>
            <a:endParaRPr>
              <a:solidFill>
                <a:srgbClr val="080808"/>
              </a:solidFill>
              <a:highlight>
                <a:srgbClr val="FFFFFF"/>
              </a:highlight>
              <a:latin typeface="Courier New"/>
              <a:ea typeface="Courier New"/>
              <a:cs typeface="Courier New"/>
              <a:sym typeface="Courier New"/>
            </a:endParaRPr>
          </a:p>
          <a:p>
            <a:pPr indent="0" lvl="0" marL="0" marR="38100" rtl="0" algn="l">
              <a:lnSpc>
                <a:spcPct val="128571"/>
              </a:lnSpc>
              <a:spcBef>
                <a:spcPts val="0"/>
              </a:spcBef>
              <a:spcAft>
                <a:spcPts val="0"/>
              </a:spcAft>
              <a:buSzPts val="1100"/>
              <a:buNone/>
            </a:pPr>
            <a:r>
              <a:rPr lang="es-419" sz="1000">
                <a:solidFill>
                  <a:srgbClr val="080808"/>
                </a:solidFill>
                <a:highlight>
                  <a:srgbClr val="FFFFFF"/>
                </a:highlight>
              </a:rPr>
              <a:t>Seleccionando todos los usuarios cuyo tipo incluye en su descripción “tempo”, con los datos que actualmente poseemos en la BD GAMER no tenemos inconvenientes porque contamos con u solo registro en user_type con esas características pero si contaramos con más registro la consulta daría error.</a:t>
            </a:r>
            <a:endParaRPr sz="1000">
              <a:solidFill>
                <a:srgbClr val="080808"/>
              </a:solidFill>
              <a:highlight>
                <a:srgbClr val="FFFFFF"/>
              </a:highlight>
            </a:endParaRPr>
          </a:p>
          <a:p>
            <a:pPr indent="0" lvl="0" marL="0" marR="38100" rtl="0" algn="l">
              <a:lnSpc>
                <a:spcPct val="128571"/>
              </a:lnSpc>
              <a:spcBef>
                <a:spcPts val="0"/>
              </a:spcBef>
              <a:spcAft>
                <a:spcPts val="0"/>
              </a:spcAft>
              <a:buClr>
                <a:schemeClr val="dk1"/>
              </a:buClr>
              <a:buSzPts val="1100"/>
              <a:buFont typeface="Arial"/>
              <a:buNone/>
            </a:pPr>
            <a:r>
              <a:rPr lang="es-419" sz="1000">
                <a:solidFill>
                  <a:srgbClr val="080808"/>
                </a:solidFill>
                <a:highlight>
                  <a:srgbClr val="FFFFFF"/>
                </a:highlight>
              </a:rPr>
              <a:t>Tenemos que estar seguros que al utilizar los operadores de comparación (=, &lt;, &gt;, etc) el resultado de la subconsulta es un único valor.</a:t>
            </a:r>
            <a:endParaRPr sz="1000">
              <a:solidFill>
                <a:srgbClr val="080808"/>
              </a:solidFill>
              <a:highlight>
                <a:srgbClr val="FFFFFF"/>
              </a:highlight>
            </a:endParaRPr>
          </a:p>
          <a:p>
            <a:pPr indent="0" lvl="0" marL="0" marR="38100" rtl="0" algn="l">
              <a:lnSpc>
                <a:spcPct val="128571"/>
              </a:lnSpc>
              <a:spcBef>
                <a:spcPts val="0"/>
              </a:spcBef>
              <a:spcAft>
                <a:spcPts val="0"/>
              </a:spcAft>
              <a:buSzPts val="1100"/>
              <a:buNone/>
            </a:pPr>
            <a:r>
              <a:t/>
            </a:r>
            <a:endParaRPr sz="10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6bf3baddb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106bf3baddb_0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6bf3badd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06bf3badd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6bf3baddb_0_3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106bf3baddb_0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6bf3baddb_0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106bf3baddb_0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6bf3baddb_0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106bf3baddb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6bf3baddb_0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06bf3baddb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6bf3baddb_0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106bf3baddb_0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100"/>
              <a:buFont typeface="Arial"/>
              <a:buChar char="-"/>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6bf3baddb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106bf3baddb_0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6bf3baddb_0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06bf3baddb_0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6bf3baddb_0_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106bf3baddb_0_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06bf3baddb_0_3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106bf3baddb_0_3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6bf3badd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106bf3baddb_0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6bf3badd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106bf3baddb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6bf3baddb_0_3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106bf3baddb_0_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06bf3baddb_0_3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106bf3baddb_0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06bf3baddb_0_3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106bf3baddb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06bf3baddb_0_4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106bf3baddb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6bf3baddb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106bf3baddb_0_4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06bf3baddb_0_4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106bf3baddb_0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sz="14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06bf3baddb_0_4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106bf3baddb_0_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6bf3baddb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106bf3baddb_0_4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06bf3baddb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106bf3baddb_0_4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06bf3baddb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106bf3baddb_0_4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6bf3baddb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06bf3baddb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Se utiliza el término “Union” en inglés, por lo que se indica sin tilde.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6bf3baddb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g106bf3baddb_0_4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06bf3baddb_0_4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106bf3baddb_0_4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06bf3baddb_0_4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106bf3baddb_0_4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06bf3baddb_0_4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106bf3baddb_0_4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06bf3baddb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106bf3baddb_0_4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bf3baddb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06bf3baddb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6bf3baddb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06bf3baddb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bf3baddb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106bf3baddb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4.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39.png"/><Relationship Id="rId5"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2.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2.png"/><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2.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5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2.png"/><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2.png"/><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4.pn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2.png"/><Relationship Id="rId4" Type="http://schemas.openxmlformats.org/officeDocument/2006/relationships/image" Target="../media/image5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2.png"/><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2.png"/><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2.png"/><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7.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youtu.be/rGPb5E1UAJA" TargetMode="External"/><Relationship Id="rId4" Type="http://schemas.openxmlformats.org/officeDocument/2006/relationships/hyperlink" Target="https://youtu.be/cQ5SwUhbBQI" TargetMode="External"/><Relationship Id="rId5" Type="http://schemas.openxmlformats.org/officeDocument/2006/relationships/image" Target="../media/image22.png"/><Relationship Id="rId6" Type="http://schemas.openxmlformats.org/officeDocument/2006/relationships/image" Target="../media/image48.png"/><Relationship Id="rId7" Type="http://schemas.openxmlformats.org/officeDocument/2006/relationships/image" Target="../media/image4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3.png"/><Relationship Id="rId4" Type="http://schemas.openxmlformats.org/officeDocument/2006/relationships/image" Target="../media/image4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3.png"/><Relationship Id="rId4" Type="http://schemas.openxmlformats.org/officeDocument/2006/relationships/image" Target="../media/image4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7.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1830900" y="2033775"/>
            <a:ext cx="54822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CONSULTAS Y SUBCONSULTAS</a:t>
            </a:r>
            <a:endParaRPr b="0" i="1" sz="3600" u="none" cap="none" strike="noStrike">
              <a:solidFill>
                <a:srgbClr val="121212"/>
              </a:solidFill>
              <a:latin typeface="Anton"/>
              <a:ea typeface="Anton"/>
              <a:cs typeface="Anton"/>
              <a:sym typeface="Anton"/>
            </a:endParaRPr>
          </a:p>
        </p:txBody>
      </p:sp>
      <p:sp>
        <p:nvSpPr>
          <p:cNvPr id="55" name="Google Shape;55;p13"/>
          <p:cNvSpPr txBox="1"/>
          <p:nvPr/>
        </p:nvSpPr>
        <p:spPr>
          <a:xfrm>
            <a:off x="390650" y="1605250"/>
            <a:ext cx="8357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0" i="0" lang="es-419" sz="2000" u="none" cap="none" strike="noStrike">
                <a:solidFill>
                  <a:srgbClr val="121212"/>
                </a:solidFill>
                <a:latin typeface="Helvetica Neue Light"/>
                <a:ea typeface="Helvetica Neue Light"/>
                <a:cs typeface="Helvetica Neue Light"/>
                <a:sym typeface="Helvetica Neue Light"/>
              </a:rPr>
              <a:t> </a:t>
            </a:r>
            <a:r>
              <a:rPr b="1" i="0" lang="es-419" sz="2000" u="none" cap="none" strike="noStrike">
                <a:solidFill>
                  <a:srgbClr val="121212"/>
                </a:solidFill>
                <a:latin typeface="Helvetica Neue"/>
                <a:ea typeface="Helvetica Neue"/>
                <a:cs typeface="Helvetica Neue"/>
                <a:sym typeface="Helvetica Neue"/>
              </a:rPr>
              <a:t>    Clase 05. </a:t>
            </a:r>
            <a:r>
              <a:rPr b="0" i="0" lang="es-419" sz="2000" u="none" cap="none" strike="noStrike">
                <a:solidFill>
                  <a:srgbClr val="121212"/>
                </a:solidFill>
                <a:latin typeface="Helvetica Neue Light"/>
                <a:ea typeface="Helvetica Neue Light"/>
                <a:cs typeface="Helvetica Neue Light"/>
                <a:sym typeface="Helvetica Neue Light"/>
              </a:rPr>
              <a:t> SQL</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35" name="Shape 135"/>
        <p:cNvGrpSpPr/>
        <p:nvPr/>
      </p:nvGrpSpPr>
      <p:grpSpPr>
        <a:xfrm>
          <a:off x="0" y="0"/>
          <a:ext cx="0" cy="0"/>
          <a:chOff x="0" y="0"/>
          <a:chExt cx="0" cy="0"/>
        </a:xfrm>
      </p:grpSpPr>
      <p:sp>
        <p:nvSpPr>
          <p:cNvPr id="136" name="Google Shape;136;p22"/>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EJEMPLO DE UNION</a:t>
            </a:r>
            <a:endParaRPr b="0" i="1" sz="3600" u="none" cap="none" strike="noStrike">
              <a:solidFill>
                <a:schemeClr val="dk1"/>
              </a:solidFill>
              <a:latin typeface="Anton"/>
              <a:ea typeface="Anton"/>
              <a:cs typeface="Anton"/>
              <a:sym typeface="Anton"/>
            </a:endParaRPr>
          </a:p>
        </p:txBody>
      </p:sp>
      <p:pic>
        <p:nvPicPr>
          <p:cNvPr id="137" name="Google Shape;137;p22"/>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43" name="Google Shape;143;p23"/>
          <p:cNvSpPr txBox="1"/>
          <p:nvPr/>
        </p:nvSpPr>
        <p:spPr>
          <a:xfrm>
            <a:off x="531550" y="1470125"/>
            <a:ext cx="7846800" cy="23454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1E1E1E"/>
                </a:solidFill>
                <a:latin typeface="Helvetica Neue Light"/>
                <a:ea typeface="Helvetica Neue Light"/>
                <a:cs typeface="Helvetica Neue Light"/>
                <a:sym typeface="Helvetica Neue Light"/>
              </a:rPr>
              <a:t>Veamos a continuación</a:t>
            </a:r>
            <a:r>
              <a:rPr lang="es-419" sz="1800">
                <a:solidFill>
                  <a:srgbClr val="1E1E1E"/>
                </a:solidFill>
                <a:latin typeface="Helvetica Neue Light"/>
                <a:ea typeface="Helvetica Neue Light"/>
                <a:cs typeface="Helvetica Neue Light"/>
                <a:sym typeface="Helvetica Neue Light"/>
              </a:rPr>
              <a:t> </a:t>
            </a:r>
            <a:r>
              <a:rPr b="0" i="0" lang="es-419" sz="1800" u="none" cap="none" strike="noStrike">
                <a:solidFill>
                  <a:srgbClr val="1E1E1E"/>
                </a:solidFill>
                <a:latin typeface="Helvetica Neue Light"/>
                <a:ea typeface="Helvetica Neue Light"/>
                <a:cs typeface="Helvetica Neue Light"/>
                <a:sym typeface="Helvetica Neue Light"/>
              </a:rPr>
              <a:t>cómo combinar</a:t>
            </a:r>
            <a:r>
              <a:rPr lang="es-419" sz="1800">
                <a:solidFill>
                  <a:srgbClr val="1E1E1E"/>
                </a:solidFill>
                <a:latin typeface="Helvetica Neue Light"/>
                <a:ea typeface="Helvetica Neue Light"/>
                <a:cs typeface="Helvetica Neue Light"/>
                <a:sym typeface="Helvetica Neue Light"/>
              </a:rPr>
              <a:t> </a:t>
            </a:r>
            <a:r>
              <a:rPr b="0" i="0" lang="es-419" sz="1800" u="none" cap="none" strike="noStrike">
                <a:solidFill>
                  <a:srgbClr val="1E1E1E"/>
                </a:solidFill>
                <a:latin typeface="Helvetica Neue Light"/>
                <a:ea typeface="Helvetica Neue Light"/>
                <a:cs typeface="Helvetica Neue Light"/>
                <a:sym typeface="Helvetica Neue Light"/>
              </a:rPr>
              <a:t>dos tablas, o consultas, de igual estructura</a:t>
            </a:r>
            <a:r>
              <a:rPr lang="es-419" sz="1800">
                <a:solidFill>
                  <a:srgbClr val="1E1E1E"/>
                </a:solidFill>
                <a:latin typeface="Helvetica Neue Light"/>
                <a:ea typeface="Helvetica Neue Light"/>
                <a:cs typeface="Helvetica Neue Light"/>
                <a:sym typeface="Helvetica Neue Light"/>
              </a:rPr>
              <a:t> </a:t>
            </a:r>
            <a:r>
              <a:rPr b="0" i="0" lang="es-419" sz="1800" u="none" cap="none" strike="noStrike">
                <a:solidFill>
                  <a:srgbClr val="1E1E1E"/>
                </a:solidFill>
                <a:latin typeface="Helvetica Neue Light"/>
                <a:ea typeface="Helvetica Neue Light"/>
                <a:cs typeface="Helvetica Neue Light"/>
                <a:sym typeface="Helvetica Neue Light"/>
              </a:rPr>
              <a:t>utilizando la cláusula </a:t>
            </a:r>
            <a:r>
              <a:rPr b="1" i="0" lang="es-419" sz="1800" u="none" cap="none" strike="noStrike">
                <a:solidFill>
                  <a:srgbClr val="1E1E1E"/>
                </a:solidFill>
                <a:latin typeface="Helvetica Neue"/>
                <a:ea typeface="Helvetica Neue"/>
                <a:cs typeface="Helvetica Neue"/>
                <a:sym typeface="Helvetica Neue"/>
              </a:rPr>
              <a:t>UNION</a:t>
            </a:r>
            <a:r>
              <a:rPr lang="es-419" sz="1800">
                <a:solidFill>
                  <a:srgbClr val="1E1E1E"/>
                </a:solidFill>
                <a:latin typeface="Helvetica Neue Light"/>
                <a:ea typeface="Helvetica Neue Light"/>
                <a:cs typeface="Helvetica Neue Light"/>
                <a:sym typeface="Helvetica Neue Light"/>
              </a:rPr>
              <a:t>.</a:t>
            </a:r>
            <a:endParaRPr b="0" i="0" sz="1800" u="none" cap="none" strike="noStrike">
              <a:solidFill>
                <a:srgbClr val="1E1E1E"/>
              </a:solidFill>
              <a:latin typeface="Helvetica Neue Light"/>
              <a:ea typeface="Helvetica Neue Light"/>
              <a:cs typeface="Helvetica Neue Light"/>
              <a:sym typeface="Helvetica Neue Light"/>
            </a:endParaRPr>
          </a:p>
        </p:txBody>
      </p:sp>
      <p:pic>
        <p:nvPicPr>
          <p:cNvPr id="144" name="Google Shape;144;p23"/>
          <p:cNvPicPr preferRelativeResize="0"/>
          <p:nvPr/>
        </p:nvPicPr>
        <p:blipFill>
          <a:blip r:embed="rId4">
            <a:alphaModFix/>
          </a:blip>
          <a:stretch>
            <a:fillRect/>
          </a:stretch>
        </p:blipFill>
        <p:spPr>
          <a:xfrm>
            <a:off x="685800" y="2973700"/>
            <a:ext cx="3886200" cy="1514475"/>
          </a:xfrm>
          <a:prstGeom prst="rect">
            <a:avLst/>
          </a:prstGeom>
          <a:noFill/>
          <a:ln>
            <a:noFill/>
          </a:ln>
        </p:spPr>
      </p:pic>
      <p:pic>
        <p:nvPicPr>
          <p:cNvPr id="145" name="Google Shape;145;p23"/>
          <p:cNvPicPr preferRelativeResize="0"/>
          <p:nvPr/>
        </p:nvPicPr>
        <p:blipFill>
          <a:blip r:embed="rId5">
            <a:alphaModFix/>
          </a:blip>
          <a:stretch>
            <a:fillRect/>
          </a:stretch>
        </p:blipFill>
        <p:spPr>
          <a:xfrm>
            <a:off x="5017375" y="2802250"/>
            <a:ext cx="3895725" cy="1857375"/>
          </a:xfrm>
          <a:prstGeom prst="rect">
            <a:avLst/>
          </a:prstGeom>
          <a:noFill/>
          <a:ln>
            <a:noFill/>
          </a:ln>
        </p:spPr>
      </p:pic>
      <p:sp>
        <p:nvSpPr>
          <p:cNvPr id="146" name="Google Shape;146;p23"/>
          <p:cNvSpPr txBox="1"/>
          <p:nvPr/>
        </p:nvSpPr>
        <p:spPr>
          <a:xfrm>
            <a:off x="1381650" y="319650"/>
            <a:ext cx="6380700" cy="50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UNION: EJEMPLO</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p:nvPr/>
        </p:nvSpPr>
        <p:spPr>
          <a:xfrm>
            <a:off x="0" y="0"/>
            <a:ext cx="4865400" cy="51435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txBox="1"/>
          <p:nvPr/>
        </p:nvSpPr>
        <p:spPr>
          <a:xfrm>
            <a:off x="261750" y="0"/>
            <a:ext cx="4120500" cy="4894800"/>
          </a:xfrm>
          <a:prstGeom prst="rect">
            <a:avLst/>
          </a:prstGeom>
          <a:noFill/>
          <a:ln>
            <a:noFill/>
          </a:ln>
        </p:spPr>
        <p:txBody>
          <a:bodyPr anchorCtr="0" anchor="t" bIns="91425" lIns="91425" spcFirstLastPara="1" rIns="91425" wrap="square" tIns="91425">
            <a:spAutoFit/>
          </a:bodyPr>
          <a:lstStyle/>
          <a:p>
            <a:pPr indent="0" lvl="0" marL="0" marR="38100" rtl="0" algn="l">
              <a:lnSpc>
                <a:spcPct val="200000"/>
              </a:lnSpc>
              <a:spcBef>
                <a:spcPts val="0"/>
              </a:spcBef>
              <a:spcAft>
                <a:spcPts val="0"/>
              </a:spcAft>
              <a:buClr>
                <a:srgbClr val="000000"/>
              </a:buClr>
              <a:buSzPts val="2000"/>
              <a:buFont typeface="Arial"/>
              <a:buNone/>
            </a:pPr>
            <a:r>
              <a:rPr b="0" i="0" lang="es-419" sz="1800" u="none" cap="none" strike="noStrike">
                <a:solidFill>
                  <a:schemeClr val="accent4"/>
                </a:solidFill>
                <a:latin typeface="Consolas"/>
                <a:ea typeface="Consolas"/>
                <a:cs typeface="Consolas"/>
                <a:sym typeface="Consolas"/>
              </a:rPr>
              <a:t>SELECT </a:t>
            </a:r>
            <a:r>
              <a:rPr lang="es-419" sz="1800">
                <a:solidFill>
                  <a:schemeClr val="lt1"/>
                </a:solidFill>
                <a:latin typeface="Consolas"/>
                <a:ea typeface="Consolas"/>
                <a:cs typeface="Consolas"/>
                <a:sym typeface="Consolas"/>
              </a:rPr>
              <a:t>id_game, name, description, id_level, id_class</a:t>
            </a:r>
            <a:r>
              <a:rPr b="0" i="0" lang="es-419"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2000"/>
              <a:buFont typeface="Arial"/>
              <a:buNone/>
            </a:pPr>
            <a:r>
              <a:rPr b="0" i="0" lang="es-419" sz="1800" u="none" cap="none" strike="noStrike">
                <a:solidFill>
                  <a:schemeClr val="accent4"/>
                </a:solidFill>
                <a:latin typeface="Consolas"/>
                <a:ea typeface="Consolas"/>
                <a:cs typeface="Consolas"/>
                <a:sym typeface="Consolas"/>
              </a:rPr>
              <a:t>FROM </a:t>
            </a:r>
            <a:r>
              <a:rPr lang="es-419" sz="1800">
                <a:solidFill>
                  <a:schemeClr val="lt1"/>
                </a:solidFill>
                <a:latin typeface="Consolas"/>
                <a:ea typeface="Consolas"/>
                <a:cs typeface="Consolas"/>
                <a:sym typeface="Consolas"/>
              </a:rPr>
              <a:t>game</a:t>
            </a:r>
            <a:endParaRPr sz="1800">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2000"/>
              <a:buFont typeface="Arial"/>
              <a:buNone/>
            </a:pPr>
            <a:r>
              <a:rPr lang="es-419" sz="1800">
                <a:solidFill>
                  <a:schemeClr val="accent4"/>
                </a:solidFill>
                <a:latin typeface="Consolas"/>
                <a:ea typeface="Consolas"/>
                <a:cs typeface="Consolas"/>
                <a:sym typeface="Consolas"/>
              </a:rPr>
              <a:t>WHERE</a:t>
            </a:r>
            <a:r>
              <a:rPr lang="es-419" sz="1800">
                <a:solidFill>
                  <a:schemeClr val="lt1"/>
                </a:solidFill>
                <a:latin typeface="Consolas"/>
                <a:ea typeface="Consolas"/>
                <a:cs typeface="Consolas"/>
                <a:sym typeface="Consolas"/>
              </a:rPr>
              <a:t> id_level = 1</a:t>
            </a:r>
            <a:endParaRPr sz="1800">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rgbClr val="000000"/>
              </a:buClr>
              <a:buSzPts val="2000"/>
              <a:buFont typeface="Arial"/>
              <a:buNone/>
            </a:pPr>
            <a:r>
              <a:rPr b="0" i="0" lang="es-419" sz="1800" u="none" cap="none" strike="noStrike">
                <a:solidFill>
                  <a:schemeClr val="accent4"/>
                </a:solidFill>
                <a:latin typeface="Consolas"/>
                <a:ea typeface="Consolas"/>
                <a:cs typeface="Consolas"/>
                <a:sym typeface="Consolas"/>
              </a:rPr>
              <a:t>UNION </a:t>
            </a:r>
            <a:endParaRPr b="0" i="0" sz="1800" u="none" cap="none" strike="noStrike">
              <a:solidFill>
                <a:schemeClr val="accent4"/>
              </a:solidFill>
              <a:latin typeface="Consolas"/>
              <a:ea typeface="Consolas"/>
              <a:cs typeface="Consolas"/>
              <a:sym typeface="Consolas"/>
            </a:endParaRPr>
          </a:p>
          <a:p>
            <a:pPr indent="0" lvl="0" marL="0" marR="38100" rtl="0" algn="l">
              <a:lnSpc>
                <a:spcPct val="200000"/>
              </a:lnSpc>
              <a:spcBef>
                <a:spcPts val="0"/>
              </a:spcBef>
              <a:spcAft>
                <a:spcPts val="0"/>
              </a:spcAft>
              <a:buClr>
                <a:schemeClr val="dk1"/>
              </a:buClr>
              <a:buSzPts val="2000"/>
              <a:buFont typeface="Arial"/>
              <a:buNone/>
            </a:pPr>
            <a:r>
              <a:rPr lang="es-419" sz="1800">
                <a:solidFill>
                  <a:schemeClr val="accent4"/>
                </a:solidFill>
                <a:latin typeface="Consolas"/>
                <a:ea typeface="Consolas"/>
                <a:cs typeface="Consolas"/>
                <a:sym typeface="Consolas"/>
              </a:rPr>
              <a:t>SELECT </a:t>
            </a:r>
            <a:r>
              <a:rPr lang="es-419" sz="1800">
                <a:solidFill>
                  <a:schemeClr val="lt1"/>
                </a:solidFill>
                <a:latin typeface="Consolas"/>
                <a:ea typeface="Consolas"/>
                <a:cs typeface="Consolas"/>
                <a:sym typeface="Consolas"/>
              </a:rPr>
              <a:t>id_game, name, description, id_level, id_class </a:t>
            </a:r>
            <a:endParaRPr sz="1800">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chemeClr val="dk1"/>
              </a:buClr>
              <a:buSzPts val="2000"/>
              <a:buFont typeface="Arial"/>
              <a:buNone/>
            </a:pPr>
            <a:r>
              <a:rPr lang="es-419" sz="1800">
                <a:solidFill>
                  <a:schemeClr val="accent4"/>
                </a:solidFill>
                <a:latin typeface="Consolas"/>
                <a:ea typeface="Consolas"/>
                <a:cs typeface="Consolas"/>
                <a:sym typeface="Consolas"/>
              </a:rPr>
              <a:t>FROM </a:t>
            </a:r>
            <a:r>
              <a:rPr lang="es-419" sz="1800">
                <a:solidFill>
                  <a:schemeClr val="lt1"/>
                </a:solidFill>
                <a:latin typeface="Consolas"/>
                <a:ea typeface="Consolas"/>
                <a:cs typeface="Consolas"/>
                <a:sym typeface="Consolas"/>
              </a:rPr>
              <a:t>game</a:t>
            </a:r>
            <a:endParaRPr sz="1800">
              <a:solidFill>
                <a:schemeClr val="lt1"/>
              </a:solidFill>
              <a:latin typeface="Consolas"/>
              <a:ea typeface="Consolas"/>
              <a:cs typeface="Consolas"/>
              <a:sym typeface="Consolas"/>
            </a:endParaRPr>
          </a:p>
          <a:p>
            <a:pPr indent="0" lvl="0" marL="0" marR="38100" rtl="0" algn="l">
              <a:lnSpc>
                <a:spcPct val="200000"/>
              </a:lnSpc>
              <a:spcBef>
                <a:spcPts val="0"/>
              </a:spcBef>
              <a:spcAft>
                <a:spcPts val="0"/>
              </a:spcAft>
              <a:buClr>
                <a:schemeClr val="dk1"/>
              </a:buClr>
              <a:buSzPts val="2000"/>
              <a:buFont typeface="Arial"/>
              <a:buNone/>
            </a:pPr>
            <a:r>
              <a:rPr lang="es-419" sz="1800">
                <a:solidFill>
                  <a:schemeClr val="accent4"/>
                </a:solidFill>
                <a:latin typeface="Consolas"/>
                <a:ea typeface="Consolas"/>
                <a:cs typeface="Consolas"/>
                <a:sym typeface="Consolas"/>
              </a:rPr>
              <a:t>WHERE</a:t>
            </a:r>
            <a:r>
              <a:rPr lang="es-419" sz="1800">
                <a:solidFill>
                  <a:schemeClr val="lt1"/>
                </a:solidFill>
                <a:latin typeface="Consolas"/>
                <a:ea typeface="Consolas"/>
                <a:cs typeface="Consolas"/>
                <a:sym typeface="Consolas"/>
              </a:rPr>
              <a:t> id_level = 2;</a:t>
            </a:r>
            <a:endParaRPr sz="1800">
              <a:solidFill>
                <a:schemeClr val="accent4"/>
              </a:solidFill>
              <a:latin typeface="Consolas"/>
              <a:ea typeface="Consolas"/>
              <a:cs typeface="Consolas"/>
              <a:sym typeface="Consolas"/>
            </a:endParaRPr>
          </a:p>
        </p:txBody>
      </p:sp>
      <p:pic>
        <p:nvPicPr>
          <p:cNvPr id="153" name="Google Shape;153;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54" name="Google Shape;154;p24"/>
          <p:cNvPicPr preferRelativeResize="0"/>
          <p:nvPr/>
        </p:nvPicPr>
        <p:blipFill>
          <a:blip r:embed="rId4">
            <a:alphaModFix/>
          </a:blip>
          <a:stretch>
            <a:fillRect/>
          </a:stretch>
        </p:blipFill>
        <p:spPr>
          <a:xfrm>
            <a:off x="5282037" y="1014469"/>
            <a:ext cx="3593275" cy="2865856"/>
          </a:xfrm>
          <a:prstGeom prst="rect">
            <a:avLst/>
          </a:prstGeom>
          <a:noFill/>
          <a:ln>
            <a:noFill/>
          </a:ln>
        </p:spPr>
      </p:pic>
      <p:sp>
        <p:nvSpPr>
          <p:cNvPr id="155" name="Google Shape;155;p24"/>
          <p:cNvSpPr txBox="1"/>
          <p:nvPr/>
        </p:nvSpPr>
        <p:spPr>
          <a:xfrm>
            <a:off x="3674525" y="192100"/>
            <a:ext cx="6380700" cy="50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UNION: EJEMPLO</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5"/>
          <p:cNvSpPr txBox="1"/>
          <p:nvPr/>
        </p:nvSpPr>
        <p:spPr>
          <a:xfrm>
            <a:off x="2187450" y="20772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TIPOS DE DATOS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64" name="Shape 164"/>
        <p:cNvGrpSpPr/>
        <p:nvPr/>
      </p:nvGrpSpPr>
      <p:grpSpPr>
        <a:xfrm>
          <a:off x="0" y="0"/>
          <a:ext cx="0" cy="0"/>
          <a:chOff x="0" y="0"/>
          <a:chExt cx="0" cy="0"/>
        </a:xfrm>
      </p:grpSpPr>
      <p:sp>
        <p:nvSpPr>
          <p:cNvPr id="165" name="Google Shape;165;p26"/>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TIPOS DE DATOS </a:t>
            </a:r>
            <a:r>
              <a:rPr b="0" i="1" lang="es-419" sz="3600" u="none" cap="none" strike="noStrike">
                <a:solidFill>
                  <a:schemeClr val="dk1"/>
                </a:solidFill>
                <a:latin typeface="Anton"/>
                <a:ea typeface="Anton"/>
                <a:cs typeface="Anton"/>
                <a:sym typeface="Anton"/>
              </a:rPr>
              <a:t>EN LOS CAMPOS</a:t>
            </a:r>
            <a:endParaRPr b="0" i="1" sz="3600" u="none" cap="none" strike="noStrike">
              <a:solidFill>
                <a:schemeClr val="dk1"/>
              </a:solidFill>
              <a:latin typeface="Anton"/>
              <a:ea typeface="Anton"/>
              <a:cs typeface="Anton"/>
              <a:sym typeface="Anton"/>
            </a:endParaRPr>
          </a:p>
        </p:txBody>
      </p:sp>
      <p:pic>
        <p:nvPicPr>
          <p:cNvPr id="166" name="Google Shape;166;p2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2" name="Google Shape;172;p27"/>
          <p:cNvSpPr txBox="1"/>
          <p:nvPr/>
        </p:nvSpPr>
        <p:spPr>
          <a:xfrm>
            <a:off x="473475" y="5092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DEFINICIÓN DE LOS DATOS</a:t>
            </a:r>
            <a:endParaRPr b="0" i="0" sz="4500" u="none" cap="none" strike="noStrike">
              <a:solidFill>
                <a:srgbClr val="000000"/>
              </a:solidFill>
              <a:latin typeface="Arial"/>
              <a:ea typeface="Arial"/>
              <a:cs typeface="Arial"/>
              <a:sym typeface="Arial"/>
            </a:endParaRPr>
          </a:p>
        </p:txBody>
      </p:sp>
      <p:sp>
        <p:nvSpPr>
          <p:cNvPr id="173" name="Google Shape;173;p27"/>
          <p:cNvSpPr txBox="1"/>
          <p:nvPr/>
        </p:nvSpPr>
        <p:spPr>
          <a:xfrm>
            <a:off x="503175" y="2051400"/>
            <a:ext cx="7985400" cy="2694900"/>
          </a:xfrm>
          <a:prstGeom prst="rect">
            <a:avLst/>
          </a:prstGeom>
          <a:noFill/>
          <a:ln>
            <a:noFill/>
          </a:ln>
        </p:spPr>
        <p:txBody>
          <a:bodyPr anchorCtr="0" anchor="ctr"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i="0" lang="es-419" sz="1800" u="none" cap="none" strike="noStrike">
                <a:solidFill>
                  <a:srgbClr val="000000"/>
                </a:solidFill>
                <a:latin typeface="Helvetica Neue Light"/>
                <a:ea typeface="Helvetica Neue Light"/>
                <a:cs typeface="Helvetica Neue Light"/>
                <a:sym typeface="Helvetica Neue Light"/>
              </a:rPr>
              <a:t>La clase pasada vimos cómo realizar consultas con </a:t>
            </a:r>
            <a:r>
              <a:rPr i="0" lang="es-419" sz="1800" u="none" cap="none" strike="noStrike">
                <a:solidFill>
                  <a:srgbClr val="000000"/>
                </a:solidFill>
                <a:highlight>
                  <a:srgbClr val="3CEFAB"/>
                </a:highlight>
                <a:latin typeface="Helvetica Neue Light"/>
                <a:ea typeface="Helvetica Neue Light"/>
                <a:cs typeface="Helvetica Neue Light"/>
                <a:sym typeface="Helvetica Neue Light"/>
              </a:rPr>
              <a:t>WHERE</a:t>
            </a:r>
            <a:r>
              <a:rPr i="0" lang="es-419" sz="1800" u="none" cap="none" strike="noStrike">
                <a:solidFill>
                  <a:srgbClr val="000000"/>
                </a:solidFill>
                <a:latin typeface="Helvetica Neue Light"/>
                <a:ea typeface="Helvetica Neue Light"/>
                <a:cs typeface="Helvetica Neue Light"/>
                <a:sym typeface="Helvetica Neue Light"/>
              </a:rPr>
              <a:t>, especificando valores como filtros, según el tipo de datos almacenado.</a:t>
            </a:r>
            <a:r>
              <a:rPr lang="es-419" sz="1800">
                <a:latin typeface="Helvetica Neue Light"/>
                <a:ea typeface="Helvetica Neue Light"/>
                <a:cs typeface="Helvetica Neue Light"/>
                <a:sym typeface="Helvetica Neue Light"/>
              </a:rPr>
              <a:t> </a:t>
            </a:r>
            <a:r>
              <a:rPr lang="es-419" sz="1800">
                <a:solidFill>
                  <a:schemeClr val="dk1"/>
                </a:solidFill>
                <a:latin typeface="Helvetica Neue Light"/>
                <a:ea typeface="Helvetica Neue Light"/>
                <a:cs typeface="Helvetica Neue Light"/>
                <a:sym typeface="Helvetica Neue Light"/>
              </a:rPr>
              <a:t>Con esto notamos que, en SQL, el </a:t>
            </a:r>
            <a:r>
              <a:rPr b="1" lang="es-419" sz="1800">
                <a:solidFill>
                  <a:schemeClr val="dk1"/>
                </a:solidFill>
                <a:latin typeface="Helvetica Neue"/>
                <a:ea typeface="Helvetica Neue"/>
                <a:cs typeface="Helvetica Neue"/>
                <a:sym typeface="Helvetica Neue"/>
              </a:rPr>
              <a:t>tipo de dato a definir en un campo es un punto clave</a:t>
            </a:r>
            <a:r>
              <a:rPr lang="es-419" sz="1800">
                <a:solidFill>
                  <a:schemeClr val="dk1"/>
                </a:solidFill>
                <a:latin typeface="Helvetica Neue Light"/>
                <a:ea typeface="Helvetica Neue Light"/>
                <a:cs typeface="Helvetica Neue Light"/>
                <a:sym typeface="Helvetica Neue Light"/>
              </a:rPr>
              <a:t> debido a diferentes factores.</a:t>
            </a:r>
            <a:endParaRPr sz="1800">
              <a:solidFill>
                <a:schemeClr val="dk1"/>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chemeClr val="dk1"/>
              </a:buClr>
              <a:buSzPts val="1100"/>
              <a:buFont typeface="Arial"/>
              <a:buNone/>
            </a:pPr>
            <a:r>
              <a:rPr lang="es-419" sz="1800">
                <a:solidFill>
                  <a:schemeClr val="dk1"/>
                </a:solidFill>
                <a:highlight>
                  <a:srgbClr val="3CEFAB"/>
                </a:highlight>
                <a:latin typeface="Helvetica Neue Light"/>
                <a:ea typeface="Helvetica Neue Light"/>
                <a:cs typeface="Helvetica Neue Light"/>
                <a:sym typeface="Helvetica Neue Light"/>
              </a:rPr>
              <a:t>Por ello, al gestionar nuestras DB debemos establecer reglas de contenidos claras para cada uno de los campos en las tablas.</a:t>
            </a:r>
            <a:endParaRPr>
              <a:solidFill>
                <a:schemeClr val="dk1"/>
              </a:solidFill>
              <a:highlight>
                <a:srgbClr val="3CEFAB"/>
              </a:highlight>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77" name="Shape 177"/>
        <p:cNvGrpSpPr/>
        <p:nvPr/>
      </p:nvGrpSpPr>
      <p:grpSpPr>
        <a:xfrm>
          <a:off x="0" y="0"/>
          <a:ext cx="0" cy="0"/>
          <a:chOff x="0" y="0"/>
          <a:chExt cx="0" cy="0"/>
        </a:xfrm>
      </p:grpSpPr>
      <p:pic>
        <p:nvPicPr>
          <p:cNvPr id="178" name="Google Shape;178;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9" name="Google Shape;179;p28"/>
          <p:cNvSpPr txBox="1"/>
          <p:nvPr/>
        </p:nvSpPr>
        <p:spPr>
          <a:xfrm>
            <a:off x="549600" y="914525"/>
            <a:ext cx="8044800" cy="3545100"/>
          </a:xfrm>
          <a:prstGeom prst="rect">
            <a:avLst/>
          </a:prstGeom>
          <a:noFill/>
          <a:ln>
            <a:noFill/>
          </a:ln>
        </p:spPr>
        <p:txBody>
          <a:bodyPr anchorCtr="0" anchor="ctr" bIns="91425" lIns="91425" spcFirstLastPara="1" rIns="91425" wrap="square" tIns="91425">
            <a:noAutofit/>
          </a:bodyPr>
          <a:lstStyle/>
          <a:p>
            <a:pPr indent="0" lvl="0" marL="0" marR="38100" rtl="0" algn="ctr">
              <a:lnSpc>
                <a:spcPct val="128571"/>
              </a:lnSpc>
              <a:spcBef>
                <a:spcPts val="0"/>
              </a:spcBef>
              <a:spcAft>
                <a:spcPts val="0"/>
              </a:spcAft>
              <a:buClr>
                <a:srgbClr val="000000"/>
              </a:buClr>
              <a:buSzPts val="1100"/>
              <a:buFont typeface="Arial"/>
              <a:buNone/>
            </a:pPr>
            <a:r>
              <a:rPr b="0" i="1" lang="es-419" sz="2300" u="none" cap="none" strike="noStrike">
                <a:solidFill>
                  <a:srgbClr val="000000"/>
                </a:solidFill>
                <a:latin typeface="Helvetica Neue Light"/>
                <a:ea typeface="Helvetica Neue Light"/>
                <a:cs typeface="Helvetica Neue Light"/>
                <a:sym typeface="Helvetica Neue Light"/>
              </a:rPr>
              <a:t>Hagamos un rápido repaso de los tipos de datos más comunes en SQL...</a:t>
            </a:r>
            <a:endParaRPr b="0" i="1" sz="2300" u="none" cap="none" strike="noStrike">
              <a:solidFill>
                <a:srgbClr val="1E1E1E"/>
              </a:solidFill>
              <a:latin typeface="Helvetica Neue"/>
              <a:ea typeface="Helvetica Neue"/>
              <a:cs typeface="Helvetica Neue"/>
              <a:sym typeface="Helvetica Neue"/>
            </a:endParaRPr>
          </a:p>
        </p:txBody>
      </p:sp>
      <p:pic>
        <p:nvPicPr>
          <p:cNvPr id="180" name="Google Shape;180;p28"/>
          <p:cNvPicPr preferRelativeResize="0"/>
          <p:nvPr/>
        </p:nvPicPr>
        <p:blipFill rotWithShape="1">
          <a:blip r:embed="rId4">
            <a:alphaModFix/>
          </a:blip>
          <a:srcRect b="0" l="0" r="0" t="0"/>
          <a:stretch/>
        </p:blipFill>
        <p:spPr>
          <a:xfrm>
            <a:off x="3992925" y="274850"/>
            <a:ext cx="994075" cy="994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186" name="Google Shape;186;p29"/>
          <p:cNvGraphicFramePr/>
          <p:nvPr/>
        </p:nvGraphicFramePr>
        <p:xfrm>
          <a:off x="4664700" y="1417775"/>
          <a:ext cx="3000000" cy="3000000"/>
        </p:xfrm>
        <a:graphic>
          <a:graphicData uri="http://schemas.openxmlformats.org/drawingml/2006/table">
            <a:tbl>
              <a:tblPr>
                <a:noFill/>
                <a:tableStyleId>{9969E5D3-6082-4846-8015-D5474BC5F769}</a:tableStyleId>
              </a:tblPr>
              <a:tblGrid>
                <a:gridCol w="1336800"/>
                <a:gridCol w="1214850"/>
                <a:gridCol w="1538100"/>
              </a:tblGrid>
              <a:tr h="370675">
                <a:tc>
                  <a:txBody>
                    <a:bodyPr/>
                    <a:lstStyle/>
                    <a:p>
                      <a:pPr indent="0" lvl="0" marL="0" marR="0" rtl="0" algn="ctr">
                        <a:lnSpc>
                          <a:spcPct val="100000"/>
                        </a:lnSpc>
                        <a:spcBef>
                          <a:spcPts val="0"/>
                        </a:spcBef>
                        <a:spcAft>
                          <a:spcPts val="0"/>
                        </a:spcAft>
                        <a:buClr>
                          <a:srgbClr val="000000"/>
                        </a:buClr>
                        <a:buSzPts val="1400"/>
                        <a:buFont typeface="Arial"/>
                        <a:buNone/>
                      </a:pPr>
                      <a:r>
                        <a:rPr b="1" lang="es-419" sz="1400" u="none" cap="none" strike="noStrike">
                          <a:solidFill>
                            <a:srgbClr val="FFFF00"/>
                          </a:solidFill>
                        </a:rPr>
                        <a:t>Tipo de dato</a:t>
                      </a:r>
                      <a:endParaRPr b="1" sz="1400" u="none" cap="none" strike="noStrike">
                        <a:solidFill>
                          <a:srgbClr val="FFFF00"/>
                        </a:solidFill>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419" sz="1400" u="none" cap="none" strike="noStrike">
                          <a:solidFill>
                            <a:srgbClr val="FFFF00"/>
                          </a:solidFill>
                        </a:rPr>
                        <a:t>valor SQL</a:t>
                      </a:r>
                      <a:endParaRPr b="1" sz="1400" u="none" cap="none" strike="noStrike">
                        <a:solidFill>
                          <a:srgbClr val="FFFF00"/>
                        </a:solidFill>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419" sz="1400" u="none" cap="none" strike="noStrike">
                          <a:solidFill>
                            <a:srgbClr val="FFFF00"/>
                          </a:solidFill>
                        </a:rPr>
                        <a:t>Ejemplo</a:t>
                      </a:r>
                      <a:endParaRPr b="1" sz="1400" u="none" cap="none" strike="noStrike">
                        <a:solidFill>
                          <a:srgbClr val="FFFF00"/>
                        </a:solidFill>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dk1"/>
                    </a:solidFill>
                  </a:tcPr>
                </a:tc>
              </a:tr>
              <a:tr h="327900">
                <a:tc>
                  <a:txBody>
                    <a:bodyPr/>
                    <a:lstStyle/>
                    <a:p>
                      <a:pPr indent="0" lvl="0" marL="0" marR="0" rtl="0" algn="l">
                        <a:lnSpc>
                          <a:spcPct val="100000"/>
                        </a:lnSpc>
                        <a:spcBef>
                          <a:spcPts val="0"/>
                        </a:spcBef>
                        <a:spcAft>
                          <a:spcPts val="0"/>
                        </a:spcAft>
                        <a:buClr>
                          <a:srgbClr val="000000"/>
                        </a:buClr>
                        <a:buSzPts val="1100"/>
                        <a:buFont typeface="Arial"/>
                        <a:buNone/>
                      </a:pPr>
                      <a:r>
                        <a:rPr i="1" lang="es-419" sz="1100" u="none" cap="none" strike="noStrike"/>
                        <a:t>Número entero</a:t>
                      </a:r>
                      <a:endParaRPr i="1"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latin typeface="Consolas"/>
                          <a:ea typeface="Consolas"/>
                          <a:cs typeface="Consolas"/>
                          <a:sym typeface="Consolas"/>
                        </a:rPr>
                        <a:t>int</a:t>
                      </a:r>
                      <a:endParaRPr sz="1100" u="none" cap="none" strike="noStrike">
                        <a:latin typeface="Consolas"/>
                        <a:ea typeface="Consolas"/>
                        <a:cs typeface="Consolas"/>
                        <a:sym typeface="Consolas"/>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s-419" sz="1100" u="none" cap="none" strike="noStrike"/>
                        <a:t>1000</a:t>
                      </a:r>
                      <a:endParaRPr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lt1"/>
                    </a:solidFill>
                  </a:tcPr>
                </a:tc>
              </a:tr>
              <a:tr h="356450">
                <a:tc>
                  <a:txBody>
                    <a:bodyPr/>
                    <a:lstStyle/>
                    <a:p>
                      <a:pPr indent="0" lvl="0" marL="0" marR="0" rtl="0" algn="l">
                        <a:lnSpc>
                          <a:spcPct val="100000"/>
                        </a:lnSpc>
                        <a:spcBef>
                          <a:spcPts val="0"/>
                        </a:spcBef>
                        <a:spcAft>
                          <a:spcPts val="0"/>
                        </a:spcAft>
                        <a:buClr>
                          <a:srgbClr val="000000"/>
                        </a:buClr>
                        <a:buSzPts val="1100"/>
                        <a:buFont typeface="Arial"/>
                        <a:buNone/>
                      </a:pPr>
                      <a:r>
                        <a:rPr i="1" lang="es-419" sz="1100" u="none" cap="none" strike="noStrike"/>
                        <a:t>Texto</a:t>
                      </a:r>
                      <a:endParaRPr i="1"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latin typeface="Consolas"/>
                          <a:ea typeface="Consolas"/>
                          <a:cs typeface="Consolas"/>
                          <a:sym typeface="Consolas"/>
                        </a:rPr>
                        <a:t>text(n)</a:t>
                      </a:r>
                      <a:endParaRPr sz="1100" u="none" cap="none" strike="noStrike">
                        <a:latin typeface="Consolas"/>
                        <a:ea typeface="Consolas"/>
                        <a:cs typeface="Consolas"/>
                        <a:sym typeface="Consolas"/>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Coderhouse</a:t>
                      </a:r>
                      <a:endParaRPr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r>
              <a:tr h="356450">
                <a:tc>
                  <a:txBody>
                    <a:bodyPr/>
                    <a:lstStyle/>
                    <a:p>
                      <a:pPr indent="0" lvl="0" marL="0" marR="0" rtl="0" algn="l">
                        <a:lnSpc>
                          <a:spcPct val="100000"/>
                        </a:lnSpc>
                        <a:spcBef>
                          <a:spcPts val="0"/>
                        </a:spcBef>
                        <a:spcAft>
                          <a:spcPts val="0"/>
                        </a:spcAft>
                        <a:buClr>
                          <a:srgbClr val="000000"/>
                        </a:buClr>
                        <a:buSzPts val="1100"/>
                        <a:buFont typeface="Arial"/>
                        <a:buNone/>
                      </a:pPr>
                      <a:r>
                        <a:rPr i="1" lang="es-419" sz="1100" u="none" cap="none" strike="noStrike"/>
                        <a:t>Alfanumérico</a:t>
                      </a:r>
                      <a:endParaRPr i="1"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latin typeface="Consolas"/>
                          <a:ea typeface="Consolas"/>
                          <a:cs typeface="Consolas"/>
                          <a:sym typeface="Consolas"/>
                        </a:rPr>
                        <a:t>varchar(n)</a:t>
                      </a:r>
                      <a:endParaRPr sz="1100" u="none" cap="none" strike="noStrike">
                        <a:latin typeface="Consolas"/>
                        <a:ea typeface="Consolas"/>
                        <a:cs typeface="Consolas"/>
                        <a:sym typeface="Consolas"/>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AB123CD</a:t>
                      </a:r>
                      <a:endParaRPr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lt1"/>
                    </a:solidFill>
                  </a:tcPr>
                </a:tc>
              </a:tr>
              <a:tr h="356450">
                <a:tc>
                  <a:txBody>
                    <a:bodyPr/>
                    <a:lstStyle/>
                    <a:p>
                      <a:pPr indent="0" lvl="0" marL="0" marR="0" rtl="0" algn="l">
                        <a:lnSpc>
                          <a:spcPct val="100000"/>
                        </a:lnSpc>
                        <a:spcBef>
                          <a:spcPts val="0"/>
                        </a:spcBef>
                        <a:spcAft>
                          <a:spcPts val="0"/>
                        </a:spcAft>
                        <a:buClr>
                          <a:srgbClr val="000000"/>
                        </a:buClr>
                        <a:buSzPts val="1100"/>
                        <a:buFont typeface="Arial"/>
                        <a:buNone/>
                      </a:pPr>
                      <a:r>
                        <a:rPr i="1" lang="es-419" sz="1100" u="none" cap="none" strike="noStrike"/>
                        <a:t>Fecha</a:t>
                      </a:r>
                      <a:endParaRPr i="1"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latin typeface="Consolas"/>
                          <a:ea typeface="Consolas"/>
                          <a:cs typeface="Consolas"/>
                          <a:sym typeface="Consolas"/>
                        </a:rPr>
                        <a:t>date</a:t>
                      </a:r>
                      <a:endParaRPr sz="1100" u="none" cap="none" strike="noStrike">
                        <a:latin typeface="Consolas"/>
                        <a:ea typeface="Consolas"/>
                        <a:cs typeface="Consolas"/>
                        <a:sym typeface="Consolas"/>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s-419" sz="1100" u="none" cap="none" strike="noStrike"/>
                        <a:t>21/03/1975</a:t>
                      </a:r>
                      <a:endParaRPr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r>
              <a:tr h="356450">
                <a:tc>
                  <a:txBody>
                    <a:bodyPr/>
                    <a:lstStyle/>
                    <a:p>
                      <a:pPr indent="0" lvl="0" marL="0" marR="0" rtl="0" algn="l">
                        <a:lnSpc>
                          <a:spcPct val="100000"/>
                        </a:lnSpc>
                        <a:spcBef>
                          <a:spcPts val="0"/>
                        </a:spcBef>
                        <a:spcAft>
                          <a:spcPts val="0"/>
                        </a:spcAft>
                        <a:buClr>
                          <a:srgbClr val="000000"/>
                        </a:buClr>
                        <a:buSzPts val="1100"/>
                        <a:buFont typeface="Arial"/>
                        <a:buNone/>
                      </a:pPr>
                      <a:r>
                        <a:rPr i="1" lang="es-419" sz="1100" u="none" cap="none" strike="noStrike"/>
                        <a:t>Fecha y Hora</a:t>
                      </a:r>
                      <a:endParaRPr i="1"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latin typeface="Consolas"/>
                          <a:ea typeface="Consolas"/>
                          <a:cs typeface="Consolas"/>
                          <a:sym typeface="Consolas"/>
                        </a:rPr>
                        <a:t>datetime</a:t>
                      </a:r>
                      <a:endParaRPr sz="1100" u="none" cap="none" strike="noStrike">
                        <a:latin typeface="Consolas"/>
                        <a:ea typeface="Consolas"/>
                        <a:cs typeface="Consolas"/>
                        <a:sym typeface="Consolas"/>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s-419" sz="1100" u="none" cap="none" strike="noStrike"/>
                        <a:t>21/01/1972 15:00:00</a:t>
                      </a:r>
                      <a:endParaRPr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lt1"/>
                    </a:solidFill>
                  </a:tcPr>
                </a:tc>
              </a:tr>
              <a:tr h="356450">
                <a:tc>
                  <a:txBody>
                    <a:bodyPr/>
                    <a:lstStyle/>
                    <a:p>
                      <a:pPr indent="0" lvl="0" marL="0" marR="0" rtl="0" algn="l">
                        <a:lnSpc>
                          <a:spcPct val="100000"/>
                        </a:lnSpc>
                        <a:spcBef>
                          <a:spcPts val="0"/>
                        </a:spcBef>
                        <a:spcAft>
                          <a:spcPts val="0"/>
                        </a:spcAft>
                        <a:buClr>
                          <a:srgbClr val="000000"/>
                        </a:buClr>
                        <a:buSzPts val="1100"/>
                        <a:buFont typeface="Arial"/>
                        <a:buNone/>
                      </a:pPr>
                      <a:r>
                        <a:rPr i="1" lang="es-419" sz="1100" u="none" cap="none" strike="noStrike"/>
                        <a:t>Verdadero o Falso</a:t>
                      </a:r>
                      <a:endParaRPr i="1"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latin typeface="Consolas"/>
                          <a:ea typeface="Consolas"/>
                          <a:cs typeface="Consolas"/>
                          <a:sym typeface="Consolas"/>
                        </a:rPr>
                        <a:t>boolean</a:t>
                      </a:r>
                      <a:endParaRPr sz="1100" u="none" cap="none" strike="noStrike">
                        <a:latin typeface="Consolas"/>
                        <a:ea typeface="Consolas"/>
                        <a:cs typeface="Consolas"/>
                        <a:sym typeface="Consolas"/>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t>TRUE ó FALSE</a:t>
                      </a:r>
                      <a:endParaRPr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r>
              <a:tr h="356450">
                <a:tc>
                  <a:txBody>
                    <a:bodyPr/>
                    <a:lstStyle/>
                    <a:p>
                      <a:pPr indent="0" lvl="0" marL="0" marR="0" rtl="0" algn="l">
                        <a:lnSpc>
                          <a:spcPct val="100000"/>
                        </a:lnSpc>
                        <a:spcBef>
                          <a:spcPts val="0"/>
                        </a:spcBef>
                        <a:spcAft>
                          <a:spcPts val="0"/>
                        </a:spcAft>
                        <a:buClr>
                          <a:srgbClr val="000000"/>
                        </a:buClr>
                        <a:buSzPts val="1100"/>
                        <a:buFont typeface="Arial"/>
                        <a:buNone/>
                      </a:pPr>
                      <a:r>
                        <a:rPr i="1" lang="es-419" sz="1100" u="none" cap="none" strike="noStrike"/>
                        <a:t>Decimal</a:t>
                      </a:r>
                      <a:endParaRPr i="1"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latin typeface="Consolas"/>
                          <a:ea typeface="Consolas"/>
                          <a:cs typeface="Consolas"/>
                          <a:sym typeface="Consolas"/>
                        </a:rPr>
                        <a:t>decimal(p, s)</a:t>
                      </a:r>
                      <a:endParaRPr sz="1100" u="none" cap="none" strike="noStrike">
                        <a:latin typeface="Consolas"/>
                        <a:ea typeface="Consolas"/>
                        <a:cs typeface="Consolas"/>
                        <a:sym typeface="Consolas"/>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lt1"/>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s-419" sz="1100" u="none" cap="none" strike="noStrike"/>
                        <a:t>3008,05</a:t>
                      </a:r>
                      <a:endParaRPr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lt1"/>
                    </a:solidFill>
                  </a:tcPr>
                </a:tc>
              </a:tr>
              <a:tr h="356450">
                <a:tc>
                  <a:txBody>
                    <a:bodyPr/>
                    <a:lstStyle/>
                    <a:p>
                      <a:pPr indent="0" lvl="0" marL="0" marR="0" rtl="0" algn="l">
                        <a:lnSpc>
                          <a:spcPct val="100000"/>
                        </a:lnSpc>
                        <a:spcBef>
                          <a:spcPts val="0"/>
                        </a:spcBef>
                        <a:spcAft>
                          <a:spcPts val="0"/>
                        </a:spcAft>
                        <a:buClr>
                          <a:schemeClr val="dk1"/>
                        </a:buClr>
                        <a:buSzPts val="1100"/>
                        <a:buFont typeface="Arial"/>
                        <a:buNone/>
                      </a:pPr>
                      <a:r>
                        <a:rPr i="1" lang="es-419" sz="1100" u="none" cap="none" strike="noStrike">
                          <a:solidFill>
                            <a:schemeClr val="dk1"/>
                          </a:solidFill>
                        </a:rPr>
                        <a:t>Numérico</a:t>
                      </a:r>
                      <a:endParaRPr i="1"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419" sz="1100" u="none" cap="none" strike="noStrike">
                          <a:latin typeface="Consolas"/>
                          <a:ea typeface="Consolas"/>
                          <a:cs typeface="Consolas"/>
                          <a:sym typeface="Consolas"/>
                        </a:rPr>
                        <a:t>numeric(p, s)</a:t>
                      </a:r>
                      <a:endParaRPr sz="1100" u="none" cap="none" strike="noStrike">
                        <a:latin typeface="Consolas"/>
                        <a:ea typeface="Consolas"/>
                        <a:cs typeface="Consolas"/>
                        <a:sym typeface="Consolas"/>
                      </a:endParaRPr>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c>
                  <a:txBody>
                    <a:bodyPr/>
                    <a:lstStyle/>
                    <a:p>
                      <a:pPr indent="0" lvl="0" marL="0" marR="0" rtl="0" algn="r">
                        <a:lnSpc>
                          <a:spcPct val="100000"/>
                        </a:lnSpc>
                        <a:spcBef>
                          <a:spcPts val="0"/>
                        </a:spcBef>
                        <a:spcAft>
                          <a:spcPts val="0"/>
                        </a:spcAft>
                        <a:buClr>
                          <a:srgbClr val="000000"/>
                        </a:buClr>
                        <a:buSzPts val="1100"/>
                        <a:buFont typeface="Arial"/>
                        <a:buNone/>
                      </a:pPr>
                      <a:r>
                        <a:rPr lang="es-419" sz="1100" u="none" cap="none" strike="noStrike"/>
                        <a:t>1407,96</a:t>
                      </a:r>
                      <a:endParaRPr sz="1100" u="none" cap="none" strike="noStrike"/>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2CC"/>
                    </a:solidFill>
                  </a:tcPr>
                </a:tc>
              </a:tr>
            </a:tbl>
          </a:graphicData>
        </a:graphic>
      </p:graphicFrame>
      <p:sp>
        <p:nvSpPr>
          <p:cNvPr id="187" name="Google Shape;187;p29"/>
          <p:cNvSpPr txBox="1"/>
          <p:nvPr/>
        </p:nvSpPr>
        <p:spPr>
          <a:xfrm>
            <a:off x="362300" y="1561050"/>
            <a:ext cx="3729600" cy="29553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Clr>
                <a:srgbClr val="000000"/>
              </a:buClr>
              <a:buSzPts val="19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Existen muchos otros tipos de datos en SQL pero, por el momento, solo nos manejaremos con los básicos.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9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900"/>
              <a:buFont typeface="Arial"/>
              <a:buNone/>
            </a:pPr>
            <a:r>
              <a:rPr b="0" i="0" lang="es-419" sz="1800" u="none" cap="none" strike="noStrike">
                <a:solidFill>
                  <a:schemeClr val="dk1"/>
                </a:solidFill>
                <a:highlight>
                  <a:srgbClr val="3CEFAB"/>
                </a:highlight>
                <a:latin typeface="Helvetica Neue Light"/>
                <a:ea typeface="Helvetica Neue Light"/>
                <a:cs typeface="Helvetica Neue Light"/>
                <a:sym typeface="Helvetica Neue Light"/>
              </a:rPr>
              <a:t>Éstos nos acompañarán durante todo nuestro período de trabajo</a:t>
            </a:r>
            <a:r>
              <a:rPr lang="es-419" sz="1800">
                <a:solidFill>
                  <a:schemeClr val="dk1"/>
                </a:solidFill>
                <a:highlight>
                  <a:srgbClr val="3CEFAB"/>
                </a:highlight>
                <a:latin typeface="Helvetica Neue Light"/>
                <a:ea typeface="Helvetica Neue Light"/>
                <a:cs typeface="Helvetica Neue Light"/>
                <a:sym typeface="Helvetica Neue Light"/>
              </a:rPr>
              <a:t>. </a:t>
            </a:r>
            <a:endParaRPr b="0" i="0" sz="1300" u="none" cap="none" strike="noStrike">
              <a:solidFill>
                <a:srgbClr val="000000"/>
              </a:solidFill>
              <a:highlight>
                <a:srgbClr val="3CEFAB"/>
              </a:highlight>
              <a:latin typeface="Arial"/>
              <a:ea typeface="Arial"/>
              <a:cs typeface="Arial"/>
              <a:sym typeface="Arial"/>
            </a:endParaRPr>
          </a:p>
        </p:txBody>
      </p:sp>
      <p:pic>
        <p:nvPicPr>
          <p:cNvPr id="188" name="Google Shape;188;p29"/>
          <p:cNvPicPr preferRelativeResize="0"/>
          <p:nvPr/>
        </p:nvPicPr>
        <p:blipFill rotWithShape="1">
          <a:blip r:embed="rId4">
            <a:alphaModFix/>
          </a:blip>
          <a:srcRect b="0" l="0" r="0" t="0"/>
          <a:stretch/>
        </p:blipFill>
        <p:spPr>
          <a:xfrm>
            <a:off x="8149925" y="0"/>
            <a:ext cx="994075" cy="994075"/>
          </a:xfrm>
          <a:prstGeom prst="rect">
            <a:avLst/>
          </a:prstGeom>
          <a:noFill/>
          <a:ln>
            <a:noFill/>
          </a:ln>
        </p:spPr>
      </p:pic>
      <p:sp>
        <p:nvSpPr>
          <p:cNvPr id="189" name="Google Shape;189;p29"/>
          <p:cNvSpPr txBox="1"/>
          <p:nvPr/>
        </p:nvSpPr>
        <p:spPr>
          <a:xfrm>
            <a:off x="473475" y="5092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PRINCIPALES TIPOS DE DATOS</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30"/>
          <p:cNvSpPr txBox="1"/>
          <p:nvPr/>
        </p:nvSpPr>
        <p:spPr>
          <a:xfrm>
            <a:off x="2187450" y="20772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LIKE ‘%’</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98" name="Shape 198"/>
        <p:cNvGrpSpPr/>
        <p:nvPr/>
      </p:nvGrpSpPr>
      <p:grpSpPr>
        <a:xfrm>
          <a:off x="0" y="0"/>
          <a:ext cx="0" cy="0"/>
          <a:chOff x="0" y="0"/>
          <a:chExt cx="0" cy="0"/>
        </a:xfrm>
      </p:grpSpPr>
      <p:sp>
        <p:nvSpPr>
          <p:cNvPr id="199" name="Google Shape;199;p31"/>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USO DEL OPERADOR LIKE</a:t>
            </a:r>
            <a:endParaRPr b="0" i="1" sz="3600" u="none" cap="none" strike="noStrike">
              <a:solidFill>
                <a:schemeClr val="dk1"/>
              </a:solidFill>
              <a:latin typeface="Anton"/>
              <a:ea typeface="Anton"/>
              <a:cs typeface="Anton"/>
              <a:sym typeface="Anton"/>
            </a:endParaRPr>
          </a:p>
        </p:txBody>
      </p:sp>
      <p:pic>
        <p:nvPicPr>
          <p:cNvPr id="200" name="Google Shape;200;p3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0" name="Shape 60"/>
        <p:cNvGrpSpPr/>
        <p:nvPr/>
      </p:nvGrpSpPr>
      <p:grpSpPr>
        <a:xfrm>
          <a:off x="0" y="0"/>
          <a:ext cx="0" cy="0"/>
          <a:chOff x="0" y="0"/>
          <a:chExt cx="0" cy="0"/>
        </a:xfrm>
      </p:grpSpPr>
      <p:sp>
        <p:nvSpPr>
          <p:cNvPr id="61" name="Google Shape;61;p1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62" name="Google Shape;62;p14"/>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63" name="Google Shape;63;p1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06" name="Google Shape;206;p32"/>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EL OPERADOR LIKE</a:t>
            </a:r>
            <a:endParaRPr b="0" i="0" sz="4500" u="none" cap="none" strike="noStrike">
              <a:solidFill>
                <a:srgbClr val="000000"/>
              </a:solidFill>
              <a:latin typeface="Arial"/>
              <a:ea typeface="Arial"/>
              <a:cs typeface="Arial"/>
              <a:sym typeface="Arial"/>
            </a:endParaRPr>
          </a:p>
        </p:txBody>
      </p:sp>
      <p:sp>
        <p:nvSpPr>
          <p:cNvPr id="207" name="Google Shape;207;p32"/>
          <p:cNvSpPr txBox="1"/>
          <p:nvPr/>
        </p:nvSpPr>
        <p:spPr>
          <a:xfrm>
            <a:off x="549600" y="1389175"/>
            <a:ext cx="8044800" cy="1285200"/>
          </a:xfrm>
          <a:prstGeom prst="rect">
            <a:avLst/>
          </a:prstGeom>
          <a:noFill/>
          <a:ln>
            <a:noFill/>
          </a:ln>
        </p:spPr>
        <p:txBody>
          <a:bodyPr anchorCtr="0" anchor="ctr"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i="0" lang="es-419" sz="1800" u="none" cap="none" strike="noStrike">
                <a:solidFill>
                  <a:srgbClr val="000000"/>
                </a:solidFill>
                <a:latin typeface="Helvetica Neue Light"/>
                <a:ea typeface="Helvetica Neue Light"/>
                <a:cs typeface="Helvetica Neue Light"/>
                <a:sym typeface="Helvetica Neue Light"/>
              </a:rPr>
              <a:t>La implementación de este operador </a:t>
            </a:r>
            <a:r>
              <a:rPr b="1" i="0" lang="es-419" sz="1800" u="none" cap="none" strike="noStrike">
                <a:solidFill>
                  <a:srgbClr val="000000"/>
                </a:solidFill>
                <a:latin typeface="Helvetica Neue"/>
                <a:ea typeface="Helvetica Neue"/>
                <a:cs typeface="Helvetica Neue"/>
                <a:sym typeface="Helvetica Neue"/>
              </a:rPr>
              <a:t>se realiza sobre campos del tipo texto o alfanuméricos</a:t>
            </a:r>
            <a:r>
              <a:rPr i="0" lang="es-419" sz="1800" u="none" cap="none" strike="noStrike">
                <a:solidFill>
                  <a:srgbClr val="000000"/>
                </a:solidFill>
                <a:latin typeface="Helvetica Neue Light"/>
                <a:ea typeface="Helvetica Neue Light"/>
                <a:cs typeface="Helvetica Neue Light"/>
                <a:sym typeface="Helvetica Neue Light"/>
              </a:rPr>
              <a:t>, para buscar parte de un valor coincidente. </a:t>
            </a:r>
            <a:endParaRPr i="0" sz="1800" u="none" cap="none" strike="noStrike">
              <a:solidFill>
                <a:srgbClr val="1E1E1E"/>
              </a:solidFill>
              <a:latin typeface="Helvetica Neue Light"/>
              <a:ea typeface="Helvetica Neue Light"/>
              <a:cs typeface="Helvetica Neue Light"/>
              <a:sym typeface="Helvetica Neue Light"/>
            </a:endParaRPr>
          </a:p>
        </p:txBody>
      </p:sp>
      <p:sp>
        <p:nvSpPr>
          <p:cNvPr id="208" name="Google Shape;208;p32"/>
          <p:cNvSpPr txBox="1"/>
          <p:nvPr/>
        </p:nvSpPr>
        <p:spPr>
          <a:xfrm>
            <a:off x="629150" y="2936775"/>
            <a:ext cx="8044800" cy="1293000"/>
          </a:xfrm>
          <a:prstGeom prst="rect">
            <a:avLst/>
          </a:prstGeom>
          <a:noFill/>
          <a:ln>
            <a:noFill/>
          </a:ln>
        </p:spPr>
        <p:txBody>
          <a:bodyPr anchorCtr="0" anchor="ctr" bIns="91425" lIns="91425" spcFirstLastPara="1" rIns="91425" wrap="square" tIns="91425">
            <a:spAutoFit/>
          </a:bodyPr>
          <a:lstStyle/>
          <a:p>
            <a:pPr indent="0" lvl="0" marL="0" marR="3810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En combinación con el dato a buscar, </a:t>
            </a:r>
            <a:r>
              <a:rPr b="1" lang="es-419" sz="1800">
                <a:solidFill>
                  <a:schemeClr val="dk1"/>
                </a:solidFill>
                <a:latin typeface="Helvetica Neue"/>
                <a:ea typeface="Helvetica Neue"/>
                <a:cs typeface="Helvetica Neue"/>
                <a:sym typeface="Helvetica Neue"/>
              </a:rPr>
              <a:t>se suele utilizar</a:t>
            </a:r>
            <a:r>
              <a:rPr lang="es-419" sz="1800">
                <a:solidFill>
                  <a:schemeClr val="dk1"/>
                </a:solidFill>
                <a:latin typeface="Helvetica Neue Light"/>
                <a:ea typeface="Helvetica Neue Light"/>
                <a:cs typeface="Helvetica Neue Light"/>
                <a:sym typeface="Helvetica Neue Light"/>
              </a:rPr>
              <a:t> al menos un </a:t>
            </a:r>
            <a:r>
              <a:rPr lang="es-419" sz="1800">
                <a:solidFill>
                  <a:schemeClr val="dk1"/>
                </a:solidFill>
                <a:latin typeface="Helvetica Neue Light"/>
                <a:ea typeface="Helvetica Neue Light"/>
                <a:cs typeface="Helvetica Neue Light"/>
                <a:sym typeface="Helvetica Neue Light"/>
              </a:rPr>
              <a:t>carácter</a:t>
            </a:r>
            <a:r>
              <a:rPr lang="es-419" sz="1800">
                <a:solidFill>
                  <a:schemeClr val="dk1"/>
                </a:solidFill>
                <a:latin typeface="Helvetica Neue Light"/>
                <a:ea typeface="Helvetica Neue Light"/>
                <a:cs typeface="Helvetica Neue Light"/>
                <a:sym typeface="Helvetica Neue Light"/>
              </a:rPr>
              <a:t> </a:t>
            </a:r>
            <a:r>
              <a:rPr lang="es-419" sz="1800">
                <a:solidFill>
                  <a:schemeClr val="dk1"/>
                </a:solidFill>
                <a:highlight>
                  <a:srgbClr val="3CEFAB"/>
                </a:highlight>
                <a:latin typeface="Helvetica Neue Light"/>
                <a:ea typeface="Helvetica Neue Light"/>
                <a:cs typeface="Helvetica Neue Light"/>
                <a:sym typeface="Helvetica Neue Light"/>
              </a:rPr>
              <a:t>‘comodín’</a:t>
            </a:r>
            <a:r>
              <a:rPr lang="es-419" sz="1800">
                <a:solidFill>
                  <a:schemeClr val="dk1"/>
                </a:solidFill>
                <a:latin typeface="Helvetica Neue Light"/>
                <a:ea typeface="Helvetica Neue Light"/>
                <a:cs typeface="Helvetica Neue Light"/>
                <a:sym typeface="Helvetica Neue Light"/>
              </a:rPr>
              <a:t>, que oficia de parámetro para encontrar datos ‘que se asimilen a lo escrito’</a:t>
            </a:r>
            <a:endParaRPr sz="1800">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p:nvPr/>
        </p:nvSpPr>
        <p:spPr>
          <a:xfrm>
            <a:off x="720200" y="2571750"/>
            <a:ext cx="3192300" cy="13074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4" name="Google Shape;214;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5" name="Google Shape;215;p33"/>
          <p:cNvSpPr txBox="1"/>
          <p:nvPr/>
        </p:nvSpPr>
        <p:spPr>
          <a:xfrm>
            <a:off x="327725" y="1114525"/>
            <a:ext cx="8658000" cy="3545100"/>
          </a:xfrm>
          <a:prstGeom prst="rect">
            <a:avLst/>
          </a:prstGeom>
          <a:noFill/>
          <a:ln>
            <a:noFill/>
          </a:ln>
        </p:spPr>
        <p:txBody>
          <a:bodyPr anchorCtr="0" anchor="ctr"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i="0" lang="es-419" sz="1800" u="none" cap="none" strike="noStrike">
                <a:solidFill>
                  <a:srgbClr val="000000"/>
                </a:solidFill>
                <a:latin typeface="Helvetica Neue Light"/>
                <a:ea typeface="Helvetica Neue Light"/>
                <a:cs typeface="Helvetica Neue Light"/>
                <a:sym typeface="Helvetica Neue Light"/>
              </a:rPr>
              <a:t>Sobre nuestra tabla </a:t>
            </a:r>
            <a:r>
              <a:rPr lang="es-419" sz="1800">
                <a:highlight>
                  <a:srgbClr val="3CEFAB"/>
                </a:highlight>
                <a:latin typeface="Helvetica Neue Light"/>
                <a:ea typeface="Helvetica Neue Light"/>
                <a:cs typeface="Helvetica Neue Light"/>
                <a:sym typeface="Helvetica Neue Light"/>
              </a:rPr>
              <a:t>GAME</a:t>
            </a:r>
            <a:r>
              <a:rPr lang="es-419" sz="1800">
                <a:latin typeface="Helvetica Neue Light"/>
                <a:ea typeface="Helvetica Neue Light"/>
                <a:cs typeface="Helvetica Neue Light"/>
                <a:sym typeface="Helvetica Neue Light"/>
              </a:rPr>
              <a:t> </a:t>
            </a:r>
            <a:r>
              <a:rPr i="0" lang="es-419" sz="1800" u="none" cap="none" strike="noStrike">
                <a:solidFill>
                  <a:srgbClr val="000000"/>
                </a:solidFill>
                <a:latin typeface="Helvetica Neue Light"/>
                <a:ea typeface="Helvetica Neue Light"/>
                <a:cs typeface="Helvetica Neue Light"/>
                <a:sym typeface="Helvetica Neue Light"/>
              </a:rPr>
              <a:t>debemos traer aquellos registros </a:t>
            </a:r>
            <a:r>
              <a:rPr lang="es-419" sz="1800">
                <a:latin typeface="Helvetica Neue Light"/>
                <a:ea typeface="Helvetica Neue Light"/>
                <a:cs typeface="Helvetica Neue Light"/>
                <a:sym typeface="Helvetica Neue Light"/>
              </a:rPr>
              <a:t>cuyo nombre del juego comience con FIFA</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457200" lvl="0" marL="0" marR="38100" rtl="0" algn="l">
              <a:lnSpc>
                <a:spcPct val="128571"/>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SELECT</a:t>
            </a:r>
            <a:r>
              <a:rPr b="0" i="0" lang="es-419" sz="1800" u="none" cap="none" strike="noStrike">
                <a:solidFill>
                  <a:schemeClr val="lt1"/>
                </a:solidFill>
                <a:latin typeface="Consolas"/>
                <a:ea typeface="Consolas"/>
                <a:cs typeface="Consolas"/>
                <a:sym typeface="Consolas"/>
              </a:rPr>
              <a:t> * </a:t>
            </a:r>
            <a:endParaRPr b="0" i="0" sz="1800" u="none" cap="none" strike="noStrike">
              <a:solidFill>
                <a:schemeClr val="lt1"/>
              </a:solidFill>
              <a:latin typeface="Consolas"/>
              <a:ea typeface="Consolas"/>
              <a:cs typeface="Consolas"/>
              <a:sym typeface="Consolas"/>
            </a:endParaRPr>
          </a:p>
          <a:p>
            <a:pPr indent="457200" lvl="0" marL="0" marR="38100" rtl="0" algn="l">
              <a:lnSpc>
                <a:spcPct val="128571"/>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game </a:t>
            </a:r>
            <a:endParaRPr sz="1800">
              <a:solidFill>
                <a:schemeClr val="lt1"/>
              </a:solidFill>
              <a:latin typeface="Consolas"/>
              <a:ea typeface="Consolas"/>
              <a:cs typeface="Consolas"/>
              <a:sym typeface="Consolas"/>
            </a:endParaRPr>
          </a:p>
          <a:p>
            <a:pPr indent="457200" lvl="0" marL="0" marR="38100" rtl="0" algn="l">
              <a:lnSpc>
                <a:spcPct val="128571"/>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WHERE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name </a:t>
            </a:r>
            <a:r>
              <a:rPr b="0" i="0" lang="es-419" sz="1800" u="none" cap="none" strike="noStrike">
                <a:solidFill>
                  <a:schemeClr val="accent1"/>
                </a:solidFill>
                <a:latin typeface="Consolas"/>
                <a:ea typeface="Consolas"/>
                <a:cs typeface="Consolas"/>
                <a:sym typeface="Consolas"/>
              </a:rPr>
              <a:t>LIKE</a:t>
            </a:r>
            <a:r>
              <a:rPr b="0" i="0" lang="es-419" sz="1800" u="none" cap="none" strike="noStrike">
                <a:solidFill>
                  <a:schemeClr val="lt1"/>
                </a:solidFill>
                <a:latin typeface="Consolas"/>
                <a:ea typeface="Consolas"/>
                <a:cs typeface="Consolas"/>
                <a:sym typeface="Consolas"/>
              </a:rPr>
              <a:t> ‘FIFA%’;</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28571"/>
              </a:lnSpc>
              <a:spcBef>
                <a:spcPts val="0"/>
              </a:spcBef>
              <a:spcAft>
                <a:spcPts val="0"/>
              </a:spcAft>
              <a:buClr>
                <a:srgbClr val="000000"/>
              </a:buClr>
              <a:buSzPts val="1100"/>
              <a:buFont typeface="Arial"/>
              <a:buNone/>
            </a:pPr>
            <a:r>
              <a:rPr lang="es-419" sz="2100" u="none" cap="none" strike="noStrike">
                <a:solidFill>
                  <a:srgbClr val="000000"/>
                </a:solidFill>
                <a:highlight>
                  <a:schemeClr val="accent6"/>
                </a:highlight>
                <a:latin typeface="Helvetica Neue Light"/>
                <a:ea typeface="Helvetica Neue Light"/>
                <a:cs typeface="Helvetica Neue Light"/>
                <a:sym typeface="Helvetica Neue Light"/>
              </a:rPr>
              <a:t>¿Qué resultados devolverá?👀</a:t>
            </a:r>
            <a:endParaRPr sz="2100" u="none" cap="none" strike="noStrike">
              <a:solidFill>
                <a:srgbClr val="1E1E1E"/>
              </a:solidFill>
              <a:highlight>
                <a:schemeClr val="accent6"/>
              </a:highlight>
              <a:latin typeface="Helvetica Neue"/>
              <a:ea typeface="Helvetica Neue"/>
              <a:cs typeface="Helvetica Neue"/>
              <a:sym typeface="Helvetica Neue"/>
            </a:endParaRPr>
          </a:p>
        </p:txBody>
      </p:sp>
      <p:pic>
        <p:nvPicPr>
          <p:cNvPr id="216" name="Google Shape;216;p33"/>
          <p:cNvPicPr preferRelativeResize="0"/>
          <p:nvPr/>
        </p:nvPicPr>
        <p:blipFill>
          <a:blip r:embed="rId4">
            <a:alphaModFix/>
          </a:blip>
          <a:stretch>
            <a:fillRect/>
          </a:stretch>
        </p:blipFill>
        <p:spPr>
          <a:xfrm>
            <a:off x="4135975" y="2571743"/>
            <a:ext cx="4673400" cy="1122532"/>
          </a:xfrm>
          <a:prstGeom prst="rect">
            <a:avLst/>
          </a:prstGeom>
          <a:noFill/>
          <a:ln>
            <a:noFill/>
          </a:ln>
        </p:spPr>
      </p:pic>
      <p:sp>
        <p:nvSpPr>
          <p:cNvPr id="217" name="Google Shape;217;p33"/>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EJEMPLO DE USO OPERADOR LIKE</a:t>
            </a:r>
            <a:endParaRPr b="0" i="0" sz="45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p:nvPr/>
        </p:nvSpPr>
        <p:spPr>
          <a:xfrm>
            <a:off x="753925" y="3060800"/>
            <a:ext cx="4338900" cy="13074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24" name="Google Shape;224;p34"/>
          <p:cNvSpPr txBox="1"/>
          <p:nvPr/>
        </p:nvSpPr>
        <p:spPr>
          <a:xfrm>
            <a:off x="419425" y="1263250"/>
            <a:ext cx="4673400" cy="3545100"/>
          </a:xfrm>
          <a:prstGeom prst="rect">
            <a:avLst/>
          </a:prstGeom>
          <a:noFill/>
          <a:ln>
            <a:noFill/>
          </a:ln>
        </p:spPr>
        <p:txBody>
          <a:bodyPr anchorCtr="0" anchor="ctr" bIns="91425" lIns="91425" spcFirstLastPara="1" rIns="91425" wrap="square" tIns="91425">
            <a:noAutofit/>
          </a:bodyPr>
          <a:lstStyle/>
          <a:p>
            <a:pPr indent="0" lvl="0" marL="0" marR="3810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También podemos combinar el uso de </a:t>
            </a:r>
            <a:r>
              <a:rPr b="1" lang="es-419" sz="1800">
                <a:solidFill>
                  <a:schemeClr val="dk1"/>
                </a:solidFill>
                <a:latin typeface="Helvetica Neue"/>
                <a:ea typeface="Helvetica Neue"/>
                <a:cs typeface="Helvetica Neue"/>
                <a:sym typeface="Helvetica Neue"/>
              </a:rPr>
              <a:t>%</a:t>
            </a:r>
            <a:r>
              <a:rPr lang="es-419" sz="1800">
                <a:solidFill>
                  <a:schemeClr val="dk1"/>
                </a:solidFill>
                <a:latin typeface="Helvetica Neue Light"/>
                <a:ea typeface="Helvetica Neue Light"/>
                <a:cs typeface="Helvetica Neue Light"/>
                <a:sym typeface="Helvetica Neue Light"/>
              </a:rPr>
              <a:t> para obtener parámetros que coincidan con un texto ubicado en cualquier parte del texto almacenado.</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457200" lvl="0" marL="0" marR="38100" rtl="0" algn="l">
              <a:lnSpc>
                <a:spcPct val="128571"/>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SELECT</a:t>
            </a:r>
            <a:r>
              <a:rPr b="0" i="0" lang="es-419" sz="1800" u="none" cap="none" strike="noStrike">
                <a:solidFill>
                  <a:schemeClr val="lt1"/>
                </a:solidFill>
                <a:latin typeface="Consolas"/>
                <a:ea typeface="Consolas"/>
                <a:cs typeface="Consolas"/>
                <a:sym typeface="Consolas"/>
              </a:rPr>
              <a:t> * </a:t>
            </a:r>
            <a:endParaRPr b="0" i="0" sz="1800" u="none" cap="none" strike="noStrike">
              <a:solidFill>
                <a:schemeClr val="lt1"/>
              </a:solidFill>
              <a:latin typeface="Consolas"/>
              <a:ea typeface="Consolas"/>
              <a:cs typeface="Consolas"/>
              <a:sym typeface="Consolas"/>
            </a:endParaRPr>
          </a:p>
          <a:p>
            <a:pPr indent="457200" lvl="0" marL="0" marR="38100" rtl="0" algn="l">
              <a:lnSpc>
                <a:spcPct val="128571"/>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game </a:t>
            </a:r>
            <a:endParaRPr sz="1800">
              <a:solidFill>
                <a:schemeClr val="lt1"/>
              </a:solidFill>
              <a:latin typeface="Consolas"/>
              <a:ea typeface="Consolas"/>
              <a:cs typeface="Consolas"/>
              <a:sym typeface="Consolas"/>
            </a:endParaRPr>
          </a:p>
          <a:p>
            <a:pPr indent="457200" lvl="0" marL="0" marR="38100" rtl="0" algn="l">
              <a:lnSpc>
                <a:spcPct val="128571"/>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WHERE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name </a:t>
            </a:r>
            <a:r>
              <a:rPr b="0" i="0" lang="es-419" sz="1800" u="none" cap="none" strike="noStrike">
                <a:solidFill>
                  <a:schemeClr val="accent1"/>
                </a:solidFill>
                <a:latin typeface="Consolas"/>
                <a:ea typeface="Consolas"/>
                <a:cs typeface="Consolas"/>
                <a:sym typeface="Consolas"/>
              </a:rPr>
              <a:t>LIKE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%Ultimate</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1E1E1E"/>
              </a:solidFill>
              <a:latin typeface="Helvetica Neue"/>
              <a:ea typeface="Helvetica Neue"/>
              <a:cs typeface="Helvetica Neue"/>
              <a:sym typeface="Helvetica Neue"/>
            </a:endParaRPr>
          </a:p>
        </p:txBody>
      </p:sp>
      <p:pic>
        <p:nvPicPr>
          <p:cNvPr id="225" name="Google Shape;225;p34"/>
          <p:cNvPicPr preferRelativeResize="0"/>
          <p:nvPr/>
        </p:nvPicPr>
        <p:blipFill>
          <a:blip r:embed="rId4">
            <a:alphaModFix/>
          </a:blip>
          <a:stretch>
            <a:fillRect/>
          </a:stretch>
        </p:blipFill>
        <p:spPr>
          <a:xfrm>
            <a:off x="5273700" y="2046675"/>
            <a:ext cx="3746375" cy="1064225"/>
          </a:xfrm>
          <a:prstGeom prst="rect">
            <a:avLst/>
          </a:prstGeom>
          <a:noFill/>
          <a:ln>
            <a:noFill/>
          </a:ln>
        </p:spPr>
      </p:pic>
      <p:sp>
        <p:nvSpPr>
          <p:cNvPr id="226" name="Google Shape;226;p34"/>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EJEMPLO DE USO OPERADOR LIKE</a:t>
            </a:r>
            <a:endParaRPr b="0" i="0" sz="45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p:nvPr/>
        </p:nvSpPr>
        <p:spPr>
          <a:xfrm>
            <a:off x="657675" y="2723125"/>
            <a:ext cx="3741900" cy="13074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2" name="Google Shape;232;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3" name="Google Shape;233;p35"/>
          <p:cNvSpPr txBox="1"/>
          <p:nvPr/>
        </p:nvSpPr>
        <p:spPr>
          <a:xfrm>
            <a:off x="657675" y="1208900"/>
            <a:ext cx="8191500" cy="2916000"/>
          </a:xfrm>
          <a:prstGeom prst="rect">
            <a:avLst/>
          </a:prstGeom>
          <a:noFill/>
          <a:ln>
            <a:noFill/>
          </a:ln>
        </p:spPr>
        <p:txBody>
          <a:bodyPr anchorCtr="0" anchor="ctr" bIns="91425" lIns="91425" spcFirstLastPara="1" rIns="91425" wrap="square" tIns="91425">
            <a:noAutofit/>
          </a:bodyPr>
          <a:lstStyle/>
          <a:p>
            <a:pPr indent="0" lvl="0" marL="0" marR="3810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Y, por supuesto, podemos buscar también algo más específico, como ser todos aquellos registros que finalicen con el texto en cuestión sin importar lo que tengan al inicio del mismo.</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457200" lvl="0" marL="0" marR="38100" rtl="0" algn="l">
              <a:lnSpc>
                <a:spcPct val="128571"/>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SELECT</a:t>
            </a:r>
            <a:r>
              <a:rPr b="0" i="0" lang="es-419" sz="1800" u="none" cap="none" strike="noStrike">
                <a:solidFill>
                  <a:schemeClr val="lt1"/>
                </a:solidFill>
                <a:latin typeface="Consolas"/>
                <a:ea typeface="Consolas"/>
                <a:cs typeface="Consolas"/>
                <a:sym typeface="Consolas"/>
              </a:rPr>
              <a:t> * </a:t>
            </a:r>
            <a:endParaRPr b="0" i="0" sz="1800" u="none" cap="none" strike="noStrike">
              <a:solidFill>
                <a:schemeClr val="lt1"/>
              </a:solidFill>
              <a:latin typeface="Consolas"/>
              <a:ea typeface="Consolas"/>
              <a:cs typeface="Consolas"/>
              <a:sym typeface="Consolas"/>
            </a:endParaRPr>
          </a:p>
          <a:p>
            <a:pPr indent="457200" lvl="0" marL="0" marR="38100" rtl="0" algn="l">
              <a:lnSpc>
                <a:spcPct val="128571"/>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game </a:t>
            </a:r>
            <a:endParaRPr sz="1800">
              <a:solidFill>
                <a:schemeClr val="lt1"/>
              </a:solidFill>
              <a:latin typeface="Consolas"/>
              <a:ea typeface="Consolas"/>
              <a:cs typeface="Consolas"/>
              <a:sym typeface="Consolas"/>
            </a:endParaRPr>
          </a:p>
          <a:p>
            <a:pPr indent="457200" lvl="0" marL="0" marR="38100" rtl="0" algn="l">
              <a:lnSpc>
                <a:spcPct val="128571"/>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WHERE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name </a:t>
            </a:r>
            <a:r>
              <a:rPr b="0" i="0" lang="es-419" sz="1800" u="none" cap="none" strike="noStrike">
                <a:solidFill>
                  <a:schemeClr val="accent1"/>
                </a:solidFill>
                <a:latin typeface="Consolas"/>
                <a:ea typeface="Consolas"/>
                <a:cs typeface="Consolas"/>
                <a:sym typeface="Consolas"/>
              </a:rPr>
              <a:t>LIKE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%Team</a:t>
            </a:r>
            <a:r>
              <a:rPr b="0" i="0" lang="es-419" sz="1800" u="none" cap="none" strike="noStrike">
                <a:solidFill>
                  <a:schemeClr val="lt1"/>
                </a:solidFill>
                <a:latin typeface="Consolas"/>
                <a:ea typeface="Consolas"/>
                <a:cs typeface="Consolas"/>
                <a:sym typeface="Consolas"/>
              </a:rPr>
              <a:t>’;</a:t>
            </a:r>
            <a:endParaRPr b="0" i="0" sz="2100" u="none" cap="none" strike="noStrike">
              <a:solidFill>
                <a:srgbClr val="1E1E1E"/>
              </a:solidFill>
              <a:latin typeface="Helvetica Neue"/>
              <a:ea typeface="Helvetica Neue"/>
              <a:cs typeface="Helvetica Neue"/>
              <a:sym typeface="Helvetica Neue"/>
            </a:endParaRPr>
          </a:p>
        </p:txBody>
      </p:sp>
      <p:pic>
        <p:nvPicPr>
          <p:cNvPr id="234" name="Google Shape;234;p35"/>
          <p:cNvPicPr preferRelativeResize="0"/>
          <p:nvPr/>
        </p:nvPicPr>
        <p:blipFill>
          <a:blip r:embed="rId4">
            <a:alphaModFix/>
          </a:blip>
          <a:stretch>
            <a:fillRect/>
          </a:stretch>
        </p:blipFill>
        <p:spPr>
          <a:xfrm>
            <a:off x="4654325" y="2723125"/>
            <a:ext cx="4021450" cy="1401775"/>
          </a:xfrm>
          <a:prstGeom prst="rect">
            <a:avLst/>
          </a:prstGeom>
          <a:noFill/>
          <a:ln>
            <a:noFill/>
          </a:ln>
        </p:spPr>
      </p:pic>
      <p:sp>
        <p:nvSpPr>
          <p:cNvPr id="235" name="Google Shape;235;p35"/>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EJEMPLO DE USO OPERADOR LIKE</a:t>
            </a:r>
            <a:endParaRPr b="0" i="0" sz="45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p:nvPr/>
        </p:nvSpPr>
        <p:spPr>
          <a:xfrm>
            <a:off x="657675" y="2723125"/>
            <a:ext cx="3741900" cy="13074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1" name="Google Shape;241;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2" name="Google Shape;242;p36"/>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USO DEL LIKE CON EL COMODÍN </a:t>
            </a:r>
            <a:r>
              <a:rPr i="1" lang="es-419" sz="4500">
                <a:latin typeface="Anton"/>
                <a:ea typeface="Anton"/>
                <a:cs typeface="Anton"/>
                <a:sym typeface="Anton"/>
              </a:rPr>
              <a:t>“_”</a:t>
            </a:r>
            <a:endParaRPr b="0" i="0" sz="4500" u="none" cap="none" strike="noStrike">
              <a:solidFill>
                <a:srgbClr val="000000"/>
              </a:solidFill>
              <a:latin typeface="Arial"/>
              <a:ea typeface="Arial"/>
              <a:cs typeface="Arial"/>
              <a:sym typeface="Arial"/>
            </a:endParaRPr>
          </a:p>
        </p:txBody>
      </p:sp>
      <p:sp>
        <p:nvSpPr>
          <p:cNvPr id="243" name="Google Shape;243;p36"/>
          <p:cNvSpPr txBox="1"/>
          <p:nvPr/>
        </p:nvSpPr>
        <p:spPr>
          <a:xfrm>
            <a:off x="657675" y="1114525"/>
            <a:ext cx="8044800" cy="2916000"/>
          </a:xfrm>
          <a:prstGeom prst="rect">
            <a:avLst/>
          </a:prstGeom>
          <a:noFill/>
          <a:ln>
            <a:noFill/>
          </a:ln>
        </p:spPr>
        <p:txBody>
          <a:bodyPr anchorCtr="0" anchor="ctr" bIns="91425" lIns="91425" spcFirstLastPara="1" rIns="91425" wrap="square" tIns="91425">
            <a:noAutofit/>
          </a:bodyPr>
          <a:lstStyle/>
          <a:p>
            <a:pPr indent="0" lvl="0" marL="0" marR="3810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E implementando el caracter comodín </a:t>
            </a:r>
            <a:r>
              <a:rPr b="1" lang="es-419" sz="1800">
                <a:solidFill>
                  <a:schemeClr val="dk1"/>
                </a:solidFill>
                <a:latin typeface="Helvetica Neue"/>
                <a:ea typeface="Helvetica Neue"/>
                <a:cs typeface="Helvetica Neue"/>
                <a:sym typeface="Helvetica Neue"/>
              </a:rPr>
              <a:t>“_”</a:t>
            </a:r>
            <a:r>
              <a:rPr lang="es-419" sz="1800">
                <a:solidFill>
                  <a:schemeClr val="dk1"/>
                </a:solidFill>
                <a:latin typeface="Helvetica Neue Light"/>
                <a:ea typeface="Helvetica Neue Light"/>
                <a:cs typeface="Helvetica Neue Light"/>
                <a:sym typeface="Helvetica Neue Light"/>
              </a:rPr>
              <a:t>, podemos también definir el desconocimiento de un solo caracter. </a:t>
            </a:r>
            <a:endParaRPr sz="1800">
              <a:solidFill>
                <a:schemeClr val="dk1"/>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chemeClr val="dk1"/>
              </a:buClr>
              <a:buSzPts val="1100"/>
              <a:buFont typeface="Arial"/>
              <a:buNone/>
            </a:pPr>
            <a:r>
              <a:rPr lang="es-419" sz="1800">
                <a:solidFill>
                  <a:schemeClr val="dk1"/>
                </a:solidFill>
                <a:latin typeface="Helvetica Neue Light"/>
                <a:ea typeface="Helvetica Neue Light"/>
                <a:cs typeface="Helvetica Neue Light"/>
                <a:sym typeface="Helvetica Neue Light"/>
              </a:rPr>
              <a:t>Se puede combinar con el caracter </a:t>
            </a:r>
            <a:r>
              <a:rPr b="1" lang="es-419" sz="1800">
                <a:solidFill>
                  <a:schemeClr val="dk1"/>
                </a:solidFill>
                <a:latin typeface="Helvetica Neue"/>
                <a:ea typeface="Helvetica Neue"/>
                <a:cs typeface="Helvetica Neue"/>
                <a:sym typeface="Helvetica Neue"/>
              </a:rPr>
              <a:t>%.</a:t>
            </a:r>
            <a:endParaRPr sz="1800">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457200" lvl="0" marL="0" marR="38100" rtl="0" algn="l">
              <a:lnSpc>
                <a:spcPct val="128571"/>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SELECT</a:t>
            </a:r>
            <a:r>
              <a:rPr b="0" i="0" lang="es-419" sz="1800" u="none" cap="none" strike="noStrike">
                <a:solidFill>
                  <a:schemeClr val="lt1"/>
                </a:solidFill>
                <a:latin typeface="Consolas"/>
                <a:ea typeface="Consolas"/>
                <a:cs typeface="Consolas"/>
                <a:sym typeface="Consolas"/>
              </a:rPr>
              <a:t> * </a:t>
            </a:r>
            <a:endParaRPr b="0" i="0" sz="1800" u="none" cap="none" strike="noStrike">
              <a:solidFill>
                <a:schemeClr val="lt1"/>
              </a:solidFill>
              <a:latin typeface="Consolas"/>
              <a:ea typeface="Consolas"/>
              <a:cs typeface="Consolas"/>
              <a:sym typeface="Consolas"/>
            </a:endParaRPr>
          </a:p>
          <a:p>
            <a:pPr indent="457200" lvl="0" marL="0" marR="38100" rtl="0" algn="l">
              <a:lnSpc>
                <a:spcPct val="128571"/>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game </a:t>
            </a:r>
            <a:endParaRPr sz="1800">
              <a:solidFill>
                <a:schemeClr val="lt1"/>
              </a:solidFill>
              <a:latin typeface="Consolas"/>
              <a:ea typeface="Consolas"/>
              <a:cs typeface="Consolas"/>
              <a:sym typeface="Consolas"/>
            </a:endParaRPr>
          </a:p>
          <a:p>
            <a:pPr indent="457200" lvl="0" marL="0" marR="38100" rtl="0" algn="l">
              <a:lnSpc>
                <a:spcPct val="128571"/>
              </a:lnSpc>
              <a:spcBef>
                <a:spcPts val="0"/>
              </a:spcBef>
              <a:spcAft>
                <a:spcPts val="0"/>
              </a:spcAft>
              <a:buClr>
                <a:srgbClr val="000000"/>
              </a:buClr>
              <a:buSzPts val="1100"/>
              <a:buFont typeface="Arial"/>
              <a:buNone/>
            </a:pPr>
            <a:r>
              <a:rPr b="0" i="0" lang="es-419" sz="1800" u="none" cap="none" strike="noStrike">
                <a:solidFill>
                  <a:schemeClr val="accent1"/>
                </a:solidFill>
                <a:latin typeface="Consolas"/>
                <a:ea typeface="Consolas"/>
                <a:cs typeface="Consolas"/>
                <a:sym typeface="Consolas"/>
              </a:rPr>
              <a:t>WHERE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name </a:t>
            </a:r>
            <a:r>
              <a:rPr b="0" i="0" lang="es-419" sz="1800" u="none" cap="none" strike="noStrike">
                <a:solidFill>
                  <a:schemeClr val="accent1"/>
                </a:solidFill>
                <a:latin typeface="Consolas"/>
                <a:ea typeface="Consolas"/>
                <a:cs typeface="Consolas"/>
                <a:sym typeface="Consolas"/>
              </a:rPr>
              <a:t>LIKE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_IFA%</a:t>
            </a:r>
            <a:r>
              <a:rPr b="0" i="0" lang="es-419" sz="1800" u="none" cap="none" strike="noStrike">
                <a:solidFill>
                  <a:schemeClr val="lt1"/>
                </a:solidFill>
                <a:latin typeface="Consolas"/>
                <a:ea typeface="Consolas"/>
                <a:cs typeface="Consolas"/>
                <a:sym typeface="Consolas"/>
              </a:rPr>
              <a:t>’;</a:t>
            </a:r>
            <a:endParaRPr b="0" i="0" sz="2100" u="none" cap="none" strike="noStrike">
              <a:solidFill>
                <a:srgbClr val="1E1E1E"/>
              </a:solidFill>
              <a:latin typeface="Helvetica Neue"/>
              <a:ea typeface="Helvetica Neue"/>
              <a:cs typeface="Helvetica Neue"/>
              <a:sym typeface="Helvetica Neue"/>
            </a:endParaRPr>
          </a:p>
        </p:txBody>
      </p:sp>
      <p:pic>
        <p:nvPicPr>
          <p:cNvPr id="244" name="Google Shape;244;p36"/>
          <p:cNvPicPr preferRelativeResize="0"/>
          <p:nvPr/>
        </p:nvPicPr>
        <p:blipFill>
          <a:blip r:embed="rId4">
            <a:alphaModFix/>
          </a:blip>
          <a:stretch>
            <a:fillRect/>
          </a:stretch>
        </p:blipFill>
        <p:spPr>
          <a:xfrm>
            <a:off x="4470600" y="2571743"/>
            <a:ext cx="4673400" cy="112253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48" name="Shape 248"/>
        <p:cNvGrpSpPr/>
        <p:nvPr/>
      </p:nvGrpSpPr>
      <p:grpSpPr>
        <a:xfrm>
          <a:off x="0" y="0"/>
          <a:ext cx="0" cy="0"/>
          <a:chOff x="0" y="0"/>
          <a:chExt cx="0" cy="0"/>
        </a:xfrm>
      </p:grpSpPr>
      <p:sp>
        <p:nvSpPr>
          <p:cNvPr id="249" name="Google Shape;249;p37"/>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COMBINAR LIKE Y CORCHETES []</a:t>
            </a:r>
            <a:endParaRPr b="0" i="1" sz="3600" u="none" cap="none" strike="noStrike">
              <a:solidFill>
                <a:schemeClr val="dk1"/>
              </a:solidFill>
              <a:latin typeface="Anton"/>
              <a:ea typeface="Anton"/>
              <a:cs typeface="Anton"/>
              <a:sym typeface="Anton"/>
            </a:endParaRPr>
          </a:p>
        </p:txBody>
      </p:sp>
      <p:pic>
        <p:nvPicPr>
          <p:cNvPr id="250" name="Google Shape;250;p3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p:nvPr/>
        </p:nvSpPr>
        <p:spPr>
          <a:xfrm>
            <a:off x="549675" y="2983900"/>
            <a:ext cx="4022400" cy="13074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6" name="Google Shape;256;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57" name="Google Shape;257;p38"/>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USO DE LIKE CON CORCHETES</a:t>
            </a:r>
            <a:r>
              <a:rPr b="0" i="1" lang="es-419" sz="4500" u="none" cap="none" strike="noStrike">
                <a:solidFill>
                  <a:srgbClr val="000000"/>
                </a:solidFill>
                <a:latin typeface="Anton"/>
                <a:ea typeface="Anton"/>
                <a:cs typeface="Anton"/>
                <a:sym typeface="Anton"/>
              </a:rPr>
              <a:t> [ ]</a:t>
            </a:r>
            <a:endParaRPr b="0" i="0" sz="4500" u="none" cap="none" strike="noStrike">
              <a:solidFill>
                <a:srgbClr val="000000"/>
              </a:solidFill>
              <a:latin typeface="Arial"/>
              <a:ea typeface="Arial"/>
              <a:cs typeface="Arial"/>
              <a:sym typeface="Arial"/>
            </a:endParaRPr>
          </a:p>
        </p:txBody>
      </p:sp>
      <p:sp>
        <p:nvSpPr>
          <p:cNvPr id="258" name="Google Shape;258;p38"/>
          <p:cNvSpPr txBox="1"/>
          <p:nvPr/>
        </p:nvSpPr>
        <p:spPr>
          <a:xfrm>
            <a:off x="405900" y="1066925"/>
            <a:ext cx="5287200" cy="3224400"/>
          </a:xfrm>
          <a:prstGeom prst="rect">
            <a:avLst/>
          </a:prstGeom>
          <a:noFill/>
          <a:ln>
            <a:noFill/>
          </a:ln>
        </p:spPr>
        <p:txBody>
          <a:bodyPr anchorCtr="0" anchor="ctr"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a:p>
            <a:pPr indent="0" lvl="0" marL="0" marR="38100" rtl="0" algn="ctr">
              <a:lnSpc>
                <a:spcPct val="128571"/>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Dentro de expresiones regulares, el uso de corchetes </a:t>
            </a:r>
            <a:r>
              <a:rPr b="1" i="0" lang="es-419" sz="1800" u="none" cap="none" strike="noStrike">
                <a:solidFill>
                  <a:srgbClr val="000000"/>
                </a:solidFill>
                <a:latin typeface="Helvetica Neue"/>
                <a:ea typeface="Helvetica Neue"/>
                <a:cs typeface="Helvetica Neue"/>
                <a:sym typeface="Helvetica Neue"/>
              </a:rPr>
              <a:t>nos permite</a:t>
            </a:r>
            <a:r>
              <a:rPr b="1" lang="es-419" sz="1800">
                <a:latin typeface="Helvetica Neue"/>
                <a:ea typeface="Helvetica Neue"/>
                <a:cs typeface="Helvetica Neue"/>
                <a:sym typeface="Helvetica Neue"/>
              </a:rPr>
              <a:t> </a:t>
            </a:r>
            <a:r>
              <a:rPr b="1" i="0" lang="es-419" sz="1800" u="none" cap="none" strike="noStrike">
                <a:solidFill>
                  <a:srgbClr val="000000"/>
                </a:solidFill>
                <a:latin typeface="Helvetica Neue"/>
                <a:ea typeface="Helvetica Neue"/>
                <a:cs typeface="Helvetica Neue"/>
                <a:sym typeface="Helvetica Neue"/>
              </a:rPr>
              <a:t>que el resultado de la búsqueda se limite a un rango inicial determinado de caracteres.</a:t>
            </a:r>
            <a:endParaRPr b="1" i="0" sz="1800" u="none" cap="none" strike="noStrike">
              <a:solidFill>
                <a:srgbClr val="000000"/>
              </a:solidFill>
              <a:latin typeface="Helvetica Neue"/>
              <a:ea typeface="Helvetica Neue"/>
              <a:cs typeface="Helvetica Neue"/>
              <a:sym typeface="Helvetica Neue"/>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457200" lvl="0" marL="0" marR="38100" rtl="0" algn="l">
              <a:lnSpc>
                <a:spcPct val="128571"/>
              </a:lnSpc>
              <a:spcBef>
                <a:spcPts val="0"/>
              </a:spcBef>
              <a:spcAft>
                <a:spcPts val="0"/>
              </a:spcAft>
              <a:buClr>
                <a:schemeClr val="dk1"/>
              </a:buClr>
              <a:buSzPts val="1100"/>
              <a:buFont typeface="Arial"/>
              <a:buNone/>
            </a:pPr>
            <a:r>
              <a:rPr lang="es-419" sz="1800">
                <a:solidFill>
                  <a:schemeClr val="accent1"/>
                </a:solidFill>
                <a:latin typeface="Consolas"/>
                <a:ea typeface="Consolas"/>
                <a:cs typeface="Consolas"/>
                <a:sym typeface="Consolas"/>
              </a:rPr>
              <a:t>SELECT</a:t>
            </a:r>
            <a:r>
              <a:rPr lang="es-419" sz="1800">
                <a:solidFill>
                  <a:schemeClr val="lt1"/>
                </a:solidFill>
                <a:latin typeface="Consolas"/>
                <a:ea typeface="Consolas"/>
                <a:cs typeface="Consolas"/>
                <a:sym typeface="Consolas"/>
              </a:rPr>
              <a:t> * </a:t>
            </a:r>
            <a:endParaRPr sz="1800">
              <a:solidFill>
                <a:schemeClr val="lt1"/>
              </a:solidFill>
              <a:latin typeface="Consolas"/>
              <a:ea typeface="Consolas"/>
              <a:cs typeface="Consolas"/>
              <a:sym typeface="Consolas"/>
            </a:endParaRPr>
          </a:p>
          <a:p>
            <a:pPr indent="457200" lvl="0" marL="0" marR="38100" rtl="0" algn="l">
              <a:lnSpc>
                <a:spcPct val="128571"/>
              </a:lnSpc>
              <a:spcBef>
                <a:spcPts val="0"/>
              </a:spcBef>
              <a:spcAft>
                <a:spcPts val="0"/>
              </a:spcAft>
              <a:buClr>
                <a:schemeClr val="dk1"/>
              </a:buClr>
              <a:buSzPts val="1100"/>
              <a:buFont typeface="Arial"/>
              <a:buNone/>
            </a:pPr>
            <a:r>
              <a:rPr lang="es-419" sz="1800">
                <a:solidFill>
                  <a:schemeClr val="accent1"/>
                </a:solidFill>
                <a:latin typeface="Consolas"/>
                <a:ea typeface="Consolas"/>
                <a:cs typeface="Consolas"/>
                <a:sym typeface="Consolas"/>
              </a:rPr>
              <a:t>FROM</a:t>
            </a:r>
            <a:r>
              <a:rPr lang="es-419" sz="1800">
                <a:solidFill>
                  <a:schemeClr val="lt1"/>
                </a:solidFill>
                <a:latin typeface="Consolas"/>
                <a:ea typeface="Consolas"/>
                <a:cs typeface="Consolas"/>
                <a:sym typeface="Consolas"/>
              </a:rPr>
              <a:t> game </a:t>
            </a:r>
            <a:endParaRPr sz="1800">
              <a:solidFill>
                <a:schemeClr val="lt1"/>
              </a:solidFill>
              <a:latin typeface="Consolas"/>
              <a:ea typeface="Consolas"/>
              <a:cs typeface="Consolas"/>
              <a:sym typeface="Consolas"/>
            </a:endParaRPr>
          </a:p>
          <a:p>
            <a:pPr indent="457200" lvl="0" marL="0" marR="38100" rtl="0" algn="l">
              <a:lnSpc>
                <a:spcPct val="128571"/>
              </a:lnSpc>
              <a:spcBef>
                <a:spcPts val="0"/>
              </a:spcBef>
              <a:spcAft>
                <a:spcPts val="0"/>
              </a:spcAft>
              <a:buClr>
                <a:srgbClr val="000000"/>
              </a:buClr>
              <a:buSzPts val="1100"/>
              <a:buFont typeface="Arial"/>
              <a:buNone/>
            </a:pPr>
            <a:r>
              <a:rPr lang="es-419" sz="1800">
                <a:solidFill>
                  <a:schemeClr val="accent1"/>
                </a:solidFill>
                <a:latin typeface="Consolas"/>
                <a:ea typeface="Consolas"/>
                <a:cs typeface="Consolas"/>
                <a:sym typeface="Consolas"/>
              </a:rPr>
              <a:t>WHERE</a:t>
            </a:r>
            <a:r>
              <a:rPr lang="es-419" sz="1800">
                <a:solidFill>
                  <a:schemeClr val="lt1"/>
                </a:solidFill>
                <a:latin typeface="Consolas"/>
                <a:ea typeface="Consolas"/>
                <a:cs typeface="Consolas"/>
                <a:sym typeface="Consolas"/>
              </a:rPr>
              <a:t> name </a:t>
            </a:r>
            <a:r>
              <a:rPr lang="es-419" sz="1800">
                <a:solidFill>
                  <a:schemeClr val="accent1"/>
                </a:solidFill>
                <a:latin typeface="Consolas"/>
                <a:ea typeface="Consolas"/>
                <a:cs typeface="Consolas"/>
                <a:sym typeface="Consolas"/>
              </a:rPr>
              <a:t>LIKE </a:t>
            </a:r>
            <a:r>
              <a:rPr lang="es-419" sz="1800">
                <a:solidFill>
                  <a:schemeClr val="lt1"/>
                </a:solidFill>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[A-</a:t>
            </a:r>
            <a:r>
              <a:rPr lang="es-419" sz="1800">
                <a:solidFill>
                  <a:schemeClr val="lt1"/>
                </a:solidFill>
                <a:latin typeface="Consolas"/>
                <a:ea typeface="Consolas"/>
                <a:cs typeface="Consolas"/>
                <a:sym typeface="Consolas"/>
              </a:rPr>
              <a:t>B</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1E1E1E"/>
              </a:solidFill>
              <a:latin typeface="Helvetica Neue"/>
              <a:ea typeface="Helvetica Neue"/>
              <a:cs typeface="Helvetica Neue"/>
              <a:sym typeface="Helvetica Neue"/>
            </a:endParaRPr>
          </a:p>
        </p:txBody>
      </p:sp>
      <p:pic>
        <p:nvPicPr>
          <p:cNvPr id="259" name="Google Shape;259;p38"/>
          <p:cNvPicPr preferRelativeResize="0"/>
          <p:nvPr/>
        </p:nvPicPr>
        <p:blipFill>
          <a:blip r:embed="rId4">
            <a:alphaModFix/>
          </a:blip>
          <a:stretch>
            <a:fillRect/>
          </a:stretch>
        </p:blipFill>
        <p:spPr>
          <a:xfrm>
            <a:off x="5544375" y="1351900"/>
            <a:ext cx="3376526" cy="293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p:nvPr/>
        </p:nvSpPr>
        <p:spPr>
          <a:xfrm>
            <a:off x="549675" y="2983900"/>
            <a:ext cx="4646700" cy="13074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5" name="Google Shape;265;p3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6" name="Google Shape;266;p39"/>
          <p:cNvSpPr txBox="1"/>
          <p:nvPr/>
        </p:nvSpPr>
        <p:spPr>
          <a:xfrm>
            <a:off x="475600" y="1066925"/>
            <a:ext cx="7803600" cy="3495300"/>
          </a:xfrm>
          <a:prstGeom prst="rect">
            <a:avLst/>
          </a:prstGeom>
          <a:noFill/>
          <a:ln>
            <a:noFill/>
          </a:ln>
        </p:spPr>
        <p:txBody>
          <a:bodyPr anchorCtr="0" anchor="ctr"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457200" lvl="0" marL="0" marR="38100" rtl="0" algn="l">
              <a:lnSpc>
                <a:spcPct val="128571"/>
              </a:lnSpc>
              <a:spcBef>
                <a:spcPts val="0"/>
              </a:spcBef>
              <a:spcAft>
                <a:spcPts val="0"/>
              </a:spcAft>
              <a:buClr>
                <a:schemeClr val="dk1"/>
              </a:buClr>
              <a:buSzPts val="1100"/>
              <a:buFont typeface="Arial"/>
              <a:buNone/>
            </a:pPr>
            <a:r>
              <a:t/>
            </a:r>
            <a:endParaRPr sz="1800">
              <a:solidFill>
                <a:schemeClr val="accent1"/>
              </a:solidFill>
              <a:latin typeface="Consolas"/>
              <a:ea typeface="Consolas"/>
              <a:cs typeface="Consolas"/>
              <a:sym typeface="Consolas"/>
            </a:endParaRPr>
          </a:p>
          <a:p>
            <a:pPr indent="457200" lvl="0" marL="0" marR="38100" rtl="0" algn="l">
              <a:lnSpc>
                <a:spcPct val="128571"/>
              </a:lnSpc>
              <a:spcBef>
                <a:spcPts val="0"/>
              </a:spcBef>
              <a:spcAft>
                <a:spcPts val="0"/>
              </a:spcAft>
              <a:buClr>
                <a:schemeClr val="dk1"/>
              </a:buClr>
              <a:buSzPts val="1100"/>
              <a:buFont typeface="Arial"/>
              <a:buNone/>
            </a:pPr>
            <a:r>
              <a:t/>
            </a:r>
            <a:endParaRPr sz="1800">
              <a:solidFill>
                <a:schemeClr val="accent1"/>
              </a:solidFill>
              <a:latin typeface="Consolas"/>
              <a:ea typeface="Consolas"/>
              <a:cs typeface="Consolas"/>
              <a:sym typeface="Consolas"/>
            </a:endParaRPr>
          </a:p>
          <a:p>
            <a:pPr indent="457200" lvl="0" marL="0" marR="38100" rtl="0" algn="l">
              <a:lnSpc>
                <a:spcPct val="128571"/>
              </a:lnSpc>
              <a:spcBef>
                <a:spcPts val="0"/>
              </a:spcBef>
              <a:spcAft>
                <a:spcPts val="0"/>
              </a:spcAft>
              <a:buClr>
                <a:schemeClr val="dk1"/>
              </a:buClr>
              <a:buSzPts val="1100"/>
              <a:buFont typeface="Arial"/>
              <a:buNone/>
            </a:pPr>
            <a:r>
              <a:rPr lang="es-419" sz="1800">
                <a:solidFill>
                  <a:schemeClr val="accent1"/>
                </a:solidFill>
                <a:latin typeface="Consolas"/>
                <a:ea typeface="Consolas"/>
                <a:cs typeface="Consolas"/>
                <a:sym typeface="Consolas"/>
              </a:rPr>
              <a:t>SELECT</a:t>
            </a:r>
            <a:r>
              <a:rPr lang="es-419" sz="1800">
                <a:solidFill>
                  <a:schemeClr val="lt1"/>
                </a:solidFill>
                <a:latin typeface="Consolas"/>
                <a:ea typeface="Consolas"/>
                <a:cs typeface="Consolas"/>
                <a:sym typeface="Consolas"/>
              </a:rPr>
              <a:t> * </a:t>
            </a:r>
            <a:endParaRPr sz="1800">
              <a:solidFill>
                <a:schemeClr val="lt1"/>
              </a:solidFill>
              <a:latin typeface="Consolas"/>
              <a:ea typeface="Consolas"/>
              <a:cs typeface="Consolas"/>
              <a:sym typeface="Consolas"/>
            </a:endParaRPr>
          </a:p>
          <a:p>
            <a:pPr indent="457200" lvl="0" marL="0" marR="38100" rtl="0" algn="l">
              <a:lnSpc>
                <a:spcPct val="128571"/>
              </a:lnSpc>
              <a:spcBef>
                <a:spcPts val="0"/>
              </a:spcBef>
              <a:spcAft>
                <a:spcPts val="0"/>
              </a:spcAft>
              <a:buClr>
                <a:schemeClr val="dk1"/>
              </a:buClr>
              <a:buSzPts val="1100"/>
              <a:buFont typeface="Arial"/>
              <a:buNone/>
            </a:pPr>
            <a:r>
              <a:rPr lang="es-419" sz="1800">
                <a:solidFill>
                  <a:schemeClr val="accent1"/>
                </a:solidFill>
                <a:latin typeface="Consolas"/>
                <a:ea typeface="Consolas"/>
                <a:cs typeface="Consolas"/>
                <a:sym typeface="Consolas"/>
              </a:rPr>
              <a:t>FROM</a:t>
            </a:r>
            <a:r>
              <a:rPr lang="es-419" sz="1800">
                <a:solidFill>
                  <a:schemeClr val="lt1"/>
                </a:solidFill>
                <a:latin typeface="Consolas"/>
                <a:ea typeface="Consolas"/>
                <a:cs typeface="Consolas"/>
                <a:sym typeface="Consolas"/>
              </a:rPr>
              <a:t> system_user</a:t>
            </a:r>
            <a:endParaRPr sz="1800">
              <a:solidFill>
                <a:schemeClr val="lt1"/>
              </a:solidFill>
              <a:latin typeface="Consolas"/>
              <a:ea typeface="Consolas"/>
              <a:cs typeface="Consolas"/>
              <a:sym typeface="Consolas"/>
            </a:endParaRPr>
          </a:p>
          <a:p>
            <a:pPr indent="457200" lvl="0" marL="0" marR="38100" rtl="0" algn="l">
              <a:lnSpc>
                <a:spcPct val="128571"/>
              </a:lnSpc>
              <a:spcBef>
                <a:spcPts val="0"/>
              </a:spcBef>
              <a:spcAft>
                <a:spcPts val="0"/>
              </a:spcAft>
              <a:buClr>
                <a:srgbClr val="000000"/>
              </a:buClr>
              <a:buSzPts val="1100"/>
              <a:buFont typeface="Arial"/>
              <a:buNone/>
            </a:pPr>
            <a:r>
              <a:rPr lang="es-419" sz="1800">
                <a:solidFill>
                  <a:schemeClr val="accent1"/>
                </a:solidFill>
                <a:latin typeface="Consolas"/>
                <a:ea typeface="Consolas"/>
                <a:cs typeface="Consolas"/>
                <a:sym typeface="Consolas"/>
              </a:rPr>
              <a:t>WHERE</a:t>
            </a:r>
            <a:r>
              <a:rPr lang="es-419" sz="1800">
                <a:solidFill>
                  <a:schemeClr val="lt1"/>
                </a:solidFill>
                <a:latin typeface="Consolas"/>
                <a:ea typeface="Consolas"/>
                <a:cs typeface="Consolas"/>
                <a:sym typeface="Consolas"/>
              </a:rPr>
              <a:t> first_name </a:t>
            </a:r>
            <a:r>
              <a:rPr lang="es-419" sz="1800">
                <a:solidFill>
                  <a:schemeClr val="accent1"/>
                </a:solidFill>
                <a:latin typeface="Consolas"/>
                <a:ea typeface="Consolas"/>
                <a:cs typeface="Consolas"/>
                <a:sym typeface="Consolas"/>
              </a:rPr>
              <a:t>LIKE </a:t>
            </a:r>
            <a:r>
              <a:rPr b="0" i="0" lang="es-419" sz="1800" u="none" cap="none" strike="noStrike">
                <a:solidFill>
                  <a:schemeClr val="lt1"/>
                </a:solidFill>
                <a:latin typeface="Consolas"/>
                <a:ea typeface="Consolas"/>
                <a:cs typeface="Consolas"/>
                <a:sym typeface="Consolas"/>
              </a:rPr>
              <a:t>‘[AM]%del%’;</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1E1E1E"/>
              </a:solidFill>
              <a:latin typeface="Helvetica Neue"/>
              <a:ea typeface="Helvetica Neue"/>
              <a:cs typeface="Helvetica Neue"/>
              <a:sym typeface="Helvetica Neue"/>
            </a:endParaRPr>
          </a:p>
        </p:txBody>
      </p:sp>
      <p:sp>
        <p:nvSpPr>
          <p:cNvPr id="267" name="Google Shape;267;p39"/>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USO DE LIKE CON CORCHETES</a:t>
            </a:r>
            <a:r>
              <a:rPr b="0" i="1" lang="es-419" sz="4500" u="none" cap="none" strike="noStrike">
                <a:solidFill>
                  <a:srgbClr val="000000"/>
                </a:solidFill>
                <a:latin typeface="Anton"/>
                <a:ea typeface="Anton"/>
                <a:cs typeface="Anton"/>
                <a:sym typeface="Anton"/>
              </a:rPr>
              <a:t> [ ]</a:t>
            </a:r>
            <a:endParaRPr b="0" i="0" sz="4500" u="none" cap="none" strike="noStrike">
              <a:solidFill>
                <a:srgbClr val="000000"/>
              </a:solidFill>
              <a:latin typeface="Arial"/>
              <a:ea typeface="Arial"/>
              <a:cs typeface="Arial"/>
              <a:sym typeface="Arial"/>
            </a:endParaRPr>
          </a:p>
        </p:txBody>
      </p:sp>
      <p:sp>
        <p:nvSpPr>
          <p:cNvPr id="268" name="Google Shape;268;p39"/>
          <p:cNvSpPr txBox="1"/>
          <p:nvPr/>
        </p:nvSpPr>
        <p:spPr>
          <a:xfrm>
            <a:off x="642400" y="1466175"/>
            <a:ext cx="7470000" cy="853200"/>
          </a:xfrm>
          <a:prstGeom prst="rect">
            <a:avLst/>
          </a:prstGeom>
          <a:noFill/>
          <a:ln>
            <a:noFill/>
          </a:ln>
        </p:spPr>
        <p:txBody>
          <a:bodyPr anchorCtr="0" anchor="t" bIns="91425" lIns="91425" spcFirstLastPara="1" rIns="91425" wrap="square" tIns="91425">
            <a:spAutoFit/>
          </a:bodyPr>
          <a:lstStyle/>
          <a:p>
            <a:pPr indent="0" lvl="0" marL="0" marR="38100" rtl="0" algn="ctr">
              <a:lnSpc>
                <a:spcPct val="128571"/>
              </a:lnSpc>
              <a:spcBef>
                <a:spcPts val="0"/>
              </a:spcBef>
              <a:spcAft>
                <a:spcPts val="0"/>
              </a:spcAft>
              <a:buNone/>
            </a:pPr>
            <a:r>
              <a:rPr lang="es-419" sz="1900">
                <a:solidFill>
                  <a:schemeClr val="dk1"/>
                </a:solidFill>
                <a:latin typeface="Helvetica Neue Light"/>
                <a:ea typeface="Helvetica Neue Light"/>
                <a:cs typeface="Helvetica Neue Light"/>
                <a:sym typeface="Helvetica Neue Light"/>
              </a:rPr>
              <a:t>También </a:t>
            </a:r>
            <a:r>
              <a:rPr lang="es-419" sz="1900">
                <a:solidFill>
                  <a:schemeClr val="dk1"/>
                </a:solidFill>
                <a:latin typeface="Helvetica Neue Light"/>
                <a:ea typeface="Helvetica Neue Light"/>
                <a:cs typeface="Helvetica Neue Light"/>
                <a:sym typeface="Helvetica Neue Light"/>
              </a:rPr>
              <a:t>podemos integrar la búsqueda de registros que coincidan con uno o dos caracteres iniciales específicos 👇</a:t>
            </a:r>
            <a:endParaRPr sz="1900">
              <a:solidFill>
                <a:schemeClr val="dk1"/>
              </a:solidFill>
              <a:latin typeface="Helvetica Neue Light"/>
              <a:ea typeface="Helvetica Neue Light"/>
              <a:cs typeface="Helvetica Neue Light"/>
              <a:sym typeface="Helvetica Neue Light"/>
            </a:endParaRPr>
          </a:p>
        </p:txBody>
      </p:sp>
      <p:pic>
        <p:nvPicPr>
          <p:cNvPr id="269" name="Google Shape;269;p39"/>
          <p:cNvPicPr preferRelativeResize="0"/>
          <p:nvPr/>
        </p:nvPicPr>
        <p:blipFill>
          <a:blip r:embed="rId4">
            <a:alphaModFix/>
          </a:blip>
          <a:stretch>
            <a:fillRect/>
          </a:stretch>
        </p:blipFill>
        <p:spPr>
          <a:xfrm rot="10800000">
            <a:off x="5919875" y="2446200"/>
            <a:ext cx="2061025" cy="2061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p:nvPr/>
        </p:nvSpPr>
        <p:spPr>
          <a:xfrm>
            <a:off x="549675" y="2983900"/>
            <a:ext cx="4022400" cy="13074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5" name="Google Shape;275;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6" name="Google Shape;276;p40"/>
          <p:cNvSpPr txBox="1"/>
          <p:nvPr/>
        </p:nvSpPr>
        <p:spPr>
          <a:xfrm>
            <a:off x="549675" y="356825"/>
            <a:ext cx="8044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EXCLUSIÓN DE CARACTERES</a:t>
            </a:r>
            <a:endParaRPr b="0" i="0" sz="4500" u="none" cap="none" strike="noStrike">
              <a:solidFill>
                <a:srgbClr val="000000"/>
              </a:solidFill>
              <a:latin typeface="Arial"/>
              <a:ea typeface="Arial"/>
              <a:cs typeface="Arial"/>
              <a:sym typeface="Arial"/>
            </a:endParaRPr>
          </a:p>
        </p:txBody>
      </p:sp>
      <p:sp>
        <p:nvSpPr>
          <p:cNvPr id="277" name="Google Shape;277;p40"/>
          <p:cNvSpPr txBox="1"/>
          <p:nvPr/>
        </p:nvSpPr>
        <p:spPr>
          <a:xfrm>
            <a:off x="480275" y="1066925"/>
            <a:ext cx="5287200" cy="3224400"/>
          </a:xfrm>
          <a:prstGeom prst="rect">
            <a:avLst/>
          </a:prstGeom>
          <a:noFill/>
          <a:ln>
            <a:noFill/>
          </a:ln>
        </p:spPr>
        <p:txBody>
          <a:bodyPr anchorCtr="0" anchor="ctr" bIns="91425" lIns="91425" spcFirstLastPara="1" rIns="91425" wrap="square" tIns="91425">
            <a:noAutofit/>
          </a:bodyPr>
          <a:lstStyle/>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457200" lvl="0" marL="0" marR="38100" rtl="0" algn="l">
              <a:lnSpc>
                <a:spcPct val="128571"/>
              </a:lnSpc>
              <a:spcBef>
                <a:spcPts val="0"/>
              </a:spcBef>
              <a:spcAft>
                <a:spcPts val="0"/>
              </a:spcAft>
              <a:buClr>
                <a:schemeClr val="dk1"/>
              </a:buClr>
              <a:buSzPts val="1100"/>
              <a:buFont typeface="Arial"/>
              <a:buNone/>
            </a:pPr>
            <a:r>
              <a:rPr lang="es-419" sz="1800">
                <a:solidFill>
                  <a:schemeClr val="accent1"/>
                </a:solidFill>
                <a:latin typeface="Consolas"/>
                <a:ea typeface="Consolas"/>
                <a:cs typeface="Consolas"/>
                <a:sym typeface="Consolas"/>
              </a:rPr>
              <a:t>SELECT</a:t>
            </a:r>
            <a:r>
              <a:rPr lang="es-419" sz="1800">
                <a:solidFill>
                  <a:schemeClr val="lt1"/>
                </a:solidFill>
                <a:latin typeface="Consolas"/>
                <a:ea typeface="Consolas"/>
                <a:cs typeface="Consolas"/>
                <a:sym typeface="Consolas"/>
              </a:rPr>
              <a:t> * </a:t>
            </a:r>
            <a:endParaRPr sz="1800">
              <a:solidFill>
                <a:schemeClr val="lt1"/>
              </a:solidFill>
              <a:latin typeface="Consolas"/>
              <a:ea typeface="Consolas"/>
              <a:cs typeface="Consolas"/>
              <a:sym typeface="Consolas"/>
            </a:endParaRPr>
          </a:p>
          <a:p>
            <a:pPr indent="457200" lvl="0" marL="0" marR="38100" rtl="0" algn="l">
              <a:lnSpc>
                <a:spcPct val="128571"/>
              </a:lnSpc>
              <a:spcBef>
                <a:spcPts val="0"/>
              </a:spcBef>
              <a:spcAft>
                <a:spcPts val="0"/>
              </a:spcAft>
              <a:buClr>
                <a:schemeClr val="dk1"/>
              </a:buClr>
              <a:buSzPts val="1100"/>
              <a:buFont typeface="Arial"/>
              <a:buNone/>
            </a:pPr>
            <a:r>
              <a:rPr lang="es-419" sz="1800">
                <a:solidFill>
                  <a:schemeClr val="accent1"/>
                </a:solidFill>
                <a:latin typeface="Consolas"/>
                <a:ea typeface="Consolas"/>
                <a:cs typeface="Consolas"/>
                <a:sym typeface="Consolas"/>
              </a:rPr>
              <a:t>FROM</a:t>
            </a:r>
            <a:r>
              <a:rPr lang="es-419" sz="1800">
                <a:solidFill>
                  <a:schemeClr val="lt1"/>
                </a:solidFill>
                <a:latin typeface="Consolas"/>
                <a:ea typeface="Consolas"/>
                <a:cs typeface="Consolas"/>
                <a:sym typeface="Consolas"/>
              </a:rPr>
              <a:t> game </a:t>
            </a:r>
            <a:endParaRPr sz="1800">
              <a:solidFill>
                <a:schemeClr val="lt1"/>
              </a:solidFill>
              <a:latin typeface="Consolas"/>
              <a:ea typeface="Consolas"/>
              <a:cs typeface="Consolas"/>
              <a:sym typeface="Consolas"/>
            </a:endParaRPr>
          </a:p>
          <a:p>
            <a:pPr indent="457200" lvl="0" marL="0" marR="38100" rtl="0" algn="l">
              <a:lnSpc>
                <a:spcPct val="128571"/>
              </a:lnSpc>
              <a:spcBef>
                <a:spcPts val="0"/>
              </a:spcBef>
              <a:spcAft>
                <a:spcPts val="0"/>
              </a:spcAft>
              <a:buClr>
                <a:srgbClr val="000000"/>
              </a:buClr>
              <a:buSzPts val="1100"/>
              <a:buFont typeface="Arial"/>
              <a:buNone/>
            </a:pPr>
            <a:r>
              <a:rPr lang="es-419" sz="1800">
                <a:solidFill>
                  <a:schemeClr val="accent1"/>
                </a:solidFill>
                <a:latin typeface="Consolas"/>
                <a:ea typeface="Consolas"/>
                <a:cs typeface="Consolas"/>
                <a:sym typeface="Consolas"/>
              </a:rPr>
              <a:t>WHERE</a:t>
            </a:r>
            <a:r>
              <a:rPr lang="es-419" sz="1800">
                <a:solidFill>
                  <a:schemeClr val="lt1"/>
                </a:solidFill>
                <a:latin typeface="Consolas"/>
                <a:ea typeface="Consolas"/>
                <a:cs typeface="Consolas"/>
                <a:sym typeface="Consolas"/>
              </a:rPr>
              <a:t> name </a:t>
            </a:r>
            <a:r>
              <a:rPr lang="es-419" sz="1800">
                <a:solidFill>
                  <a:schemeClr val="accent1"/>
                </a:solidFill>
                <a:latin typeface="Consolas"/>
                <a:ea typeface="Consolas"/>
                <a:cs typeface="Consolas"/>
                <a:sym typeface="Consolas"/>
              </a:rPr>
              <a:t>LIKE </a:t>
            </a:r>
            <a:r>
              <a:rPr b="0" i="0" lang="es-419" sz="1800" u="none" cap="none" strike="noStrike">
                <a:solidFill>
                  <a:schemeClr val="lt1"/>
                </a:solidFill>
                <a:latin typeface="Consolas"/>
                <a:ea typeface="Consolas"/>
                <a:cs typeface="Consolas"/>
                <a:sym typeface="Consolas"/>
              </a:rPr>
              <a:t>‘[</a:t>
            </a:r>
            <a:r>
              <a:rPr b="1" lang="es-419" sz="1800">
                <a:solidFill>
                  <a:schemeClr val="lt1"/>
                </a:solidFill>
                <a:latin typeface="Helvetica Neue"/>
                <a:ea typeface="Helvetica Neue"/>
                <a:cs typeface="Helvetica Neue"/>
                <a:sym typeface="Helvetica Neue"/>
              </a:rPr>
              <a:t>^DV</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1E1E1E"/>
              </a:solidFill>
              <a:latin typeface="Helvetica Neue"/>
              <a:ea typeface="Helvetica Neue"/>
              <a:cs typeface="Helvetica Neue"/>
              <a:sym typeface="Helvetica Neue"/>
            </a:endParaRPr>
          </a:p>
        </p:txBody>
      </p:sp>
      <p:sp>
        <p:nvSpPr>
          <p:cNvPr id="278" name="Google Shape;278;p40"/>
          <p:cNvSpPr txBox="1"/>
          <p:nvPr/>
        </p:nvSpPr>
        <p:spPr>
          <a:xfrm>
            <a:off x="251550" y="1416600"/>
            <a:ext cx="8151600" cy="8772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None/>
            </a:pPr>
            <a:r>
              <a:rPr lang="es-419" sz="1800">
                <a:solidFill>
                  <a:schemeClr val="dk1"/>
                </a:solidFill>
                <a:latin typeface="Helvetica Neue Light"/>
                <a:ea typeface="Helvetica Neue Light"/>
                <a:cs typeface="Helvetica Neue Light"/>
                <a:sym typeface="Helvetica Neue Light"/>
              </a:rPr>
              <a:t>Aprovechando el uso de corchetes, </a:t>
            </a:r>
            <a:r>
              <a:rPr lang="es-419" sz="1800">
                <a:solidFill>
                  <a:schemeClr val="dk1"/>
                </a:solidFill>
                <a:latin typeface="Helvetica Neue Light"/>
                <a:ea typeface="Helvetica Neue Light"/>
                <a:cs typeface="Helvetica Neue Light"/>
                <a:sym typeface="Helvetica Neue Light"/>
              </a:rPr>
              <a:t>también</a:t>
            </a:r>
            <a:r>
              <a:rPr lang="es-419" sz="1800">
                <a:solidFill>
                  <a:schemeClr val="dk1"/>
                </a:solidFill>
                <a:latin typeface="Helvetica Neue Light"/>
                <a:ea typeface="Helvetica Neue Light"/>
                <a:cs typeface="Helvetica Neue Light"/>
                <a:sym typeface="Helvetica Neue Light"/>
              </a:rPr>
              <a:t> nos podemos ocupar de excluir de los resultados determinados caracteres. Para ello debemos usar </a:t>
            </a:r>
            <a:r>
              <a:rPr b="1" lang="es-419" sz="1800">
                <a:solidFill>
                  <a:schemeClr val="dk1"/>
                </a:solidFill>
                <a:latin typeface="Helvetica Neue"/>
                <a:ea typeface="Helvetica Neue"/>
                <a:cs typeface="Helvetica Neue"/>
                <a:sym typeface="Helvetica Neue"/>
              </a:rPr>
              <a:t>[</a:t>
            </a:r>
            <a:r>
              <a:rPr b="1" lang="es-419" sz="1800">
                <a:solidFill>
                  <a:schemeClr val="dk1"/>
                </a:solidFill>
                <a:latin typeface="Helvetica Neue"/>
                <a:ea typeface="Helvetica Neue"/>
                <a:cs typeface="Helvetica Neue"/>
                <a:sym typeface="Helvetica Neue"/>
              </a:rPr>
              <a:t>^</a:t>
            </a:r>
            <a:r>
              <a:rPr b="1" lang="es-419" sz="1800">
                <a:solidFill>
                  <a:schemeClr val="dk1"/>
                </a:solidFill>
                <a:latin typeface="Helvetica Neue"/>
                <a:ea typeface="Helvetica Neue"/>
                <a:cs typeface="Helvetica Neue"/>
                <a:sym typeface="Helvetica Neue"/>
              </a:rPr>
              <a:t>]</a:t>
            </a:r>
            <a:endParaRPr sz="1800"/>
          </a:p>
        </p:txBody>
      </p:sp>
      <p:pic>
        <p:nvPicPr>
          <p:cNvPr id="279" name="Google Shape;279;p40"/>
          <p:cNvPicPr preferRelativeResize="0"/>
          <p:nvPr/>
        </p:nvPicPr>
        <p:blipFill>
          <a:blip r:embed="rId4">
            <a:alphaModFix/>
          </a:blip>
          <a:stretch>
            <a:fillRect/>
          </a:stretch>
        </p:blipFill>
        <p:spPr>
          <a:xfrm rot="10800000">
            <a:off x="5919875" y="2446200"/>
            <a:ext cx="2061025" cy="2061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41"/>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1" lang="es-419" sz="3000" u="none" cap="none" strike="noStrike">
                <a:solidFill>
                  <a:srgbClr val="EEFF41"/>
                </a:solidFill>
                <a:latin typeface="Anton"/>
                <a:ea typeface="Anton"/>
                <a:cs typeface="Anton"/>
                <a:sym typeface="Anton"/>
              </a:rPr>
              <a:t>EJEMPLO EN VIVO</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s-419" sz="2000" u="none" cap="none" strike="noStrike">
                <a:solidFill>
                  <a:schemeClr val="lt1"/>
                </a:solidFill>
                <a:latin typeface="Helvetica Neue Light"/>
                <a:ea typeface="Helvetica Neue Light"/>
                <a:cs typeface="Helvetica Neue Light"/>
                <a:sym typeface="Helvetica Neue Light"/>
              </a:rPr>
              <a:t>Veamos algunos ejemplos en vivo del uso del operador LIKE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E8E7E3"/>
              </a:solidFill>
              <a:latin typeface="Helvetica Neue Light"/>
              <a:ea typeface="Helvetica Neue Light"/>
              <a:cs typeface="Helvetica Neue Light"/>
              <a:sym typeface="Helvetica Neue Light"/>
            </a:endParaRPr>
          </a:p>
        </p:txBody>
      </p:sp>
      <p:pic>
        <p:nvPicPr>
          <p:cNvPr id="285" name="Google Shape;285;p41"/>
          <p:cNvPicPr preferRelativeResize="0"/>
          <p:nvPr/>
        </p:nvPicPr>
        <p:blipFill rotWithShape="1">
          <a:blip r:embed="rId4">
            <a:alphaModFix/>
          </a:blip>
          <a:srcRect b="0" l="0" r="0" t="0"/>
          <a:stretch/>
        </p:blipFill>
        <p:spPr>
          <a:xfrm>
            <a:off x="3978738" y="326800"/>
            <a:ext cx="1186525" cy="1186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Helvetica Neue Light"/>
              <a:buChar char="●"/>
            </a:pPr>
            <a:r>
              <a:rPr lang="es-419" sz="1800">
                <a:latin typeface="Helvetica Neue Light"/>
                <a:ea typeface="Helvetica Neue Light"/>
                <a:cs typeface="Helvetica Neue Light"/>
                <a:sym typeface="Helvetica Neue Light"/>
              </a:rPr>
              <a:t>Unir </a:t>
            </a:r>
            <a:r>
              <a:rPr b="0" i="0" lang="es-419" sz="1800" u="none" cap="none" strike="noStrike">
                <a:solidFill>
                  <a:srgbClr val="000000"/>
                </a:solidFill>
                <a:latin typeface="Helvetica Neue Light"/>
                <a:ea typeface="Helvetica Neue Light"/>
                <a:cs typeface="Helvetica Neue Light"/>
                <a:sym typeface="Helvetica Neue Light"/>
              </a:rPr>
              <a:t>dos tablas</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Helvetica Neue Light"/>
              <a:buChar char="●"/>
            </a:pPr>
            <a:r>
              <a:rPr b="0" i="0" lang="es-419" sz="1800" u="none" cap="none" strike="noStrike">
                <a:solidFill>
                  <a:srgbClr val="000000"/>
                </a:solidFill>
                <a:latin typeface="Helvetica Neue Light"/>
                <a:ea typeface="Helvetica Neue Light"/>
                <a:cs typeface="Helvetica Neue Light"/>
                <a:sym typeface="Helvetica Neue Light"/>
              </a:rPr>
              <a:t>Repasar los tipos de datos</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Helvetica Neue Light"/>
              <a:buChar char="●"/>
            </a:pPr>
            <a:r>
              <a:rPr b="0" i="0" lang="es-419" sz="1800" u="none" cap="none" strike="noStrike">
                <a:solidFill>
                  <a:srgbClr val="000000"/>
                </a:solidFill>
                <a:latin typeface="Helvetica Neue Light"/>
                <a:ea typeface="Helvetica Neue Light"/>
                <a:cs typeface="Helvetica Neue Light"/>
                <a:sym typeface="Helvetica Neue Light"/>
              </a:rPr>
              <a:t>Profundizar el uso de LIKE</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Helvetica Neue Light"/>
              <a:buChar char="●"/>
            </a:pPr>
            <a:r>
              <a:rPr b="0" i="0" lang="es-419" sz="1800" u="none" cap="none" strike="noStrike">
                <a:solidFill>
                  <a:srgbClr val="000000"/>
                </a:solidFill>
                <a:latin typeface="Helvetica Neue Light"/>
                <a:ea typeface="Helvetica Neue Light"/>
                <a:cs typeface="Helvetica Neue Light"/>
                <a:sym typeface="Helvetica Neue Light"/>
              </a:rPr>
              <a:t>Reconocer una subconsulta y sus diferentes tipos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1000"/>
              </a:spcAft>
              <a:buClr>
                <a:schemeClr val="dk1"/>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Implementar diferentes subconsultas SQL</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419"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1000"/>
                                        <p:tgtEl>
                                          <p:spTgt spid="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1000"/>
                                        <p:tgtEl>
                                          <p:spTgt spid="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1000"/>
                                        <p:tgtEl>
                                          <p:spTgt spid="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animEffect filter="fade" transition="in">
                                      <p:cBhvr>
                                        <p:cTn dur="1000"/>
                                        <p:tgtEl>
                                          <p:spTgt spid="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animEffect filter="fade" transition="in">
                                      <p:cBhvr>
                                        <p:cTn dur="1000"/>
                                        <p:tgtEl>
                                          <p:spTgt spid="6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42"/>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419"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419"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419"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nvSpPr>
        <p:spPr>
          <a:xfrm>
            <a:off x="335600" y="2520825"/>
            <a:ext cx="8543700" cy="78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USO DEL OPERADOR LIKE</a:t>
            </a:r>
            <a:endParaRPr b="0" i="1" sz="4000" u="none" cap="none" strike="noStrike">
              <a:solidFill>
                <a:srgbClr val="000000"/>
              </a:solidFill>
              <a:latin typeface="Anton"/>
              <a:ea typeface="Anton"/>
              <a:cs typeface="Anton"/>
              <a:sym typeface="Anton"/>
            </a:endParaRPr>
          </a:p>
        </p:txBody>
      </p:sp>
      <p:sp>
        <p:nvSpPr>
          <p:cNvPr id="296" name="Google Shape;296;p43"/>
          <p:cNvSpPr txBox="1"/>
          <p:nvPr/>
        </p:nvSpPr>
        <p:spPr>
          <a:xfrm>
            <a:off x="729300" y="3392050"/>
            <a:ext cx="7715100" cy="1267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419" sz="2000" u="none" cap="none" strike="noStrike">
                <a:solidFill>
                  <a:schemeClr val="dk1"/>
                </a:solidFill>
                <a:highlight>
                  <a:schemeClr val="lt1"/>
                </a:highlight>
                <a:latin typeface="Helvetica Neue Light"/>
                <a:ea typeface="Helvetica Neue Light"/>
                <a:cs typeface="Helvetica Neue Light"/>
                <a:sym typeface="Helvetica Neue Light"/>
              </a:rPr>
              <a:t>Implementemos el uso del operador </a:t>
            </a:r>
            <a:r>
              <a:rPr b="1" i="0" lang="es-419" sz="2000" u="none" cap="none" strike="noStrike">
                <a:solidFill>
                  <a:schemeClr val="dk1"/>
                </a:solidFill>
                <a:highlight>
                  <a:schemeClr val="lt1"/>
                </a:highlight>
                <a:latin typeface="Helvetica Neue"/>
                <a:ea typeface="Helvetica Neue"/>
                <a:cs typeface="Helvetica Neue"/>
                <a:sym typeface="Helvetica Neue"/>
              </a:rPr>
              <a:t>LIKE</a:t>
            </a:r>
            <a:r>
              <a:rPr b="0" i="0" lang="es-419" sz="2000" u="none" cap="none" strike="noStrike">
                <a:solidFill>
                  <a:schemeClr val="dk1"/>
                </a:solidFill>
                <a:highlight>
                  <a:schemeClr val="lt1"/>
                </a:highlight>
                <a:latin typeface="Helvetica Neue Light"/>
                <a:ea typeface="Helvetica Neue Light"/>
                <a:cs typeface="Helvetica Neue Light"/>
                <a:sym typeface="Helvetica Neue Light"/>
              </a:rPr>
              <a:t> sobre las tablas </a:t>
            </a:r>
            <a:r>
              <a:rPr b="1" i="0" lang="es-419" sz="2000" u="none" cap="none" strike="noStrike">
                <a:solidFill>
                  <a:schemeClr val="dk1"/>
                </a:solidFill>
                <a:highlight>
                  <a:schemeClr val="lt1"/>
                </a:highlight>
                <a:latin typeface="Helvetica Neue"/>
                <a:ea typeface="Helvetica Neue"/>
                <a:cs typeface="Helvetica Neue"/>
                <a:sym typeface="Helvetica Neue"/>
              </a:rPr>
              <a:t>GAME </a:t>
            </a:r>
            <a:r>
              <a:rPr b="0" i="0" lang="es-419" sz="2000" u="none" cap="none" strike="noStrike">
                <a:solidFill>
                  <a:schemeClr val="dk1"/>
                </a:solidFill>
                <a:highlight>
                  <a:schemeClr val="lt1"/>
                </a:highlight>
                <a:latin typeface="Helvetica Neue Light"/>
                <a:ea typeface="Helvetica Neue Light"/>
                <a:cs typeface="Helvetica Neue Light"/>
                <a:sym typeface="Helvetica Neue Light"/>
              </a:rPr>
              <a:t>y </a:t>
            </a:r>
            <a:r>
              <a:rPr b="1" lang="es-419" sz="2000">
                <a:solidFill>
                  <a:schemeClr val="dk1"/>
                </a:solidFill>
                <a:highlight>
                  <a:schemeClr val="lt1"/>
                </a:highlight>
                <a:latin typeface="Helvetica Neue"/>
                <a:ea typeface="Helvetica Neue"/>
                <a:cs typeface="Helvetica Neue"/>
                <a:sym typeface="Helvetica Neue"/>
              </a:rPr>
              <a:t>SYSTEM_USER </a:t>
            </a:r>
            <a:r>
              <a:rPr b="0" i="0" lang="es-419" sz="2000" u="none" cap="none" strike="noStrike">
                <a:solidFill>
                  <a:schemeClr val="dk1"/>
                </a:solidFill>
                <a:highlight>
                  <a:schemeClr val="lt1"/>
                </a:highlight>
                <a:latin typeface="Helvetica Neue Light"/>
                <a:ea typeface="Helvetica Neue Light"/>
                <a:cs typeface="Helvetica Neue Light"/>
                <a:sym typeface="Helvetica Neue Light"/>
              </a:rPr>
              <a:t>de nuestra base de datos </a:t>
            </a:r>
            <a:r>
              <a:rPr b="1" lang="es-419" sz="2000">
                <a:solidFill>
                  <a:schemeClr val="dk1"/>
                </a:solidFill>
                <a:highlight>
                  <a:schemeClr val="lt1"/>
                </a:highlight>
                <a:latin typeface="Helvetica Neue"/>
                <a:ea typeface="Helvetica Neue"/>
                <a:cs typeface="Helvetica Neue"/>
                <a:sym typeface="Helvetica Neue"/>
              </a:rPr>
              <a:t>GAMER</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s-419" sz="1600" u="none" cap="none" strike="noStrike">
                <a:solidFill>
                  <a:schemeClr val="dk1"/>
                </a:solidFill>
                <a:highlight>
                  <a:schemeClr val="lt1"/>
                </a:highlight>
                <a:latin typeface="Helvetica Neue Light"/>
                <a:ea typeface="Helvetica Neue Light"/>
                <a:cs typeface="Helvetica Neue Light"/>
                <a:sym typeface="Helvetica Neue Light"/>
              </a:rPr>
              <a:t>Tiempo estimado: 15 minutos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297" name="Google Shape;297;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98" name="Google Shape;298;p43"/>
          <p:cNvPicPr preferRelativeResize="0"/>
          <p:nvPr/>
        </p:nvPicPr>
        <p:blipFill rotWithShape="1">
          <a:blip r:embed="rId4">
            <a:alphaModFix/>
          </a:blip>
          <a:srcRect b="0" l="0" r="0" t="0"/>
          <a:stretch/>
        </p:blipFill>
        <p:spPr>
          <a:xfrm>
            <a:off x="3882275" y="1051649"/>
            <a:ext cx="1379450" cy="1379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nvSpPr>
        <p:spPr>
          <a:xfrm>
            <a:off x="340350" y="1103763"/>
            <a:ext cx="8463300" cy="36621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8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Buscaremos </a:t>
            </a:r>
            <a:r>
              <a:rPr lang="es-419" sz="1800">
                <a:solidFill>
                  <a:schemeClr val="dk1"/>
                </a:solidFill>
                <a:latin typeface="Helvetica Neue Light"/>
                <a:ea typeface="Helvetica Neue Light"/>
                <a:cs typeface="Helvetica Neue Light"/>
                <a:sym typeface="Helvetica Neue Light"/>
              </a:rPr>
              <a:t>usuarios (SYSTEM_USER) </a:t>
            </a:r>
            <a:r>
              <a:rPr b="0" i="0" lang="es-419" sz="1800" u="none" cap="none" strike="noStrike">
                <a:solidFill>
                  <a:schemeClr val="dk1"/>
                </a:solidFill>
                <a:latin typeface="Helvetica Neue Light"/>
                <a:ea typeface="Helvetica Neue Light"/>
                <a:cs typeface="Helvetica Neue Light"/>
                <a:sym typeface="Helvetica Neue Light"/>
              </a:rPr>
              <a:t>utilizando el operador LIKE, y combinando el mismo con las diferentes variantes vistas hasta aquí.</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rgbClr val="EF89D2"/>
              </a:buClr>
              <a:buSzPts val="1800"/>
              <a:buFont typeface="Helvetica Neue"/>
              <a:buChar char="●"/>
            </a:pPr>
            <a:r>
              <a:rPr b="0" i="0" lang="es-419" sz="1800" u="none" cap="none" strike="noStrike">
                <a:solidFill>
                  <a:schemeClr val="dk1"/>
                </a:solidFill>
                <a:latin typeface="Helvetica Neue Light"/>
                <a:ea typeface="Helvetica Neue Light"/>
                <a:cs typeface="Helvetica Neue Light"/>
                <a:sym typeface="Helvetica Neue Light"/>
              </a:rPr>
              <a:t>Aquellos </a:t>
            </a:r>
            <a:r>
              <a:rPr lang="es-419" sz="1800">
                <a:solidFill>
                  <a:schemeClr val="dk1"/>
                </a:solidFill>
                <a:latin typeface="Helvetica Neue Light"/>
                <a:ea typeface="Helvetica Neue Light"/>
                <a:cs typeface="Helvetica Neue Light"/>
                <a:sym typeface="Helvetica Neue Light"/>
              </a:rPr>
              <a:t>usuarios </a:t>
            </a:r>
            <a:r>
              <a:rPr b="0" i="0" lang="es-419" sz="1800" u="none" cap="none" strike="noStrike">
                <a:solidFill>
                  <a:schemeClr val="dk1"/>
                </a:solidFill>
                <a:latin typeface="Helvetica Neue Light"/>
                <a:ea typeface="Helvetica Neue Light"/>
                <a:cs typeface="Helvetica Neue Light"/>
                <a:sym typeface="Helvetica Neue Light"/>
              </a:rPr>
              <a:t>cuyo nombre comience con la letra ‘</a:t>
            </a:r>
            <a:r>
              <a:rPr b="0" i="1" lang="es-419" sz="1800" u="none" cap="none" strike="noStrike">
                <a:solidFill>
                  <a:schemeClr val="dk1"/>
                </a:solidFill>
                <a:latin typeface="Helvetica Neue Light"/>
                <a:ea typeface="Helvetica Neue Light"/>
                <a:cs typeface="Helvetica Neue Light"/>
                <a:sym typeface="Helvetica Neue Light"/>
              </a:rPr>
              <a:t>J</a:t>
            </a:r>
            <a:r>
              <a:rPr b="0" i="0" lang="es-419" sz="1800" u="none" cap="none" strike="noStrike">
                <a:solidFill>
                  <a:schemeClr val="dk1"/>
                </a:solidFill>
                <a:latin typeface="Helvetica Neue Light"/>
                <a:ea typeface="Helvetica Neue Light"/>
                <a:cs typeface="Helvetica Neue Light"/>
                <a:sym typeface="Helvetica Neue Light"/>
              </a:rPr>
              <a:t>’</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rgbClr val="EF89D2"/>
              </a:buClr>
              <a:buSzPts val="1800"/>
              <a:buFont typeface="Helvetica Neue"/>
              <a:buChar char="●"/>
            </a:pPr>
            <a:r>
              <a:rPr b="0" i="0" lang="es-419" sz="1800" u="none" cap="none" strike="noStrike">
                <a:solidFill>
                  <a:schemeClr val="dk1"/>
                </a:solidFill>
                <a:latin typeface="Helvetica Neue Light"/>
                <a:ea typeface="Helvetica Neue Light"/>
                <a:cs typeface="Helvetica Neue Light"/>
                <a:sym typeface="Helvetica Neue Light"/>
              </a:rPr>
              <a:t>Aquellos </a:t>
            </a:r>
            <a:r>
              <a:rPr lang="es-419" sz="1800">
                <a:solidFill>
                  <a:schemeClr val="dk1"/>
                </a:solidFill>
                <a:latin typeface="Helvetica Neue Light"/>
                <a:ea typeface="Helvetica Neue Light"/>
                <a:cs typeface="Helvetica Neue Light"/>
                <a:sym typeface="Helvetica Neue Light"/>
              </a:rPr>
              <a:t>usuarios </a:t>
            </a:r>
            <a:r>
              <a:rPr b="0" i="0" lang="es-419" sz="1800" u="none" cap="none" strike="noStrike">
                <a:solidFill>
                  <a:schemeClr val="dk1"/>
                </a:solidFill>
                <a:latin typeface="Helvetica Neue Light"/>
                <a:ea typeface="Helvetica Neue Light"/>
                <a:cs typeface="Helvetica Neue Light"/>
                <a:sym typeface="Helvetica Neue Light"/>
              </a:rPr>
              <a:t>cuyo apellido contenga la </a:t>
            </a:r>
            <a:r>
              <a:rPr lang="es-419" sz="1800">
                <a:solidFill>
                  <a:schemeClr val="dk1"/>
                </a:solidFill>
                <a:latin typeface="Helvetica Neue Light"/>
                <a:ea typeface="Helvetica Neue Light"/>
                <a:cs typeface="Helvetica Neue Light"/>
                <a:sym typeface="Helvetica Neue Light"/>
              </a:rPr>
              <a:t>letra </a:t>
            </a:r>
            <a:r>
              <a:rPr b="0" i="0" lang="es-419" sz="1800" u="none" cap="none" strike="noStrike">
                <a:solidFill>
                  <a:schemeClr val="dk1"/>
                </a:solidFill>
                <a:latin typeface="Helvetica Neue Light"/>
                <a:ea typeface="Helvetica Neue Light"/>
                <a:cs typeface="Helvetica Neue Light"/>
                <a:sym typeface="Helvetica Neue Light"/>
              </a:rPr>
              <a:t>‘</a:t>
            </a:r>
            <a:r>
              <a:rPr b="0" i="1" lang="es-419" sz="1800" u="none" cap="none" strike="noStrike">
                <a:solidFill>
                  <a:schemeClr val="dk1"/>
                </a:solidFill>
                <a:latin typeface="Helvetica Neue Light"/>
                <a:ea typeface="Helvetica Neue Light"/>
                <a:cs typeface="Helvetica Neue Light"/>
                <a:sym typeface="Helvetica Neue Light"/>
              </a:rPr>
              <a:t>W</a:t>
            </a:r>
            <a:r>
              <a:rPr b="0" i="0" lang="es-419" sz="1800" u="none" cap="none" strike="noStrike">
                <a:solidFill>
                  <a:schemeClr val="dk1"/>
                </a:solidFill>
                <a:latin typeface="Helvetica Neue Light"/>
                <a:ea typeface="Helvetica Neue Light"/>
                <a:cs typeface="Helvetica Neue Light"/>
                <a:sym typeface="Helvetica Neue Light"/>
              </a:rPr>
              <a:t>’</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rgbClr val="EF89D2"/>
              </a:buClr>
              <a:buSzPts val="1800"/>
              <a:buFont typeface="Helvetica Neue"/>
              <a:buChar char="●"/>
            </a:pPr>
            <a:r>
              <a:rPr b="0" i="0" lang="es-419" sz="1800" u="none" cap="none" strike="noStrike">
                <a:solidFill>
                  <a:schemeClr val="dk1"/>
                </a:solidFill>
                <a:latin typeface="Helvetica Neue Light"/>
                <a:ea typeface="Helvetica Neue Light"/>
                <a:cs typeface="Helvetica Neue Light"/>
                <a:sym typeface="Helvetica Neue Light"/>
              </a:rPr>
              <a:t>Aquellos </a:t>
            </a:r>
            <a:r>
              <a:rPr lang="es-419" sz="1800">
                <a:solidFill>
                  <a:schemeClr val="dk1"/>
                </a:solidFill>
                <a:latin typeface="Helvetica Neue Light"/>
                <a:ea typeface="Helvetica Neue Light"/>
                <a:cs typeface="Helvetica Neue Light"/>
                <a:sym typeface="Helvetica Neue Light"/>
              </a:rPr>
              <a:t>usuarios </a:t>
            </a:r>
            <a:r>
              <a:rPr b="0" i="0" lang="es-419" sz="1800" u="none" cap="none" strike="noStrike">
                <a:solidFill>
                  <a:schemeClr val="dk1"/>
                </a:solidFill>
                <a:latin typeface="Helvetica Neue Light"/>
                <a:ea typeface="Helvetica Neue Light"/>
                <a:cs typeface="Helvetica Neue Light"/>
                <a:sym typeface="Helvetica Neue Light"/>
              </a:rPr>
              <a:t>cuyo nombre contenga la letra ‘</a:t>
            </a:r>
            <a:r>
              <a:rPr i="1" lang="es-419" sz="1800">
                <a:solidFill>
                  <a:schemeClr val="dk1"/>
                </a:solidFill>
                <a:latin typeface="Helvetica Neue Light"/>
                <a:ea typeface="Helvetica Neue Light"/>
                <a:cs typeface="Helvetica Neue Light"/>
                <a:sym typeface="Helvetica Neue Light"/>
              </a:rPr>
              <a:t>i</a:t>
            </a:r>
            <a:r>
              <a:rPr b="0" i="0" lang="es-419" sz="1800" u="none" cap="none" strike="noStrike">
                <a:solidFill>
                  <a:schemeClr val="dk1"/>
                </a:solidFill>
                <a:latin typeface="Helvetica Neue Light"/>
                <a:ea typeface="Helvetica Neue Light"/>
                <a:cs typeface="Helvetica Neue Light"/>
                <a:sym typeface="Helvetica Neue Light"/>
              </a:rPr>
              <a:t>’ en segundo lugar</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rgbClr val="EF89D2"/>
              </a:buClr>
              <a:buSzPts val="1800"/>
              <a:buFont typeface="Helvetica Neue"/>
              <a:buChar char="●"/>
            </a:pPr>
            <a:r>
              <a:rPr b="0" i="0" lang="es-419" sz="1800" u="none" cap="none" strike="noStrike">
                <a:solidFill>
                  <a:schemeClr val="dk1"/>
                </a:solidFill>
                <a:latin typeface="Helvetica Neue Light"/>
                <a:ea typeface="Helvetica Neue Light"/>
                <a:cs typeface="Helvetica Neue Light"/>
                <a:sym typeface="Helvetica Neue Light"/>
              </a:rPr>
              <a:t>Aquellos </a:t>
            </a:r>
            <a:r>
              <a:rPr lang="es-419" sz="1800">
                <a:solidFill>
                  <a:schemeClr val="dk1"/>
                </a:solidFill>
                <a:latin typeface="Helvetica Neue Light"/>
                <a:ea typeface="Helvetica Neue Light"/>
                <a:cs typeface="Helvetica Neue Light"/>
                <a:sym typeface="Helvetica Neue Light"/>
              </a:rPr>
              <a:t>usuarios </a:t>
            </a:r>
            <a:r>
              <a:rPr b="0" i="0" lang="es-419" sz="1800" u="none" cap="none" strike="noStrike">
                <a:solidFill>
                  <a:schemeClr val="dk1"/>
                </a:solidFill>
                <a:latin typeface="Helvetica Neue Light"/>
                <a:ea typeface="Helvetica Neue Light"/>
                <a:cs typeface="Helvetica Neue Light"/>
                <a:sym typeface="Helvetica Neue Light"/>
              </a:rPr>
              <a:t>cuyo nombre finalice con la letra ‘</a:t>
            </a:r>
            <a:r>
              <a:rPr lang="es-419" sz="1800">
                <a:solidFill>
                  <a:schemeClr val="dk1"/>
                </a:solidFill>
                <a:latin typeface="Helvetica Neue Light"/>
                <a:ea typeface="Helvetica Neue Light"/>
                <a:cs typeface="Helvetica Neue Light"/>
                <a:sym typeface="Helvetica Neue Light"/>
              </a:rPr>
              <a:t>k</a:t>
            </a:r>
            <a:r>
              <a:rPr b="0" i="0" lang="es-419" sz="1800" u="none" cap="none" strike="noStrike">
                <a:solidFill>
                  <a:schemeClr val="dk1"/>
                </a:solidFill>
                <a:latin typeface="Helvetica Neue Light"/>
                <a:ea typeface="Helvetica Neue Light"/>
                <a:cs typeface="Helvetica Neue Light"/>
                <a:sym typeface="Helvetica Neue Light"/>
              </a:rPr>
              <a:t>’</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rgbClr val="EF89D2"/>
              </a:buClr>
              <a:buSzPts val="1800"/>
              <a:buFont typeface="Helvetica Neue"/>
              <a:buChar char="●"/>
            </a:pPr>
            <a:r>
              <a:rPr b="0" i="0" lang="es-419" sz="1800" u="none" cap="none" strike="noStrike">
                <a:solidFill>
                  <a:schemeClr val="dk1"/>
                </a:solidFill>
                <a:latin typeface="Helvetica Neue Light"/>
                <a:ea typeface="Helvetica Neue Light"/>
                <a:cs typeface="Helvetica Neue Light"/>
                <a:sym typeface="Helvetica Neue Light"/>
              </a:rPr>
              <a:t>Aquellos </a:t>
            </a:r>
            <a:r>
              <a:rPr lang="es-419" sz="1800">
                <a:solidFill>
                  <a:schemeClr val="dk1"/>
                </a:solidFill>
                <a:latin typeface="Helvetica Neue Light"/>
                <a:ea typeface="Helvetica Neue Light"/>
                <a:cs typeface="Helvetica Neue Light"/>
                <a:sym typeface="Helvetica Neue Light"/>
              </a:rPr>
              <a:t>usuarios </a:t>
            </a:r>
            <a:r>
              <a:rPr b="0" i="0" lang="es-419" sz="1800" u="none" cap="none" strike="noStrike">
                <a:solidFill>
                  <a:schemeClr val="dk1"/>
                </a:solidFill>
                <a:latin typeface="Helvetica Neue Light"/>
                <a:ea typeface="Helvetica Neue Light"/>
                <a:cs typeface="Helvetica Neue Light"/>
                <a:sym typeface="Helvetica Neue Light"/>
              </a:rPr>
              <a:t>cuyo nombre no incluya las letras ‘ch’</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rgbClr val="EF89D2"/>
              </a:buClr>
              <a:buSzPts val="1800"/>
              <a:buFont typeface="Helvetica Neue"/>
              <a:buChar char="●"/>
            </a:pPr>
            <a:r>
              <a:rPr b="0" i="0" lang="es-419" sz="1800" u="none" cap="none" strike="noStrike">
                <a:solidFill>
                  <a:schemeClr val="dk1"/>
                </a:solidFill>
                <a:latin typeface="Helvetica Neue Light"/>
                <a:ea typeface="Helvetica Neue Light"/>
                <a:cs typeface="Helvetica Neue Light"/>
                <a:sym typeface="Helvetica Neue Light"/>
              </a:rPr>
              <a:t>Aquellos </a:t>
            </a:r>
            <a:r>
              <a:rPr lang="es-419" sz="1800">
                <a:solidFill>
                  <a:schemeClr val="dk1"/>
                </a:solidFill>
                <a:latin typeface="Helvetica Neue Light"/>
                <a:ea typeface="Helvetica Neue Light"/>
                <a:cs typeface="Helvetica Neue Light"/>
                <a:sym typeface="Helvetica Neue Light"/>
              </a:rPr>
              <a:t>usuarios </a:t>
            </a:r>
            <a:r>
              <a:rPr b="0" i="0" lang="es-419" sz="1800" u="none" cap="none" strike="noStrike">
                <a:solidFill>
                  <a:schemeClr val="dk1"/>
                </a:solidFill>
                <a:latin typeface="Helvetica Neue Light"/>
                <a:ea typeface="Helvetica Neue Light"/>
                <a:cs typeface="Helvetica Neue Light"/>
                <a:sym typeface="Helvetica Neue Light"/>
              </a:rPr>
              <a:t>cuyo nombre solo incluya las letras ‘</a:t>
            </a:r>
            <a:r>
              <a:rPr lang="es-419" sz="1800">
                <a:solidFill>
                  <a:schemeClr val="dk1"/>
                </a:solidFill>
                <a:latin typeface="Helvetica Neue Light"/>
                <a:ea typeface="Helvetica Neue Light"/>
                <a:cs typeface="Helvetica Neue Light"/>
                <a:sym typeface="Helvetica Neue Light"/>
              </a:rPr>
              <a:t>ch</a:t>
            </a:r>
            <a:r>
              <a:rPr b="0" i="0" lang="es-419" sz="1800" u="none" cap="none" strike="noStrike">
                <a:solidFill>
                  <a:schemeClr val="dk1"/>
                </a:solidFill>
                <a:latin typeface="Helvetica Neue Light"/>
                <a:ea typeface="Helvetica Neue Light"/>
                <a:cs typeface="Helvetica Neue Light"/>
                <a:sym typeface="Helvetica Neue Light"/>
              </a:rPr>
              <a:t>’</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304" name="Google Shape;304;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05" name="Google Shape;305;p44"/>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306" name="Google Shape;306;p44"/>
          <p:cNvSpPr txBox="1"/>
          <p:nvPr/>
        </p:nvSpPr>
        <p:spPr>
          <a:xfrm>
            <a:off x="422350" y="265125"/>
            <a:ext cx="8543700" cy="78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USO DEL OPERADOR LIKE</a:t>
            </a:r>
            <a:endParaRPr b="0" i="1" sz="4000" u="none" cap="none" strike="noStrike">
              <a:solidFill>
                <a:srgbClr val="000000"/>
              </a:solidFill>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p45"/>
          <p:cNvSpPr txBox="1"/>
          <p:nvPr/>
        </p:nvSpPr>
        <p:spPr>
          <a:xfrm>
            <a:off x="2187450" y="20772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SUBCONSULTAS SQL</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15" name="Shape 315"/>
        <p:cNvGrpSpPr/>
        <p:nvPr/>
      </p:nvGrpSpPr>
      <p:grpSpPr>
        <a:xfrm>
          <a:off x="0" y="0"/>
          <a:ext cx="0" cy="0"/>
          <a:chOff x="0" y="0"/>
          <a:chExt cx="0" cy="0"/>
        </a:xfrm>
      </p:grpSpPr>
      <p:sp>
        <p:nvSpPr>
          <p:cNvPr id="316" name="Google Shape;316;p46"/>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OBTENER DATOS DE OTRAS TABLAS MEDIANTE LAS SUBCONSULTAS</a:t>
            </a:r>
            <a:endParaRPr b="0" i="1" sz="3600" u="none" cap="none" strike="noStrike">
              <a:solidFill>
                <a:schemeClr val="dk1"/>
              </a:solidFill>
              <a:latin typeface="Anton"/>
              <a:ea typeface="Anton"/>
              <a:cs typeface="Anton"/>
              <a:sym typeface="Anton"/>
            </a:endParaRPr>
          </a:p>
        </p:txBody>
      </p:sp>
      <p:pic>
        <p:nvPicPr>
          <p:cNvPr id="317" name="Google Shape;317;p4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3" name="Google Shape;323;p47"/>
          <p:cNvSpPr txBox="1"/>
          <p:nvPr/>
        </p:nvSpPr>
        <p:spPr>
          <a:xfrm>
            <a:off x="4299050" y="1215650"/>
            <a:ext cx="4295400" cy="3545100"/>
          </a:xfrm>
          <a:prstGeom prst="rect">
            <a:avLst/>
          </a:prstGeom>
          <a:noFill/>
          <a:ln>
            <a:noFill/>
          </a:ln>
        </p:spPr>
        <p:txBody>
          <a:bodyPr anchorCtr="0" anchor="ctr"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i="0" lang="es-419" sz="1800" u="none" cap="none" strike="noStrike">
                <a:solidFill>
                  <a:srgbClr val="000000"/>
                </a:solidFill>
                <a:latin typeface="Helvetica Neue Light"/>
                <a:ea typeface="Helvetica Neue Light"/>
                <a:cs typeface="Helvetica Neue Light"/>
                <a:sym typeface="Helvetica Neue Light"/>
              </a:rPr>
              <a:t>Si debemos incluir en la cláusula </a:t>
            </a:r>
            <a:r>
              <a:rPr b="1" i="0" lang="es-419" sz="1800" u="none" cap="none" strike="noStrike">
                <a:solidFill>
                  <a:srgbClr val="000000"/>
                </a:solidFill>
                <a:latin typeface="Helvetica Neue"/>
                <a:ea typeface="Helvetica Neue"/>
                <a:cs typeface="Helvetica Neue"/>
                <a:sym typeface="Helvetica Neue"/>
              </a:rPr>
              <a:t>WHERE</a:t>
            </a:r>
            <a:r>
              <a:rPr i="0" lang="es-419" sz="1800" u="none" cap="none" strike="noStrike">
                <a:solidFill>
                  <a:srgbClr val="000000"/>
                </a:solidFill>
                <a:latin typeface="Helvetica Neue Light"/>
                <a:ea typeface="Helvetica Neue Light"/>
                <a:cs typeface="Helvetica Neue Light"/>
                <a:sym typeface="Helvetica Neue Light"/>
              </a:rPr>
              <a:t> algún criterio de selección que existe en otra tabla, las subconsultas son el elemento ideal que nos permitirá recuperar los valores acordes a dicha condición.</a:t>
            </a:r>
            <a:endParaRPr i="0" sz="1800" u="none" cap="none" strike="noStrike">
              <a:solidFill>
                <a:srgbClr val="1E1E1E"/>
              </a:solidFill>
              <a:latin typeface="Helvetica Neue Light"/>
              <a:ea typeface="Helvetica Neue Light"/>
              <a:cs typeface="Helvetica Neue Light"/>
              <a:sym typeface="Helvetica Neue Light"/>
            </a:endParaRPr>
          </a:p>
        </p:txBody>
      </p:sp>
      <p:pic>
        <p:nvPicPr>
          <p:cNvPr id="324" name="Google Shape;324;p47"/>
          <p:cNvPicPr preferRelativeResize="0"/>
          <p:nvPr/>
        </p:nvPicPr>
        <p:blipFill rotWithShape="1">
          <a:blip r:embed="rId4">
            <a:alphaModFix/>
          </a:blip>
          <a:srcRect b="0" l="20445" r="0" t="0"/>
          <a:stretch/>
        </p:blipFill>
        <p:spPr>
          <a:xfrm>
            <a:off x="0" y="0"/>
            <a:ext cx="4091775" cy="5143500"/>
          </a:xfrm>
          <a:prstGeom prst="rect">
            <a:avLst/>
          </a:prstGeom>
          <a:noFill/>
          <a:ln>
            <a:noFill/>
          </a:ln>
        </p:spPr>
      </p:pic>
      <p:pic>
        <p:nvPicPr>
          <p:cNvPr id="325" name="Google Shape;325;p47"/>
          <p:cNvPicPr preferRelativeResize="0"/>
          <p:nvPr/>
        </p:nvPicPr>
        <p:blipFill rotWithShape="1">
          <a:blip r:embed="rId5">
            <a:alphaModFix/>
          </a:blip>
          <a:srcRect b="0" l="20829" r="18531" t="0"/>
          <a:stretch/>
        </p:blipFill>
        <p:spPr>
          <a:xfrm>
            <a:off x="2717599" y="3664200"/>
            <a:ext cx="1259000" cy="1364150"/>
          </a:xfrm>
          <a:prstGeom prst="rect">
            <a:avLst/>
          </a:prstGeom>
          <a:noFill/>
          <a:ln>
            <a:noFill/>
          </a:ln>
        </p:spPr>
      </p:pic>
      <p:sp>
        <p:nvSpPr>
          <p:cNvPr id="326" name="Google Shape;326;p47"/>
          <p:cNvSpPr txBox="1"/>
          <p:nvPr/>
        </p:nvSpPr>
        <p:spPr>
          <a:xfrm>
            <a:off x="4195250" y="356825"/>
            <a:ext cx="43992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419" sz="3500" u="none" cap="none" strike="noStrike">
                <a:solidFill>
                  <a:schemeClr val="dk1"/>
                </a:solidFill>
                <a:latin typeface="Anton"/>
                <a:ea typeface="Anton"/>
                <a:cs typeface="Anton"/>
                <a:sym typeface="Anton"/>
              </a:rPr>
              <a:t>USO DE CONSULTAS DENTRO DE CONSULTAS</a:t>
            </a:r>
            <a:endParaRPr b="0" i="0" sz="35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32" name="Google Shape;332;p48"/>
          <p:cNvSpPr txBox="1"/>
          <p:nvPr/>
        </p:nvSpPr>
        <p:spPr>
          <a:xfrm>
            <a:off x="483650" y="1190850"/>
            <a:ext cx="8110800" cy="10059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Para poder llevar a cabo esto de manera exitosa, debemos tener en cuenta las siguientes reglas:</a:t>
            </a:r>
            <a:endParaRPr b="0" i="0" sz="1800" u="none" cap="none" strike="noStrike">
              <a:solidFill>
                <a:srgbClr val="1E1E1E"/>
              </a:solidFill>
              <a:latin typeface="Helvetica Neue"/>
              <a:ea typeface="Helvetica Neue"/>
              <a:cs typeface="Helvetica Neue"/>
              <a:sym typeface="Helvetica Neue"/>
            </a:endParaRPr>
          </a:p>
        </p:txBody>
      </p:sp>
      <p:sp>
        <p:nvSpPr>
          <p:cNvPr id="333" name="Google Shape;333;p48"/>
          <p:cNvSpPr txBox="1"/>
          <p:nvPr/>
        </p:nvSpPr>
        <p:spPr>
          <a:xfrm>
            <a:off x="483650" y="356825"/>
            <a:ext cx="8110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REGLAS A TENER EN CUENTA</a:t>
            </a:r>
            <a:endParaRPr b="0" i="0" sz="4500" u="none" cap="none" strike="noStrike">
              <a:solidFill>
                <a:srgbClr val="000000"/>
              </a:solidFill>
              <a:latin typeface="Arial"/>
              <a:ea typeface="Arial"/>
              <a:cs typeface="Arial"/>
              <a:sym typeface="Arial"/>
            </a:endParaRPr>
          </a:p>
        </p:txBody>
      </p:sp>
      <p:sp>
        <p:nvSpPr>
          <p:cNvPr id="334" name="Google Shape;334;p48"/>
          <p:cNvSpPr txBox="1"/>
          <p:nvPr/>
        </p:nvSpPr>
        <p:spPr>
          <a:xfrm>
            <a:off x="483650" y="2196750"/>
            <a:ext cx="8378100" cy="2242800"/>
          </a:xfrm>
          <a:prstGeom prst="rect">
            <a:avLst/>
          </a:prstGeom>
          <a:noFill/>
          <a:ln>
            <a:noFill/>
          </a:ln>
        </p:spPr>
        <p:txBody>
          <a:bodyPr anchorCtr="0" anchor="t" bIns="91425" lIns="91425" spcFirstLastPara="1" rIns="91425" wrap="square" tIns="91425">
            <a:spAutoFit/>
          </a:bodyPr>
          <a:lstStyle/>
          <a:p>
            <a:pPr indent="-342900" lvl="0" marL="457200" marR="38100" rtl="0" algn="l">
              <a:lnSpc>
                <a:spcPct val="128571"/>
              </a:lnSpc>
              <a:spcBef>
                <a:spcPts val="0"/>
              </a:spcBef>
              <a:spcAft>
                <a:spcPts val="0"/>
              </a:spcAft>
              <a:buClr>
                <a:srgbClr val="3CEFAB"/>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La subconsulta debe ir entre paréntesis.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38100" rtl="0" algn="l">
              <a:lnSpc>
                <a:spcPct val="128571"/>
              </a:lnSpc>
              <a:spcBef>
                <a:spcPts val="0"/>
              </a:spcBef>
              <a:spcAft>
                <a:spcPts val="0"/>
              </a:spcAft>
              <a:buClr>
                <a:srgbClr val="3CEFAB"/>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La subconsulta debe tener una sola columna o expresión.</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38100" rtl="0" algn="l">
              <a:lnSpc>
                <a:spcPct val="128571"/>
              </a:lnSpc>
              <a:spcBef>
                <a:spcPts val="0"/>
              </a:spcBef>
              <a:spcAft>
                <a:spcPts val="0"/>
              </a:spcAft>
              <a:buClr>
                <a:srgbClr val="3CEFAB"/>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No podemos utilizar </a:t>
            </a:r>
            <a:r>
              <a:rPr b="1" i="0" lang="es-419" sz="1800" u="none" cap="none" strike="noStrike">
                <a:solidFill>
                  <a:schemeClr val="dk1"/>
                </a:solidFill>
                <a:latin typeface="Helvetica Neue"/>
                <a:ea typeface="Helvetica Neue"/>
                <a:cs typeface="Helvetica Neue"/>
                <a:sym typeface="Helvetica Neue"/>
              </a:rPr>
              <a:t>BETWEEN</a:t>
            </a:r>
            <a:r>
              <a:rPr b="0" i="0" lang="es-419" sz="1800" u="none" cap="none" strike="noStrike">
                <a:solidFill>
                  <a:schemeClr val="dk1"/>
                </a:solidFill>
                <a:latin typeface="Helvetica Neue Light"/>
                <a:ea typeface="Helvetica Neue Light"/>
                <a:cs typeface="Helvetica Neue Light"/>
                <a:sym typeface="Helvetica Neue Light"/>
              </a:rPr>
              <a:t> o </a:t>
            </a:r>
            <a:r>
              <a:rPr b="1" i="0" lang="es-419" sz="1800" u="none" cap="none" strike="noStrike">
                <a:solidFill>
                  <a:schemeClr val="dk1"/>
                </a:solidFill>
                <a:latin typeface="Helvetica Neue"/>
                <a:ea typeface="Helvetica Neue"/>
                <a:cs typeface="Helvetica Neue"/>
                <a:sym typeface="Helvetica Neue"/>
              </a:rPr>
              <a:t>LIKE</a:t>
            </a:r>
            <a:r>
              <a:rPr b="0" i="0" lang="es-419" sz="1800" u="none" cap="none" strike="noStrike">
                <a:solidFill>
                  <a:schemeClr val="dk1"/>
                </a:solidFill>
                <a:latin typeface="Helvetica Neue Light"/>
                <a:ea typeface="Helvetica Neue Light"/>
                <a:cs typeface="Helvetica Neue Light"/>
                <a:sym typeface="Helvetica Neue Light"/>
              </a:rPr>
              <a:t> en la subconsulta.</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38100" rtl="0" algn="l">
              <a:lnSpc>
                <a:spcPct val="128571"/>
              </a:lnSpc>
              <a:spcBef>
                <a:spcPts val="0"/>
              </a:spcBef>
              <a:spcAft>
                <a:spcPts val="0"/>
              </a:spcAft>
              <a:buClr>
                <a:srgbClr val="3CEFAB"/>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No debemos </a:t>
            </a:r>
            <a:r>
              <a:rPr lang="es-419" sz="1800">
                <a:solidFill>
                  <a:schemeClr val="dk1"/>
                </a:solidFill>
                <a:latin typeface="Helvetica Neue Light"/>
                <a:ea typeface="Helvetica Neue Light"/>
                <a:cs typeface="Helvetica Neue Light"/>
                <a:sym typeface="Helvetica Neue Light"/>
              </a:rPr>
              <a:t>colocar</a:t>
            </a:r>
            <a:r>
              <a:rPr b="0" i="0" lang="es-419" sz="1800" u="none" cap="none" strike="noStrike">
                <a:solidFill>
                  <a:schemeClr val="dk1"/>
                </a:solidFill>
                <a:latin typeface="Helvetica Neue Light"/>
                <a:ea typeface="Helvetica Neue Light"/>
                <a:cs typeface="Helvetica Neue Light"/>
                <a:sym typeface="Helvetica Neue Light"/>
              </a:rPr>
              <a:t> la cláusula </a:t>
            </a:r>
            <a:r>
              <a:rPr b="1" i="0" lang="es-419" sz="1800" u="none" cap="none" strike="noStrike">
                <a:solidFill>
                  <a:schemeClr val="dk1"/>
                </a:solidFill>
                <a:latin typeface="Helvetica Neue"/>
                <a:ea typeface="Helvetica Neue"/>
                <a:cs typeface="Helvetica Neue"/>
                <a:sym typeface="Helvetica Neue"/>
              </a:rPr>
              <a:t>ORDER BY</a:t>
            </a:r>
            <a:r>
              <a:rPr b="0" i="0" lang="es-419" sz="1800" u="none" cap="none" strike="noStrike">
                <a:solidFill>
                  <a:schemeClr val="dk1"/>
                </a:solidFill>
                <a:latin typeface="Helvetica Neue Light"/>
                <a:ea typeface="Helvetica Neue Light"/>
                <a:cs typeface="Helvetica Neue Light"/>
                <a:sym typeface="Helvetica Neue Light"/>
              </a:rPr>
              <a:t> en la subconsulta.</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38100" rtl="0" algn="l">
              <a:lnSpc>
                <a:spcPct val="128571"/>
              </a:lnSpc>
              <a:spcBef>
                <a:spcPts val="0"/>
              </a:spcBef>
              <a:spcAft>
                <a:spcPts val="0"/>
              </a:spcAft>
              <a:buClr>
                <a:srgbClr val="3CEFAB"/>
              </a:buClr>
              <a:buSzPts val="1800"/>
              <a:buFont typeface="Helvetica Neue Light"/>
              <a:buChar char="●"/>
            </a:pPr>
            <a:r>
              <a:rPr b="0" i="0" lang="es-419" sz="1800" u="none" cap="none" strike="noStrike">
                <a:solidFill>
                  <a:schemeClr val="dk1"/>
                </a:solidFill>
                <a:latin typeface="Helvetica Neue Light"/>
                <a:ea typeface="Helvetica Neue Light"/>
                <a:cs typeface="Helvetica Neue Light"/>
                <a:sym typeface="Helvetica Neue Light"/>
              </a:rPr>
              <a:t>Otras cuestiones más con </a:t>
            </a:r>
            <a:r>
              <a:rPr b="1" i="0" lang="es-419" sz="1800" u="none" cap="none" strike="noStrike">
                <a:solidFill>
                  <a:schemeClr val="dk1"/>
                </a:solidFill>
                <a:latin typeface="Helvetica Neue"/>
                <a:ea typeface="Helvetica Neue"/>
                <a:cs typeface="Helvetica Neue"/>
                <a:sym typeface="Helvetica Neue"/>
              </a:rPr>
              <a:t>UPDATE</a:t>
            </a:r>
            <a:r>
              <a:rPr b="0" i="0" lang="es-419" sz="1800" u="none" cap="none" strike="noStrike">
                <a:solidFill>
                  <a:schemeClr val="dk1"/>
                </a:solidFill>
                <a:latin typeface="Helvetica Neue Light"/>
                <a:ea typeface="Helvetica Neue Light"/>
                <a:cs typeface="Helvetica Neue Light"/>
                <a:sym typeface="Helvetica Neue Light"/>
              </a:rPr>
              <a:t> y </a:t>
            </a:r>
            <a:r>
              <a:rPr b="1" i="0" lang="es-419" sz="1800" u="none" cap="none" strike="noStrike">
                <a:solidFill>
                  <a:schemeClr val="dk1"/>
                </a:solidFill>
                <a:latin typeface="Helvetica Neue"/>
                <a:ea typeface="Helvetica Neue"/>
                <a:cs typeface="Helvetica Neue"/>
                <a:sym typeface="Helvetica Neue"/>
              </a:rPr>
              <a:t>DELETE</a:t>
            </a:r>
            <a:r>
              <a:rPr b="0" i="0" lang="es-419" sz="1800" u="none" cap="none" strike="noStrike">
                <a:solidFill>
                  <a:schemeClr val="dk1"/>
                </a:solidFill>
                <a:latin typeface="Helvetica Neue Light"/>
                <a:ea typeface="Helvetica Neue Light"/>
                <a:cs typeface="Helvetica Neue Light"/>
                <a:sym typeface="Helvetica Neue Light"/>
              </a:rPr>
              <a:t>, que veremos</a:t>
            </a:r>
            <a:r>
              <a:rPr lang="es-419" sz="1800">
                <a:solidFill>
                  <a:schemeClr val="dk1"/>
                </a:solidFill>
                <a:latin typeface="Helvetica Neue Light"/>
                <a:ea typeface="Helvetica Neue Light"/>
                <a:cs typeface="Helvetica Neue Light"/>
                <a:sym typeface="Helvetica Neue Light"/>
              </a:rPr>
              <a:t> </a:t>
            </a:r>
            <a:r>
              <a:rPr b="0" i="0" lang="es-419" sz="1800" u="none" cap="none" strike="noStrike">
                <a:solidFill>
                  <a:schemeClr val="dk1"/>
                </a:solidFill>
                <a:latin typeface="Helvetica Neue Light"/>
                <a:ea typeface="Helvetica Neue Light"/>
                <a:cs typeface="Helvetica Neue Light"/>
                <a:sym typeface="Helvetica Neue Light"/>
              </a:rPr>
              <a:t>oportunamente cuando abordemos dichos temas.</a:t>
            </a:r>
            <a:endParaRPr b="0" i="0" sz="18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40" name="Google Shape;340;p49"/>
          <p:cNvSpPr txBox="1"/>
          <p:nvPr/>
        </p:nvSpPr>
        <p:spPr>
          <a:xfrm>
            <a:off x="506150" y="1293750"/>
            <a:ext cx="8110800" cy="12780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Contamos con dos tablas: </a:t>
            </a:r>
            <a:r>
              <a:rPr b="1" i="0" lang="es-419" sz="1800" u="none" cap="none" strike="noStrike">
                <a:solidFill>
                  <a:srgbClr val="000000"/>
                </a:solidFill>
                <a:latin typeface="Helvetica Neue"/>
                <a:ea typeface="Helvetica Neue"/>
                <a:cs typeface="Helvetica Neue"/>
                <a:sym typeface="Helvetica Neue"/>
              </a:rPr>
              <a:t>SYSTEM_</a:t>
            </a:r>
            <a:r>
              <a:rPr b="1" lang="es-419" sz="1800">
                <a:latin typeface="Helvetica Neue"/>
                <a:ea typeface="Helvetica Neue"/>
                <a:cs typeface="Helvetica Neue"/>
                <a:sym typeface="Helvetica Neue"/>
              </a:rPr>
              <a:t>USER </a:t>
            </a:r>
            <a:r>
              <a:rPr b="0" i="0" lang="es-419" sz="1800" u="none" cap="none" strike="noStrike">
                <a:solidFill>
                  <a:srgbClr val="000000"/>
                </a:solidFill>
                <a:latin typeface="Helvetica Neue Light"/>
                <a:ea typeface="Helvetica Neue Light"/>
                <a:cs typeface="Helvetica Neue Light"/>
                <a:sym typeface="Helvetica Neue Light"/>
              </a:rPr>
              <a:t>y </a:t>
            </a:r>
            <a:r>
              <a:rPr b="1" lang="es-419" sz="1800">
                <a:latin typeface="Helvetica Neue"/>
                <a:ea typeface="Helvetica Neue"/>
                <a:cs typeface="Helvetica Neue"/>
                <a:sym typeface="Helvetica Neue"/>
              </a:rPr>
              <a:t>USER_TYPE</a:t>
            </a:r>
            <a:r>
              <a:rPr lang="es-419" sz="1800">
                <a:latin typeface="Helvetica Neue Light"/>
                <a:ea typeface="Helvetica Neue Light"/>
                <a:cs typeface="Helvetica Neue Light"/>
                <a:sym typeface="Helvetica Neue Light"/>
              </a:rPr>
              <a:t>;</a:t>
            </a:r>
            <a:r>
              <a:rPr b="0" i="0" lang="es-419" sz="1800" u="none" cap="none" strike="noStrike">
                <a:solidFill>
                  <a:srgbClr val="000000"/>
                </a:solidFill>
                <a:latin typeface="Helvetica Neue Light"/>
                <a:ea typeface="Helvetica Neue Light"/>
                <a:cs typeface="Helvetica Neue Light"/>
                <a:sym typeface="Helvetica Neue Light"/>
              </a:rPr>
              <a:t> necesitamos visualizar aquellos </a:t>
            </a:r>
            <a:r>
              <a:rPr lang="es-419" sz="1800">
                <a:latin typeface="Helvetica Neue Light"/>
                <a:ea typeface="Helvetica Neue Light"/>
                <a:cs typeface="Helvetica Neue Light"/>
                <a:sym typeface="Helvetica Neue Light"/>
              </a:rPr>
              <a:t>usuarios con el máximo identificador de tipo 👇</a:t>
            </a:r>
            <a:endParaRPr b="0" i="0" sz="1800" u="none" cap="none" strike="noStrike">
              <a:solidFill>
                <a:srgbClr val="1E1E1E"/>
              </a:solidFill>
              <a:latin typeface="Helvetica Neue"/>
              <a:ea typeface="Helvetica Neue"/>
              <a:cs typeface="Helvetica Neue"/>
              <a:sym typeface="Helvetica Neue"/>
            </a:endParaRPr>
          </a:p>
        </p:txBody>
      </p:sp>
      <p:sp>
        <p:nvSpPr>
          <p:cNvPr id="341" name="Google Shape;341;p49"/>
          <p:cNvSpPr txBox="1"/>
          <p:nvPr/>
        </p:nvSpPr>
        <p:spPr>
          <a:xfrm>
            <a:off x="483650" y="356825"/>
            <a:ext cx="8110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EJEMPLO DE SUBCONSULTAS</a:t>
            </a:r>
            <a:endParaRPr b="0" i="0" sz="4500" u="none" cap="none" strike="noStrike">
              <a:solidFill>
                <a:srgbClr val="000000"/>
              </a:solidFill>
              <a:latin typeface="Arial"/>
              <a:ea typeface="Arial"/>
              <a:cs typeface="Arial"/>
              <a:sym typeface="Arial"/>
            </a:endParaRPr>
          </a:p>
        </p:txBody>
      </p:sp>
      <p:pic>
        <p:nvPicPr>
          <p:cNvPr id="342" name="Google Shape;342;p49"/>
          <p:cNvPicPr preferRelativeResize="0"/>
          <p:nvPr/>
        </p:nvPicPr>
        <p:blipFill rotWithShape="1">
          <a:blip r:embed="rId4">
            <a:alphaModFix/>
          </a:blip>
          <a:srcRect b="0" l="0" r="0" t="0"/>
          <a:stretch/>
        </p:blipFill>
        <p:spPr>
          <a:xfrm>
            <a:off x="8082100" y="253025"/>
            <a:ext cx="849425" cy="849425"/>
          </a:xfrm>
          <a:prstGeom prst="rect">
            <a:avLst/>
          </a:prstGeom>
          <a:noFill/>
          <a:ln>
            <a:noFill/>
          </a:ln>
        </p:spPr>
      </p:pic>
      <p:pic>
        <p:nvPicPr>
          <p:cNvPr id="343" name="Google Shape;343;p49"/>
          <p:cNvPicPr preferRelativeResize="0"/>
          <p:nvPr/>
        </p:nvPicPr>
        <p:blipFill>
          <a:blip r:embed="rId5">
            <a:alphaModFix/>
          </a:blip>
          <a:stretch>
            <a:fillRect/>
          </a:stretch>
        </p:blipFill>
        <p:spPr>
          <a:xfrm>
            <a:off x="1555175" y="2378658"/>
            <a:ext cx="6012750" cy="249281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p:nvPr/>
        </p:nvSpPr>
        <p:spPr>
          <a:xfrm>
            <a:off x="-100" y="3224275"/>
            <a:ext cx="9144000" cy="19194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9" name="Google Shape;349;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50" name="Google Shape;350;p50"/>
          <p:cNvSpPr txBox="1"/>
          <p:nvPr/>
        </p:nvSpPr>
        <p:spPr>
          <a:xfrm>
            <a:off x="483650" y="3468200"/>
            <a:ext cx="8471700" cy="11742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SELECT</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id_system_user, last_name</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system_user</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WHERE </a:t>
            </a:r>
            <a:r>
              <a:rPr lang="es-419" sz="1800">
                <a:solidFill>
                  <a:schemeClr val="lt1"/>
                </a:solidFill>
                <a:latin typeface="Consolas"/>
                <a:ea typeface="Consolas"/>
                <a:cs typeface="Consolas"/>
                <a:sym typeface="Consolas"/>
              </a:rPr>
              <a:t>id_user_type </a:t>
            </a:r>
            <a:r>
              <a:rPr b="0" i="0" lang="es-419" sz="1800" u="none" cap="none" strike="noStrike">
                <a:solidFill>
                  <a:schemeClr val="lt1"/>
                </a:solidFill>
                <a:latin typeface="Consolas"/>
                <a:ea typeface="Consolas"/>
                <a:cs typeface="Consolas"/>
                <a:sym typeface="Consolas"/>
              </a:rPr>
              <a:t>= (</a:t>
            </a:r>
            <a:r>
              <a:rPr lang="es-419" sz="1800">
                <a:solidFill>
                  <a:schemeClr val="accent1"/>
                </a:solidFill>
                <a:latin typeface="Consolas"/>
                <a:ea typeface="Consolas"/>
                <a:cs typeface="Consolas"/>
                <a:sym typeface="Consolas"/>
              </a:rPr>
              <a:t>SELECT</a:t>
            </a:r>
            <a:r>
              <a:rPr lang="es-419" sz="1800">
                <a:solidFill>
                  <a:schemeClr val="lt1"/>
                </a:solidFill>
                <a:latin typeface="Consolas"/>
                <a:ea typeface="Consolas"/>
                <a:cs typeface="Consolas"/>
                <a:sym typeface="Consolas"/>
              </a:rPr>
              <a:t> max(id_user_type) </a:t>
            </a:r>
            <a:r>
              <a:rPr lang="es-419" sz="1800">
                <a:solidFill>
                  <a:schemeClr val="accent1"/>
                </a:solidFill>
                <a:latin typeface="Consolas"/>
                <a:ea typeface="Consolas"/>
                <a:cs typeface="Consolas"/>
                <a:sym typeface="Consolas"/>
              </a:rPr>
              <a:t>FROM</a:t>
            </a:r>
            <a:r>
              <a:rPr lang="es-419" sz="1800">
                <a:solidFill>
                  <a:schemeClr val="lt1"/>
                </a:solidFill>
                <a:latin typeface="Consolas"/>
                <a:ea typeface="Consolas"/>
                <a:cs typeface="Consolas"/>
                <a:sym typeface="Consolas"/>
              </a:rPr>
              <a:t> user_type</a:t>
            </a:r>
            <a:r>
              <a:rPr b="0" i="0" lang="es-419" sz="1800" u="none" cap="none" strike="noStrike">
                <a:solidFill>
                  <a:schemeClr val="lt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51" name="Google Shape;351;p50"/>
          <p:cNvPicPr preferRelativeResize="0"/>
          <p:nvPr/>
        </p:nvPicPr>
        <p:blipFill>
          <a:blip r:embed="rId4">
            <a:alphaModFix/>
          </a:blip>
          <a:stretch>
            <a:fillRect/>
          </a:stretch>
        </p:blipFill>
        <p:spPr>
          <a:xfrm>
            <a:off x="2106975" y="1093763"/>
            <a:ext cx="5074125" cy="2103675"/>
          </a:xfrm>
          <a:prstGeom prst="rect">
            <a:avLst/>
          </a:prstGeom>
          <a:noFill/>
          <a:ln>
            <a:noFill/>
          </a:ln>
        </p:spPr>
      </p:pic>
      <p:sp>
        <p:nvSpPr>
          <p:cNvPr id="352" name="Google Shape;352;p50"/>
          <p:cNvSpPr txBox="1"/>
          <p:nvPr/>
        </p:nvSpPr>
        <p:spPr>
          <a:xfrm>
            <a:off x="483650" y="356825"/>
            <a:ext cx="8110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EJEMPLO DE SUBCONSULTAS</a:t>
            </a:r>
            <a:endParaRPr b="0" i="0" sz="4500" u="none" cap="none" strike="noStrike">
              <a:solidFill>
                <a:srgbClr val="000000"/>
              </a:solidFill>
              <a:latin typeface="Arial"/>
              <a:ea typeface="Arial"/>
              <a:cs typeface="Arial"/>
              <a:sym typeface="Arial"/>
            </a:endParaRPr>
          </a:p>
        </p:txBody>
      </p:sp>
      <p:pic>
        <p:nvPicPr>
          <p:cNvPr id="353" name="Google Shape;353;p50"/>
          <p:cNvPicPr preferRelativeResize="0"/>
          <p:nvPr/>
        </p:nvPicPr>
        <p:blipFill rotWithShape="1">
          <a:blip r:embed="rId5">
            <a:alphaModFix/>
          </a:blip>
          <a:srcRect b="0" l="0" r="0" t="0"/>
          <a:stretch/>
        </p:blipFill>
        <p:spPr>
          <a:xfrm>
            <a:off x="8082100" y="253025"/>
            <a:ext cx="849425" cy="8494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7" name="Shape 357"/>
        <p:cNvGrpSpPr/>
        <p:nvPr/>
      </p:nvGrpSpPr>
      <p:grpSpPr>
        <a:xfrm>
          <a:off x="0" y="0"/>
          <a:ext cx="0" cy="0"/>
          <a:chOff x="0" y="0"/>
          <a:chExt cx="0" cy="0"/>
        </a:xfrm>
      </p:grpSpPr>
      <p:sp>
        <p:nvSpPr>
          <p:cNvPr id="358" name="Google Shape;358;p51"/>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SUBCONSULTAS EN UNA MISMA TABLA</a:t>
            </a:r>
            <a:endParaRPr b="0" i="1" sz="3600" u="none" cap="none" strike="noStrike">
              <a:solidFill>
                <a:schemeClr val="dk1"/>
              </a:solidFill>
              <a:latin typeface="Anton"/>
              <a:ea typeface="Anton"/>
              <a:cs typeface="Anton"/>
              <a:sym typeface="Anton"/>
            </a:endParaRPr>
          </a:p>
        </p:txBody>
      </p:sp>
      <p:pic>
        <p:nvPicPr>
          <p:cNvPr id="359" name="Google Shape;359;p5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75" name="Shape 75"/>
        <p:cNvGrpSpPr/>
        <p:nvPr/>
      </p:nvGrpSpPr>
      <p:grpSpPr>
        <a:xfrm>
          <a:off x="0" y="0"/>
          <a:ext cx="0" cy="0"/>
          <a:chOff x="0" y="0"/>
          <a:chExt cx="0" cy="0"/>
        </a:xfrm>
      </p:grpSpPr>
      <p:sp>
        <p:nvSpPr>
          <p:cNvPr id="76" name="Google Shape;76;p1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77" name="Google Shape;77;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65" name="Google Shape;365;p52"/>
          <p:cNvSpPr txBox="1"/>
          <p:nvPr/>
        </p:nvSpPr>
        <p:spPr>
          <a:xfrm>
            <a:off x="594075" y="1453950"/>
            <a:ext cx="4658700" cy="28767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i="0" lang="es-419" sz="1800" u="none" cap="none" strike="noStrike">
                <a:solidFill>
                  <a:srgbClr val="000000"/>
                </a:solidFill>
                <a:latin typeface="Helvetica Neue Light"/>
                <a:ea typeface="Helvetica Neue Light"/>
                <a:cs typeface="Helvetica Neue Light"/>
                <a:sym typeface="Helvetica Neue Light"/>
              </a:rPr>
              <a:t>También podemos abordar subconsultas dentro de una misma tabla.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rPr i="0" lang="es-419" sz="1800" u="none" cap="none" strike="noStrike">
                <a:solidFill>
                  <a:srgbClr val="000000"/>
                </a:solidFill>
                <a:latin typeface="Helvetica Neue Light"/>
                <a:ea typeface="Helvetica Neue Light"/>
                <a:cs typeface="Helvetica Neue Light"/>
                <a:sym typeface="Helvetica Neue Light"/>
              </a:rPr>
              <a:t>En este caso, la </a:t>
            </a:r>
            <a:r>
              <a:rPr b="1" i="0" lang="es-419" sz="1800" u="none" cap="none" strike="noStrike">
                <a:solidFill>
                  <a:srgbClr val="000000"/>
                </a:solidFill>
                <a:latin typeface="Helvetica Neue"/>
                <a:ea typeface="Helvetica Neue"/>
                <a:cs typeface="Helvetica Neue"/>
                <a:sym typeface="Helvetica Neue"/>
              </a:rPr>
              <a:t>tabla </a:t>
            </a:r>
            <a:r>
              <a:rPr b="1" lang="es-419" sz="1800">
                <a:latin typeface="Helvetica Neue"/>
                <a:ea typeface="Helvetica Neue"/>
                <a:cs typeface="Helvetica Neue"/>
                <a:sym typeface="Helvetica Neue"/>
              </a:rPr>
              <a:t>vote</a:t>
            </a:r>
            <a:r>
              <a:rPr lang="es-419" sz="1800">
                <a:latin typeface="Helvetica Neue Light"/>
                <a:ea typeface="Helvetica Neue Light"/>
                <a:cs typeface="Helvetica Neue Light"/>
                <a:sym typeface="Helvetica Neue Light"/>
              </a:rPr>
              <a:t> </a:t>
            </a:r>
            <a:r>
              <a:rPr i="0" lang="es-419" sz="1800" u="none" cap="none" strike="noStrike">
                <a:solidFill>
                  <a:srgbClr val="000000"/>
                </a:solidFill>
                <a:latin typeface="Helvetica Neue Light"/>
                <a:ea typeface="Helvetica Neue Light"/>
                <a:cs typeface="Helvetica Neue Light"/>
                <a:sym typeface="Helvetica Neue Light"/>
              </a:rPr>
              <a:t>cuenta con información </a:t>
            </a:r>
            <a:r>
              <a:rPr lang="es-419" sz="1800">
                <a:latin typeface="Helvetica Neue Light"/>
                <a:ea typeface="Helvetica Neue Light"/>
                <a:cs typeface="Helvetica Neue Light"/>
                <a:sym typeface="Helvetica Neue Light"/>
              </a:rPr>
              <a:t>del puntaje que cada usuario le dio a un juego en la </a:t>
            </a:r>
            <a:r>
              <a:rPr b="1" lang="es-419" sz="1800">
                <a:latin typeface="Helvetica Neue"/>
                <a:ea typeface="Helvetica Neue"/>
                <a:cs typeface="Helvetica Neue"/>
                <a:sym typeface="Helvetica Neue"/>
              </a:rPr>
              <a:t>columna value.</a:t>
            </a:r>
            <a:endParaRPr b="1" i="0" sz="1800" u="none" cap="none" strike="noStrike">
              <a:solidFill>
                <a:srgbClr val="1E1E1E"/>
              </a:solidFill>
              <a:latin typeface="Helvetica Neue"/>
              <a:ea typeface="Helvetica Neue"/>
              <a:cs typeface="Helvetica Neue"/>
              <a:sym typeface="Helvetica Neue"/>
            </a:endParaRPr>
          </a:p>
        </p:txBody>
      </p:sp>
      <p:sp>
        <p:nvSpPr>
          <p:cNvPr id="366" name="Google Shape;366;p52"/>
          <p:cNvSpPr txBox="1"/>
          <p:nvPr/>
        </p:nvSpPr>
        <p:spPr>
          <a:xfrm>
            <a:off x="483650" y="322675"/>
            <a:ext cx="8110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SUBCONSULTAS INTERNAS</a:t>
            </a:r>
            <a:endParaRPr b="0" i="0" sz="4500" u="none" cap="none" strike="noStrike">
              <a:solidFill>
                <a:srgbClr val="000000"/>
              </a:solidFill>
              <a:latin typeface="Arial"/>
              <a:ea typeface="Arial"/>
              <a:cs typeface="Arial"/>
              <a:sym typeface="Arial"/>
            </a:endParaRPr>
          </a:p>
        </p:txBody>
      </p:sp>
      <p:pic>
        <p:nvPicPr>
          <p:cNvPr id="367" name="Google Shape;367;p52"/>
          <p:cNvPicPr preferRelativeResize="0"/>
          <p:nvPr/>
        </p:nvPicPr>
        <p:blipFill>
          <a:blip r:embed="rId4">
            <a:alphaModFix/>
          </a:blip>
          <a:stretch>
            <a:fillRect/>
          </a:stretch>
        </p:blipFill>
        <p:spPr>
          <a:xfrm>
            <a:off x="5743986" y="1403250"/>
            <a:ext cx="2685914" cy="3130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3"/>
          <p:cNvSpPr/>
          <p:nvPr/>
        </p:nvSpPr>
        <p:spPr>
          <a:xfrm>
            <a:off x="-100" y="3224275"/>
            <a:ext cx="9144000" cy="19194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3" name="Google Shape;373;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74" name="Google Shape;374;p53"/>
          <p:cNvSpPr txBox="1"/>
          <p:nvPr/>
        </p:nvSpPr>
        <p:spPr>
          <a:xfrm>
            <a:off x="483650" y="1426375"/>
            <a:ext cx="5685900" cy="14043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i="0" lang="es-419" sz="1800" u="none" cap="none" strike="noStrike">
                <a:solidFill>
                  <a:srgbClr val="000000"/>
                </a:solidFill>
                <a:latin typeface="Helvetica Neue Light"/>
                <a:ea typeface="Helvetica Neue Light"/>
                <a:cs typeface="Helvetica Neue Light"/>
                <a:sym typeface="Helvetica Neue Light"/>
              </a:rPr>
              <a:t>Busquemos </a:t>
            </a:r>
            <a:r>
              <a:rPr lang="es-419" sz="1800">
                <a:latin typeface="Helvetica Neue Light"/>
                <a:ea typeface="Helvetica Neue Light"/>
                <a:cs typeface="Helvetica Neue Light"/>
                <a:sym typeface="Helvetica Neue Light"/>
              </a:rPr>
              <a:t>los usuarios que votaron con un puntaje superior al promedio.</a:t>
            </a:r>
            <a:endParaRPr sz="1800">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rPr lang="es-419" sz="1800">
                <a:highlight>
                  <a:srgbClr val="3CEFAB"/>
                </a:highlight>
                <a:latin typeface="Helvetica Neue Light"/>
                <a:ea typeface="Helvetica Neue Light"/>
                <a:cs typeface="Helvetica Neue Light"/>
                <a:sym typeface="Helvetica Neue Light"/>
              </a:rPr>
              <a:t>Nota: La función floor convierte float a entero.</a:t>
            </a:r>
            <a:endParaRPr sz="1800">
              <a:highlight>
                <a:srgbClr val="3CEFAB"/>
              </a:highlight>
              <a:latin typeface="Helvetica Neue Light"/>
              <a:ea typeface="Helvetica Neue Light"/>
              <a:cs typeface="Helvetica Neue Light"/>
              <a:sym typeface="Helvetica Neue Light"/>
            </a:endParaRPr>
          </a:p>
        </p:txBody>
      </p:sp>
      <p:sp>
        <p:nvSpPr>
          <p:cNvPr id="375" name="Google Shape;375;p53"/>
          <p:cNvSpPr txBox="1"/>
          <p:nvPr/>
        </p:nvSpPr>
        <p:spPr>
          <a:xfrm>
            <a:off x="342025" y="3671450"/>
            <a:ext cx="8412600" cy="8181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SELECT</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id_system_user</a:t>
            </a:r>
            <a:endParaRPr sz="1800">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vote </a:t>
            </a:r>
            <a:r>
              <a:rPr b="0" i="0" lang="es-419" sz="1800" u="none" cap="none" strike="noStrike">
                <a:solidFill>
                  <a:schemeClr val="accent1"/>
                </a:solidFill>
                <a:latin typeface="Consolas"/>
                <a:ea typeface="Consolas"/>
                <a:cs typeface="Consolas"/>
                <a:sym typeface="Consolas"/>
              </a:rPr>
              <a:t>WHERE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value </a:t>
            </a:r>
            <a:r>
              <a:rPr b="0" i="0" lang="es-419" sz="1800" u="none" cap="none" strike="noStrike">
                <a:solidFill>
                  <a:schemeClr val="lt1"/>
                </a:solidFill>
                <a:latin typeface="Consolas"/>
                <a:ea typeface="Consolas"/>
                <a:cs typeface="Consolas"/>
                <a:sym typeface="Consolas"/>
              </a:rPr>
              <a:t>= (</a:t>
            </a:r>
            <a:r>
              <a:rPr b="0" i="0" lang="es-419" sz="1800" u="none" cap="none" strike="noStrike">
                <a:solidFill>
                  <a:schemeClr val="accent1"/>
                </a:solidFill>
                <a:latin typeface="Consolas"/>
                <a:ea typeface="Consolas"/>
                <a:cs typeface="Consolas"/>
                <a:sym typeface="Consolas"/>
              </a:rPr>
              <a:t>SELECT</a:t>
            </a:r>
            <a:r>
              <a:rPr b="0" i="0" lang="es-419" sz="1800" u="none" cap="none" strike="noStrike">
                <a:solidFill>
                  <a:schemeClr val="lt1"/>
                </a:solidFill>
                <a:latin typeface="Consolas"/>
                <a:ea typeface="Consolas"/>
                <a:cs typeface="Consolas"/>
                <a:sym typeface="Consolas"/>
              </a:rPr>
              <a:t> </a:t>
            </a:r>
            <a:r>
              <a:rPr b="0" i="0" lang="es-419" sz="1800" u="none" cap="none" strike="noStrike">
                <a:solidFill>
                  <a:schemeClr val="accent2"/>
                </a:solidFill>
                <a:latin typeface="Consolas"/>
                <a:ea typeface="Consolas"/>
                <a:cs typeface="Consolas"/>
                <a:sym typeface="Consolas"/>
              </a:rPr>
              <a:t>FLOOR(</a:t>
            </a:r>
            <a:r>
              <a:rPr b="0" i="0" lang="es-419" sz="1800" u="none" cap="none" strike="noStrike">
                <a:solidFill>
                  <a:schemeClr val="lt1"/>
                </a:solidFill>
                <a:latin typeface="Consolas"/>
                <a:ea typeface="Consolas"/>
                <a:cs typeface="Consolas"/>
                <a:sym typeface="Consolas"/>
              </a:rPr>
              <a:t>AVG(</a:t>
            </a:r>
            <a:r>
              <a:rPr lang="es-419" sz="1800">
                <a:solidFill>
                  <a:schemeClr val="lt1"/>
                </a:solidFill>
                <a:latin typeface="Consolas"/>
                <a:ea typeface="Consolas"/>
                <a:cs typeface="Consolas"/>
                <a:sym typeface="Consolas"/>
              </a:rPr>
              <a:t>value</a:t>
            </a:r>
            <a:r>
              <a:rPr b="0" i="0" lang="es-419" sz="1800" u="none" cap="none" strike="noStrike">
                <a:solidFill>
                  <a:schemeClr val="lt1"/>
                </a:solidFill>
                <a:latin typeface="Consolas"/>
                <a:ea typeface="Consolas"/>
                <a:cs typeface="Consolas"/>
                <a:sym typeface="Consolas"/>
              </a:rPr>
              <a:t>)</a:t>
            </a:r>
            <a:r>
              <a:rPr b="0" i="0" lang="es-419" sz="1800" u="none" cap="none" strike="noStrike">
                <a:solidFill>
                  <a:schemeClr val="lt1"/>
                </a:solidFill>
                <a:highlight>
                  <a:schemeClr val="accent2"/>
                </a:highlight>
                <a:latin typeface="Consolas"/>
                <a:ea typeface="Consolas"/>
                <a:cs typeface="Consolas"/>
                <a:sym typeface="Consolas"/>
              </a:rPr>
              <a:t>)</a:t>
            </a:r>
            <a:r>
              <a:rPr b="0" i="0" lang="es-419" sz="1800" u="none" cap="none" strike="noStrike">
                <a:solidFill>
                  <a:schemeClr val="lt1"/>
                </a:solidFill>
                <a:latin typeface="Consolas"/>
                <a:ea typeface="Consolas"/>
                <a:cs typeface="Consolas"/>
                <a:sym typeface="Consolas"/>
              </a:rPr>
              <a:t> </a:t>
            </a:r>
            <a:r>
              <a:rPr b="0" i="0" lang="es-419" sz="1800" u="none" cap="none" strike="noStrike">
                <a:solidFill>
                  <a:schemeClr val="accent1"/>
                </a:solidFill>
                <a:latin typeface="Consolas"/>
                <a:ea typeface="Consolas"/>
                <a:cs typeface="Consolas"/>
                <a:sym typeface="Consolas"/>
              </a:rPr>
              <a:t>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vote</a:t>
            </a:r>
            <a:r>
              <a:rPr b="0" i="0" lang="es-419" sz="1800" u="none" cap="none" strike="noStrike">
                <a:solidFill>
                  <a:schemeClr val="lt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76" name="Google Shape;376;p53"/>
          <p:cNvPicPr preferRelativeResize="0"/>
          <p:nvPr/>
        </p:nvPicPr>
        <p:blipFill>
          <a:blip r:embed="rId4">
            <a:alphaModFix/>
          </a:blip>
          <a:stretch>
            <a:fillRect/>
          </a:stretch>
        </p:blipFill>
        <p:spPr>
          <a:xfrm>
            <a:off x="6634959" y="1268375"/>
            <a:ext cx="1476138" cy="1720288"/>
          </a:xfrm>
          <a:prstGeom prst="rect">
            <a:avLst/>
          </a:prstGeom>
          <a:noFill/>
          <a:ln>
            <a:noFill/>
          </a:ln>
        </p:spPr>
      </p:pic>
      <p:sp>
        <p:nvSpPr>
          <p:cNvPr id="377" name="Google Shape;377;p53"/>
          <p:cNvSpPr txBox="1"/>
          <p:nvPr/>
        </p:nvSpPr>
        <p:spPr>
          <a:xfrm>
            <a:off x="483650" y="322675"/>
            <a:ext cx="8110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SUBCONSULTAS INTERNAS</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4"/>
          <p:cNvSpPr/>
          <p:nvPr/>
        </p:nvSpPr>
        <p:spPr>
          <a:xfrm>
            <a:off x="-100" y="3224275"/>
            <a:ext cx="9144000" cy="19194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3" name="Google Shape;383;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84" name="Google Shape;384;p54"/>
          <p:cNvSpPr txBox="1"/>
          <p:nvPr/>
        </p:nvSpPr>
        <p:spPr>
          <a:xfrm>
            <a:off x="644750" y="1426375"/>
            <a:ext cx="4969800" cy="14043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900" u="none" cap="none" strike="noStrike">
                <a:solidFill>
                  <a:srgbClr val="000000"/>
                </a:solidFill>
                <a:latin typeface="Helvetica Neue Light"/>
                <a:ea typeface="Helvetica Neue Light"/>
                <a:cs typeface="Helvetica Neue Light"/>
                <a:sym typeface="Helvetica Neue Light"/>
              </a:rPr>
              <a:t>Podemos también obtener los votos totales de un </a:t>
            </a:r>
            <a:r>
              <a:rPr lang="es-419" sz="1900">
                <a:latin typeface="Helvetica Neue Light"/>
                <a:ea typeface="Helvetica Neue Light"/>
                <a:cs typeface="Helvetica Neue Light"/>
                <a:sym typeface="Helvetica Neue Light"/>
              </a:rPr>
              <a:t>juego es</a:t>
            </a:r>
            <a:r>
              <a:rPr b="0" i="0" lang="es-419" sz="1900" u="none" cap="none" strike="noStrike">
                <a:solidFill>
                  <a:srgbClr val="000000"/>
                </a:solidFill>
                <a:latin typeface="Helvetica Neue Light"/>
                <a:ea typeface="Helvetica Neue Light"/>
                <a:cs typeface="Helvetica Neue Light"/>
                <a:sym typeface="Helvetica Neue Light"/>
              </a:rPr>
              <a:t>pecífico, por ejemplo el de menor</a:t>
            </a:r>
            <a:r>
              <a:rPr b="1" i="0" lang="es-419" sz="1900" u="none" cap="none" strike="noStrike">
                <a:solidFill>
                  <a:srgbClr val="000000"/>
                </a:solidFill>
                <a:latin typeface="Helvetica Neue"/>
                <a:ea typeface="Helvetica Neue"/>
                <a:cs typeface="Helvetica Neue"/>
                <a:sym typeface="Helvetica Neue"/>
              </a:rPr>
              <a:t> id:</a:t>
            </a:r>
            <a:endParaRPr b="1" i="0" sz="1900" u="none" cap="none" strike="noStrike">
              <a:solidFill>
                <a:srgbClr val="1E1E1E"/>
              </a:solidFill>
              <a:latin typeface="Helvetica Neue"/>
              <a:ea typeface="Helvetica Neue"/>
              <a:cs typeface="Helvetica Neue"/>
              <a:sym typeface="Helvetica Neue"/>
            </a:endParaRPr>
          </a:p>
        </p:txBody>
      </p:sp>
      <p:sp>
        <p:nvSpPr>
          <p:cNvPr id="385" name="Google Shape;385;p54"/>
          <p:cNvSpPr txBox="1"/>
          <p:nvPr/>
        </p:nvSpPr>
        <p:spPr>
          <a:xfrm>
            <a:off x="516600" y="3485425"/>
            <a:ext cx="8110800" cy="11742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SELECT</a:t>
            </a:r>
            <a:r>
              <a:rPr b="0" i="0" lang="es-419" sz="1800" u="none" cap="none" strike="noStrike">
                <a:solidFill>
                  <a:schemeClr val="lt1"/>
                </a:solidFill>
                <a:latin typeface="Consolas"/>
                <a:ea typeface="Consolas"/>
                <a:cs typeface="Consolas"/>
                <a:sym typeface="Consolas"/>
              </a:rPr>
              <a:t> SUM(</a:t>
            </a:r>
            <a:r>
              <a:rPr lang="es-419" sz="1800">
                <a:solidFill>
                  <a:schemeClr val="lt1"/>
                </a:solidFill>
                <a:latin typeface="Consolas"/>
                <a:ea typeface="Consolas"/>
                <a:cs typeface="Consolas"/>
                <a:sym typeface="Consolas"/>
              </a:rPr>
              <a:t>value</a:t>
            </a:r>
            <a:r>
              <a:rPr b="0" i="0" lang="es-419"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vote</a:t>
            </a:r>
            <a:endParaRPr sz="1800">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WHERE</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id_game </a:t>
            </a:r>
            <a:r>
              <a:rPr b="0" i="0" lang="es-419" sz="1800" u="none" cap="none" strike="noStrike">
                <a:solidFill>
                  <a:schemeClr val="lt1"/>
                </a:solidFill>
                <a:latin typeface="Consolas"/>
                <a:ea typeface="Consolas"/>
                <a:cs typeface="Consolas"/>
                <a:sym typeface="Consolas"/>
              </a:rPr>
              <a:t>= (</a:t>
            </a:r>
            <a:r>
              <a:rPr b="0" i="0" lang="es-419" sz="1800" u="none" cap="none" strike="noStrike">
                <a:solidFill>
                  <a:schemeClr val="accent1"/>
                </a:solidFill>
                <a:latin typeface="Consolas"/>
                <a:ea typeface="Consolas"/>
                <a:cs typeface="Consolas"/>
                <a:sym typeface="Consolas"/>
              </a:rPr>
              <a:t>SELECT</a:t>
            </a:r>
            <a:r>
              <a:rPr b="0" i="0" lang="es-419" sz="1800" u="none" cap="none" strike="noStrike">
                <a:solidFill>
                  <a:schemeClr val="lt1"/>
                </a:solidFill>
                <a:latin typeface="Consolas"/>
                <a:ea typeface="Consolas"/>
                <a:cs typeface="Consolas"/>
                <a:sym typeface="Consolas"/>
              </a:rPr>
              <a:t> min(</a:t>
            </a:r>
            <a:r>
              <a:rPr lang="es-419" sz="1800">
                <a:solidFill>
                  <a:schemeClr val="lt1"/>
                </a:solidFill>
                <a:latin typeface="Consolas"/>
                <a:ea typeface="Consolas"/>
                <a:cs typeface="Consolas"/>
                <a:sym typeface="Consolas"/>
              </a:rPr>
              <a:t>id_game) </a:t>
            </a:r>
            <a:r>
              <a:rPr b="0" i="0" lang="es-419" sz="1800" u="none" cap="none" strike="noStrike">
                <a:solidFill>
                  <a:schemeClr val="accent1"/>
                </a:solidFill>
                <a:latin typeface="Consolas"/>
                <a:ea typeface="Consolas"/>
                <a:cs typeface="Consolas"/>
                <a:sym typeface="Consolas"/>
              </a:rPr>
              <a:t>FROM </a:t>
            </a:r>
            <a:r>
              <a:rPr lang="es-419" sz="1800">
                <a:solidFill>
                  <a:schemeClr val="lt1"/>
                </a:solidFill>
                <a:latin typeface="Consolas"/>
                <a:ea typeface="Consolas"/>
                <a:cs typeface="Consolas"/>
                <a:sym typeface="Consolas"/>
              </a:rPr>
              <a:t>game</a:t>
            </a:r>
            <a:r>
              <a:rPr b="0" i="0" lang="es-419" sz="1800" u="none" cap="none" strike="noStrike">
                <a:solidFill>
                  <a:schemeClr val="lt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86" name="Google Shape;386;p54"/>
          <p:cNvPicPr preferRelativeResize="0"/>
          <p:nvPr/>
        </p:nvPicPr>
        <p:blipFill>
          <a:blip r:embed="rId4">
            <a:alphaModFix/>
          </a:blip>
          <a:stretch>
            <a:fillRect/>
          </a:stretch>
        </p:blipFill>
        <p:spPr>
          <a:xfrm>
            <a:off x="6158299" y="1101475"/>
            <a:ext cx="1630076" cy="1899700"/>
          </a:xfrm>
          <a:prstGeom prst="rect">
            <a:avLst/>
          </a:prstGeom>
          <a:noFill/>
          <a:ln>
            <a:noFill/>
          </a:ln>
        </p:spPr>
      </p:pic>
      <p:sp>
        <p:nvSpPr>
          <p:cNvPr id="387" name="Google Shape;387;p54"/>
          <p:cNvSpPr txBox="1"/>
          <p:nvPr/>
        </p:nvSpPr>
        <p:spPr>
          <a:xfrm>
            <a:off x="483650" y="322675"/>
            <a:ext cx="8110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SUBCONSULTAS INTERNAS</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p:nvPr/>
        </p:nvSpPr>
        <p:spPr>
          <a:xfrm>
            <a:off x="-100" y="3224275"/>
            <a:ext cx="9144000" cy="19194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3" name="Google Shape;393;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94" name="Google Shape;394;p55"/>
          <p:cNvSpPr txBox="1"/>
          <p:nvPr/>
        </p:nvSpPr>
        <p:spPr>
          <a:xfrm>
            <a:off x="483650" y="1219325"/>
            <a:ext cx="8114400" cy="17592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Por supuesto, </a:t>
            </a:r>
            <a:r>
              <a:rPr b="0" i="0" lang="es-419" sz="1800" u="none" cap="none" strike="noStrike">
                <a:solidFill>
                  <a:srgbClr val="000000"/>
                </a:solidFill>
                <a:latin typeface="Helvetica Neue Light"/>
                <a:ea typeface="Helvetica Neue Light"/>
                <a:cs typeface="Helvetica Neue Light"/>
                <a:sym typeface="Helvetica Neue Light"/>
              </a:rPr>
              <a:t>podemos también sumar otr</a:t>
            </a:r>
            <a:r>
              <a:rPr b="0" i="0" lang="es-419" sz="1800" u="none" cap="none" strike="noStrike">
                <a:solidFill>
                  <a:srgbClr val="000000"/>
                </a:solidFill>
                <a:latin typeface="Helvetica Neue Light"/>
                <a:ea typeface="Helvetica Neue Light"/>
                <a:cs typeface="Helvetica Neue Light"/>
                <a:sym typeface="Helvetica Neue Light"/>
              </a:rPr>
              <a:t>os operadores combinados con </a:t>
            </a:r>
            <a:r>
              <a:rPr b="1" i="0" lang="es-419" sz="1800" u="none" cap="none" strike="noStrike">
                <a:solidFill>
                  <a:srgbClr val="000000"/>
                </a:solidFill>
                <a:latin typeface="Helvetica Neue"/>
                <a:ea typeface="Helvetica Neue"/>
                <a:cs typeface="Helvetica Neue"/>
                <a:sym typeface="Helvetica Neue"/>
              </a:rPr>
              <a:t>WHERE</a:t>
            </a:r>
            <a:r>
              <a:rPr b="0" i="0" lang="es-419" sz="1800" u="none" cap="none" strike="noStrike">
                <a:solidFill>
                  <a:srgbClr val="000000"/>
                </a:solidFill>
                <a:latin typeface="Helvetica Neue Light"/>
                <a:ea typeface="Helvetica Neue Light"/>
                <a:cs typeface="Helvetica Neue Light"/>
                <a:sym typeface="Helvetica Neue Light"/>
              </a:rPr>
              <a:t>, como ser </a:t>
            </a:r>
            <a:r>
              <a:rPr b="1" i="0" lang="es-419" sz="1800" u="none" cap="none" strike="noStrike">
                <a:solidFill>
                  <a:srgbClr val="000000"/>
                </a:solidFill>
                <a:latin typeface="Helvetica Neue"/>
                <a:ea typeface="Helvetica Neue"/>
                <a:cs typeface="Helvetica Neue"/>
                <a:sym typeface="Helvetica Neue"/>
              </a:rPr>
              <a:t>&lt;, &gt; =&gt;, &lt;=</a:t>
            </a:r>
            <a:r>
              <a:rPr b="0" i="0" lang="es-419" sz="1800" u="none" cap="none" strike="noStrike">
                <a:solidFill>
                  <a:srgbClr val="000000"/>
                </a:solidFill>
                <a:latin typeface="Helvetica Neue Light"/>
                <a:ea typeface="Helvetica Neue Light"/>
                <a:cs typeface="Helvetica Neue Light"/>
                <a:sym typeface="Helvetica Neue Light"/>
              </a:rPr>
              <a:t>, para recuperar un conjunto de valores más específico todavía.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highlight>
                  <a:schemeClr val="accent6"/>
                </a:highlight>
                <a:latin typeface="Helvetica Neue Light"/>
                <a:ea typeface="Helvetica Neue Light"/>
                <a:cs typeface="Helvetica Neue Light"/>
                <a:sym typeface="Helvetica Neue Light"/>
              </a:rPr>
              <a:t>Por ejemplo los u</a:t>
            </a:r>
            <a:r>
              <a:rPr lang="es-419" sz="1800">
                <a:highlight>
                  <a:schemeClr val="accent6"/>
                </a:highlight>
                <a:latin typeface="Helvetica Neue Light"/>
                <a:ea typeface="Helvetica Neue Light"/>
                <a:cs typeface="Helvetica Neue Light"/>
                <a:sym typeface="Helvetica Neue Light"/>
              </a:rPr>
              <a:t>suarios que votaron por encima del promedio total de votos.</a:t>
            </a:r>
            <a:endParaRPr b="0" i="0" sz="1800" u="none" cap="none" strike="noStrike">
              <a:solidFill>
                <a:srgbClr val="000000"/>
              </a:solidFill>
              <a:highlight>
                <a:schemeClr val="accent6"/>
              </a:highlight>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b="0" i="0" sz="2100" u="none" cap="none" strike="noStrike">
              <a:solidFill>
                <a:srgbClr val="000000"/>
              </a:solidFill>
              <a:latin typeface="Helvetica Neue Light"/>
              <a:ea typeface="Helvetica Neue Light"/>
              <a:cs typeface="Helvetica Neue Light"/>
              <a:sym typeface="Helvetica Neue Light"/>
            </a:endParaRPr>
          </a:p>
        </p:txBody>
      </p:sp>
      <p:sp>
        <p:nvSpPr>
          <p:cNvPr id="395" name="Google Shape;395;p55"/>
          <p:cNvSpPr txBox="1"/>
          <p:nvPr/>
        </p:nvSpPr>
        <p:spPr>
          <a:xfrm>
            <a:off x="844450" y="3468200"/>
            <a:ext cx="7308300" cy="11742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800"/>
              <a:buFont typeface="Arial"/>
              <a:buNone/>
            </a:pPr>
            <a:r>
              <a:rPr lang="es-419" sz="1800">
                <a:solidFill>
                  <a:schemeClr val="accent1"/>
                </a:solidFill>
                <a:latin typeface="Consolas"/>
                <a:ea typeface="Consolas"/>
                <a:cs typeface="Consolas"/>
                <a:sym typeface="Consolas"/>
              </a:rPr>
              <a:t>SELECT</a:t>
            </a:r>
            <a:r>
              <a:rPr lang="es-419" sz="1800">
                <a:solidFill>
                  <a:schemeClr val="lt1"/>
                </a:solidFill>
                <a:latin typeface="Consolas"/>
                <a:ea typeface="Consolas"/>
                <a:cs typeface="Consolas"/>
                <a:sym typeface="Consolas"/>
              </a:rPr>
              <a:t> id_system_user </a:t>
            </a:r>
            <a:endParaRPr sz="1800">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chemeClr val="dk1"/>
              </a:buClr>
              <a:buSzPts val="1800"/>
              <a:buFont typeface="Arial"/>
              <a:buNone/>
            </a:pPr>
            <a:r>
              <a:rPr lang="es-419" sz="1800">
                <a:solidFill>
                  <a:schemeClr val="accent1"/>
                </a:solidFill>
                <a:latin typeface="Consolas"/>
                <a:ea typeface="Consolas"/>
                <a:cs typeface="Consolas"/>
                <a:sym typeface="Consolas"/>
              </a:rPr>
              <a:t>FROM</a:t>
            </a:r>
            <a:r>
              <a:rPr lang="es-419" sz="1800">
                <a:solidFill>
                  <a:schemeClr val="lt1"/>
                </a:solidFill>
                <a:latin typeface="Consolas"/>
                <a:ea typeface="Consolas"/>
                <a:cs typeface="Consolas"/>
                <a:sym typeface="Consolas"/>
              </a:rPr>
              <a:t> vote</a:t>
            </a:r>
            <a:endParaRPr sz="1800">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chemeClr val="dk1"/>
              </a:buClr>
              <a:buSzPts val="1800"/>
              <a:buFont typeface="Arial"/>
              <a:buNone/>
            </a:pPr>
            <a:r>
              <a:rPr lang="es-419" sz="1800">
                <a:solidFill>
                  <a:schemeClr val="accent1"/>
                </a:solidFill>
                <a:latin typeface="Consolas"/>
                <a:ea typeface="Consolas"/>
                <a:cs typeface="Consolas"/>
                <a:sym typeface="Consolas"/>
              </a:rPr>
              <a:t>WHERE</a:t>
            </a:r>
            <a:r>
              <a:rPr lang="es-419" sz="1800">
                <a:solidFill>
                  <a:schemeClr val="lt1"/>
                </a:solidFill>
                <a:latin typeface="Consolas"/>
                <a:ea typeface="Consolas"/>
                <a:cs typeface="Consolas"/>
                <a:sym typeface="Consolas"/>
              </a:rPr>
              <a:t> value &gt; (</a:t>
            </a:r>
            <a:r>
              <a:rPr lang="es-419" sz="1800">
                <a:solidFill>
                  <a:schemeClr val="accent1"/>
                </a:solidFill>
                <a:latin typeface="Consolas"/>
                <a:ea typeface="Consolas"/>
                <a:cs typeface="Consolas"/>
                <a:sym typeface="Consolas"/>
              </a:rPr>
              <a:t>SELECT</a:t>
            </a:r>
            <a:r>
              <a:rPr lang="es-419" sz="1800">
                <a:solidFill>
                  <a:schemeClr val="lt1"/>
                </a:solidFill>
                <a:latin typeface="Consolas"/>
                <a:ea typeface="Consolas"/>
                <a:cs typeface="Consolas"/>
                <a:sym typeface="Consolas"/>
              </a:rPr>
              <a:t> avg(value) </a:t>
            </a:r>
            <a:r>
              <a:rPr lang="es-419" sz="1800">
                <a:solidFill>
                  <a:schemeClr val="accent1"/>
                </a:solidFill>
                <a:latin typeface="Consolas"/>
                <a:ea typeface="Consolas"/>
                <a:cs typeface="Consolas"/>
                <a:sym typeface="Consolas"/>
              </a:rPr>
              <a:t>FROM </a:t>
            </a:r>
            <a:r>
              <a:rPr lang="es-419" sz="1800">
                <a:solidFill>
                  <a:schemeClr val="lt1"/>
                </a:solidFill>
                <a:latin typeface="Consolas"/>
                <a:ea typeface="Consolas"/>
                <a:cs typeface="Consolas"/>
                <a:sym typeface="Consolas"/>
              </a:rPr>
              <a:t>vote);</a:t>
            </a:r>
            <a:endParaRPr sz="1800">
              <a:solidFill>
                <a:schemeClr val="accent1"/>
              </a:solidFill>
              <a:latin typeface="Consolas"/>
              <a:ea typeface="Consolas"/>
              <a:cs typeface="Consolas"/>
              <a:sym typeface="Consolas"/>
            </a:endParaRPr>
          </a:p>
        </p:txBody>
      </p:sp>
      <p:sp>
        <p:nvSpPr>
          <p:cNvPr id="396" name="Google Shape;396;p55"/>
          <p:cNvSpPr txBox="1"/>
          <p:nvPr/>
        </p:nvSpPr>
        <p:spPr>
          <a:xfrm>
            <a:off x="483650" y="322675"/>
            <a:ext cx="8110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SUBCONSULTAS INTERNAS</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0" name="Shape 400"/>
        <p:cNvGrpSpPr/>
        <p:nvPr/>
      </p:nvGrpSpPr>
      <p:grpSpPr>
        <a:xfrm>
          <a:off x="0" y="0"/>
          <a:ext cx="0" cy="0"/>
          <a:chOff x="0" y="0"/>
          <a:chExt cx="0" cy="0"/>
        </a:xfrm>
      </p:grpSpPr>
      <p:sp>
        <p:nvSpPr>
          <p:cNvPr id="401" name="Google Shape;401;p56"/>
          <p:cNvSpPr txBox="1"/>
          <p:nvPr/>
        </p:nvSpPr>
        <p:spPr>
          <a:xfrm>
            <a:off x="0" y="2077200"/>
            <a:ext cx="914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ORDENAMIENTO DE SUBCONSULTAS SQL</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05" name="Shape 405"/>
        <p:cNvGrpSpPr/>
        <p:nvPr/>
      </p:nvGrpSpPr>
      <p:grpSpPr>
        <a:xfrm>
          <a:off x="0" y="0"/>
          <a:ext cx="0" cy="0"/>
          <a:chOff x="0" y="0"/>
          <a:chExt cx="0" cy="0"/>
        </a:xfrm>
      </p:grpSpPr>
      <p:sp>
        <p:nvSpPr>
          <p:cNvPr id="406" name="Google Shape;406;p57"/>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USO DE ORDER BY EN SUBCONSULTAS SQL</a:t>
            </a:r>
            <a:endParaRPr b="0" i="1" sz="3600" u="none" cap="none" strike="noStrike">
              <a:solidFill>
                <a:schemeClr val="dk1"/>
              </a:solidFill>
              <a:latin typeface="Anton"/>
              <a:ea typeface="Anton"/>
              <a:cs typeface="Anton"/>
              <a:sym typeface="Anton"/>
            </a:endParaRPr>
          </a:p>
        </p:txBody>
      </p:sp>
      <p:pic>
        <p:nvPicPr>
          <p:cNvPr id="407" name="Google Shape;407;p57"/>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13" name="Google Shape;413;p58"/>
          <p:cNvSpPr txBox="1"/>
          <p:nvPr/>
        </p:nvSpPr>
        <p:spPr>
          <a:xfrm>
            <a:off x="483650" y="1929025"/>
            <a:ext cx="8110800" cy="27306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i="0" lang="es-419" sz="1900" u="none" cap="none" strike="noStrike">
                <a:solidFill>
                  <a:srgbClr val="000000"/>
                </a:solidFill>
                <a:latin typeface="Helvetica Neue Light"/>
                <a:ea typeface="Helvetica Neue Light"/>
                <a:cs typeface="Helvetica Neue Light"/>
                <a:sym typeface="Helvetica Neue Light"/>
              </a:rPr>
              <a:t>Sabemos que el ordenamiento de la información obtenida a partir de una consulta es clave para mostrar los resultados de forma homogénea.</a:t>
            </a:r>
            <a:endParaRPr i="0" sz="19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t/>
            </a:r>
            <a:endParaRPr sz="1900">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chemeClr val="dk1"/>
              </a:buClr>
              <a:buSzPts val="1100"/>
              <a:buFont typeface="Arial"/>
              <a:buNone/>
            </a:pPr>
            <a:r>
              <a:rPr lang="es-419" sz="1900">
                <a:solidFill>
                  <a:schemeClr val="dk1"/>
                </a:solidFill>
                <a:latin typeface="Helvetica Neue Light"/>
                <a:ea typeface="Helvetica Neue Light"/>
                <a:cs typeface="Helvetica Neue Light"/>
                <a:sym typeface="Helvetica Neue Light"/>
              </a:rPr>
              <a:t>Por ello, la </a:t>
            </a:r>
            <a:r>
              <a:rPr lang="es-419" sz="1900">
                <a:solidFill>
                  <a:schemeClr val="dk1"/>
                </a:solidFill>
                <a:highlight>
                  <a:srgbClr val="3CEFAB"/>
                </a:highlight>
                <a:latin typeface="Helvetica Neue Light"/>
                <a:ea typeface="Helvetica Neue Light"/>
                <a:cs typeface="Helvetica Neue Light"/>
                <a:sym typeface="Helvetica Neue Light"/>
              </a:rPr>
              <a:t>sentencia ORDER BY</a:t>
            </a:r>
            <a:r>
              <a:rPr lang="es-419" sz="1900">
                <a:solidFill>
                  <a:schemeClr val="dk1"/>
                </a:solidFill>
                <a:latin typeface="Helvetica Neue Light"/>
                <a:ea typeface="Helvetica Neue Light"/>
                <a:cs typeface="Helvetica Neue Light"/>
                <a:sym typeface="Helvetica Neue Light"/>
              </a:rPr>
              <a:t> puede ser utilizada dentro de consultas con subconsultas, teniendo en cuenta que dicho ordenamiento debe realizarse en la consulta principal.</a:t>
            </a:r>
            <a:endParaRPr sz="1200">
              <a:solidFill>
                <a:schemeClr val="dk1"/>
              </a:solidFill>
              <a:latin typeface="Helvetica Neue Light"/>
              <a:ea typeface="Helvetica Neue Light"/>
              <a:cs typeface="Helvetica Neue Light"/>
              <a:sym typeface="Helvetica Neue Light"/>
            </a:endParaRPr>
          </a:p>
          <a:p>
            <a:pPr indent="0" lvl="0" marL="0" marR="38100" rtl="0" algn="l">
              <a:lnSpc>
                <a:spcPct val="128571"/>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p:txBody>
      </p:sp>
      <p:sp>
        <p:nvSpPr>
          <p:cNvPr id="414" name="Google Shape;414;p58"/>
          <p:cNvSpPr txBox="1"/>
          <p:nvPr/>
        </p:nvSpPr>
        <p:spPr>
          <a:xfrm>
            <a:off x="483650" y="356825"/>
            <a:ext cx="8110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ORDENAMIENTO DE CONSULTAS CON SUBCONSULTAS</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20" name="Google Shape;420;p59"/>
          <p:cNvSpPr txBox="1"/>
          <p:nvPr/>
        </p:nvSpPr>
        <p:spPr>
          <a:xfrm>
            <a:off x="547175" y="2152025"/>
            <a:ext cx="8207400" cy="22974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900" u="none" cap="none" strike="noStrike">
                <a:solidFill>
                  <a:srgbClr val="000000"/>
                </a:solidFill>
                <a:latin typeface="Helvetica Neue Light"/>
                <a:ea typeface="Helvetica Neue Light"/>
                <a:cs typeface="Helvetica Neue Light"/>
                <a:sym typeface="Helvetica Neue Light"/>
              </a:rPr>
              <a:t>Recordemos que en los casos vistos hasta ahora siempre se ejecuta la</a:t>
            </a:r>
            <a:r>
              <a:rPr b="1" i="0" lang="es-419" sz="1900" u="none" cap="none" strike="noStrike">
                <a:solidFill>
                  <a:srgbClr val="000000"/>
                </a:solidFill>
                <a:latin typeface="Helvetica Neue"/>
                <a:ea typeface="Helvetica Neue"/>
                <a:cs typeface="Helvetica Neue"/>
                <a:sym typeface="Helvetica Neue"/>
              </a:rPr>
              <a:t> subconsulta en primera instancia</a:t>
            </a:r>
            <a:r>
              <a:rPr b="0" i="0" lang="es-419" sz="1900" u="none" cap="none" strike="noStrike">
                <a:solidFill>
                  <a:srgbClr val="000000"/>
                </a:solidFill>
                <a:latin typeface="Helvetica Neue Light"/>
                <a:ea typeface="Helvetica Neue Light"/>
                <a:cs typeface="Helvetica Neue Light"/>
                <a:sym typeface="Helvetica Neue Light"/>
              </a:rPr>
              <a:t> y una vez resuelta ésta, se ejecuta la consult</a:t>
            </a:r>
            <a:r>
              <a:rPr lang="es-419" sz="1900">
                <a:latin typeface="Helvetica Neue Light"/>
                <a:ea typeface="Helvetica Neue Light"/>
                <a:cs typeface="Helvetica Neue Light"/>
                <a:sym typeface="Helvetica Neue Light"/>
              </a:rPr>
              <a:t>a.</a:t>
            </a:r>
            <a:endParaRPr b="0" i="0" sz="1900" u="none" cap="none" strike="noStrike">
              <a:solidFill>
                <a:srgbClr val="1E1E1E"/>
              </a:solidFill>
              <a:latin typeface="Helvetica Neue"/>
              <a:ea typeface="Helvetica Neue"/>
              <a:cs typeface="Helvetica Neue"/>
              <a:sym typeface="Helvetica Neue"/>
            </a:endParaRPr>
          </a:p>
        </p:txBody>
      </p:sp>
      <p:sp>
        <p:nvSpPr>
          <p:cNvPr id="421" name="Google Shape;421;p59"/>
          <p:cNvSpPr txBox="1"/>
          <p:nvPr/>
        </p:nvSpPr>
        <p:spPr>
          <a:xfrm>
            <a:off x="523625" y="3645713"/>
            <a:ext cx="8254500" cy="477000"/>
          </a:xfrm>
          <a:prstGeom prst="rect">
            <a:avLst/>
          </a:prstGeom>
          <a:noFill/>
          <a:ln>
            <a:noFill/>
          </a:ln>
        </p:spPr>
        <p:txBody>
          <a:bodyPr anchorCtr="0" anchor="t" bIns="91425" lIns="91425" spcFirstLastPara="1" rIns="91425" wrap="square" tIns="91425">
            <a:spAutoFit/>
          </a:bodyPr>
          <a:lstStyle/>
          <a:p>
            <a:pPr indent="0" lvl="0" marL="0" marR="38100" rtl="0" algn="ctr">
              <a:lnSpc>
                <a:spcPct val="128571"/>
              </a:lnSpc>
              <a:spcBef>
                <a:spcPts val="0"/>
              </a:spcBef>
              <a:spcAft>
                <a:spcPts val="0"/>
              </a:spcAft>
              <a:buClr>
                <a:schemeClr val="dk1"/>
              </a:buClr>
              <a:buSzPts val="1100"/>
              <a:buFont typeface="Arial"/>
              <a:buNone/>
            </a:pPr>
            <a:r>
              <a:rPr lang="es-419" sz="1900">
                <a:solidFill>
                  <a:schemeClr val="dk1"/>
                </a:solidFill>
                <a:latin typeface="Helvetica Neue Light"/>
                <a:ea typeface="Helvetica Neue Light"/>
                <a:cs typeface="Helvetica Neue Light"/>
                <a:sym typeface="Helvetica Neue Light"/>
              </a:rPr>
              <a:t>Entonces debemos incluir el orden sobre la consulta más externa.</a:t>
            </a:r>
            <a:endParaRPr sz="1900">
              <a:latin typeface="Calibri"/>
              <a:ea typeface="Calibri"/>
              <a:cs typeface="Calibri"/>
              <a:sym typeface="Calibri"/>
            </a:endParaRPr>
          </a:p>
        </p:txBody>
      </p:sp>
      <p:sp>
        <p:nvSpPr>
          <p:cNvPr id="422" name="Google Shape;422;p59"/>
          <p:cNvSpPr txBox="1"/>
          <p:nvPr/>
        </p:nvSpPr>
        <p:spPr>
          <a:xfrm>
            <a:off x="483650" y="356825"/>
            <a:ext cx="8110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ORDENAMIENTO DE CONSULTAS CON SUBCONSULTAS</a:t>
            </a:r>
            <a:endParaRPr b="0" i="0" sz="4500" u="none" cap="none" strike="noStrike">
              <a:solidFill>
                <a:srgbClr val="000000"/>
              </a:solidFill>
              <a:latin typeface="Arial"/>
              <a:ea typeface="Arial"/>
              <a:cs typeface="Arial"/>
              <a:sym typeface="Arial"/>
            </a:endParaRPr>
          </a:p>
        </p:txBody>
      </p:sp>
      <p:pic>
        <p:nvPicPr>
          <p:cNvPr id="423" name="Google Shape;423;p59"/>
          <p:cNvPicPr preferRelativeResize="0"/>
          <p:nvPr/>
        </p:nvPicPr>
        <p:blipFill>
          <a:blip r:embed="rId4">
            <a:alphaModFix/>
          </a:blip>
          <a:stretch>
            <a:fillRect/>
          </a:stretch>
        </p:blipFill>
        <p:spPr>
          <a:xfrm>
            <a:off x="4249025" y="4186600"/>
            <a:ext cx="803700" cy="803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0"/>
          <p:cNvSpPr/>
          <p:nvPr/>
        </p:nvSpPr>
        <p:spPr>
          <a:xfrm>
            <a:off x="-100" y="3224275"/>
            <a:ext cx="9144000" cy="19194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9" name="Google Shape;429;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30" name="Google Shape;430;p60"/>
          <p:cNvSpPr txBox="1"/>
          <p:nvPr/>
        </p:nvSpPr>
        <p:spPr>
          <a:xfrm>
            <a:off x="483650" y="356825"/>
            <a:ext cx="8110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EJEMPLOS DE SUBCONSULTAS</a:t>
            </a:r>
            <a:endParaRPr b="0" i="0" sz="4500" u="none" cap="none" strike="noStrike">
              <a:solidFill>
                <a:srgbClr val="000000"/>
              </a:solidFill>
              <a:latin typeface="Arial"/>
              <a:ea typeface="Arial"/>
              <a:cs typeface="Arial"/>
              <a:sym typeface="Arial"/>
            </a:endParaRPr>
          </a:p>
        </p:txBody>
      </p:sp>
      <p:sp>
        <p:nvSpPr>
          <p:cNvPr id="431" name="Google Shape;431;p60"/>
          <p:cNvSpPr txBox="1"/>
          <p:nvPr/>
        </p:nvSpPr>
        <p:spPr>
          <a:xfrm>
            <a:off x="483650" y="3468200"/>
            <a:ext cx="8471700" cy="15303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SELECT</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id_system_user, last_name</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system_user</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WHERE </a:t>
            </a:r>
            <a:r>
              <a:rPr lang="es-419" sz="1800">
                <a:solidFill>
                  <a:schemeClr val="lt1"/>
                </a:solidFill>
                <a:latin typeface="Consolas"/>
                <a:ea typeface="Consolas"/>
                <a:cs typeface="Consolas"/>
                <a:sym typeface="Consolas"/>
              </a:rPr>
              <a:t>id_user_type </a:t>
            </a:r>
            <a:r>
              <a:rPr b="0" i="0" lang="es-419" sz="1800" u="none" cap="none" strike="noStrike">
                <a:solidFill>
                  <a:schemeClr val="lt1"/>
                </a:solidFill>
                <a:latin typeface="Consolas"/>
                <a:ea typeface="Consolas"/>
                <a:cs typeface="Consolas"/>
                <a:sym typeface="Consolas"/>
              </a:rPr>
              <a:t>= (</a:t>
            </a:r>
            <a:r>
              <a:rPr lang="es-419" sz="1800">
                <a:solidFill>
                  <a:schemeClr val="accent1"/>
                </a:solidFill>
                <a:latin typeface="Consolas"/>
                <a:ea typeface="Consolas"/>
                <a:cs typeface="Consolas"/>
                <a:sym typeface="Consolas"/>
              </a:rPr>
              <a:t>SELECT</a:t>
            </a:r>
            <a:r>
              <a:rPr lang="es-419" sz="1800">
                <a:solidFill>
                  <a:schemeClr val="lt1"/>
                </a:solidFill>
                <a:latin typeface="Consolas"/>
                <a:ea typeface="Consolas"/>
                <a:cs typeface="Consolas"/>
                <a:sym typeface="Consolas"/>
              </a:rPr>
              <a:t> max(id_user_type) </a:t>
            </a:r>
            <a:r>
              <a:rPr lang="es-419" sz="1800">
                <a:solidFill>
                  <a:schemeClr val="accent1"/>
                </a:solidFill>
                <a:latin typeface="Consolas"/>
                <a:ea typeface="Consolas"/>
                <a:cs typeface="Consolas"/>
                <a:sym typeface="Consolas"/>
              </a:rPr>
              <a:t>FROM</a:t>
            </a:r>
            <a:r>
              <a:rPr lang="es-419" sz="1800">
                <a:solidFill>
                  <a:schemeClr val="lt1"/>
                </a:solidFill>
                <a:latin typeface="Consolas"/>
                <a:ea typeface="Consolas"/>
                <a:cs typeface="Consolas"/>
                <a:sym typeface="Consolas"/>
              </a:rPr>
              <a:t> user_type</a:t>
            </a:r>
            <a:r>
              <a:rPr b="0" i="0" lang="es-419"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800"/>
              <a:buFont typeface="Arial"/>
              <a:buNone/>
            </a:pPr>
            <a:r>
              <a:rPr lang="es-419" sz="1800">
                <a:solidFill>
                  <a:schemeClr val="accent1"/>
                </a:solidFill>
                <a:latin typeface="Consolas"/>
                <a:ea typeface="Consolas"/>
                <a:cs typeface="Consolas"/>
                <a:sym typeface="Consolas"/>
              </a:rPr>
              <a:t>ORDER BY</a:t>
            </a:r>
            <a:r>
              <a:rPr lang="es-419" sz="1800">
                <a:solidFill>
                  <a:schemeClr val="lt1"/>
                </a:solidFill>
                <a:latin typeface="Consolas"/>
                <a:ea typeface="Consolas"/>
                <a:cs typeface="Consolas"/>
                <a:sym typeface="Consolas"/>
              </a:rPr>
              <a:t> last_name </a:t>
            </a:r>
            <a:r>
              <a:rPr lang="es-419" sz="1800">
                <a:solidFill>
                  <a:schemeClr val="accent1"/>
                </a:solidFill>
                <a:latin typeface="Consolas"/>
                <a:ea typeface="Consolas"/>
                <a:cs typeface="Consolas"/>
                <a:sym typeface="Consolas"/>
              </a:rPr>
              <a:t>ASC</a:t>
            </a:r>
            <a:r>
              <a:rPr b="0" i="0" lang="es-419" sz="1800" u="none" cap="none" strike="noStrike">
                <a:solidFill>
                  <a:schemeClr val="lt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432" name="Google Shape;432;p60"/>
          <p:cNvPicPr preferRelativeResize="0"/>
          <p:nvPr/>
        </p:nvPicPr>
        <p:blipFill>
          <a:blip r:embed="rId4">
            <a:alphaModFix/>
          </a:blip>
          <a:stretch>
            <a:fillRect/>
          </a:stretch>
        </p:blipFill>
        <p:spPr>
          <a:xfrm>
            <a:off x="1898313" y="1066926"/>
            <a:ext cx="5281475" cy="21896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36" name="Shape 436"/>
        <p:cNvGrpSpPr/>
        <p:nvPr/>
      </p:nvGrpSpPr>
      <p:grpSpPr>
        <a:xfrm>
          <a:off x="0" y="0"/>
          <a:ext cx="0" cy="0"/>
          <a:chOff x="0" y="0"/>
          <a:chExt cx="0" cy="0"/>
        </a:xfrm>
      </p:grpSpPr>
      <p:sp>
        <p:nvSpPr>
          <p:cNvPr id="437" name="Google Shape;437;p61"/>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USO DE GROUP BY EN SUBCONSULTAS SQL</a:t>
            </a:r>
            <a:endParaRPr b="0" i="1" sz="3600" u="none" cap="none" strike="noStrike">
              <a:solidFill>
                <a:schemeClr val="dk1"/>
              </a:solidFill>
              <a:latin typeface="Anton"/>
              <a:ea typeface="Anton"/>
              <a:cs typeface="Anton"/>
              <a:sym typeface="Anton"/>
            </a:endParaRPr>
          </a:p>
        </p:txBody>
      </p:sp>
      <p:pic>
        <p:nvPicPr>
          <p:cNvPr id="438" name="Google Shape;438;p61"/>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sp>
        <p:nvSpPr>
          <p:cNvPr id="82" name="Google Shape;82;p17"/>
          <p:cNvSpPr txBox="1"/>
          <p:nvPr>
            <p:ph type="ctrTitle"/>
          </p:nvPr>
        </p:nvSpPr>
        <p:spPr>
          <a:xfrm>
            <a:off x="176575" y="199288"/>
            <a:ext cx="7552800" cy="422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4500"/>
              <a:buNone/>
            </a:pPr>
            <a:r>
              <a:rPr i="1" lang="es-419" sz="2000">
                <a:latin typeface="Anton"/>
                <a:ea typeface="Anton"/>
                <a:cs typeface="Anton"/>
                <a:sym typeface="Anton"/>
              </a:rPr>
              <a:t>MAPA DE CONCEPTOS CLASE 5</a:t>
            </a:r>
            <a:endParaRPr i="1" sz="2000">
              <a:latin typeface="Anton"/>
              <a:ea typeface="Anton"/>
              <a:cs typeface="Anton"/>
              <a:sym typeface="Anton"/>
            </a:endParaRPr>
          </a:p>
        </p:txBody>
      </p:sp>
      <p:pic>
        <p:nvPicPr>
          <p:cNvPr id="83" name="Google Shape;83;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84" name="Google Shape;84;p17"/>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85" name="Google Shape;85;p17"/>
          <p:cNvSpPr/>
          <p:nvPr/>
        </p:nvSpPr>
        <p:spPr>
          <a:xfrm>
            <a:off x="3172013" y="2107733"/>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a:ea typeface="Helvetica Neue"/>
                <a:cs typeface="Helvetica Neue"/>
                <a:sym typeface="Helvetica Neue"/>
              </a:rPr>
              <a:t>USO COMBINADO DE LIKE Y COMODINES</a:t>
            </a:r>
            <a:endParaRPr b="0" i="0" sz="1100" u="none" cap="none" strike="noStrike">
              <a:solidFill>
                <a:srgbClr val="222222"/>
              </a:solidFill>
              <a:latin typeface="Helvetica Neue"/>
              <a:ea typeface="Helvetica Neue"/>
              <a:cs typeface="Helvetica Neue"/>
              <a:sym typeface="Helvetica Neue"/>
            </a:endParaRPr>
          </a:p>
        </p:txBody>
      </p:sp>
      <p:sp>
        <p:nvSpPr>
          <p:cNvPr id="86" name="Google Shape;86;p17"/>
          <p:cNvSpPr/>
          <p:nvPr/>
        </p:nvSpPr>
        <p:spPr>
          <a:xfrm>
            <a:off x="295984" y="247455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FFFFFF"/>
                </a:solidFill>
                <a:latin typeface="Helvetica Neue"/>
                <a:ea typeface="Helvetica Neue"/>
                <a:cs typeface="Helvetica Neue"/>
                <a:sym typeface="Helvetica Neue"/>
              </a:rPr>
              <a:t>CONSULTAS SQL</a:t>
            </a:r>
            <a:endParaRPr b="0" i="0" sz="1100" u="none" cap="none" strike="noStrike">
              <a:solidFill>
                <a:srgbClr val="FFFFFF"/>
              </a:solidFill>
              <a:latin typeface="Helvetica Neue"/>
              <a:ea typeface="Helvetica Neue"/>
              <a:cs typeface="Helvetica Neue"/>
              <a:sym typeface="Helvetica Neue"/>
            </a:endParaRPr>
          </a:p>
        </p:txBody>
      </p:sp>
      <p:sp>
        <p:nvSpPr>
          <p:cNvPr id="87" name="Google Shape;87;p17"/>
          <p:cNvSpPr/>
          <p:nvPr/>
        </p:nvSpPr>
        <p:spPr>
          <a:xfrm>
            <a:off x="3172013" y="1374000"/>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a:ea typeface="Helvetica Neue"/>
                <a:cs typeface="Helvetica Neue"/>
                <a:sym typeface="Helvetica Neue"/>
              </a:rPr>
              <a:t>TIPOS DE DATOS</a:t>
            </a:r>
            <a:endParaRPr b="0" i="0" sz="1100" u="none" cap="none" strike="noStrike">
              <a:solidFill>
                <a:srgbClr val="222222"/>
              </a:solidFill>
              <a:latin typeface="Helvetica Neue"/>
              <a:ea typeface="Helvetica Neue"/>
              <a:cs typeface="Helvetica Neue"/>
              <a:sym typeface="Helvetica Neue"/>
            </a:endParaRPr>
          </a:p>
        </p:txBody>
      </p:sp>
      <p:sp>
        <p:nvSpPr>
          <p:cNvPr id="88" name="Google Shape;88;p17"/>
          <p:cNvSpPr/>
          <p:nvPr/>
        </p:nvSpPr>
        <p:spPr>
          <a:xfrm>
            <a:off x="3172013" y="2841461"/>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a:ea typeface="Helvetica Neue"/>
                <a:cs typeface="Helvetica Neue"/>
                <a:sym typeface="Helvetica Neue"/>
              </a:rPr>
              <a:t>EXPRESIONES REGULARES</a:t>
            </a:r>
            <a:endParaRPr b="0" i="0" sz="1100" u="none" cap="none" strike="noStrike">
              <a:solidFill>
                <a:srgbClr val="222222"/>
              </a:solidFill>
              <a:latin typeface="Helvetica Neue"/>
              <a:ea typeface="Helvetica Neue"/>
              <a:cs typeface="Helvetica Neue"/>
              <a:sym typeface="Helvetica Neue"/>
            </a:endParaRPr>
          </a:p>
        </p:txBody>
      </p:sp>
      <p:cxnSp>
        <p:nvCxnSpPr>
          <p:cNvPr id="89" name="Google Shape;89;p17"/>
          <p:cNvCxnSpPr>
            <a:stCxn id="86" idx="3"/>
            <a:endCxn id="87" idx="1"/>
          </p:cNvCxnSpPr>
          <p:nvPr/>
        </p:nvCxnSpPr>
        <p:spPr>
          <a:xfrm flipH="1" rot="10800000">
            <a:off x="1748884" y="1675053"/>
            <a:ext cx="1423200" cy="1100700"/>
          </a:xfrm>
          <a:prstGeom prst="bentConnector3">
            <a:avLst>
              <a:gd fmla="val 49997" name="adj1"/>
            </a:avLst>
          </a:prstGeom>
          <a:noFill/>
          <a:ln cap="flat" cmpd="sng" w="9525">
            <a:solidFill>
              <a:srgbClr val="CCCCCC"/>
            </a:solidFill>
            <a:prstDash val="solid"/>
            <a:round/>
            <a:headEnd len="sm" w="sm" type="none"/>
            <a:tailEnd len="med" w="med" type="oval"/>
          </a:ln>
        </p:spPr>
      </p:cxnSp>
      <p:cxnSp>
        <p:nvCxnSpPr>
          <p:cNvPr id="90" name="Google Shape;90;p17"/>
          <p:cNvCxnSpPr>
            <a:stCxn id="86" idx="3"/>
            <a:endCxn id="85" idx="1"/>
          </p:cNvCxnSpPr>
          <p:nvPr/>
        </p:nvCxnSpPr>
        <p:spPr>
          <a:xfrm flipH="1" rot="10800000">
            <a:off x="1748884" y="2408853"/>
            <a:ext cx="1423200" cy="366900"/>
          </a:xfrm>
          <a:prstGeom prst="bentConnector3">
            <a:avLst>
              <a:gd fmla="val 49997" name="adj1"/>
            </a:avLst>
          </a:prstGeom>
          <a:noFill/>
          <a:ln cap="flat" cmpd="sng" w="9525">
            <a:solidFill>
              <a:srgbClr val="CCCCCC"/>
            </a:solidFill>
            <a:prstDash val="solid"/>
            <a:round/>
            <a:headEnd len="sm" w="sm" type="none"/>
            <a:tailEnd len="med" w="med" type="oval"/>
          </a:ln>
        </p:spPr>
      </p:cxnSp>
      <p:cxnSp>
        <p:nvCxnSpPr>
          <p:cNvPr id="91" name="Google Shape;91;p17"/>
          <p:cNvCxnSpPr>
            <a:stCxn id="86" idx="3"/>
            <a:endCxn id="88" idx="1"/>
          </p:cNvCxnSpPr>
          <p:nvPr/>
        </p:nvCxnSpPr>
        <p:spPr>
          <a:xfrm>
            <a:off x="1748884" y="2775753"/>
            <a:ext cx="1423200" cy="366900"/>
          </a:xfrm>
          <a:prstGeom prst="bentConnector3">
            <a:avLst>
              <a:gd fmla="val 49997" name="adj1"/>
            </a:avLst>
          </a:prstGeom>
          <a:noFill/>
          <a:ln cap="flat" cmpd="sng" w="9525">
            <a:solidFill>
              <a:srgbClr val="CCCCCC"/>
            </a:solidFill>
            <a:prstDash val="solid"/>
            <a:round/>
            <a:headEnd len="sm" w="sm" type="none"/>
            <a:tailEnd len="med" w="med" type="oval"/>
          </a:ln>
        </p:spPr>
      </p:cxnSp>
      <p:sp>
        <p:nvSpPr>
          <p:cNvPr id="92" name="Google Shape;92;p17"/>
          <p:cNvSpPr/>
          <p:nvPr/>
        </p:nvSpPr>
        <p:spPr>
          <a:xfrm>
            <a:off x="3172013" y="3590009"/>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a:ea typeface="Helvetica Neue"/>
                <a:cs typeface="Helvetica Neue"/>
                <a:sym typeface="Helvetica Neue"/>
              </a:rPr>
              <a:t>SUBCONSULTAS SQL</a:t>
            </a:r>
            <a:endParaRPr b="0" i="0" sz="1100" u="none" cap="none" strike="noStrike">
              <a:solidFill>
                <a:srgbClr val="222222"/>
              </a:solidFill>
              <a:latin typeface="Helvetica Neue"/>
              <a:ea typeface="Helvetica Neue"/>
              <a:cs typeface="Helvetica Neue"/>
              <a:sym typeface="Helvetica Neue"/>
            </a:endParaRPr>
          </a:p>
        </p:txBody>
      </p:sp>
      <p:cxnSp>
        <p:nvCxnSpPr>
          <p:cNvPr id="93" name="Google Shape;93;p17"/>
          <p:cNvCxnSpPr>
            <a:stCxn id="86" idx="3"/>
            <a:endCxn id="92" idx="1"/>
          </p:cNvCxnSpPr>
          <p:nvPr/>
        </p:nvCxnSpPr>
        <p:spPr>
          <a:xfrm>
            <a:off x="1748884" y="2775753"/>
            <a:ext cx="1423200" cy="1115400"/>
          </a:xfrm>
          <a:prstGeom prst="bentConnector3">
            <a:avLst>
              <a:gd fmla="val 49997" name="adj1"/>
            </a:avLst>
          </a:prstGeom>
          <a:noFill/>
          <a:ln cap="flat" cmpd="sng" w="9525">
            <a:solidFill>
              <a:srgbClr val="CCCCCC"/>
            </a:solidFill>
            <a:prstDash val="solid"/>
            <a:round/>
            <a:headEnd len="sm" w="sm" type="none"/>
            <a:tailEnd len="med" w="med" type="oval"/>
          </a:ln>
        </p:spPr>
      </p:cxnSp>
      <p:sp>
        <p:nvSpPr>
          <p:cNvPr id="94" name="Google Shape;94;p17"/>
          <p:cNvSpPr/>
          <p:nvPr/>
        </p:nvSpPr>
        <p:spPr>
          <a:xfrm>
            <a:off x="3172013" y="4338559"/>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a:ea typeface="Helvetica Neue"/>
                <a:cs typeface="Helvetica Neue"/>
                <a:sym typeface="Helvetica Neue"/>
              </a:rPr>
              <a:t>COMBINACIÓN DE SUBCONSULTAS Y FUNCIONES</a:t>
            </a:r>
            <a:endParaRPr b="0" i="0" sz="1100" u="none" cap="none" strike="noStrike">
              <a:solidFill>
                <a:srgbClr val="222222"/>
              </a:solidFill>
              <a:latin typeface="Helvetica Neue"/>
              <a:ea typeface="Helvetica Neue"/>
              <a:cs typeface="Helvetica Neue"/>
              <a:sym typeface="Helvetica Neue"/>
            </a:endParaRPr>
          </a:p>
        </p:txBody>
      </p:sp>
      <p:cxnSp>
        <p:nvCxnSpPr>
          <p:cNvPr id="95" name="Google Shape;95;p17"/>
          <p:cNvCxnSpPr>
            <a:stCxn id="86" idx="3"/>
            <a:endCxn id="94" idx="1"/>
          </p:cNvCxnSpPr>
          <p:nvPr/>
        </p:nvCxnSpPr>
        <p:spPr>
          <a:xfrm>
            <a:off x="1748884" y="2775753"/>
            <a:ext cx="1423200" cy="1863900"/>
          </a:xfrm>
          <a:prstGeom prst="bentConnector3">
            <a:avLst>
              <a:gd fmla="val 49997" name="adj1"/>
            </a:avLst>
          </a:prstGeom>
          <a:noFill/>
          <a:ln cap="flat" cmpd="sng" w="9525">
            <a:solidFill>
              <a:srgbClr val="CCCCCC"/>
            </a:solidFill>
            <a:prstDash val="solid"/>
            <a:round/>
            <a:headEnd len="sm" w="sm" type="none"/>
            <a:tailEnd len="med" w="med" type="oval"/>
          </a:ln>
        </p:spPr>
      </p:cxnSp>
      <p:sp>
        <p:nvSpPr>
          <p:cNvPr id="96" name="Google Shape;96;p17"/>
          <p:cNvSpPr/>
          <p:nvPr/>
        </p:nvSpPr>
        <p:spPr>
          <a:xfrm>
            <a:off x="5484388" y="3590011"/>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a:ea typeface="Helvetica Neue"/>
                <a:cs typeface="Helvetica Neue"/>
                <a:sym typeface="Helvetica Neue"/>
              </a:rPr>
              <a:t>SELECT * FROM tabla WHERE (SELECT...)</a:t>
            </a:r>
            <a:endParaRPr b="0" i="0" sz="1100" u="none" cap="none" strike="noStrike">
              <a:solidFill>
                <a:srgbClr val="222222"/>
              </a:solidFill>
              <a:latin typeface="Helvetica Neue"/>
              <a:ea typeface="Helvetica Neue"/>
              <a:cs typeface="Helvetica Neue"/>
              <a:sym typeface="Helvetica Neue"/>
            </a:endParaRPr>
          </a:p>
        </p:txBody>
      </p:sp>
      <p:sp>
        <p:nvSpPr>
          <p:cNvPr id="97" name="Google Shape;97;p17"/>
          <p:cNvSpPr/>
          <p:nvPr/>
        </p:nvSpPr>
        <p:spPr>
          <a:xfrm>
            <a:off x="5484388" y="4333017"/>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419" sz="1100" u="none" cap="none" strike="noStrike">
                <a:solidFill>
                  <a:srgbClr val="222222"/>
                </a:solidFill>
                <a:latin typeface="Helvetica Neue"/>
                <a:ea typeface="Helvetica Neue"/>
                <a:cs typeface="Helvetica Neue"/>
                <a:sym typeface="Helvetica Neue"/>
              </a:rPr>
              <a:t>(=, AVG, SUM)</a:t>
            </a:r>
            <a:endParaRPr b="0" i="0" sz="1100" u="none" cap="none" strike="noStrike">
              <a:solidFill>
                <a:srgbClr val="222222"/>
              </a:solidFill>
              <a:latin typeface="Helvetica Neue"/>
              <a:ea typeface="Helvetica Neue"/>
              <a:cs typeface="Helvetica Neue"/>
              <a:sym typeface="Helvetica Neue"/>
            </a:endParaRPr>
          </a:p>
        </p:txBody>
      </p:sp>
      <p:cxnSp>
        <p:nvCxnSpPr>
          <p:cNvPr id="98" name="Google Shape;98;p17"/>
          <p:cNvCxnSpPr>
            <a:stCxn id="94" idx="3"/>
            <a:endCxn id="97" idx="1"/>
          </p:cNvCxnSpPr>
          <p:nvPr/>
        </p:nvCxnSpPr>
        <p:spPr>
          <a:xfrm flipH="1" rot="10800000">
            <a:off x="4829813" y="4634359"/>
            <a:ext cx="654600" cy="5400"/>
          </a:xfrm>
          <a:prstGeom prst="straightConnector1">
            <a:avLst/>
          </a:prstGeom>
          <a:noFill/>
          <a:ln cap="flat" cmpd="sng" w="9525">
            <a:solidFill>
              <a:srgbClr val="CCCCCC"/>
            </a:solidFill>
            <a:prstDash val="solid"/>
            <a:round/>
            <a:headEnd len="sm" w="sm" type="none"/>
            <a:tailEnd len="med" w="med" type="oval"/>
          </a:ln>
        </p:spPr>
      </p:cxnSp>
      <p:cxnSp>
        <p:nvCxnSpPr>
          <p:cNvPr id="99" name="Google Shape;99;p17"/>
          <p:cNvCxnSpPr>
            <a:stCxn id="92" idx="3"/>
            <a:endCxn id="96" idx="1"/>
          </p:cNvCxnSpPr>
          <p:nvPr/>
        </p:nvCxnSpPr>
        <p:spPr>
          <a:xfrm>
            <a:off x="4829813" y="3891209"/>
            <a:ext cx="654600" cy="0"/>
          </a:xfrm>
          <a:prstGeom prst="straightConnector1">
            <a:avLst/>
          </a:prstGeom>
          <a:noFill/>
          <a:ln cap="flat" cmpd="sng" w="9525">
            <a:solidFill>
              <a:srgbClr val="CCCCCC"/>
            </a:solidFill>
            <a:prstDash val="solid"/>
            <a:round/>
            <a:headEnd len="sm" w="sm" type="none"/>
            <a:tailEnd len="med" w="med" type="oval"/>
          </a:ln>
        </p:spPr>
      </p:cxnSp>
      <p:sp>
        <p:nvSpPr>
          <p:cNvPr id="100" name="Google Shape;100;p17"/>
          <p:cNvSpPr/>
          <p:nvPr/>
        </p:nvSpPr>
        <p:spPr>
          <a:xfrm>
            <a:off x="5484388" y="1374011"/>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rgbClr val="222222"/>
                </a:solidFill>
                <a:latin typeface="Helvetica Neue"/>
                <a:ea typeface="Helvetica Neue"/>
                <a:cs typeface="Helvetica Neue"/>
                <a:sym typeface="Helvetica Neue"/>
              </a:rPr>
              <a:t>SELECT * FROM tabla WHERE (SELECT...)</a:t>
            </a:r>
            <a:endParaRPr b="0" i="0" sz="1100" u="none" cap="none" strike="noStrike">
              <a:solidFill>
                <a:srgbClr val="222222"/>
              </a:solidFill>
              <a:latin typeface="Helvetica Neue"/>
              <a:ea typeface="Helvetica Neue"/>
              <a:cs typeface="Helvetica Neue"/>
              <a:sym typeface="Helvetica Neue"/>
            </a:endParaRPr>
          </a:p>
        </p:txBody>
      </p:sp>
      <p:cxnSp>
        <p:nvCxnSpPr>
          <p:cNvPr id="101" name="Google Shape;101;p17"/>
          <p:cNvCxnSpPr>
            <a:stCxn id="87" idx="3"/>
            <a:endCxn id="100" idx="1"/>
          </p:cNvCxnSpPr>
          <p:nvPr/>
        </p:nvCxnSpPr>
        <p:spPr>
          <a:xfrm>
            <a:off x="4829813" y="1675200"/>
            <a:ext cx="654600" cy="0"/>
          </a:xfrm>
          <a:prstGeom prst="straightConnector1">
            <a:avLst/>
          </a:prstGeom>
          <a:noFill/>
          <a:ln cap="flat" cmpd="sng" w="9525">
            <a:solidFill>
              <a:srgbClr val="D9D9D9"/>
            </a:solidFill>
            <a:prstDash val="solid"/>
            <a:round/>
            <a:headEnd len="sm" w="sm" type="none"/>
            <a:tailEnd len="med" w="med" type="oval"/>
          </a:ln>
        </p:spPr>
      </p:cxnSp>
      <p:sp>
        <p:nvSpPr>
          <p:cNvPr id="102" name="Google Shape;102;p17"/>
          <p:cNvSpPr/>
          <p:nvPr/>
        </p:nvSpPr>
        <p:spPr>
          <a:xfrm>
            <a:off x="3172013" y="640275"/>
            <a:ext cx="1657800" cy="60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419" sz="1100">
                <a:solidFill>
                  <a:srgbClr val="222222"/>
                </a:solidFill>
                <a:latin typeface="Helvetica Neue"/>
                <a:ea typeface="Helvetica Neue"/>
                <a:cs typeface="Helvetica Neue"/>
                <a:sym typeface="Helvetica Neue"/>
              </a:rPr>
              <a:t>UNIÓN</a:t>
            </a:r>
            <a:endParaRPr b="0" i="0" sz="1100" u="none" cap="none" strike="noStrike">
              <a:solidFill>
                <a:srgbClr val="222222"/>
              </a:solidFill>
              <a:latin typeface="Helvetica Neue"/>
              <a:ea typeface="Helvetica Neue"/>
              <a:cs typeface="Helvetica Neue"/>
              <a:sym typeface="Helvetica Neue"/>
            </a:endParaRPr>
          </a:p>
        </p:txBody>
      </p:sp>
      <p:cxnSp>
        <p:nvCxnSpPr>
          <p:cNvPr id="103" name="Google Shape;103;p17"/>
          <p:cNvCxnSpPr>
            <a:stCxn id="86" idx="3"/>
            <a:endCxn id="102" idx="1"/>
          </p:cNvCxnSpPr>
          <p:nvPr/>
        </p:nvCxnSpPr>
        <p:spPr>
          <a:xfrm flipH="1" rot="10800000">
            <a:off x="1748884" y="941553"/>
            <a:ext cx="1423200" cy="1834200"/>
          </a:xfrm>
          <a:prstGeom prst="bentConnector3">
            <a:avLst>
              <a:gd fmla="val 49997" name="adj1"/>
            </a:avLst>
          </a:prstGeom>
          <a:noFill/>
          <a:ln cap="flat" cmpd="sng" w="9525">
            <a:solidFill>
              <a:srgbClr val="CCCCCC"/>
            </a:solidFill>
            <a:prstDash val="solid"/>
            <a:round/>
            <a:headEnd len="sm" w="sm" type="none"/>
            <a:tailEnd len="med" w="med" type="oval"/>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4" name="Google Shape;444;p62"/>
          <p:cNvSpPr txBox="1"/>
          <p:nvPr/>
        </p:nvSpPr>
        <p:spPr>
          <a:xfrm>
            <a:off x="3048950" y="1892925"/>
            <a:ext cx="5483400" cy="15435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Acopl</a:t>
            </a:r>
            <a:r>
              <a:rPr lang="es-419" sz="1800">
                <a:latin typeface="Helvetica Neue Light"/>
                <a:ea typeface="Helvetica Neue Light"/>
                <a:cs typeface="Helvetica Neue Light"/>
                <a:sym typeface="Helvetica Neue Light"/>
              </a:rPr>
              <a:t>a</a:t>
            </a:r>
            <a:r>
              <a:rPr b="0" i="0" lang="es-419" sz="1800" u="none" cap="none" strike="noStrike">
                <a:solidFill>
                  <a:srgbClr val="000000"/>
                </a:solidFill>
                <a:latin typeface="Helvetica Neue Light"/>
                <a:ea typeface="Helvetica Neue Light"/>
                <a:cs typeface="Helvetica Neue Light"/>
                <a:sym typeface="Helvetica Neue Light"/>
              </a:rPr>
              <a:t>mos la sentencia </a:t>
            </a:r>
            <a:r>
              <a:rPr b="1" i="0" lang="es-419" sz="1800" u="none" cap="none" strike="noStrike">
                <a:solidFill>
                  <a:srgbClr val="000000"/>
                </a:solidFill>
                <a:latin typeface="Helvetica Neue"/>
                <a:ea typeface="Helvetica Neue"/>
                <a:cs typeface="Helvetica Neue"/>
                <a:sym typeface="Helvetica Neue"/>
              </a:rPr>
              <a:t>GROUP BY</a:t>
            </a:r>
            <a:r>
              <a:rPr b="0" i="0" lang="es-419" sz="1800" u="none" cap="none" strike="noStrike">
                <a:solidFill>
                  <a:srgbClr val="000000"/>
                </a:solidFill>
                <a:latin typeface="Helvetica Neue Light"/>
                <a:ea typeface="Helvetica Neue Light"/>
                <a:cs typeface="Helvetica Neue Light"/>
                <a:sym typeface="Helvetica Neue Light"/>
              </a:rPr>
              <a:t> dentro de una </a:t>
            </a:r>
            <a:r>
              <a:rPr b="1" i="0" lang="es-419" sz="1800" u="none" cap="none" strike="noStrike">
                <a:solidFill>
                  <a:srgbClr val="000000"/>
                </a:solidFill>
                <a:latin typeface="Helvetica Neue"/>
                <a:ea typeface="Helvetica Neue"/>
                <a:cs typeface="Helvetica Neue"/>
                <a:sym typeface="Helvetica Neue"/>
              </a:rPr>
              <a:t>consulta</a:t>
            </a:r>
            <a:r>
              <a:rPr b="0" i="0" lang="es-419" sz="1800" u="none" cap="none" strike="noStrike">
                <a:solidFill>
                  <a:srgbClr val="000000"/>
                </a:solidFill>
                <a:latin typeface="Helvetica Neue Light"/>
                <a:ea typeface="Helvetica Neue Light"/>
                <a:cs typeface="Helvetica Neue Light"/>
                <a:sym typeface="Helvetica Neue Light"/>
              </a:rPr>
              <a:t> con </a:t>
            </a:r>
            <a:r>
              <a:rPr b="1" i="0" lang="es-419" sz="1800" u="none" cap="none" strike="noStrike">
                <a:solidFill>
                  <a:srgbClr val="000000"/>
                </a:solidFill>
                <a:latin typeface="Helvetica Neue"/>
                <a:ea typeface="Helvetica Neue"/>
                <a:cs typeface="Helvetica Neue"/>
                <a:sym typeface="Helvetica Neue"/>
              </a:rPr>
              <a:t>subconsulta asociada</a:t>
            </a:r>
            <a:r>
              <a:rPr b="0" i="0" lang="es-419"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t/>
            </a:r>
            <a:endParaRPr sz="1800">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highlight>
                  <a:schemeClr val="accent6"/>
                </a:highlight>
                <a:latin typeface="Helvetica Neue Light"/>
                <a:ea typeface="Helvetica Neue Light"/>
                <a:cs typeface="Helvetica Neue Light"/>
                <a:sym typeface="Helvetica Neue Light"/>
              </a:rPr>
              <a:t>Veamos que nuestro ejemplo presta más información que antes</a:t>
            </a:r>
            <a:r>
              <a:rPr b="0" i="0" lang="es-419" sz="1800" u="none" cap="none" strike="noStrike">
                <a:solidFill>
                  <a:srgbClr val="000000"/>
                </a:solidFill>
                <a:latin typeface="Helvetica Neue Light"/>
                <a:ea typeface="Helvetica Neue Light"/>
                <a:cs typeface="Helvetica Neue Light"/>
                <a:sym typeface="Helvetica Neue Light"/>
              </a:rPr>
              <a:t>, destacando ahora en qué se desempeña cada uno de ellos</a:t>
            </a:r>
            <a:endParaRPr b="0" i="0" sz="1800" u="none" cap="none" strike="noStrike">
              <a:solidFill>
                <a:srgbClr val="1E1E1E"/>
              </a:solidFill>
              <a:latin typeface="Helvetica Neue"/>
              <a:ea typeface="Helvetica Neue"/>
              <a:cs typeface="Helvetica Neue"/>
              <a:sym typeface="Helvetica Neue"/>
            </a:endParaRPr>
          </a:p>
        </p:txBody>
      </p:sp>
      <p:sp>
        <p:nvSpPr>
          <p:cNvPr id="445" name="Google Shape;445;p62"/>
          <p:cNvSpPr txBox="1"/>
          <p:nvPr/>
        </p:nvSpPr>
        <p:spPr>
          <a:xfrm>
            <a:off x="483650" y="356825"/>
            <a:ext cx="8110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INTEGRANDO GROUP BY EN CONSULTAS Y SUBCONSULTAS</a:t>
            </a:r>
            <a:endParaRPr b="0" i="0" sz="3500" u="none" cap="none" strike="noStrike">
              <a:solidFill>
                <a:srgbClr val="000000"/>
              </a:solidFill>
              <a:latin typeface="Arial"/>
              <a:ea typeface="Arial"/>
              <a:cs typeface="Arial"/>
              <a:sym typeface="Arial"/>
            </a:endParaRPr>
          </a:p>
        </p:txBody>
      </p:sp>
      <p:pic>
        <p:nvPicPr>
          <p:cNvPr id="446" name="Google Shape;446;p62"/>
          <p:cNvPicPr preferRelativeResize="0"/>
          <p:nvPr/>
        </p:nvPicPr>
        <p:blipFill>
          <a:blip r:embed="rId4">
            <a:alphaModFix/>
          </a:blip>
          <a:stretch>
            <a:fillRect/>
          </a:stretch>
        </p:blipFill>
        <p:spPr>
          <a:xfrm>
            <a:off x="576762" y="1783600"/>
            <a:ext cx="1975425" cy="23021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2" name="Google Shape;452;p63"/>
          <p:cNvSpPr txBox="1"/>
          <p:nvPr/>
        </p:nvSpPr>
        <p:spPr>
          <a:xfrm>
            <a:off x="483650" y="1327200"/>
            <a:ext cx="8349300" cy="1413300"/>
          </a:xfrm>
          <a:prstGeom prst="rect">
            <a:avLst/>
          </a:prstGeom>
          <a:noFill/>
          <a:ln>
            <a:noFill/>
          </a:ln>
        </p:spPr>
        <p:txBody>
          <a:bodyPr anchorCtr="0" anchor="ctr"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1800" u="none" cap="none" strike="noStrike">
                <a:solidFill>
                  <a:srgbClr val="000000"/>
                </a:solidFill>
                <a:latin typeface="Helvetica Neue Light"/>
                <a:ea typeface="Helvetica Neue Light"/>
                <a:cs typeface="Helvetica Neue Light"/>
                <a:sym typeface="Helvetica Neue Light"/>
              </a:rPr>
              <a:t>Debemos obtener la suma de votos por juego, solo de aquell</a:t>
            </a:r>
            <a:r>
              <a:rPr lang="es-419" sz="1800">
                <a:latin typeface="Helvetica Neue Light"/>
                <a:ea typeface="Helvetica Neue Light"/>
                <a:cs typeface="Helvetica Neue Light"/>
                <a:sym typeface="Helvetica Neue Light"/>
              </a:rPr>
              <a:t>o</a:t>
            </a:r>
            <a:r>
              <a:rPr b="0" i="0" lang="es-419" sz="1800" u="none" cap="none" strike="noStrike">
                <a:solidFill>
                  <a:srgbClr val="000000"/>
                </a:solidFill>
                <a:latin typeface="Helvetica Neue Light"/>
                <a:ea typeface="Helvetica Neue Light"/>
                <a:cs typeface="Helvetica Neue Light"/>
                <a:sym typeface="Helvetica Neue Light"/>
              </a:rPr>
              <a:t>s </a:t>
            </a:r>
            <a:r>
              <a:rPr lang="es-419" sz="1800">
                <a:latin typeface="Helvetica Neue Light"/>
                <a:ea typeface="Helvetica Neue Light"/>
                <a:cs typeface="Helvetica Neue Light"/>
                <a:sym typeface="Helvetica Neue Light"/>
              </a:rPr>
              <a:t>juegos de nivel 1. Observemos cómo podemos hacerlo con nuestras tablas</a:t>
            </a:r>
            <a:endParaRPr b="0" i="0" sz="1800" u="none" cap="none" strike="noStrike">
              <a:solidFill>
                <a:srgbClr val="1E1E1E"/>
              </a:solidFill>
              <a:latin typeface="Helvetica Neue"/>
              <a:ea typeface="Helvetica Neue"/>
              <a:cs typeface="Helvetica Neue"/>
              <a:sym typeface="Helvetica Neue"/>
            </a:endParaRPr>
          </a:p>
        </p:txBody>
      </p:sp>
      <p:pic>
        <p:nvPicPr>
          <p:cNvPr id="453" name="Google Shape;453;p63"/>
          <p:cNvPicPr preferRelativeResize="0"/>
          <p:nvPr/>
        </p:nvPicPr>
        <p:blipFill>
          <a:blip r:embed="rId4">
            <a:alphaModFix/>
          </a:blip>
          <a:stretch>
            <a:fillRect/>
          </a:stretch>
        </p:blipFill>
        <p:spPr>
          <a:xfrm>
            <a:off x="779600" y="2646775"/>
            <a:ext cx="7757399" cy="2012850"/>
          </a:xfrm>
          <a:prstGeom prst="rect">
            <a:avLst/>
          </a:prstGeom>
          <a:noFill/>
          <a:ln>
            <a:noFill/>
          </a:ln>
        </p:spPr>
      </p:pic>
      <p:sp>
        <p:nvSpPr>
          <p:cNvPr id="454" name="Google Shape;454;p63"/>
          <p:cNvSpPr txBox="1"/>
          <p:nvPr/>
        </p:nvSpPr>
        <p:spPr>
          <a:xfrm>
            <a:off x="483650" y="356825"/>
            <a:ext cx="8110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INTEGRANDO GROUP BY EN CONSULTAS Y SUBCONSULTAS</a:t>
            </a:r>
            <a:endParaRPr b="0" i="0" sz="35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64"/>
          <p:cNvPicPr preferRelativeResize="0"/>
          <p:nvPr/>
        </p:nvPicPr>
        <p:blipFill>
          <a:blip r:embed="rId3">
            <a:alphaModFix/>
          </a:blip>
          <a:stretch>
            <a:fillRect/>
          </a:stretch>
        </p:blipFill>
        <p:spPr>
          <a:xfrm>
            <a:off x="2344150" y="1287713"/>
            <a:ext cx="6568150" cy="1704269"/>
          </a:xfrm>
          <a:prstGeom prst="rect">
            <a:avLst/>
          </a:prstGeom>
          <a:noFill/>
          <a:ln>
            <a:noFill/>
          </a:ln>
        </p:spPr>
      </p:pic>
      <p:sp>
        <p:nvSpPr>
          <p:cNvPr id="460" name="Google Shape;460;p64"/>
          <p:cNvSpPr/>
          <p:nvPr/>
        </p:nvSpPr>
        <p:spPr>
          <a:xfrm>
            <a:off x="-100" y="3271275"/>
            <a:ext cx="9144000" cy="18726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1" name="Google Shape;461;p6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462" name="Google Shape;462;p64"/>
          <p:cNvSpPr txBox="1"/>
          <p:nvPr/>
        </p:nvSpPr>
        <p:spPr>
          <a:xfrm>
            <a:off x="1078725" y="3376900"/>
            <a:ext cx="6910200" cy="18867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SELECT</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id_game</a:t>
            </a:r>
            <a:r>
              <a:rPr b="0" i="0" lang="es-419" sz="1800" u="none" cap="none" strike="noStrike">
                <a:solidFill>
                  <a:schemeClr val="lt1"/>
                </a:solidFill>
                <a:latin typeface="Consolas"/>
                <a:ea typeface="Consolas"/>
                <a:cs typeface="Consolas"/>
                <a:sym typeface="Consolas"/>
              </a:rPr>
              <a:t>, </a:t>
            </a:r>
            <a:r>
              <a:rPr b="0" i="0" lang="es-419" sz="1800" u="none" cap="none" strike="noStrike">
                <a:solidFill>
                  <a:schemeClr val="accent1"/>
                </a:solidFill>
                <a:latin typeface="Consolas"/>
                <a:ea typeface="Consolas"/>
                <a:cs typeface="Consolas"/>
                <a:sym typeface="Consolas"/>
              </a:rPr>
              <a:t>SUM</a:t>
            </a:r>
            <a:r>
              <a:rPr b="0" i="0" lang="es-419" sz="1800" u="none" cap="none" strike="noStrike">
                <a:solidFill>
                  <a:schemeClr val="lt1"/>
                </a:solidFill>
                <a:latin typeface="Consolas"/>
                <a:ea typeface="Consolas"/>
                <a:cs typeface="Consolas"/>
                <a:sym typeface="Consolas"/>
              </a:rPr>
              <a:t>(</a:t>
            </a:r>
            <a:r>
              <a:rPr lang="es-419" sz="1800">
                <a:solidFill>
                  <a:schemeClr val="lt1"/>
                </a:solidFill>
                <a:latin typeface="Consolas"/>
                <a:ea typeface="Consolas"/>
                <a:cs typeface="Consolas"/>
                <a:sym typeface="Consolas"/>
              </a:rPr>
              <a:t>value</a:t>
            </a:r>
            <a:r>
              <a:rPr b="0" i="0" lang="es-419" sz="1800" u="none" cap="none" strike="noStrike">
                <a:solidFill>
                  <a:schemeClr val="lt1"/>
                </a:solidFill>
                <a:latin typeface="Consolas"/>
                <a:ea typeface="Consolas"/>
                <a:cs typeface="Consolas"/>
                <a:sym typeface="Consolas"/>
              </a:rPr>
              <a:t>) </a:t>
            </a:r>
            <a:r>
              <a:rPr b="0" i="0" lang="es-419" sz="1800" u="none" cap="none" strike="noStrike">
                <a:solidFill>
                  <a:schemeClr val="accent1"/>
                </a:solidFill>
                <a:latin typeface="Consolas"/>
                <a:ea typeface="Consolas"/>
                <a:cs typeface="Consolas"/>
                <a:sym typeface="Consolas"/>
              </a:rPr>
              <a:t>AS</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votos</a:t>
            </a:r>
            <a:endParaRPr sz="1800">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FROM</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vote </a:t>
            </a:r>
            <a:endParaRPr sz="1800">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800"/>
              <a:buFont typeface="Arial"/>
              <a:buNone/>
            </a:pPr>
            <a:r>
              <a:rPr lang="es-419" sz="1800">
                <a:solidFill>
                  <a:schemeClr val="accent1"/>
                </a:solidFill>
                <a:latin typeface="Consolas"/>
                <a:ea typeface="Consolas"/>
                <a:cs typeface="Consolas"/>
                <a:sym typeface="Consolas"/>
              </a:rPr>
              <a:t>WHERE</a:t>
            </a:r>
            <a:r>
              <a:rPr lang="es-419" sz="1800">
                <a:solidFill>
                  <a:schemeClr val="lt1"/>
                </a:solidFill>
                <a:latin typeface="Consolas"/>
                <a:ea typeface="Consolas"/>
                <a:cs typeface="Consolas"/>
                <a:sym typeface="Consolas"/>
              </a:rPr>
              <a:t> id_game </a:t>
            </a:r>
            <a:r>
              <a:rPr lang="es-419" sz="1800">
                <a:solidFill>
                  <a:schemeClr val="accent1"/>
                </a:solidFill>
                <a:latin typeface="Consolas"/>
                <a:ea typeface="Consolas"/>
                <a:cs typeface="Consolas"/>
                <a:sym typeface="Consolas"/>
              </a:rPr>
              <a:t>IN</a:t>
            </a:r>
            <a:r>
              <a:rPr lang="es-419" sz="1800">
                <a:solidFill>
                  <a:schemeClr val="lt1"/>
                </a:solidFill>
                <a:latin typeface="Consolas"/>
                <a:ea typeface="Consolas"/>
                <a:cs typeface="Consolas"/>
                <a:sym typeface="Consolas"/>
              </a:rPr>
              <a:t> (</a:t>
            </a:r>
            <a:r>
              <a:rPr lang="es-419" sz="1800">
                <a:solidFill>
                  <a:schemeClr val="accent1"/>
                </a:solidFill>
                <a:latin typeface="Consolas"/>
                <a:ea typeface="Consolas"/>
                <a:cs typeface="Consolas"/>
                <a:sym typeface="Consolas"/>
              </a:rPr>
              <a:t>SELECT</a:t>
            </a:r>
            <a:r>
              <a:rPr lang="es-419" sz="1800">
                <a:solidFill>
                  <a:schemeClr val="lt1"/>
                </a:solidFill>
                <a:latin typeface="Consolas"/>
                <a:ea typeface="Consolas"/>
                <a:cs typeface="Consolas"/>
                <a:sym typeface="Consolas"/>
              </a:rPr>
              <a:t> id_game </a:t>
            </a:r>
            <a:endParaRPr sz="1800">
              <a:solidFill>
                <a:schemeClr val="lt1"/>
              </a:solidFill>
              <a:latin typeface="Consolas"/>
              <a:ea typeface="Consolas"/>
              <a:cs typeface="Consolas"/>
              <a:sym typeface="Consolas"/>
            </a:endParaRPr>
          </a:p>
          <a:p>
            <a:pPr indent="457200" lvl="0" marL="1828800" marR="38100" rtl="0" algn="l">
              <a:lnSpc>
                <a:spcPct val="128571"/>
              </a:lnSpc>
              <a:spcBef>
                <a:spcPts val="0"/>
              </a:spcBef>
              <a:spcAft>
                <a:spcPts val="0"/>
              </a:spcAft>
              <a:buClr>
                <a:srgbClr val="000000"/>
              </a:buClr>
              <a:buSzPts val="1800"/>
              <a:buFont typeface="Arial"/>
              <a:buNone/>
            </a:pPr>
            <a:r>
              <a:rPr lang="es-419" sz="1800">
                <a:solidFill>
                  <a:schemeClr val="accent1"/>
                </a:solidFill>
                <a:latin typeface="Consolas"/>
                <a:ea typeface="Consolas"/>
                <a:cs typeface="Consolas"/>
                <a:sym typeface="Consolas"/>
              </a:rPr>
              <a:t>FROM</a:t>
            </a:r>
            <a:r>
              <a:rPr lang="es-419" sz="1800">
                <a:solidFill>
                  <a:schemeClr val="lt1"/>
                </a:solidFill>
                <a:latin typeface="Consolas"/>
                <a:ea typeface="Consolas"/>
                <a:cs typeface="Consolas"/>
                <a:sym typeface="Consolas"/>
              </a:rPr>
              <a:t> game </a:t>
            </a:r>
            <a:r>
              <a:rPr lang="es-419" sz="1800">
                <a:solidFill>
                  <a:schemeClr val="accent1"/>
                </a:solidFill>
                <a:latin typeface="Consolas"/>
                <a:ea typeface="Consolas"/>
                <a:cs typeface="Consolas"/>
                <a:sym typeface="Consolas"/>
              </a:rPr>
              <a:t>WHERE</a:t>
            </a:r>
            <a:r>
              <a:rPr lang="es-419" sz="1800">
                <a:solidFill>
                  <a:schemeClr val="lt1"/>
                </a:solidFill>
                <a:latin typeface="Consolas"/>
                <a:ea typeface="Consolas"/>
                <a:cs typeface="Consolas"/>
                <a:sym typeface="Consolas"/>
              </a:rPr>
              <a:t> id_level = 1)</a:t>
            </a:r>
            <a:endParaRPr sz="1800">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rgbClr val="000000"/>
              </a:buClr>
              <a:buSzPts val="1800"/>
              <a:buFont typeface="Arial"/>
              <a:buNone/>
            </a:pPr>
            <a:r>
              <a:rPr b="0" i="0" lang="es-419" sz="1800" u="none" cap="none" strike="noStrike">
                <a:solidFill>
                  <a:schemeClr val="accent1"/>
                </a:solidFill>
                <a:latin typeface="Consolas"/>
                <a:ea typeface="Consolas"/>
                <a:cs typeface="Consolas"/>
                <a:sym typeface="Consolas"/>
              </a:rPr>
              <a:t>GROUP BY</a:t>
            </a:r>
            <a:r>
              <a:rPr b="0" i="0" lang="es-419" sz="1800" u="none" cap="none" strike="noStrike">
                <a:solidFill>
                  <a:schemeClr val="lt1"/>
                </a:solidFill>
                <a:latin typeface="Consolas"/>
                <a:ea typeface="Consolas"/>
                <a:cs typeface="Consolas"/>
                <a:sym typeface="Consolas"/>
              </a:rPr>
              <a:t> </a:t>
            </a:r>
            <a:r>
              <a:rPr lang="es-419" sz="1800">
                <a:solidFill>
                  <a:schemeClr val="lt1"/>
                </a:solidFill>
                <a:latin typeface="Consolas"/>
                <a:ea typeface="Consolas"/>
                <a:cs typeface="Consolas"/>
                <a:sym typeface="Consolas"/>
              </a:rPr>
              <a:t>id_game</a:t>
            </a:r>
            <a:r>
              <a:rPr b="0" i="0" lang="es-419" sz="1800" u="none" cap="none" strike="noStrike">
                <a:solidFill>
                  <a:schemeClr val="lt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63" name="Google Shape;463;p64"/>
          <p:cNvSpPr/>
          <p:nvPr/>
        </p:nvSpPr>
        <p:spPr>
          <a:xfrm>
            <a:off x="7286307" y="2130586"/>
            <a:ext cx="1574400" cy="330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4" name="Google Shape;464;p64"/>
          <p:cNvCxnSpPr/>
          <p:nvPr/>
        </p:nvCxnSpPr>
        <p:spPr>
          <a:xfrm flipH="1" rot="10800000">
            <a:off x="3480375" y="1644450"/>
            <a:ext cx="3978300" cy="525600"/>
          </a:xfrm>
          <a:prstGeom prst="curvedConnector3">
            <a:avLst>
              <a:gd fmla="val 50000" name="adj1"/>
            </a:avLst>
          </a:prstGeom>
          <a:noFill/>
          <a:ln cap="flat" cmpd="sng" w="9525">
            <a:solidFill>
              <a:srgbClr val="FF0000"/>
            </a:solidFill>
            <a:prstDash val="solid"/>
            <a:round/>
            <a:headEnd len="med" w="med" type="none"/>
            <a:tailEnd len="med" w="med" type="none"/>
          </a:ln>
        </p:spPr>
      </p:cxnSp>
      <p:sp>
        <p:nvSpPr>
          <p:cNvPr id="465" name="Google Shape;465;p64"/>
          <p:cNvSpPr txBox="1"/>
          <p:nvPr/>
        </p:nvSpPr>
        <p:spPr>
          <a:xfrm>
            <a:off x="358575" y="1125700"/>
            <a:ext cx="2147400" cy="2028300"/>
          </a:xfrm>
          <a:prstGeom prst="rect">
            <a:avLst/>
          </a:prstGeom>
          <a:noFill/>
          <a:ln>
            <a:noFill/>
          </a:ln>
        </p:spPr>
        <p:txBody>
          <a:bodyPr anchorCtr="0" anchor="ctr" bIns="91425" lIns="91425" spcFirstLastPara="1" rIns="91425" wrap="square" tIns="91425">
            <a:noAutofit/>
          </a:bodyPr>
          <a:lstStyle/>
          <a:p>
            <a:pPr indent="0" lvl="0" marL="0" marR="38100" rtl="0" algn="l">
              <a:lnSpc>
                <a:spcPct val="150000"/>
              </a:lnSpc>
              <a:spcBef>
                <a:spcPts val="0"/>
              </a:spcBef>
              <a:spcAft>
                <a:spcPts val="0"/>
              </a:spcAft>
              <a:buClr>
                <a:srgbClr val="000000"/>
              </a:buClr>
              <a:buSzPts val="1100"/>
              <a:buFont typeface="Arial"/>
              <a:buNone/>
            </a:pPr>
            <a:r>
              <a:rPr lang="es-419" sz="1700">
                <a:latin typeface="Helvetica Neue Light"/>
                <a:ea typeface="Helvetica Neue Light"/>
                <a:cs typeface="Helvetica Neue Light"/>
                <a:sym typeface="Helvetica Neue Light"/>
              </a:rPr>
              <a:t>O</a:t>
            </a:r>
            <a:r>
              <a:rPr b="0" i="0" lang="es-419" sz="1700" u="none" cap="none" strike="noStrike">
                <a:solidFill>
                  <a:srgbClr val="000000"/>
                </a:solidFill>
                <a:latin typeface="Helvetica Neue Light"/>
                <a:ea typeface="Helvetica Neue Light"/>
                <a:cs typeface="Helvetica Neue Light"/>
                <a:sym typeface="Helvetica Neue Light"/>
              </a:rPr>
              <a:t>btener la suma de votos </a:t>
            </a:r>
            <a:r>
              <a:rPr b="1" i="0" lang="es-419" sz="1700" u="none" cap="none" strike="noStrike">
                <a:solidFill>
                  <a:srgbClr val="000000"/>
                </a:solidFill>
                <a:latin typeface="Helvetica Neue"/>
                <a:ea typeface="Helvetica Neue"/>
                <a:cs typeface="Helvetica Neue"/>
                <a:sym typeface="Helvetica Neue"/>
              </a:rPr>
              <a:t>por juego</a:t>
            </a:r>
            <a:r>
              <a:rPr b="0" i="0" lang="es-419" sz="1700" u="none" cap="none" strike="noStrike">
                <a:solidFill>
                  <a:srgbClr val="000000"/>
                </a:solidFill>
                <a:latin typeface="Helvetica Neue Light"/>
                <a:ea typeface="Helvetica Neue Light"/>
                <a:cs typeface="Helvetica Neue Light"/>
                <a:sym typeface="Helvetica Neue Light"/>
              </a:rPr>
              <a:t>, solo de aquell</a:t>
            </a:r>
            <a:r>
              <a:rPr lang="es-419" sz="1700">
                <a:latin typeface="Helvetica Neue Light"/>
                <a:ea typeface="Helvetica Neue Light"/>
                <a:cs typeface="Helvetica Neue Light"/>
                <a:sym typeface="Helvetica Neue Light"/>
              </a:rPr>
              <a:t>o</a:t>
            </a:r>
            <a:r>
              <a:rPr b="0" i="0" lang="es-419" sz="1700" u="none" cap="none" strike="noStrike">
                <a:solidFill>
                  <a:srgbClr val="000000"/>
                </a:solidFill>
                <a:latin typeface="Helvetica Neue Light"/>
                <a:ea typeface="Helvetica Neue Light"/>
                <a:cs typeface="Helvetica Neue Light"/>
                <a:sym typeface="Helvetica Neue Light"/>
              </a:rPr>
              <a:t>s </a:t>
            </a:r>
            <a:r>
              <a:rPr lang="es-419" sz="1700">
                <a:latin typeface="Helvetica Neue Light"/>
                <a:ea typeface="Helvetica Neue Light"/>
                <a:cs typeface="Helvetica Neue Light"/>
                <a:sym typeface="Helvetica Neue Light"/>
              </a:rPr>
              <a:t>juegos de nivel 1.</a:t>
            </a:r>
            <a:endParaRPr b="0" i="0" sz="1700" u="none" cap="none" strike="noStrike">
              <a:solidFill>
                <a:srgbClr val="1E1E1E"/>
              </a:solidFill>
              <a:latin typeface="Helvetica Neue"/>
              <a:ea typeface="Helvetica Neue"/>
              <a:cs typeface="Helvetica Neue"/>
              <a:sym typeface="Helvetica Neue"/>
            </a:endParaRPr>
          </a:p>
        </p:txBody>
      </p:sp>
      <p:sp>
        <p:nvSpPr>
          <p:cNvPr id="466" name="Google Shape;466;p64"/>
          <p:cNvSpPr txBox="1"/>
          <p:nvPr/>
        </p:nvSpPr>
        <p:spPr>
          <a:xfrm>
            <a:off x="483650" y="356825"/>
            <a:ext cx="8110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INTEGRANDO GROUP BY EN CONSULTAS Y SUBCONSULTAS</a:t>
            </a:r>
            <a:endParaRPr b="0" i="0" sz="35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72" name="Google Shape;472;p65"/>
          <p:cNvSpPr txBox="1"/>
          <p:nvPr/>
        </p:nvSpPr>
        <p:spPr>
          <a:xfrm>
            <a:off x="516600" y="2361050"/>
            <a:ext cx="8110800" cy="1717800"/>
          </a:xfrm>
          <a:prstGeom prst="rect">
            <a:avLst/>
          </a:prstGeom>
          <a:noFill/>
          <a:ln>
            <a:noFill/>
          </a:ln>
        </p:spPr>
        <p:txBody>
          <a:bodyPr anchorCtr="0" anchor="ctr"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De esta forma, podremos conocer </a:t>
            </a:r>
            <a:r>
              <a:rPr lang="es-419" sz="2000">
                <a:latin typeface="Helvetica Neue Light"/>
                <a:ea typeface="Helvetica Neue Light"/>
                <a:cs typeface="Helvetica Neue Light"/>
                <a:sym typeface="Helvetica Neue Light"/>
              </a:rPr>
              <a:t>cuál</a:t>
            </a:r>
            <a:r>
              <a:rPr lang="es-419" sz="2000">
                <a:latin typeface="Helvetica Neue Light"/>
                <a:ea typeface="Helvetica Neue Light"/>
                <a:cs typeface="Helvetica Neue Light"/>
                <a:sym typeface="Helvetica Neue Light"/>
              </a:rPr>
              <a:t> es el juego que más puntos acumula con votos, o el que menos si ordenamos el resultado.</a:t>
            </a:r>
            <a:endParaRPr sz="2000">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rgbClr val="000000"/>
              </a:buClr>
              <a:buSzPts val="1100"/>
              <a:buFont typeface="Arial"/>
              <a:buNone/>
            </a:pPr>
            <a:r>
              <a:t/>
            </a:r>
            <a:endParaRPr sz="2000">
              <a:latin typeface="Helvetica Neue Light"/>
              <a:ea typeface="Helvetica Neue Light"/>
              <a:cs typeface="Helvetica Neue Light"/>
              <a:sym typeface="Helvetica Neue Light"/>
            </a:endParaRPr>
          </a:p>
          <a:p>
            <a:pPr indent="0" lvl="0" marL="0" marR="38100" rtl="0" algn="ctr">
              <a:lnSpc>
                <a:spcPct val="150000"/>
              </a:lnSpc>
              <a:spcBef>
                <a:spcPts val="0"/>
              </a:spcBef>
              <a:spcAft>
                <a:spcPts val="0"/>
              </a:spcAft>
              <a:buClr>
                <a:schemeClr val="dk1"/>
              </a:buClr>
              <a:buSzPts val="1100"/>
              <a:buFont typeface="Arial"/>
              <a:buNone/>
            </a:pPr>
            <a:r>
              <a:rPr lang="es-419" sz="2000">
                <a:solidFill>
                  <a:schemeClr val="dk1"/>
                </a:solidFill>
                <a:highlight>
                  <a:schemeClr val="accent6"/>
                </a:highlight>
                <a:latin typeface="Helvetica Neue Light"/>
                <a:ea typeface="Helvetica Neue Light"/>
                <a:cs typeface="Helvetica Neue Light"/>
                <a:sym typeface="Helvetica Neue Light"/>
              </a:rPr>
              <a:t>La flexibilidad de SQL nos permite realizar cualquier consulta, siempre que los diseños estén correctamente normalizados.</a:t>
            </a:r>
            <a:endParaRPr sz="2000">
              <a:solidFill>
                <a:schemeClr val="dk1"/>
              </a:solidFill>
              <a:highlight>
                <a:schemeClr val="accent6"/>
              </a:highlight>
              <a:latin typeface="Helvetica Neue Light"/>
              <a:ea typeface="Helvetica Neue Light"/>
              <a:cs typeface="Helvetica Neue Light"/>
              <a:sym typeface="Helvetica Neue Light"/>
            </a:endParaRPr>
          </a:p>
          <a:p>
            <a:pPr indent="0" lvl="0" marL="0" marR="38100" rtl="0" algn="l">
              <a:lnSpc>
                <a:spcPct val="150000"/>
              </a:lnSpc>
              <a:spcBef>
                <a:spcPts val="0"/>
              </a:spcBef>
              <a:spcAft>
                <a:spcPts val="0"/>
              </a:spcAft>
              <a:buClr>
                <a:srgbClr val="000000"/>
              </a:buClr>
              <a:buSzPts val="1100"/>
              <a:buFont typeface="Arial"/>
              <a:buNone/>
            </a:pPr>
            <a:r>
              <a:t/>
            </a:r>
            <a:endParaRPr sz="2100">
              <a:latin typeface="Helvetica Neue Light"/>
              <a:ea typeface="Helvetica Neue Light"/>
              <a:cs typeface="Helvetica Neue Light"/>
              <a:sym typeface="Helvetica Neue Light"/>
            </a:endParaRPr>
          </a:p>
        </p:txBody>
      </p:sp>
      <p:sp>
        <p:nvSpPr>
          <p:cNvPr id="473" name="Google Shape;473;p65"/>
          <p:cNvSpPr txBox="1"/>
          <p:nvPr/>
        </p:nvSpPr>
        <p:spPr>
          <a:xfrm>
            <a:off x="483650" y="356825"/>
            <a:ext cx="8110800" cy="71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3500">
                <a:latin typeface="Anton"/>
                <a:ea typeface="Anton"/>
                <a:cs typeface="Anton"/>
                <a:sym typeface="Anton"/>
              </a:rPr>
              <a:t>INTEGRANDO GROUP BY EN CONSULTAS Y SUBCONSULTAS</a:t>
            </a:r>
            <a:endParaRPr b="0" i="0" sz="35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77" name="Shape 477"/>
        <p:cNvGrpSpPr/>
        <p:nvPr/>
      </p:nvGrpSpPr>
      <p:grpSpPr>
        <a:xfrm>
          <a:off x="0" y="0"/>
          <a:ext cx="0" cy="0"/>
          <a:chOff x="0" y="0"/>
          <a:chExt cx="0" cy="0"/>
        </a:xfrm>
      </p:grpSpPr>
      <p:sp>
        <p:nvSpPr>
          <p:cNvPr id="478" name="Google Shape;478;p66"/>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USO DE HAVING EN SUBCONSULTAS SQL</a:t>
            </a:r>
            <a:endParaRPr b="0" i="1" sz="3600" u="none" cap="none" strike="noStrike">
              <a:solidFill>
                <a:schemeClr val="dk1"/>
              </a:solidFill>
              <a:latin typeface="Anton"/>
              <a:ea typeface="Anton"/>
              <a:cs typeface="Anton"/>
              <a:sym typeface="Anton"/>
            </a:endParaRPr>
          </a:p>
        </p:txBody>
      </p:sp>
      <p:pic>
        <p:nvPicPr>
          <p:cNvPr id="479" name="Google Shape;479;p66"/>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85" name="Google Shape;485;p67"/>
          <p:cNvSpPr txBox="1"/>
          <p:nvPr/>
        </p:nvSpPr>
        <p:spPr>
          <a:xfrm>
            <a:off x="483650" y="1633825"/>
            <a:ext cx="8110800" cy="2071500"/>
          </a:xfrm>
          <a:prstGeom prst="rect">
            <a:avLst/>
          </a:prstGeom>
          <a:noFill/>
          <a:ln>
            <a:noFill/>
          </a:ln>
        </p:spPr>
        <p:txBody>
          <a:bodyPr anchorCtr="0" anchor="ctr" bIns="91425" lIns="91425" spcFirstLastPara="1" rIns="91425" wrap="square" tIns="91425">
            <a:noAutofit/>
          </a:bodyPr>
          <a:lstStyle/>
          <a:p>
            <a:pPr indent="0" lvl="0" marL="0" marR="38100" rtl="0" algn="ctr">
              <a:lnSpc>
                <a:spcPct val="150000"/>
              </a:lnSpc>
              <a:spcBef>
                <a:spcPts val="0"/>
              </a:spcBef>
              <a:spcAft>
                <a:spcPts val="0"/>
              </a:spcAft>
              <a:buClr>
                <a:srgbClr val="000000"/>
              </a:buClr>
              <a:buSzPts val="1100"/>
              <a:buFont typeface="Arial"/>
              <a:buNone/>
            </a:pPr>
            <a:r>
              <a:rPr b="0" i="0" lang="es-419" sz="2000" u="none" cap="none" strike="noStrike">
                <a:solidFill>
                  <a:srgbClr val="000000"/>
                </a:solidFill>
                <a:latin typeface="Helvetica Neue Light"/>
                <a:ea typeface="Helvetica Neue Light"/>
                <a:cs typeface="Helvetica Neue Light"/>
                <a:sym typeface="Helvetica Neue Light"/>
              </a:rPr>
              <a:t>Veamos cómo integrar consultas con </a:t>
            </a:r>
            <a:r>
              <a:rPr b="1" i="0" lang="es-419" sz="2000" u="none" cap="none" strike="noStrike">
                <a:solidFill>
                  <a:srgbClr val="000000"/>
                </a:solidFill>
                <a:latin typeface="Helvetica Neue"/>
                <a:ea typeface="Helvetica Neue"/>
                <a:cs typeface="Helvetica Neue"/>
                <a:sym typeface="Helvetica Neue"/>
              </a:rPr>
              <a:t>HAVING</a:t>
            </a:r>
            <a:r>
              <a:rPr b="0" i="0" lang="es-419" sz="2000" u="none" cap="none" strike="noStrike">
                <a:solidFill>
                  <a:srgbClr val="000000"/>
                </a:solidFill>
                <a:latin typeface="Helvetica Neue Light"/>
                <a:ea typeface="Helvetica Neue Light"/>
                <a:cs typeface="Helvetica Neue Light"/>
                <a:sym typeface="Helvetica Neue Light"/>
              </a:rPr>
              <a:t>. Ahora </a:t>
            </a:r>
            <a:r>
              <a:rPr lang="es-419" sz="2000">
                <a:latin typeface="Helvetica Neue Light"/>
                <a:ea typeface="Helvetica Neue Light"/>
                <a:cs typeface="Helvetica Neue Light"/>
                <a:sym typeface="Helvetica Neue Light"/>
              </a:rPr>
              <a:t>s</a:t>
            </a:r>
            <a:r>
              <a:rPr b="0" i="0" lang="es-419" sz="2000" u="none" cap="none" strike="noStrike">
                <a:solidFill>
                  <a:srgbClr val="000000"/>
                </a:solidFill>
                <a:latin typeface="Helvetica Neue Light"/>
                <a:ea typeface="Helvetica Neue Light"/>
                <a:cs typeface="Helvetica Neue Light"/>
                <a:sym typeface="Helvetica Neue Light"/>
              </a:rPr>
              <a:t>eleccionaremos </a:t>
            </a:r>
            <a:r>
              <a:rPr lang="es-419" sz="2000">
                <a:solidFill>
                  <a:schemeClr val="dk1"/>
                </a:solidFill>
                <a:latin typeface="Helvetica Neue Light"/>
                <a:ea typeface="Helvetica Neue Light"/>
                <a:cs typeface="Helvetica Neue Light"/>
                <a:sym typeface="Helvetica Neue Light"/>
              </a:rPr>
              <a:t>los juegos pero sólo aquellos que hayan tenido más de un voto. </a:t>
            </a:r>
            <a:endParaRPr b="0" i="0" sz="2000" u="none" cap="none" strike="noStrike">
              <a:solidFill>
                <a:srgbClr val="1E1E1E"/>
              </a:solidFill>
              <a:latin typeface="Helvetica Neue"/>
              <a:ea typeface="Helvetica Neue"/>
              <a:cs typeface="Helvetica Neue"/>
              <a:sym typeface="Helvetica Neue"/>
            </a:endParaRPr>
          </a:p>
        </p:txBody>
      </p:sp>
      <p:sp>
        <p:nvSpPr>
          <p:cNvPr id="486" name="Google Shape;486;p67"/>
          <p:cNvSpPr txBox="1"/>
          <p:nvPr/>
        </p:nvSpPr>
        <p:spPr>
          <a:xfrm>
            <a:off x="318950" y="536600"/>
            <a:ext cx="8275500" cy="6771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None/>
            </a:pPr>
            <a:r>
              <a:rPr i="1" lang="es-419" sz="3200">
                <a:solidFill>
                  <a:schemeClr val="dk1"/>
                </a:solidFill>
                <a:latin typeface="Anton"/>
                <a:ea typeface="Anton"/>
                <a:cs typeface="Anton"/>
                <a:sym typeface="Anton"/>
              </a:rPr>
              <a:t>INTEGRANDO HAVING EN CONSULTAS Y SUBCONSULTAS</a:t>
            </a:r>
            <a:endParaRPr i="1" sz="3200">
              <a:latin typeface="Anton"/>
              <a:ea typeface="Anton"/>
              <a:cs typeface="Anton"/>
              <a:sym typeface="Anton"/>
            </a:endParaRPr>
          </a:p>
        </p:txBody>
      </p:sp>
      <p:pic>
        <p:nvPicPr>
          <p:cNvPr id="487" name="Google Shape;487;p67"/>
          <p:cNvPicPr preferRelativeResize="0"/>
          <p:nvPr/>
        </p:nvPicPr>
        <p:blipFill>
          <a:blip r:embed="rId4">
            <a:alphaModFix/>
          </a:blip>
          <a:stretch>
            <a:fillRect/>
          </a:stretch>
        </p:blipFill>
        <p:spPr>
          <a:xfrm>
            <a:off x="3978737" y="3647850"/>
            <a:ext cx="1186525" cy="11865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8"/>
          <p:cNvSpPr/>
          <p:nvPr/>
        </p:nvSpPr>
        <p:spPr>
          <a:xfrm>
            <a:off x="4593275" y="1203800"/>
            <a:ext cx="4161300" cy="3939900"/>
          </a:xfrm>
          <a:prstGeom prst="rect">
            <a:avLst/>
          </a:prstGeom>
          <a:gradFill>
            <a:gsLst>
              <a:gs pos="0">
                <a:srgbClr val="696969"/>
              </a:gs>
              <a:gs pos="100000">
                <a:srgbClr val="1D1D1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3" name="Google Shape;493;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94" name="Google Shape;494;p68"/>
          <p:cNvSpPr txBox="1"/>
          <p:nvPr/>
        </p:nvSpPr>
        <p:spPr>
          <a:xfrm>
            <a:off x="4593275" y="1562000"/>
            <a:ext cx="4161300" cy="29553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800"/>
              <a:buFont typeface="Arial"/>
              <a:buNone/>
            </a:pPr>
            <a:r>
              <a:rPr lang="es-419" sz="1800">
                <a:solidFill>
                  <a:schemeClr val="accent1"/>
                </a:solidFill>
                <a:latin typeface="Consolas"/>
                <a:ea typeface="Consolas"/>
                <a:cs typeface="Consolas"/>
                <a:sym typeface="Consolas"/>
              </a:rPr>
              <a:t>SELECT</a:t>
            </a:r>
            <a:r>
              <a:rPr lang="es-419" sz="1800">
                <a:solidFill>
                  <a:schemeClr val="lt1"/>
                </a:solidFill>
                <a:latin typeface="Consolas"/>
                <a:ea typeface="Consolas"/>
                <a:cs typeface="Consolas"/>
                <a:sym typeface="Consolas"/>
              </a:rPr>
              <a:t> id_game, name</a:t>
            </a:r>
            <a:endParaRPr sz="1800">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chemeClr val="dk1"/>
              </a:buClr>
              <a:buSzPts val="1100"/>
              <a:buFont typeface="Arial"/>
              <a:buNone/>
            </a:pPr>
            <a:r>
              <a:rPr lang="es-419" sz="1800">
                <a:solidFill>
                  <a:schemeClr val="accent1"/>
                </a:solidFill>
                <a:latin typeface="Consolas"/>
                <a:ea typeface="Consolas"/>
                <a:cs typeface="Consolas"/>
                <a:sym typeface="Consolas"/>
              </a:rPr>
              <a:t>FROM</a:t>
            </a:r>
            <a:r>
              <a:rPr lang="es-419" sz="1800">
                <a:solidFill>
                  <a:schemeClr val="lt1"/>
                </a:solidFill>
                <a:latin typeface="Consolas"/>
                <a:ea typeface="Consolas"/>
                <a:cs typeface="Consolas"/>
                <a:sym typeface="Consolas"/>
              </a:rPr>
              <a:t> game</a:t>
            </a:r>
            <a:endParaRPr sz="1800">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chemeClr val="dk1"/>
              </a:buClr>
              <a:buSzPts val="1800"/>
              <a:buFont typeface="Arial"/>
              <a:buNone/>
            </a:pPr>
            <a:r>
              <a:rPr lang="es-419" sz="1800">
                <a:solidFill>
                  <a:schemeClr val="accent1"/>
                </a:solidFill>
                <a:latin typeface="Consolas"/>
                <a:ea typeface="Consolas"/>
                <a:cs typeface="Consolas"/>
                <a:sym typeface="Consolas"/>
              </a:rPr>
              <a:t>WHERE</a:t>
            </a:r>
            <a:r>
              <a:rPr lang="es-419" sz="1800">
                <a:solidFill>
                  <a:schemeClr val="lt1"/>
                </a:solidFill>
                <a:latin typeface="Consolas"/>
                <a:ea typeface="Consolas"/>
                <a:cs typeface="Consolas"/>
                <a:sym typeface="Consolas"/>
              </a:rPr>
              <a:t> id_level = 1 </a:t>
            </a:r>
            <a:r>
              <a:rPr lang="es-419" sz="1800">
                <a:solidFill>
                  <a:schemeClr val="accent1"/>
                </a:solidFill>
                <a:latin typeface="Consolas"/>
                <a:ea typeface="Consolas"/>
                <a:cs typeface="Consolas"/>
                <a:sym typeface="Consolas"/>
              </a:rPr>
              <a:t>AND</a:t>
            </a:r>
            <a:endParaRPr sz="1800">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chemeClr val="dk1"/>
              </a:buClr>
              <a:buSzPts val="1800"/>
              <a:buFont typeface="Arial"/>
              <a:buNone/>
            </a:pPr>
            <a:r>
              <a:rPr lang="es-419" sz="1800">
                <a:solidFill>
                  <a:schemeClr val="lt1"/>
                </a:solidFill>
                <a:latin typeface="Consolas"/>
                <a:ea typeface="Consolas"/>
                <a:cs typeface="Consolas"/>
                <a:sym typeface="Consolas"/>
              </a:rPr>
              <a:t>     id_game </a:t>
            </a:r>
            <a:r>
              <a:rPr lang="es-419" sz="1800">
                <a:solidFill>
                  <a:schemeClr val="accent1"/>
                </a:solidFill>
                <a:latin typeface="Consolas"/>
                <a:ea typeface="Consolas"/>
                <a:cs typeface="Consolas"/>
                <a:sym typeface="Consolas"/>
              </a:rPr>
              <a:t>IN</a:t>
            </a:r>
            <a:r>
              <a:rPr lang="es-419" sz="1800">
                <a:solidFill>
                  <a:schemeClr val="lt1"/>
                </a:solidFill>
                <a:latin typeface="Consolas"/>
                <a:ea typeface="Consolas"/>
                <a:cs typeface="Consolas"/>
                <a:sym typeface="Consolas"/>
              </a:rPr>
              <a:t> </a:t>
            </a:r>
            <a:endParaRPr sz="1800">
              <a:solidFill>
                <a:schemeClr val="lt1"/>
              </a:solidFill>
              <a:latin typeface="Consolas"/>
              <a:ea typeface="Consolas"/>
              <a:cs typeface="Consolas"/>
              <a:sym typeface="Consolas"/>
            </a:endParaRPr>
          </a:p>
          <a:p>
            <a:pPr indent="457200" lvl="0" marL="457200" marR="38100" rtl="0" algn="l">
              <a:lnSpc>
                <a:spcPct val="128571"/>
              </a:lnSpc>
              <a:spcBef>
                <a:spcPts val="0"/>
              </a:spcBef>
              <a:spcAft>
                <a:spcPts val="0"/>
              </a:spcAft>
              <a:buClr>
                <a:schemeClr val="dk1"/>
              </a:buClr>
              <a:buSzPts val="1800"/>
              <a:buFont typeface="Arial"/>
              <a:buNone/>
            </a:pPr>
            <a:r>
              <a:rPr lang="es-419" sz="1800">
                <a:solidFill>
                  <a:schemeClr val="lt1"/>
                </a:solidFill>
                <a:latin typeface="Consolas"/>
                <a:ea typeface="Consolas"/>
                <a:cs typeface="Consolas"/>
                <a:sym typeface="Consolas"/>
              </a:rPr>
              <a:t> (</a:t>
            </a:r>
            <a:r>
              <a:rPr lang="es-419" sz="1800">
                <a:solidFill>
                  <a:schemeClr val="accent1"/>
                </a:solidFill>
                <a:latin typeface="Consolas"/>
                <a:ea typeface="Consolas"/>
                <a:cs typeface="Consolas"/>
                <a:sym typeface="Consolas"/>
              </a:rPr>
              <a:t>SELECT</a:t>
            </a:r>
            <a:r>
              <a:rPr lang="es-419" sz="1800">
                <a:solidFill>
                  <a:schemeClr val="lt1"/>
                </a:solidFill>
                <a:latin typeface="Consolas"/>
                <a:ea typeface="Consolas"/>
                <a:cs typeface="Consolas"/>
                <a:sym typeface="Consolas"/>
              </a:rPr>
              <a:t> id_game</a:t>
            </a:r>
            <a:endParaRPr sz="1800">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chemeClr val="dk1"/>
              </a:buClr>
              <a:buSzPts val="1800"/>
              <a:buFont typeface="Arial"/>
              <a:buNone/>
            </a:pPr>
            <a:r>
              <a:rPr lang="es-419" sz="1800">
                <a:solidFill>
                  <a:schemeClr val="lt1"/>
                </a:solidFill>
                <a:latin typeface="Consolas"/>
                <a:ea typeface="Consolas"/>
                <a:cs typeface="Consolas"/>
                <a:sym typeface="Consolas"/>
              </a:rPr>
              <a:t>         </a:t>
            </a:r>
            <a:r>
              <a:rPr lang="es-419" sz="1800">
                <a:solidFill>
                  <a:schemeClr val="accent1"/>
                </a:solidFill>
                <a:latin typeface="Consolas"/>
                <a:ea typeface="Consolas"/>
                <a:cs typeface="Consolas"/>
                <a:sym typeface="Consolas"/>
              </a:rPr>
              <a:t>FROM</a:t>
            </a:r>
            <a:r>
              <a:rPr lang="es-419" sz="1800">
                <a:solidFill>
                  <a:schemeClr val="lt1"/>
                </a:solidFill>
                <a:latin typeface="Consolas"/>
                <a:ea typeface="Consolas"/>
                <a:cs typeface="Consolas"/>
                <a:sym typeface="Consolas"/>
              </a:rPr>
              <a:t> vote</a:t>
            </a:r>
            <a:endParaRPr sz="1800">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chemeClr val="dk1"/>
              </a:buClr>
              <a:buSzPts val="1800"/>
              <a:buFont typeface="Arial"/>
              <a:buNone/>
            </a:pPr>
            <a:r>
              <a:rPr lang="es-419" sz="1800">
                <a:solidFill>
                  <a:schemeClr val="lt1"/>
                </a:solidFill>
                <a:latin typeface="Consolas"/>
                <a:ea typeface="Consolas"/>
                <a:cs typeface="Consolas"/>
                <a:sym typeface="Consolas"/>
              </a:rPr>
              <a:t>         </a:t>
            </a:r>
            <a:r>
              <a:rPr lang="es-419" sz="1800">
                <a:solidFill>
                  <a:schemeClr val="accent1"/>
                </a:solidFill>
                <a:latin typeface="Consolas"/>
                <a:ea typeface="Consolas"/>
                <a:cs typeface="Consolas"/>
                <a:sym typeface="Consolas"/>
              </a:rPr>
              <a:t>GROUP</a:t>
            </a:r>
            <a:r>
              <a:rPr lang="es-419" sz="1800">
                <a:solidFill>
                  <a:schemeClr val="lt1"/>
                </a:solidFill>
                <a:latin typeface="Consolas"/>
                <a:ea typeface="Consolas"/>
                <a:cs typeface="Consolas"/>
                <a:sym typeface="Consolas"/>
              </a:rPr>
              <a:t> </a:t>
            </a:r>
            <a:r>
              <a:rPr lang="es-419" sz="1800">
                <a:solidFill>
                  <a:schemeClr val="accent1"/>
                </a:solidFill>
                <a:latin typeface="Consolas"/>
                <a:ea typeface="Consolas"/>
                <a:cs typeface="Consolas"/>
                <a:sym typeface="Consolas"/>
              </a:rPr>
              <a:t>BY</a:t>
            </a:r>
            <a:r>
              <a:rPr lang="es-419" sz="1800">
                <a:solidFill>
                  <a:schemeClr val="lt1"/>
                </a:solidFill>
                <a:latin typeface="Consolas"/>
                <a:ea typeface="Consolas"/>
                <a:cs typeface="Consolas"/>
                <a:sym typeface="Consolas"/>
              </a:rPr>
              <a:t> id_game</a:t>
            </a:r>
            <a:endParaRPr sz="1800">
              <a:solidFill>
                <a:schemeClr val="lt1"/>
              </a:solidFill>
              <a:latin typeface="Consolas"/>
              <a:ea typeface="Consolas"/>
              <a:cs typeface="Consolas"/>
              <a:sym typeface="Consolas"/>
            </a:endParaRPr>
          </a:p>
          <a:p>
            <a:pPr indent="0" lvl="0" marL="0" marR="38100" rtl="0" algn="l">
              <a:lnSpc>
                <a:spcPct val="128571"/>
              </a:lnSpc>
              <a:spcBef>
                <a:spcPts val="0"/>
              </a:spcBef>
              <a:spcAft>
                <a:spcPts val="0"/>
              </a:spcAft>
              <a:buClr>
                <a:schemeClr val="dk1"/>
              </a:buClr>
              <a:buSzPts val="1800"/>
              <a:buFont typeface="Arial"/>
              <a:buNone/>
            </a:pPr>
            <a:r>
              <a:rPr lang="es-419" sz="1800">
                <a:solidFill>
                  <a:schemeClr val="lt1"/>
                </a:solidFill>
                <a:latin typeface="Consolas"/>
                <a:ea typeface="Consolas"/>
                <a:cs typeface="Consolas"/>
                <a:sym typeface="Consolas"/>
              </a:rPr>
              <a:t>         </a:t>
            </a:r>
            <a:r>
              <a:rPr lang="es-419" sz="1800">
                <a:solidFill>
                  <a:schemeClr val="accent1"/>
                </a:solidFill>
                <a:latin typeface="Consolas"/>
                <a:ea typeface="Consolas"/>
                <a:cs typeface="Consolas"/>
                <a:sym typeface="Consolas"/>
              </a:rPr>
              <a:t>HAVING</a:t>
            </a:r>
            <a:r>
              <a:rPr lang="es-419" sz="1800">
                <a:solidFill>
                  <a:schemeClr val="lt1"/>
                </a:solidFill>
                <a:latin typeface="Consolas"/>
                <a:ea typeface="Consolas"/>
                <a:cs typeface="Consolas"/>
                <a:sym typeface="Consolas"/>
              </a:rPr>
              <a:t> count(*) &gt; 1);</a:t>
            </a:r>
            <a:endParaRPr sz="1800">
              <a:solidFill>
                <a:schemeClr val="accent1"/>
              </a:solidFill>
              <a:latin typeface="Consolas"/>
              <a:ea typeface="Consolas"/>
              <a:cs typeface="Consolas"/>
              <a:sym typeface="Consolas"/>
            </a:endParaRPr>
          </a:p>
        </p:txBody>
      </p:sp>
      <p:sp>
        <p:nvSpPr>
          <p:cNvPr id="495" name="Google Shape;495;p68"/>
          <p:cNvSpPr txBox="1"/>
          <p:nvPr/>
        </p:nvSpPr>
        <p:spPr>
          <a:xfrm>
            <a:off x="531550" y="3140525"/>
            <a:ext cx="3439500" cy="14160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None/>
            </a:pPr>
            <a:r>
              <a:rPr lang="es-419" sz="2000">
                <a:solidFill>
                  <a:schemeClr val="dk1"/>
                </a:solidFill>
                <a:latin typeface="Helvetica Neue Light"/>
                <a:ea typeface="Helvetica Neue Light"/>
                <a:cs typeface="Helvetica Neue Light"/>
                <a:sym typeface="Helvetica Neue Light"/>
              </a:rPr>
              <a:t>Seleccionaremos los juegos pero sólo aquellos que hayan tenido más de un voto 👉</a:t>
            </a:r>
            <a:endParaRPr sz="2000">
              <a:latin typeface="Helvetica Neue Light"/>
              <a:ea typeface="Helvetica Neue Light"/>
              <a:cs typeface="Helvetica Neue Light"/>
              <a:sym typeface="Helvetica Neue Light"/>
            </a:endParaRPr>
          </a:p>
        </p:txBody>
      </p:sp>
      <p:pic>
        <p:nvPicPr>
          <p:cNvPr id="496" name="Google Shape;496;p68"/>
          <p:cNvPicPr preferRelativeResize="0"/>
          <p:nvPr/>
        </p:nvPicPr>
        <p:blipFill>
          <a:blip r:embed="rId4">
            <a:alphaModFix/>
          </a:blip>
          <a:stretch>
            <a:fillRect/>
          </a:stretch>
        </p:blipFill>
        <p:spPr>
          <a:xfrm>
            <a:off x="-8362" y="1329425"/>
            <a:ext cx="4519324" cy="1265776"/>
          </a:xfrm>
          <a:prstGeom prst="rect">
            <a:avLst/>
          </a:prstGeom>
          <a:noFill/>
          <a:ln>
            <a:noFill/>
          </a:ln>
        </p:spPr>
      </p:pic>
      <p:sp>
        <p:nvSpPr>
          <p:cNvPr id="497" name="Google Shape;497;p68"/>
          <p:cNvSpPr txBox="1"/>
          <p:nvPr/>
        </p:nvSpPr>
        <p:spPr>
          <a:xfrm>
            <a:off x="318950" y="536600"/>
            <a:ext cx="8275500" cy="6771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None/>
            </a:pPr>
            <a:r>
              <a:rPr i="1" lang="es-419" sz="3200">
                <a:solidFill>
                  <a:schemeClr val="dk1"/>
                </a:solidFill>
                <a:latin typeface="Anton"/>
                <a:ea typeface="Anton"/>
                <a:cs typeface="Anton"/>
                <a:sym typeface="Anton"/>
              </a:rPr>
              <a:t>INTEGRANDO HAVING EN CONSULTAS Y SUBCONSULTAS</a:t>
            </a:r>
            <a:endParaRPr i="1" sz="3200">
              <a:latin typeface="Anton"/>
              <a:ea typeface="Anton"/>
              <a:cs typeface="Anton"/>
              <a:sym typeface="Anto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9"/>
          <p:cNvSpPr txBox="1"/>
          <p:nvPr/>
        </p:nvSpPr>
        <p:spPr>
          <a:xfrm>
            <a:off x="335600" y="2520825"/>
            <a:ext cx="8543700" cy="78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SUBCONSULTAS SQL</a:t>
            </a:r>
            <a:endParaRPr b="0" i="1" sz="4000" u="none" cap="none" strike="noStrike">
              <a:solidFill>
                <a:srgbClr val="000000"/>
              </a:solidFill>
              <a:latin typeface="Anton"/>
              <a:ea typeface="Anton"/>
              <a:cs typeface="Anton"/>
              <a:sym typeface="Anton"/>
            </a:endParaRPr>
          </a:p>
        </p:txBody>
      </p:sp>
      <p:sp>
        <p:nvSpPr>
          <p:cNvPr id="503" name="Google Shape;503;p69"/>
          <p:cNvSpPr txBox="1"/>
          <p:nvPr/>
        </p:nvSpPr>
        <p:spPr>
          <a:xfrm>
            <a:off x="129950" y="3392050"/>
            <a:ext cx="8955000" cy="11613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419" sz="2000" u="none" cap="none" strike="noStrike">
                <a:solidFill>
                  <a:schemeClr val="dk1"/>
                </a:solidFill>
                <a:highlight>
                  <a:schemeClr val="lt1"/>
                </a:highlight>
                <a:latin typeface="Helvetica Neue Light"/>
                <a:ea typeface="Helvetica Neue Light"/>
                <a:cs typeface="Helvetica Neue Light"/>
                <a:sym typeface="Helvetica Neue Light"/>
              </a:rPr>
              <a:t>Con base en la estructura previamente generada, resolver las consignas presentadas.</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16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s-419" sz="1600" u="none" cap="none" strike="noStrike">
                <a:solidFill>
                  <a:schemeClr val="dk1"/>
                </a:solidFill>
                <a:highlight>
                  <a:schemeClr val="lt1"/>
                </a:highlight>
                <a:latin typeface="Helvetica Neue Light"/>
                <a:ea typeface="Helvetica Neue Light"/>
                <a:cs typeface="Helvetica Neue Light"/>
                <a:sym typeface="Helvetica Neue Light"/>
              </a:rPr>
              <a:t>Tiempo estimado: 10 minutos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504" name="Google Shape;504;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05" name="Google Shape;505;p69"/>
          <p:cNvPicPr preferRelativeResize="0"/>
          <p:nvPr/>
        </p:nvPicPr>
        <p:blipFill rotWithShape="1">
          <a:blip r:embed="rId4">
            <a:alphaModFix/>
          </a:blip>
          <a:srcRect b="0" l="0" r="0" t="0"/>
          <a:stretch/>
        </p:blipFill>
        <p:spPr>
          <a:xfrm>
            <a:off x="3882275" y="1051649"/>
            <a:ext cx="1379450" cy="1379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0"/>
          <p:cNvSpPr txBox="1"/>
          <p:nvPr/>
        </p:nvSpPr>
        <p:spPr>
          <a:xfrm>
            <a:off x="340350" y="818688"/>
            <a:ext cx="8463300" cy="3662100"/>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800"/>
              <a:buFont typeface="Arial"/>
              <a:buNone/>
            </a:pPr>
            <a:r>
              <a:rPr b="0" i="0" lang="es-419" sz="1800" u="none" cap="none" strike="noStrike">
                <a:solidFill>
                  <a:schemeClr val="dk1"/>
                </a:solidFill>
                <a:latin typeface="Helvetica Neue Light"/>
                <a:ea typeface="Helvetica Neue Light"/>
                <a:cs typeface="Helvetica Neue Light"/>
                <a:sym typeface="Helvetica Neue Light"/>
              </a:rPr>
              <a:t>Llevemos todos los ejemplos hasta aquí aprendidos, a la base de datos </a:t>
            </a:r>
            <a:r>
              <a:rPr b="1" lang="es-419" sz="1800">
                <a:solidFill>
                  <a:schemeClr val="dk1"/>
                </a:solidFill>
                <a:latin typeface="Helvetica Neue"/>
                <a:ea typeface="Helvetica Neue"/>
                <a:cs typeface="Helvetica Neue"/>
                <a:sym typeface="Helvetica Neue"/>
              </a:rPr>
              <a:t>GAMER</a:t>
            </a:r>
            <a:r>
              <a:rPr b="0" i="0" lang="es-419" sz="1800" u="none" cap="none" strike="noStrike">
                <a:solidFill>
                  <a:schemeClr val="dk1"/>
                </a:solidFill>
                <a:latin typeface="Helvetica Neue Light"/>
                <a:ea typeface="Helvetica Neue Light"/>
                <a:cs typeface="Helvetica Neue Light"/>
                <a:sym typeface="Helvetica Neue Light"/>
              </a:rPr>
              <a:t>. </a:t>
            </a:r>
            <a:r>
              <a:rPr lang="es-419" sz="1800">
                <a:solidFill>
                  <a:schemeClr val="dk1"/>
                </a:solidFill>
                <a:latin typeface="Helvetica Neue Light"/>
                <a:ea typeface="Helvetica Neue Light"/>
                <a:cs typeface="Helvetica Neue Light"/>
                <a:sym typeface="Helvetica Neue Light"/>
              </a:rPr>
              <a:t>Trabajamos</a:t>
            </a:r>
            <a:r>
              <a:rPr b="0" i="0" lang="es-419" sz="1800" u="none" cap="none" strike="noStrike">
                <a:solidFill>
                  <a:schemeClr val="dk1"/>
                </a:solidFill>
                <a:latin typeface="Helvetica Neue Light"/>
                <a:ea typeface="Helvetica Neue Light"/>
                <a:cs typeface="Helvetica Neue Light"/>
                <a:sym typeface="Helvetica Neue Light"/>
              </a:rPr>
              <a:t> con las tablas </a:t>
            </a:r>
            <a:r>
              <a:rPr b="1" lang="es-419" sz="1800">
                <a:solidFill>
                  <a:schemeClr val="dk1"/>
                </a:solidFill>
                <a:latin typeface="Helvetica Neue"/>
                <a:ea typeface="Helvetica Neue"/>
                <a:cs typeface="Helvetica Neue"/>
                <a:sym typeface="Helvetica Neue"/>
              </a:rPr>
              <a:t> </a:t>
            </a:r>
            <a:r>
              <a:rPr b="0" i="0" lang="es-419" sz="1800" u="none" cap="none" strike="noStrike">
                <a:solidFill>
                  <a:schemeClr val="dk1"/>
                </a:solidFill>
                <a:latin typeface="Helvetica Neue Light"/>
                <a:ea typeface="Helvetica Neue Light"/>
                <a:cs typeface="Helvetica Neue Light"/>
                <a:sym typeface="Helvetica Neue Light"/>
              </a:rPr>
              <a:t>combinando consultas y subconsultas que cumplan con el uso de:</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rgbClr val="EF89D2"/>
              </a:buClr>
              <a:buSzPts val="1800"/>
              <a:buFont typeface="Helvetica Neue"/>
              <a:buChar char="●"/>
            </a:pPr>
            <a:r>
              <a:rPr lang="es-419" sz="1800">
                <a:solidFill>
                  <a:schemeClr val="dk1"/>
                </a:solidFill>
                <a:latin typeface="Helvetica Neue Light"/>
                <a:ea typeface="Helvetica Neue Light"/>
                <a:cs typeface="Helvetica Neue Light"/>
                <a:sym typeface="Helvetica Neue Light"/>
              </a:rPr>
              <a:t>Juegos jugados por jugador</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rgbClr val="EF89D2"/>
              </a:buClr>
              <a:buSzPts val="1800"/>
              <a:buFont typeface="Helvetica Neue"/>
              <a:buChar char="●"/>
            </a:pPr>
            <a:r>
              <a:rPr b="0" i="0" lang="es-419" sz="1800" u="none" cap="none" strike="noStrike">
                <a:solidFill>
                  <a:schemeClr val="dk1"/>
                </a:solidFill>
                <a:latin typeface="Helvetica Neue Light"/>
                <a:ea typeface="Helvetica Neue Light"/>
                <a:cs typeface="Helvetica Neue Light"/>
                <a:sym typeface="Helvetica Neue Light"/>
              </a:rPr>
              <a:t>Condicionales en el nombre de</a:t>
            </a:r>
            <a:r>
              <a:rPr lang="es-419" sz="1800">
                <a:solidFill>
                  <a:schemeClr val="dk1"/>
                </a:solidFill>
                <a:latin typeface="Helvetica Neue Light"/>
                <a:ea typeface="Helvetica Neue Light"/>
                <a:cs typeface="Helvetica Neue Light"/>
                <a:sym typeface="Helvetica Neue Light"/>
              </a:rPr>
              <a:t> los usuarios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rgbClr val="EF89D2"/>
              </a:buClr>
              <a:buSzPts val="1800"/>
              <a:buFont typeface="Helvetica Neue"/>
              <a:buChar char="●"/>
            </a:pPr>
            <a:r>
              <a:rPr b="0" i="0" lang="es-419" sz="1800" u="none" cap="none" strike="noStrike">
                <a:solidFill>
                  <a:schemeClr val="dk1"/>
                </a:solidFill>
                <a:latin typeface="Helvetica Neue Light"/>
                <a:ea typeface="Helvetica Neue Light"/>
                <a:cs typeface="Helvetica Neue Light"/>
                <a:sym typeface="Helvetica Neue Light"/>
              </a:rPr>
              <a:t>Integración de HAVING</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just">
              <a:lnSpc>
                <a:spcPct val="150000"/>
              </a:lnSpc>
              <a:spcBef>
                <a:spcPts val="0"/>
              </a:spcBef>
              <a:spcAft>
                <a:spcPts val="0"/>
              </a:spcAft>
              <a:buClr>
                <a:srgbClr val="EF89D2"/>
              </a:buClr>
              <a:buSzPts val="1800"/>
              <a:buFont typeface="Helvetica Neue"/>
              <a:buChar char="●"/>
            </a:pPr>
            <a:r>
              <a:rPr b="0" i="0" lang="es-419" sz="1800" u="none" cap="none" strike="noStrike">
                <a:solidFill>
                  <a:schemeClr val="dk1"/>
                </a:solidFill>
                <a:latin typeface="Helvetica Neue Light"/>
                <a:ea typeface="Helvetica Neue Light"/>
                <a:cs typeface="Helvetica Neue Light"/>
                <a:sym typeface="Helvetica Neue Light"/>
              </a:rPr>
              <a:t>Funciones de agregación y GROUP BY</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511" name="Google Shape;511;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12" name="Google Shape;512;p70"/>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
        <p:nvSpPr>
          <p:cNvPr id="513" name="Google Shape;513;p70"/>
          <p:cNvSpPr txBox="1"/>
          <p:nvPr/>
        </p:nvSpPr>
        <p:spPr>
          <a:xfrm>
            <a:off x="600300" y="227950"/>
            <a:ext cx="8543700" cy="78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419" sz="4000" u="none" cap="none" strike="noStrike">
                <a:solidFill>
                  <a:srgbClr val="000000"/>
                </a:solidFill>
                <a:latin typeface="Anton"/>
                <a:ea typeface="Anton"/>
                <a:cs typeface="Anton"/>
                <a:sym typeface="Anton"/>
              </a:rPr>
              <a:t>SUBCONSULTAS SQL</a:t>
            </a:r>
            <a:endParaRPr b="0" i="1" sz="4000" u="none" cap="none" strike="noStrike">
              <a:solidFill>
                <a:srgbClr val="000000"/>
              </a:solidFill>
              <a:latin typeface="Anton"/>
              <a:ea typeface="Anton"/>
              <a:cs typeface="Anton"/>
              <a:sym typeface="Anto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17" name="Shape 517"/>
        <p:cNvGrpSpPr/>
        <p:nvPr/>
      </p:nvGrpSpPr>
      <p:grpSpPr>
        <a:xfrm>
          <a:off x="0" y="0"/>
          <a:ext cx="0" cy="0"/>
          <a:chOff x="0" y="0"/>
          <a:chExt cx="0" cy="0"/>
        </a:xfrm>
      </p:grpSpPr>
      <p:sp>
        <p:nvSpPr>
          <p:cNvPr id="518" name="Google Shape;518;p71"/>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519" name="Google Shape;519;p71"/>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520" name="Google Shape;520;p71"/>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18"/>
          <p:cNvSpPr txBox="1"/>
          <p:nvPr/>
        </p:nvSpPr>
        <p:spPr>
          <a:xfrm>
            <a:off x="2187450" y="1848600"/>
            <a:ext cx="4802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419" sz="3600">
                <a:solidFill>
                  <a:srgbClr val="E0FF00"/>
                </a:solidFill>
                <a:latin typeface="Anton"/>
                <a:ea typeface="Anton"/>
                <a:cs typeface="Anton"/>
                <a:sym typeface="Anton"/>
              </a:rPr>
              <a:t>UNIÓN</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2"/>
          <p:cNvSpPr txBox="1"/>
          <p:nvPr/>
        </p:nvSpPr>
        <p:spPr>
          <a:xfrm>
            <a:off x="1576600" y="1277250"/>
            <a:ext cx="7177800" cy="21165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Subconsultas SQL: </a:t>
            </a:r>
            <a:r>
              <a:rPr b="0" i="0" lang="es-419" sz="1800" u="sng" cap="none" strike="noStrike">
                <a:solidFill>
                  <a:schemeClr val="hlink"/>
                </a:solidFill>
                <a:latin typeface="Arial"/>
                <a:ea typeface="Arial"/>
                <a:cs typeface="Arial"/>
                <a:sym typeface="Arial"/>
                <a:hlinkClick r:id="rId3"/>
              </a:rPr>
              <a:t>https://youtu.be/rGPb5E1UAJA</a:t>
            </a:r>
            <a:r>
              <a:rPr b="0" i="0" lang="es-419" sz="1800" u="none" cap="none" strike="noStrike">
                <a:solidFill>
                  <a:schemeClr val="dk1"/>
                </a:solidFill>
                <a:latin typeface="Arial"/>
                <a:ea typeface="Arial"/>
                <a:cs typeface="Arial"/>
                <a:sym typeface="Arial"/>
              </a:rPr>
              <a:t> </a:t>
            </a:r>
            <a:r>
              <a:rPr b="0" i="0" lang="es-419" sz="1800" u="none" cap="none" strike="noStrike">
                <a:solidFill>
                  <a:schemeClr val="dk1"/>
                </a:solidFill>
                <a:latin typeface="Helvetica Neue Light"/>
                <a:ea typeface="Helvetica Neue Light"/>
                <a:cs typeface="Helvetica Neue Light"/>
                <a:sym typeface="Helvetica Neue Light"/>
              </a:rPr>
              <a:t>| Píldoras informáticas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1000"/>
              </a:spcAft>
              <a:buClr>
                <a:srgbClr val="3CEFAB"/>
              </a:buClr>
              <a:buSzPts val="1800"/>
              <a:buFont typeface="Arial"/>
              <a:buChar char="●"/>
            </a:pPr>
            <a:r>
              <a:rPr b="0" i="0" lang="es-419" sz="1800" u="none" cap="none" strike="noStrike">
                <a:solidFill>
                  <a:schemeClr val="dk1"/>
                </a:solidFill>
                <a:latin typeface="Helvetica Neue Light"/>
                <a:ea typeface="Helvetica Neue Light"/>
                <a:cs typeface="Helvetica Neue Light"/>
                <a:sym typeface="Helvetica Neue Light"/>
              </a:rPr>
              <a:t>Subconsultas en SQL SERVER: </a:t>
            </a:r>
            <a:r>
              <a:rPr b="0" i="0" lang="es-419" sz="1800" u="sng" cap="none" strike="noStrike">
                <a:solidFill>
                  <a:schemeClr val="hlink"/>
                </a:solidFill>
                <a:latin typeface="Arial"/>
                <a:ea typeface="Arial"/>
                <a:cs typeface="Arial"/>
                <a:sym typeface="Arial"/>
                <a:hlinkClick r:id="rId4"/>
              </a:rPr>
              <a:t>https://youtu.be/cQ5SwUhbBQI</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526" name="Google Shape;526;p72"/>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527" name="Google Shape;527;p72"/>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528" name="Google Shape;528;p72"/>
          <p:cNvSpPr/>
          <p:nvPr/>
        </p:nvSpPr>
        <p:spPr>
          <a:xfrm>
            <a:off x="3587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9" name="Google Shape;529;p72"/>
          <p:cNvPicPr preferRelativeResize="0"/>
          <p:nvPr/>
        </p:nvPicPr>
        <p:blipFill rotWithShape="1">
          <a:blip r:embed="rId7">
            <a:alphaModFix/>
          </a:blip>
          <a:srcRect b="0" l="0" r="0" t="0"/>
          <a:stretch/>
        </p:blipFill>
        <p:spPr>
          <a:xfrm>
            <a:off x="621434" y="1997140"/>
            <a:ext cx="545131" cy="54513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3" name="Shape 533"/>
        <p:cNvGrpSpPr/>
        <p:nvPr/>
      </p:nvGrpSpPr>
      <p:grpSpPr>
        <a:xfrm>
          <a:off x="0" y="0"/>
          <a:ext cx="0" cy="0"/>
          <a:chOff x="0" y="0"/>
          <a:chExt cx="0" cy="0"/>
        </a:xfrm>
      </p:grpSpPr>
      <p:sp>
        <p:nvSpPr>
          <p:cNvPr id="534" name="Google Shape;534;p73"/>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419"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535" name="Google Shape;535;p73"/>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9" name="Shape 539"/>
        <p:cNvGrpSpPr/>
        <p:nvPr/>
      </p:nvGrpSpPr>
      <p:grpSpPr>
        <a:xfrm>
          <a:off x="0" y="0"/>
          <a:ext cx="0" cy="0"/>
          <a:chOff x="0" y="0"/>
          <a:chExt cx="0" cy="0"/>
        </a:xfrm>
      </p:grpSpPr>
      <p:sp>
        <p:nvSpPr>
          <p:cNvPr id="540" name="Google Shape;540;p74"/>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419"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541" name="Google Shape;541;p74"/>
          <p:cNvSpPr txBox="1"/>
          <p:nvPr/>
        </p:nvSpPr>
        <p:spPr>
          <a:xfrm>
            <a:off x="1803912" y="2623175"/>
            <a:ext cx="6467100" cy="190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rPr b="0" i="0" lang="es-419"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l">
              <a:lnSpc>
                <a:spcPct val="115000"/>
              </a:lnSpc>
              <a:spcBef>
                <a:spcPts val="0"/>
              </a:spcBef>
              <a:spcAft>
                <a:spcPts val="0"/>
              </a:spcAft>
              <a:buClr>
                <a:srgbClr val="E0FF00"/>
              </a:buClr>
              <a:buSzPts val="2200"/>
              <a:buFont typeface="Arial"/>
              <a:buChar char="-"/>
            </a:pPr>
            <a:r>
              <a:rPr b="0" i="0" lang="es-419" sz="2200" u="none" cap="none" strike="noStrike">
                <a:solidFill>
                  <a:srgbClr val="E0FF00"/>
                </a:solidFill>
                <a:latin typeface="Helvetica Neue Light"/>
                <a:ea typeface="Helvetica Neue Light"/>
                <a:cs typeface="Helvetica Neue Light"/>
                <a:sym typeface="Helvetica Neue Light"/>
              </a:rPr>
              <a:t>Uso de UNION para unificar tablas.</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l">
              <a:lnSpc>
                <a:spcPct val="115000"/>
              </a:lnSpc>
              <a:spcBef>
                <a:spcPts val="0"/>
              </a:spcBef>
              <a:spcAft>
                <a:spcPts val="0"/>
              </a:spcAft>
              <a:buClr>
                <a:srgbClr val="E0FF00"/>
              </a:buClr>
              <a:buSzPts val="2200"/>
              <a:buFont typeface="Arial"/>
              <a:buChar char="-"/>
            </a:pPr>
            <a:r>
              <a:rPr b="0" i="0" lang="es-419" sz="2200" u="none" cap="none" strike="noStrike">
                <a:solidFill>
                  <a:srgbClr val="E0FF00"/>
                </a:solidFill>
                <a:latin typeface="Helvetica Neue Light"/>
                <a:ea typeface="Helvetica Neue Light"/>
                <a:cs typeface="Helvetica Neue Light"/>
                <a:sym typeface="Helvetica Neue Light"/>
              </a:rPr>
              <a:t>Uso de tipos de datos, LIKE y comodines.</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31800" marR="0" rtl="0" algn="l">
              <a:lnSpc>
                <a:spcPct val="115000"/>
              </a:lnSpc>
              <a:spcBef>
                <a:spcPts val="0"/>
              </a:spcBef>
              <a:spcAft>
                <a:spcPts val="0"/>
              </a:spcAft>
              <a:buClr>
                <a:srgbClr val="E0FF00"/>
              </a:buClr>
              <a:buSzPts val="2200"/>
              <a:buFont typeface="Arial"/>
              <a:buChar char="-"/>
            </a:pPr>
            <a:r>
              <a:rPr b="0" i="0" lang="es-419" sz="2200" u="none" cap="none" strike="noStrike">
                <a:solidFill>
                  <a:srgbClr val="E0FF00"/>
                </a:solidFill>
                <a:latin typeface="Helvetica Neue Light"/>
                <a:ea typeface="Helvetica Neue Light"/>
                <a:cs typeface="Helvetica Neue Light"/>
                <a:sym typeface="Helvetica Neue Light"/>
              </a:rPr>
              <a:t>Subconsultas SQL y sus diferentes tipos</a:t>
            </a:r>
            <a:r>
              <a:rPr lang="es-419" sz="2200">
                <a:solidFill>
                  <a:srgbClr val="E0FF00"/>
                </a:solidFill>
                <a:latin typeface="Helvetica Neue Light"/>
                <a:ea typeface="Helvetica Neue Light"/>
                <a:cs typeface="Helvetica Neue Light"/>
                <a:sym typeface="Helvetica Neue Light"/>
              </a:rPr>
              <a:t>.</a:t>
            </a:r>
            <a:endParaRPr b="0" i="0" sz="1400" u="none" cap="none" strike="noStrike">
              <a:solidFill>
                <a:srgbClr val="000000"/>
              </a:solidFill>
              <a:latin typeface="Arial"/>
              <a:ea typeface="Arial"/>
              <a:cs typeface="Arial"/>
              <a:sym typeface="Arial"/>
            </a:endParaRPr>
          </a:p>
          <a:p>
            <a:pPr indent="-342900" lvl="0" marL="431800" marR="0" rtl="0" algn="l">
              <a:lnSpc>
                <a:spcPct val="115000"/>
              </a:lnSpc>
              <a:spcBef>
                <a:spcPts val="0"/>
              </a:spcBef>
              <a:spcAft>
                <a:spcPts val="0"/>
              </a:spcAft>
              <a:buClr>
                <a:srgbClr val="E0FF00"/>
              </a:buClr>
              <a:buSzPts val="2200"/>
              <a:buFont typeface="Arial"/>
              <a:buChar char="-"/>
            </a:pPr>
            <a:r>
              <a:rPr b="0" i="0" lang="es-419" sz="2200" u="none" cap="none" strike="noStrike">
                <a:solidFill>
                  <a:srgbClr val="E0FF00"/>
                </a:solidFill>
                <a:latin typeface="Helvetica Neue Light"/>
                <a:ea typeface="Helvetica Neue Light"/>
                <a:cs typeface="Helvetica Neue Light"/>
                <a:sym typeface="Helvetica Neue Light"/>
              </a:rPr>
              <a:t>Implementar subconsultas SQL.</a:t>
            </a:r>
            <a:endParaRPr b="0" i="0" sz="2200" u="none" cap="none" strike="noStrike">
              <a:solidFill>
                <a:srgbClr val="E0FF00"/>
              </a:solidFill>
              <a:latin typeface="Helvetica Neue Light"/>
              <a:ea typeface="Helvetica Neue Light"/>
              <a:cs typeface="Helvetica Neue Light"/>
              <a:sym typeface="Helvetica Neue Light"/>
            </a:endParaRPr>
          </a:p>
          <a:p>
            <a:pPr indent="0" lvl="0" marL="457200" marR="0" rtl="0" algn="ctr">
              <a:lnSpc>
                <a:spcPct val="115000"/>
              </a:lnSpc>
              <a:spcBef>
                <a:spcPts val="0"/>
              </a:spcBef>
              <a:spcAft>
                <a:spcPts val="0"/>
              </a:spcAft>
              <a:buClr>
                <a:srgbClr val="000000"/>
              </a:buClr>
              <a:buSzPts val="2200"/>
              <a:buFont typeface="Arial"/>
              <a:buNone/>
            </a:pPr>
            <a:r>
              <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5" name="Shape 545"/>
        <p:cNvGrpSpPr/>
        <p:nvPr/>
      </p:nvGrpSpPr>
      <p:grpSpPr>
        <a:xfrm>
          <a:off x="0" y="0"/>
          <a:ext cx="0" cy="0"/>
          <a:chOff x="0" y="0"/>
          <a:chExt cx="0" cy="0"/>
        </a:xfrm>
      </p:grpSpPr>
      <p:sp>
        <p:nvSpPr>
          <p:cNvPr id="546" name="Google Shape;546;p75"/>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547" name="Google Shape;547;p75"/>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51" name="Shape 551"/>
        <p:cNvGrpSpPr/>
        <p:nvPr/>
      </p:nvGrpSpPr>
      <p:grpSpPr>
        <a:xfrm>
          <a:off x="0" y="0"/>
          <a:ext cx="0" cy="0"/>
          <a:chOff x="0" y="0"/>
          <a:chExt cx="0" cy="0"/>
        </a:xfrm>
      </p:grpSpPr>
      <p:sp>
        <p:nvSpPr>
          <p:cNvPr id="552" name="Google Shape;552;p7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553" name="Google Shape;553;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12" name="Shape 112"/>
        <p:cNvGrpSpPr/>
        <p:nvPr/>
      </p:nvGrpSpPr>
      <p:grpSpPr>
        <a:xfrm>
          <a:off x="0" y="0"/>
          <a:ext cx="0" cy="0"/>
          <a:chOff x="0" y="0"/>
          <a:chExt cx="0" cy="0"/>
        </a:xfrm>
      </p:grpSpPr>
      <p:sp>
        <p:nvSpPr>
          <p:cNvPr id="113" name="Google Shape;113;p19"/>
          <p:cNvSpPr txBox="1"/>
          <p:nvPr/>
        </p:nvSpPr>
        <p:spPr>
          <a:xfrm>
            <a:off x="1060199" y="2077193"/>
            <a:ext cx="7023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419" sz="3600" u="none" cap="none" strike="noStrike">
                <a:solidFill>
                  <a:srgbClr val="000000"/>
                </a:solidFill>
                <a:latin typeface="Anton"/>
                <a:ea typeface="Anton"/>
                <a:cs typeface="Anton"/>
                <a:sym typeface="Anton"/>
              </a:rPr>
              <a:t>UNIFICAR DOS O MÁS CONSULTAS SELECT</a:t>
            </a:r>
            <a:endParaRPr b="0" i="1" sz="3600" u="none" cap="none" strike="noStrike">
              <a:solidFill>
                <a:schemeClr val="dk1"/>
              </a:solidFill>
              <a:latin typeface="Anton"/>
              <a:ea typeface="Anton"/>
              <a:cs typeface="Anton"/>
              <a:sym typeface="Anton"/>
            </a:endParaRPr>
          </a:p>
        </p:txBody>
      </p:sp>
      <p:pic>
        <p:nvPicPr>
          <p:cNvPr id="114" name="Google Shape;114;p19"/>
          <p:cNvPicPr preferRelativeResize="0"/>
          <p:nvPr/>
        </p:nvPicPr>
        <p:blipFill rotWithShape="1">
          <a:blip r:embed="rId3">
            <a:alphaModFix/>
          </a:blip>
          <a:srcRect b="0" l="0" r="0" t="0"/>
          <a:stretch/>
        </p:blipFill>
        <p:spPr>
          <a:xfrm>
            <a:off x="7446150" y="4444700"/>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0" name="Google Shape;120;p20"/>
          <p:cNvSpPr txBox="1"/>
          <p:nvPr/>
        </p:nvSpPr>
        <p:spPr>
          <a:xfrm>
            <a:off x="807000" y="1791825"/>
            <a:ext cx="7828800" cy="1263300"/>
          </a:xfrm>
          <a:prstGeom prst="rect">
            <a:avLst/>
          </a:prstGeom>
          <a:noFill/>
          <a:ln>
            <a:noFill/>
          </a:ln>
        </p:spPr>
        <p:txBody>
          <a:bodyPr anchorCtr="0" anchor="t" bIns="91425" lIns="91425" spcFirstLastPara="1" rIns="91425" wrap="square" tIns="91425">
            <a:noAutofit/>
          </a:bodyPr>
          <a:lstStyle/>
          <a:p>
            <a:pPr indent="0" lvl="0" marL="0" marR="38100" rtl="0" algn="ctr">
              <a:lnSpc>
                <a:spcPct val="150000"/>
              </a:lnSpc>
              <a:spcBef>
                <a:spcPts val="0"/>
              </a:spcBef>
              <a:spcAft>
                <a:spcPts val="0"/>
              </a:spcAft>
              <a:buNone/>
            </a:pPr>
            <a:r>
              <a:rPr lang="es-419" sz="1800">
                <a:solidFill>
                  <a:srgbClr val="1E1E1E"/>
                </a:solidFill>
                <a:latin typeface="Helvetica Neue Light"/>
                <a:ea typeface="Helvetica Neue Light"/>
                <a:cs typeface="Helvetica Neue Light"/>
                <a:sym typeface="Helvetica Neue Light"/>
              </a:rPr>
              <a:t>El operador de la UNION </a:t>
            </a:r>
            <a:r>
              <a:rPr b="1" lang="es-419" sz="1800">
                <a:solidFill>
                  <a:srgbClr val="1E1E1E"/>
                </a:solidFill>
                <a:latin typeface="Helvetica Neue"/>
                <a:ea typeface="Helvetica Neue"/>
                <a:cs typeface="Helvetica Neue"/>
                <a:sym typeface="Helvetica Neue"/>
              </a:rPr>
              <a:t>combina los resultados de dos o más consultas en un único resultado</a:t>
            </a:r>
            <a:r>
              <a:rPr lang="es-419" sz="1800">
                <a:solidFill>
                  <a:srgbClr val="1E1E1E"/>
                </a:solidFill>
                <a:latin typeface="Helvetica Neue Light"/>
                <a:ea typeface="Helvetica Neue Light"/>
                <a:cs typeface="Helvetica Neue Light"/>
                <a:sym typeface="Helvetica Neue Light"/>
              </a:rPr>
              <a:t> que incluye todas las filas que pertenecen a todas las consultas que aparecen</a:t>
            </a:r>
            <a:endParaRPr i="0" sz="1800" cap="none" strike="noStrike">
              <a:solidFill>
                <a:srgbClr val="1E1E1E"/>
              </a:solidFill>
              <a:latin typeface="Helvetica Neue Light"/>
              <a:ea typeface="Helvetica Neue Light"/>
              <a:cs typeface="Helvetica Neue Light"/>
              <a:sym typeface="Helvetica Neue Light"/>
            </a:endParaRPr>
          </a:p>
        </p:txBody>
      </p:sp>
      <p:sp>
        <p:nvSpPr>
          <p:cNvPr id="121" name="Google Shape;121;p20"/>
          <p:cNvSpPr txBox="1"/>
          <p:nvPr/>
        </p:nvSpPr>
        <p:spPr>
          <a:xfrm>
            <a:off x="1381650" y="319650"/>
            <a:ext cx="6380700" cy="50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UNION: DEFINICIÓN</a:t>
            </a:r>
            <a:endParaRPr b="0" i="0" sz="4500" u="none" cap="none" strike="noStrike">
              <a:solidFill>
                <a:srgbClr val="000000"/>
              </a:solidFill>
              <a:latin typeface="Arial"/>
              <a:ea typeface="Arial"/>
              <a:cs typeface="Arial"/>
              <a:sym typeface="Arial"/>
            </a:endParaRPr>
          </a:p>
        </p:txBody>
      </p:sp>
      <p:sp>
        <p:nvSpPr>
          <p:cNvPr id="122" name="Google Shape;122;p20"/>
          <p:cNvSpPr txBox="1"/>
          <p:nvPr/>
        </p:nvSpPr>
        <p:spPr>
          <a:xfrm>
            <a:off x="767850" y="3849763"/>
            <a:ext cx="7907100" cy="877200"/>
          </a:xfrm>
          <a:prstGeom prst="rect">
            <a:avLst/>
          </a:prstGeom>
          <a:noFill/>
          <a:ln>
            <a:noFill/>
          </a:ln>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None/>
            </a:pPr>
            <a:r>
              <a:rPr lang="es-419" sz="1800">
                <a:solidFill>
                  <a:srgbClr val="1E1E1E"/>
                </a:solidFill>
                <a:highlight>
                  <a:srgbClr val="3CEFAB"/>
                </a:highlight>
                <a:latin typeface="Helvetica Neue Light"/>
                <a:ea typeface="Helvetica Neue Light"/>
                <a:cs typeface="Helvetica Neue Light"/>
                <a:sym typeface="Helvetica Neue Light"/>
              </a:rPr>
              <a:t>Es decir, las consultas se ejecutan por separado, </a:t>
            </a:r>
            <a:r>
              <a:rPr lang="es-419" sz="1800">
                <a:solidFill>
                  <a:srgbClr val="1E1E1E"/>
                </a:solidFill>
                <a:highlight>
                  <a:srgbClr val="3CEFAB"/>
                </a:highlight>
                <a:latin typeface="Helvetica Neue Light"/>
                <a:ea typeface="Helvetica Neue Light"/>
                <a:cs typeface="Helvetica Neue Light"/>
                <a:sym typeface="Helvetica Neue Light"/>
              </a:rPr>
              <a:t>concatenando</a:t>
            </a:r>
            <a:r>
              <a:rPr lang="es-419" sz="1800">
                <a:solidFill>
                  <a:srgbClr val="1E1E1E"/>
                </a:solidFill>
                <a:highlight>
                  <a:srgbClr val="3CEFAB"/>
                </a:highlight>
                <a:latin typeface="Helvetica Neue Light"/>
                <a:ea typeface="Helvetica Neue Light"/>
                <a:cs typeface="Helvetica Neue Light"/>
                <a:sym typeface="Helvetica Neue Light"/>
              </a:rPr>
              <a:t> luego los resultados de cada una</a:t>
            </a:r>
            <a:endParaRPr sz="1800">
              <a:highlight>
                <a:srgbClr val="3CEFAB"/>
              </a:highlight>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8" name="Google Shape;128;p21"/>
          <p:cNvSpPr txBox="1"/>
          <p:nvPr/>
        </p:nvSpPr>
        <p:spPr>
          <a:xfrm>
            <a:off x="618300" y="1317900"/>
            <a:ext cx="7907400" cy="1174200"/>
          </a:xfrm>
          <a:prstGeom prst="rect">
            <a:avLst/>
          </a:prstGeom>
          <a:noFill/>
          <a:ln>
            <a:noFill/>
          </a:ln>
        </p:spPr>
        <p:txBody>
          <a:bodyPr anchorCtr="0" anchor="ctr" bIns="91425" lIns="91425" spcFirstLastPara="1" rIns="91425" wrap="square" tIns="91425">
            <a:noAutofit/>
          </a:bodyPr>
          <a:lstStyle/>
          <a:p>
            <a:pPr indent="0" lvl="0" marL="0" marR="38100" rtl="0" algn="ctr">
              <a:lnSpc>
                <a:spcPct val="150000"/>
              </a:lnSpc>
              <a:spcBef>
                <a:spcPts val="0"/>
              </a:spcBef>
              <a:spcAft>
                <a:spcPts val="0"/>
              </a:spcAft>
              <a:buNone/>
            </a:pPr>
            <a:r>
              <a:rPr lang="es-419" sz="1800">
                <a:solidFill>
                  <a:srgbClr val="1E1E1E"/>
                </a:solidFill>
                <a:latin typeface="Helvetica Neue Light"/>
                <a:ea typeface="Helvetica Neue Light"/>
                <a:cs typeface="Helvetica Neue Light"/>
                <a:sym typeface="Helvetica Neue Light"/>
              </a:rPr>
              <a:t>Hay una condición para poder utilizar el operador UNION, y es que la cantidad de columnas en cada consulta o tablas </a:t>
            </a:r>
            <a:r>
              <a:rPr lang="es-419" sz="1800">
                <a:solidFill>
                  <a:srgbClr val="1E1E1E"/>
                </a:solidFill>
                <a:highlight>
                  <a:srgbClr val="3CEFAB"/>
                </a:highlight>
                <a:latin typeface="Helvetica Neue Light"/>
                <a:ea typeface="Helvetica Neue Light"/>
                <a:cs typeface="Helvetica Neue Light"/>
                <a:sym typeface="Helvetica Neue Light"/>
              </a:rPr>
              <a:t>debe ser la misma y del mismo tipo de datos</a:t>
            </a:r>
            <a:r>
              <a:rPr lang="es-419" sz="1800">
                <a:solidFill>
                  <a:srgbClr val="1E1E1E"/>
                </a:solidFill>
                <a:latin typeface="Helvetica Neue Light"/>
                <a:ea typeface="Helvetica Neue Light"/>
                <a:cs typeface="Helvetica Neue Light"/>
                <a:sym typeface="Helvetica Neue Light"/>
              </a:rPr>
              <a:t> (unión compatible)</a:t>
            </a:r>
            <a:endParaRPr sz="1800">
              <a:latin typeface="Helvetica Neue Light"/>
              <a:ea typeface="Helvetica Neue Light"/>
              <a:cs typeface="Helvetica Neue Light"/>
              <a:sym typeface="Helvetica Neue Light"/>
            </a:endParaRPr>
          </a:p>
        </p:txBody>
      </p:sp>
      <p:pic>
        <p:nvPicPr>
          <p:cNvPr id="129" name="Google Shape;129;p21"/>
          <p:cNvPicPr preferRelativeResize="0"/>
          <p:nvPr/>
        </p:nvPicPr>
        <p:blipFill>
          <a:blip r:embed="rId4">
            <a:alphaModFix/>
          </a:blip>
          <a:stretch>
            <a:fillRect/>
          </a:stretch>
        </p:blipFill>
        <p:spPr>
          <a:xfrm>
            <a:off x="4781700" y="2802250"/>
            <a:ext cx="3895725" cy="1857375"/>
          </a:xfrm>
          <a:prstGeom prst="rect">
            <a:avLst/>
          </a:prstGeom>
          <a:noFill/>
          <a:ln>
            <a:noFill/>
          </a:ln>
        </p:spPr>
      </p:pic>
      <p:pic>
        <p:nvPicPr>
          <p:cNvPr id="130" name="Google Shape;130;p21"/>
          <p:cNvPicPr preferRelativeResize="0"/>
          <p:nvPr/>
        </p:nvPicPr>
        <p:blipFill>
          <a:blip r:embed="rId5">
            <a:alphaModFix/>
          </a:blip>
          <a:stretch>
            <a:fillRect/>
          </a:stretch>
        </p:blipFill>
        <p:spPr>
          <a:xfrm>
            <a:off x="372550" y="2802250"/>
            <a:ext cx="3886200" cy="1514475"/>
          </a:xfrm>
          <a:prstGeom prst="rect">
            <a:avLst/>
          </a:prstGeom>
          <a:noFill/>
          <a:ln>
            <a:noFill/>
          </a:ln>
        </p:spPr>
      </p:pic>
      <p:sp>
        <p:nvSpPr>
          <p:cNvPr id="131" name="Google Shape;131;p21"/>
          <p:cNvSpPr txBox="1"/>
          <p:nvPr/>
        </p:nvSpPr>
        <p:spPr>
          <a:xfrm>
            <a:off x="1381650" y="319650"/>
            <a:ext cx="6380700" cy="50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s-419" sz="4500">
                <a:latin typeface="Anton"/>
                <a:ea typeface="Anton"/>
                <a:cs typeface="Anton"/>
                <a:sym typeface="Anton"/>
              </a:rPr>
              <a:t>UNION: DEFINICIÓN</a:t>
            </a:r>
            <a:endParaRPr b="0" i="0" sz="45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