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Lst>
  <p:sldSz cy="5143500" cx="9144000"/>
  <p:notesSz cx="6858000" cy="9144000"/>
  <p:embeddedFontLst>
    <p:embeddedFont>
      <p:font typeface="Anton"/>
      <p:regular r:id="rId90"/>
    </p:embeddedFont>
    <p:embeddedFont>
      <p:font typeface="Lato"/>
      <p:regular r:id="rId91"/>
      <p:bold r:id="rId92"/>
      <p:italic r:id="rId93"/>
      <p:boldItalic r:id="rId94"/>
    </p:embeddedFont>
    <p:embeddedFont>
      <p:font typeface="Didact Gothic"/>
      <p:regular r:id="rId95"/>
    </p:embeddedFont>
    <p:embeddedFont>
      <p:font typeface="Helvetica Neue"/>
      <p:regular r:id="rId96"/>
      <p:bold r:id="rId97"/>
      <p:italic r:id="rId98"/>
      <p:boldItalic r:id="rId99"/>
    </p:embeddedFont>
    <p:embeddedFont>
      <p:font typeface="Helvetica Neue Light"/>
      <p:regular r:id="rId100"/>
      <p:bold r:id="rId101"/>
      <p:italic r:id="rId102"/>
      <p:boldItalic r:id="rId103"/>
    </p:embeddedFont>
    <p:embeddedFont>
      <p:font typeface="DM Sans"/>
      <p:regular r:id="rId104"/>
      <p:bold r:id="rId105"/>
      <p:italic r:id="rId106"/>
      <p:boldItalic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DMSans-boldItalic.fntdata"/><Relationship Id="rId106" Type="http://schemas.openxmlformats.org/officeDocument/2006/relationships/font" Target="fonts/DMSans-italic.fntdata"/><Relationship Id="rId105" Type="http://schemas.openxmlformats.org/officeDocument/2006/relationships/font" Target="fonts/DMSans-bold.fntdata"/><Relationship Id="rId104" Type="http://schemas.openxmlformats.org/officeDocument/2006/relationships/font" Target="fonts/DMSans-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HelveticaNeueLight-boldItalic.fntdata"/><Relationship Id="rId102" Type="http://schemas.openxmlformats.org/officeDocument/2006/relationships/font" Target="fonts/HelveticaNeueLight-italic.fntdata"/><Relationship Id="rId101" Type="http://schemas.openxmlformats.org/officeDocument/2006/relationships/font" Target="fonts/HelveticaNeueLight-bold.fntdata"/><Relationship Id="rId100" Type="http://schemas.openxmlformats.org/officeDocument/2006/relationships/font" Target="fonts/HelveticaNeueLight-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DidactGothic-regular.fntdata"/><Relationship Id="rId94" Type="http://schemas.openxmlformats.org/officeDocument/2006/relationships/font" Target="fonts/Lato-boldItalic.fntdata"/><Relationship Id="rId97" Type="http://schemas.openxmlformats.org/officeDocument/2006/relationships/font" Target="fonts/HelveticaNeue-bold.fntdata"/><Relationship Id="rId96" Type="http://schemas.openxmlformats.org/officeDocument/2006/relationships/font" Target="fonts/HelveticaNeue-regular.fntdata"/><Relationship Id="rId11" Type="http://schemas.openxmlformats.org/officeDocument/2006/relationships/slide" Target="slides/slide6.xml"/><Relationship Id="rId99" Type="http://schemas.openxmlformats.org/officeDocument/2006/relationships/font" Target="fonts/HelveticaNeue-boldItalic.fntdata"/><Relationship Id="rId10" Type="http://schemas.openxmlformats.org/officeDocument/2006/relationships/slide" Target="slides/slide5.xml"/><Relationship Id="rId98"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Lato-regular.fntdata"/><Relationship Id="rId90" Type="http://schemas.openxmlformats.org/officeDocument/2006/relationships/font" Target="fonts/Anton-regular.fntdata"/><Relationship Id="rId93" Type="http://schemas.openxmlformats.org/officeDocument/2006/relationships/font" Target="fonts/Lato-italic.fntdata"/><Relationship Id="rId92"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06d38f3a0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06d38f3a0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d38f3a09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106d38f3a09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d38f3a09_0_3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06d38f3a09_0_3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d38f3a09_0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06d38f3a09_0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6d38f3a09_0_4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06d38f3a09_0_4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6d38f3a09_0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06d38f3a09_0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6d38f3a09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06d38f3a09_0_4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6d38f3a09_0_4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06d38f3a09_0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6d38f3a09_0_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06d38f3a09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6d38f3a09_0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06d38f3a09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6d38f3a09_0_4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06d38f3a09_0_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f5adad9c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f5adad9c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6d38f3a09_0_4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06d38f3a09_0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d38f3a09_0_4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06d38f3a09_0_4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113f9d51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1113f9d511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6d38f3a09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06d38f3a09_0_4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6d38f3a09_0_4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06d38f3a09_0_4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6d38f3a09_0_4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106d38f3a09_0_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6d38f3a09_0_5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06d38f3a09_0_5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113f9d51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1113f9d511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6d38f3a09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06d38f3a09_0_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6d38f3a09_0_5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06d38f3a09_0_5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d38f3a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06d38f3a0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6d38f3a09_0_5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06d38f3a09_0_5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113f9d511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1113f9d511_0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6d38f3a09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06d38f3a09_0_5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6d38f3a09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106d38f3a09_0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1113f9d511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21113f9d511_0_4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6d38f3a09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06d38f3a09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6d38f3a09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106d38f3a09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6d38f3a09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06d38f3a09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6d38f3a09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06d38f3a09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123fc46900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2123fc4690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6d38f3a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106d38f3a0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123fc4690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123fc4690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6d38f3a09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06d38f3a09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6d38f3a09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06d38f3a09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6d38f3a09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106d38f3a09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6d38f3a09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106d38f3a09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6d38f3a09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106d38f3a09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6d38f3a09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106d38f3a09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123fc469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123fc46900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06d38f3a0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106d38f3a09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06d38f3a09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106d38f3a09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6d38f3a0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106d38f3a09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6d38f3a09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106d38f3a09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06d38f3a09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106d38f3a09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6d38f3a09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106d38f3a09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123fc4690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2123fc46900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123fc4690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2123fc46900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6d38f3a09_0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106d38f3a09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6d38f3a09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106d38f3a09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06d38f3a09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106d38f3a09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06d38f3a09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106d38f3a09_0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6d38f3a09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106d38f3a09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6d38f3a0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106d38f3a09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123fc4690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2123fc46900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6d38f3a0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106d38f3a09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06d38f3a09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106d38f3a09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123fc4690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2123fc46900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6d38f3a09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106d38f3a09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06d38f3a09_0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106d38f3a09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6d38f3a09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106d38f3a09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06d38f3a09_0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106d38f3a09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06d38f3a0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106d38f3a09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06d38f3a09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106d38f3a09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113f9d5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1113f9d51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06d38f3a09_0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g106d38f3a09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06d38f3a09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106d38f3a09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06d38f3a09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106d38f3a09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f5adad9c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g1f5adad9cb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06d38f3a09_0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106d38f3a09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06d38f3a09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g106d38f3a09_0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06d38f3a09_0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g106d38f3a09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06d38f3a09_0_3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g106d38f3a09_0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f5adad9c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g1f5adad9cb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06d38f3a09_0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g106d38f3a09_0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113f9d511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1113f9d511_0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f5adad9c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1f5adad9cb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06d38f3a09_0_5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g106d38f3a09_0_5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06d38f3a09_0_5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106d38f3a09_0_5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06d38f3a09_0_5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g106d38f3a09_0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06d38f3a09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g106d38f3a09_0_5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d38f3a09_0_3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06d38f3a09_0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50" name="Shape 50"/>
        <p:cNvGrpSpPr/>
        <p:nvPr/>
      </p:nvGrpSpPr>
      <p:grpSpPr>
        <a:xfrm>
          <a:off x="0" y="0"/>
          <a:ext cx="0" cy="0"/>
          <a:chOff x="0" y="0"/>
          <a:chExt cx="0" cy="0"/>
        </a:xfrm>
      </p:grpSpPr>
      <p:pic>
        <p:nvPicPr>
          <p:cNvPr id="51" name="Google Shape;51;p13"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hyperlink" Target="https://dev.mysql.com/doc/refman/8.0/en/string-function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dev.mysql.com/doc/refman/8.0/en/mathematical-functions.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hyperlink" Target="https://dev.mysql.com/doc/refman/8.0/en/date-and-time-functions.html" TargetMode="External"/><Relationship Id="rId5" Type="http://schemas.openxmlformats.org/officeDocument/2006/relationships/hyperlink" Target="https://dev.mysql.com/doc/refman/8.0/en/date-and-time-functions.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38.png"/><Relationship Id="rId5"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9.png"/><Relationship Id="rId4" Type="http://schemas.openxmlformats.org/officeDocument/2006/relationships/image" Target="../media/image29.png"/><Relationship Id="rId5" Type="http://schemas.openxmlformats.org/officeDocument/2006/relationships/image" Target="../media/image5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png"/><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40.png"/><Relationship Id="rId5"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4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png"/><Relationship Id="rId4" Type="http://schemas.openxmlformats.org/officeDocument/2006/relationships/image" Target="../media/image55.png"/><Relationship Id="rId5" Type="http://schemas.openxmlformats.org/officeDocument/2006/relationships/image" Target="../media/image3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png"/><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png"/><Relationship Id="rId4" Type="http://schemas.openxmlformats.org/officeDocument/2006/relationships/slide" Target="/ppt/slides/slide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png"/><Relationship Id="rId4" Type="http://schemas.openxmlformats.org/officeDocument/2006/relationships/image" Target="../media/image4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9.png"/><Relationship Id="rId4" Type="http://schemas.openxmlformats.org/officeDocument/2006/relationships/image" Target="../media/image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9.png"/><Relationship Id="rId4" Type="http://schemas.openxmlformats.org/officeDocument/2006/relationships/image" Target="../media/image5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9.png"/><Relationship Id="rId4" Type="http://schemas.openxmlformats.org/officeDocument/2006/relationships/image" Target="../media/image4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4"/>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121212"/>
                </a:solidFill>
                <a:latin typeface="Anton"/>
                <a:ea typeface="Anton"/>
                <a:cs typeface="Anton"/>
                <a:sym typeface="Anton"/>
              </a:rPr>
              <a:t>F</a:t>
            </a:r>
            <a:r>
              <a:rPr b="0" i="1" lang="es-419" sz="3600" u="none" cap="none" strike="noStrike">
                <a:solidFill>
                  <a:srgbClr val="121212"/>
                </a:solidFill>
                <a:latin typeface="Anton"/>
                <a:ea typeface="Anton"/>
                <a:cs typeface="Anton"/>
                <a:sym typeface="Anton"/>
              </a:rPr>
              <a:t>UNCIONES ESCALARES Y </a:t>
            </a:r>
            <a:r>
              <a:rPr i="1" lang="es-419" sz="3600">
                <a:solidFill>
                  <a:srgbClr val="121212"/>
                </a:solidFill>
                <a:latin typeface="Anton"/>
                <a:ea typeface="Anton"/>
                <a:cs typeface="Anton"/>
                <a:sym typeface="Anton"/>
              </a:rPr>
              <a:t>SUBLENGUAJE DDL </a:t>
            </a:r>
            <a:endParaRPr i="1" sz="3600">
              <a:solidFill>
                <a:srgbClr val="121212"/>
              </a:solidFill>
              <a:latin typeface="Anton"/>
              <a:ea typeface="Anton"/>
              <a:cs typeface="Anton"/>
              <a:sym typeface="Anton"/>
            </a:endParaRPr>
          </a:p>
          <a:p>
            <a:pPr indent="0" lvl="0" marL="0" rtl="0" algn="ctr">
              <a:spcBef>
                <a:spcPts val="0"/>
              </a:spcBef>
              <a:spcAft>
                <a:spcPts val="0"/>
              </a:spcAft>
              <a:buClr>
                <a:schemeClr val="dk1"/>
              </a:buClr>
              <a:buSzPts val="3600"/>
              <a:buFont typeface="Arial"/>
              <a:buNone/>
            </a:pPr>
            <a:r>
              <a:t/>
            </a:r>
            <a:endParaRPr i="1" sz="3600">
              <a:solidFill>
                <a:srgbClr val="121212"/>
              </a:solidFill>
              <a:latin typeface="Anton"/>
              <a:ea typeface="Anton"/>
              <a:cs typeface="Anton"/>
              <a:sym typeface="Anton"/>
            </a:endParaRPr>
          </a:p>
        </p:txBody>
      </p:sp>
      <p:sp>
        <p:nvSpPr>
          <p:cNvPr id="57" name="Google Shape;57;p14"/>
          <p:cNvSpPr txBox="1"/>
          <p:nvPr/>
        </p:nvSpPr>
        <p:spPr>
          <a:xfrm>
            <a:off x="390650" y="1605250"/>
            <a:ext cx="8357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rgbClr val="121212"/>
                </a:solidFill>
                <a:latin typeface="Helvetica Neue Light"/>
                <a:ea typeface="Helvetica Neue Light"/>
                <a:cs typeface="Helvetica Neue Light"/>
                <a:sym typeface="Helvetica Neue Light"/>
              </a:rPr>
              <a:t> </a:t>
            </a:r>
            <a:r>
              <a:rPr b="1" i="0" lang="es-419" sz="2000" u="none" cap="none" strike="noStrike">
                <a:solidFill>
                  <a:srgbClr val="121212"/>
                </a:solidFill>
                <a:latin typeface="Helvetica Neue"/>
                <a:ea typeface="Helvetica Neue"/>
                <a:cs typeface="Helvetica Neue"/>
                <a:sym typeface="Helvetica Neue"/>
              </a:rPr>
              <a:t>    Clase 06. </a:t>
            </a:r>
            <a:r>
              <a:rPr b="0" i="0" lang="es-419" sz="2000" u="none" cap="none" strike="noStrike">
                <a:solidFill>
                  <a:srgbClr val="121212"/>
                </a:solidFill>
                <a:latin typeface="Helvetica Neue Light"/>
                <a:ea typeface="Helvetica Neue Light"/>
                <a:cs typeface="Helvetica Neue Light"/>
                <a:sym typeface="Helvetica Neue Light"/>
              </a:rPr>
              <a:t> SQL</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58" name="Google Shape;58;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3CEFAB"/>
        </a:solidFill>
      </p:bgPr>
    </p:bg>
    <p:spTree>
      <p:nvGrpSpPr>
        <p:cNvPr id="125" name="Shape 125"/>
        <p:cNvGrpSpPr/>
        <p:nvPr/>
      </p:nvGrpSpPr>
      <p:grpSpPr>
        <a:xfrm>
          <a:off x="0" y="0"/>
          <a:ext cx="0" cy="0"/>
          <a:chOff x="0" y="0"/>
          <a:chExt cx="0" cy="0"/>
        </a:xfrm>
      </p:grpSpPr>
      <p:pic>
        <p:nvPicPr>
          <p:cNvPr id="126" name="Google Shape;126;p2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7" name="Google Shape;127;p23"/>
          <p:cNvSpPr txBox="1"/>
          <p:nvPr/>
        </p:nvSpPr>
        <p:spPr>
          <a:xfrm>
            <a:off x="979200" y="1376700"/>
            <a:ext cx="7493400" cy="16887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2000" u="none" cap="none" strike="noStrike">
                <a:solidFill>
                  <a:srgbClr val="1E1E1E"/>
                </a:solidFill>
                <a:latin typeface="Helvetica Neue Light"/>
                <a:ea typeface="Helvetica Neue Light"/>
                <a:cs typeface="Helvetica Neue Light"/>
                <a:sym typeface="Helvetica Neue Light"/>
              </a:rPr>
              <a:t>A través de las funciones escalares y de transformación, comenzaremos a manipular la información almacenada en la </a:t>
            </a:r>
            <a:r>
              <a:rPr lang="es-419" sz="2000">
                <a:solidFill>
                  <a:srgbClr val="1E1E1E"/>
                </a:solidFill>
                <a:latin typeface="Helvetica Neue Light"/>
                <a:ea typeface="Helvetica Neue Light"/>
                <a:cs typeface="Helvetica Neue Light"/>
                <a:sym typeface="Helvetica Neue Light"/>
              </a:rPr>
              <a:t>DB </a:t>
            </a:r>
            <a:r>
              <a:rPr b="0" i="0" lang="es-419" sz="2000" u="none" cap="none" strike="noStrike">
                <a:solidFill>
                  <a:srgbClr val="1E1E1E"/>
                </a:solidFill>
                <a:latin typeface="Helvetica Neue Light"/>
                <a:ea typeface="Helvetica Neue Light"/>
                <a:cs typeface="Helvetica Neue Light"/>
                <a:sym typeface="Helvetica Neue Light"/>
              </a:rPr>
              <a:t>transformando y convirtiendo la misma a diferentes tipos de datos</a:t>
            </a:r>
            <a:endParaRPr b="0" i="0" sz="2000" u="none" cap="none" strike="noStrike">
              <a:solidFill>
                <a:srgbClr val="1E1E1E"/>
              </a:solidFill>
              <a:latin typeface="Helvetica Neue Light"/>
              <a:ea typeface="Helvetica Neue Light"/>
              <a:cs typeface="Helvetica Neue Light"/>
              <a:sym typeface="Helvetica Neue Light"/>
            </a:endParaRPr>
          </a:p>
        </p:txBody>
      </p:sp>
      <p:pic>
        <p:nvPicPr>
          <p:cNvPr id="128" name="Google Shape;128;p23"/>
          <p:cNvPicPr preferRelativeResize="0"/>
          <p:nvPr/>
        </p:nvPicPr>
        <p:blipFill rotWithShape="1">
          <a:blip r:embed="rId4">
            <a:alphaModFix/>
          </a:blip>
          <a:srcRect b="0" l="0" r="0" t="0"/>
          <a:stretch/>
        </p:blipFill>
        <p:spPr>
          <a:xfrm>
            <a:off x="4088475" y="190175"/>
            <a:ext cx="1019550" cy="1019550"/>
          </a:xfrm>
          <a:prstGeom prst="rect">
            <a:avLst/>
          </a:prstGeom>
          <a:noFill/>
          <a:ln>
            <a:noFill/>
          </a:ln>
        </p:spPr>
      </p:pic>
      <p:sp>
        <p:nvSpPr>
          <p:cNvPr id="129" name="Google Shape;129;p23"/>
          <p:cNvSpPr txBox="1"/>
          <p:nvPr/>
        </p:nvSpPr>
        <p:spPr>
          <a:xfrm>
            <a:off x="960450" y="3174300"/>
            <a:ext cx="7530900" cy="1191900"/>
          </a:xfrm>
          <a:prstGeom prst="rect">
            <a:avLst/>
          </a:prstGeom>
          <a:noFill/>
          <a:ln>
            <a:noFill/>
          </a:ln>
        </p:spPr>
        <p:txBody>
          <a:bodyPr anchorCtr="0" anchor="t" bIns="91425" lIns="91425" spcFirstLastPara="1" rIns="91425" wrap="square" tIns="91425">
            <a:spAutoFit/>
          </a:bodyPr>
          <a:lstStyle/>
          <a:p>
            <a:pPr indent="0" lvl="0" marL="0" marR="38100" rtl="0" algn="ctr">
              <a:lnSpc>
                <a:spcPct val="128571"/>
              </a:lnSpc>
              <a:spcBef>
                <a:spcPts val="0"/>
              </a:spcBef>
              <a:spcAft>
                <a:spcPts val="0"/>
              </a:spcAft>
              <a:buClr>
                <a:schemeClr val="dk1"/>
              </a:buClr>
              <a:buSzPts val="1100"/>
              <a:buFont typeface="Arial"/>
              <a:buNone/>
            </a:pPr>
            <a:r>
              <a:rPr lang="es-419" sz="2000">
                <a:solidFill>
                  <a:srgbClr val="1E1E1E"/>
                </a:solidFill>
                <a:latin typeface="Helvetica Neue Light"/>
                <a:ea typeface="Helvetica Neue Light"/>
                <a:cs typeface="Helvetica Neue Light"/>
                <a:sym typeface="Helvetica Neue Light"/>
              </a:rPr>
              <a:t>También profundizaremos en el DDL para entender cómo crear, modificar y eliminar los principales objetos de una DB</a:t>
            </a:r>
            <a:endParaRPr sz="2000">
              <a:solidFill>
                <a:srgbClr val="1E1E1E"/>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5" name="Google Shape;135;p24"/>
          <p:cNvSpPr txBox="1"/>
          <p:nvPr/>
        </p:nvSpPr>
        <p:spPr>
          <a:xfrm>
            <a:off x="531000" y="1349375"/>
            <a:ext cx="6270300" cy="17898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Al igual que los lenguajes de programación en general, SQL incluye una serie de funciones denominadas </a:t>
            </a:r>
            <a:r>
              <a:rPr b="1" i="0" lang="es-419" sz="1800" u="none" cap="none" strike="noStrike">
                <a:solidFill>
                  <a:srgbClr val="000000"/>
                </a:solidFill>
                <a:latin typeface="Helvetica Neue"/>
                <a:ea typeface="Helvetica Neue"/>
                <a:cs typeface="Helvetica Neue"/>
                <a:sym typeface="Helvetica Neue"/>
              </a:rPr>
              <a:t>Funciones Escalares.</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36" name="Google Shape;136;p24"/>
          <p:cNvSpPr txBox="1"/>
          <p:nvPr/>
        </p:nvSpPr>
        <p:spPr>
          <a:xfrm>
            <a:off x="393375" y="356825"/>
            <a:ext cx="82011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ESCALARES</a:t>
            </a:r>
            <a:endParaRPr b="0" i="0" sz="4500" u="none" cap="none" strike="noStrike">
              <a:solidFill>
                <a:srgbClr val="000000"/>
              </a:solidFill>
              <a:latin typeface="Arial"/>
              <a:ea typeface="Arial"/>
              <a:cs typeface="Arial"/>
              <a:sym typeface="Arial"/>
            </a:endParaRPr>
          </a:p>
        </p:txBody>
      </p:sp>
      <p:sp>
        <p:nvSpPr>
          <p:cNvPr id="137" name="Google Shape;137;p24"/>
          <p:cNvSpPr txBox="1"/>
          <p:nvPr/>
        </p:nvSpPr>
        <p:spPr>
          <a:xfrm>
            <a:off x="531000" y="3049825"/>
            <a:ext cx="8063400" cy="12930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100"/>
              <a:buFont typeface="Arial"/>
              <a:buNone/>
            </a:pPr>
            <a:r>
              <a:rPr b="1" i="0" lang="es-419" sz="1800" u="none" cap="none" strike="noStrike">
                <a:solidFill>
                  <a:schemeClr val="dk1"/>
                </a:solidFill>
                <a:latin typeface="Helvetica Neue"/>
                <a:ea typeface="Helvetica Neue"/>
                <a:cs typeface="Helvetica Neue"/>
                <a:sym typeface="Helvetica Neue"/>
              </a:rPr>
              <a:t>Permiten manipular datos cuando los recuperamos o antes de guardarlos</a:t>
            </a:r>
            <a:r>
              <a:rPr b="0" i="0" lang="es-419" sz="1800" u="none" cap="none" strike="noStrike">
                <a:solidFill>
                  <a:schemeClr val="dk1"/>
                </a:solidFill>
                <a:latin typeface="Helvetica Neue Light"/>
                <a:ea typeface="Helvetica Neue Light"/>
                <a:cs typeface="Helvetica Neue Light"/>
                <a:sym typeface="Helvetica Neue Light"/>
              </a:rPr>
              <a:t>, mediante operaciones predeterminadas, devolviendo un resultado específico</a:t>
            </a:r>
            <a:r>
              <a:rPr lang="es-419" sz="1800">
                <a:solidFill>
                  <a:schemeClr val="dk1"/>
                </a:solidFill>
                <a:latin typeface="Helvetica Neue Light"/>
                <a:ea typeface="Helvetica Neue Light"/>
                <a:cs typeface="Helvetica Neue Light"/>
                <a:sym typeface="Helvetica Neue Light"/>
              </a:rPr>
              <a:t> </a:t>
            </a:r>
            <a:r>
              <a:rPr b="0" i="0" lang="es-419" sz="1800" u="none" cap="none" strike="noStrike">
                <a:solidFill>
                  <a:schemeClr val="dk1"/>
                </a:solidFill>
                <a:latin typeface="Helvetica Neue Light"/>
                <a:ea typeface="Helvetica Neue Light"/>
                <a:cs typeface="Helvetica Neue Light"/>
                <a:sym typeface="Helvetica Neue Light"/>
              </a:rPr>
              <a:t>acorde a lo esperado.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138" name="Google Shape;138;p24"/>
          <p:cNvPicPr preferRelativeResize="0"/>
          <p:nvPr/>
        </p:nvPicPr>
        <p:blipFill rotWithShape="1">
          <a:blip r:embed="rId4">
            <a:alphaModFix/>
          </a:blip>
          <a:srcRect b="0" l="0" r="0" t="0"/>
          <a:stretch/>
        </p:blipFill>
        <p:spPr>
          <a:xfrm>
            <a:off x="7048225" y="1163463"/>
            <a:ext cx="1546175" cy="154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44" name="Google Shape;144;p25"/>
          <p:cNvSpPr txBox="1"/>
          <p:nvPr/>
        </p:nvSpPr>
        <p:spPr>
          <a:xfrm>
            <a:off x="530850" y="1351975"/>
            <a:ext cx="8223600" cy="34410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419" sz="1900" u="none" cap="none" strike="noStrike">
                <a:solidFill>
                  <a:srgbClr val="000000"/>
                </a:solidFill>
                <a:latin typeface="Helvetica Neue Light"/>
                <a:ea typeface="Helvetica Neue Light"/>
                <a:cs typeface="Helvetica Neue Light"/>
                <a:sym typeface="Helvetica Neue Light"/>
              </a:rPr>
              <a:t>Algunas ventajas de implementarlas, son:</a:t>
            </a:r>
            <a:endParaRPr b="0" i="0" sz="19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50000"/>
              </a:lnSpc>
              <a:spcBef>
                <a:spcPts val="0"/>
              </a:spcBef>
              <a:spcAft>
                <a:spcPts val="0"/>
              </a:spcAft>
              <a:buClr>
                <a:srgbClr val="000000"/>
              </a:buClr>
              <a:buSzPts val="1100"/>
              <a:buFont typeface="Arial"/>
              <a:buNone/>
            </a:pPr>
            <a:r>
              <a:t/>
            </a:r>
            <a:endParaRPr sz="1900">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3CEFAB"/>
              </a:buClr>
              <a:buSzPts val="1900"/>
              <a:buFont typeface="Helvetica Neue Light"/>
              <a:buChar char="●"/>
            </a:pPr>
            <a:r>
              <a:rPr b="0" i="0" lang="es-419" sz="1900" u="none" cap="none" strike="noStrike">
                <a:solidFill>
                  <a:srgbClr val="000000"/>
                </a:solidFill>
                <a:latin typeface="Helvetica Neue Light"/>
                <a:ea typeface="Helvetica Neue Light"/>
                <a:cs typeface="Helvetica Neue Light"/>
                <a:sym typeface="Helvetica Neue Light"/>
              </a:rPr>
              <a:t>Reducir el re-trabajo de la lógica comercial.</a:t>
            </a:r>
            <a:endParaRPr b="0" i="0" sz="19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3CEFAB"/>
              </a:buClr>
              <a:buSzPts val="1900"/>
              <a:buFont typeface="Helvetica Neue Light"/>
              <a:buChar char="●"/>
            </a:pPr>
            <a:r>
              <a:rPr b="0" i="0" lang="es-419" sz="1900" u="none" cap="none" strike="noStrike">
                <a:solidFill>
                  <a:srgbClr val="000000"/>
                </a:solidFill>
                <a:latin typeface="Helvetica Neue Light"/>
                <a:ea typeface="Helvetica Neue Light"/>
                <a:cs typeface="Helvetica Neue Light"/>
                <a:sym typeface="Helvetica Neue Light"/>
              </a:rPr>
              <a:t>Evitar la inconsistencia de datos que provenga de un software.</a:t>
            </a:r>
            <a:endParaRPr b="0" i="0" sz="19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3CEFAB"/>
              </a:buClr>
              <a:buSzPts val="1900"/>
              <a:buFont typeface="Helvetica Neue Light"/>
              <a:buChar char="●"/>
            </a:pPr>
            <a:r>
              <a:rPr b="0" i="0" lang="es-419" sz="1900" u="none" cap="none" strike="noStrike">
                <a:solidFill>
                  <a:srgbClr val="000000"/>
                </a:solidFill>
                <a:latin typeface="Helvetica Neue Light"/>
                <a:ea typeface="Helvetica Neue Light"/>
                <a:cs typeface="Helvetica Neue Light"/>
                <a:sym typeface="Helvetica Neue Light"/>
              </a:rPr>
              <a:t>Ayudar a reducir el tráfico de red de aplicaciones cliente/servidor.</a:t>
            </a:r>
            <a:endParaRPr b="0" i="0" sz="19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3CEFAB"/>
              </a:buClr>
              <a:buSzPts val="1900"/>
              <a:buFont typeface="Helvetica Neue Light"/>
              <a:buChar char="●"/>
            </a:pPr>
            <a:r>
              <a:rPr b="0" i="0" lang="es-419" sz="1900" u="none" cap="none" strike="noStrike">
                <a:solidFill>
                  <a:srgbClr val="000000"/>
                </a:solidFill>
                <a:latin typeface="Helvetica Neue Light"/>
                <a:ea typeface="Helvetica Neue Light"/>
                <a:cs typeface="Helvetica Neue Light"/>
                <a:sym typeface="Helvetica Neue Light"/>
              </a:rPr>
              <a:t>Mejorar en gran medida el rendimiento de los sistemas.</a:t>
            </a: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145" name="Google Shape;145;p25"/>
          <p:cNvSpPr txBox="1"/>
          <p:nvPr/>
        </p:nvSpPr>
        <p:spPr>
          <a:xfrm>
            <a:off x="393375" y="356825"/>
            <a:ext cx="84186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ESCALARES: VENTAJAS</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51" name="Google Shape;151;p26"/>
          <p:cNvSpPr txBox="1"/>
          <p:nvPr/>
        </p:nvSpPr>
        <p:spPr>
          <a:xfrm>
            <a:off x="361700" y="1560025"/>
            <a:ext cx="6170100" cy="17508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Existen dos tipos de funciones escalares en Mysql:</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a:p>
            <a:pPr indent="-342900" lvl="0" marL="457200" marR="3810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rgbClr val="000000"/>
                </a:solidFill>
                <a:latin typeface="Helvetica Neue Light"/>
                <a:ea typeface="Helvetica Neue Light"/>
                <a:cs typeface="Helvetica Neue Light"/>
                <a:sym typeface="Helvetica Neue Light"/>
              </a:rPr>
              <a:t>funciones integradas</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3810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rgbClr val="000000"/>
                </a:solidFill>
                <a:latin typeface="Helvetica Neue Light"/>
                <a:ea typeface="Helvetica Neue Light"/>
                <a:cs typeface="Helvetica Neue Light"/>
                <a:sym typeface="Helvetica Neue Light"/>
              </a:rPr>
              <a:t>funciones almacenadas</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52" name="Google Shape;152;p26"/>
          <p:cNvSpPr txBox="1"/>
          <p:nvPr/>
        </p:nvSpPr>
        <p:spPr>
          <a:xfrm>
            <a:off x="361700" y="356825"/>
            <a:ext cx="8318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TIPOS DE FUNCIONES ESCALARES</a:t>
            </a:r>
            <a:endParaRPr b="0" i="0" sz="4500" u="none" cap="none" strike="noStrike">
              <a:solidFill>
                <a:srgbClr val="000000"/>
              </a:solidFill>
              <a:latin typeface="Arial"/>
              <a:ea typeface="Arial"/>
              <a:cs typeface="Arial"/>
              <a:sym typeface="Arial"/>
            </a:endParaRPr>
          </a:p>
        </p:txBody>
      </p:sp>
      <p:pic>
        <p:nvPicPr>
          <p:cNvPr id="153" name="Google Shape;153;p26"/>
          <p:cNvPicPr preferRelativeResize="0"/>
          <p:nvPr/>
        </p:nvPicPr>
        <p:blipFill rotWithShape="1">
          <a:blip r:embed="rId4">
            <a:alphaModFix/>
          </a:blip>
          <a:srcRect b="0" l="8921" r="8929" t="0"/>
          <a:stretch/>
        </p:blipFill>
        <p:spPr>
          <a:xfrm>
            <a:off x="6827137" y="1489600"/>
            <a:ext cx="1659163" cy="2019738"/>
          </a:xfrm>
          <a:prstGeom prst="rect">
            <a:avLst/>
          </a:prstGeom>
          <a:noFill/>
          <a:ln>
            <a:noFill/>
          </a:ln>
        </p:spPr>
      </p:pic>
      <p:sp>
        <p:nvSpPr>
          <p:cNvPr id="154" name="Google Shape;154;p26"/>
          <p:cNvSpPr txBox="1"/>
          <p:nvPr/>
        </p:nvSpPr>
        <p:spPr>
          <a:xfrm>
            <a:off x="463650" y="3932025"/>
            <a:ext cx="8216700" cy="4617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Trabajaremos en esta instancia con las </a:t>
            </a:r>
            <a:r>
              <a:rPr b="1" lang="es-419" sz="1800">
                <a:solidFill>
                  <a:schemeClr val="dk1"/>
                </a:solidFill>
                <a:latin typeface="Helvetica Neue"/>
                <a:ea typeface="Helvetica Neue"/>
                <a:cs typeface="Helvetica Neue"/>
                <a:sym typeface="Helvetica Neue"/>
              </a:rPr>
              <a:t>funciones integradas.</a:t>
            </a:r>
            <a:endParaRPr b="1" sz="18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0" name="Google Shape;160;p27"/>
          <p:cNvSpPr txBox="1"/>
          <p:nvPr/>
        </p:nvSpPr>
        <p:spPr>
          <a:xfrm>
            <a:off x="438225" y="1404925"/>
            <a:ext cx="8271600" cy="32547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lang="es-419" sz="1900">
                <a:latin typeface="Helvetica Neue Light"/>
                <a:ea typeface="Helvetica Neue Light"/>
                <a:cs typeface="Helvetica Neue Light"/>
                <a:sym typeface="Helvetica Neue Light"/>
              </a:rPr>
              <a:t>S</a:t>
            </a:r>
            <a:r>
              <a:rPr i="0" lang="es-419" sz="1900" u="none" cap="none" strike="noStrike">
                <a:solidFill>
                  <a:srgbClr val="000000"/>
                </a:solidFill>
                <a:latin typeface="Helvetica Neue Light"/>
                <a:ea typeface="Helvetica Neue Light"/>
                <a:cs typeface="Helvetica Neue Light"/>
                <a:sym typeface="Helvetica Neue Light"/>
              </a:rPr>
              <a:t>e clasifican bajo las siguientes categorías:</a:t>
            </a:r>
            <a:endParaRPr i="0" sz="19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sz="1900">
              <a:latin typeface="Helvetica Neue Light"/>
              <a:ea typeface="Helvetica Neue Light"/>
              <a:cs typeface="Helvetica Neue Light"/>
              <a:sym typeface="Helvetica Neue Light"/>
            </a:endParaRPr>
          </a:p>
          <a:p>
            <a:pPr indent="-349250" lvl="0" marL="914400" marR="38100" rtl="0" algn="l">
              <a:lnSpc>
                <a:spcPct val="200000"/>
              </a:lnSpc>
              <a:spcBef>
                <a:spcPts val="0"/>
              </a:spcBef>
              <a:spcAft>
                <a:spcPts val="0"/>
              </a:spcAft>
              <a:buClr>
                <a:srgbClr val="3CEFAB"/>
              </a:buClr>
              <a:buSzPts val="1900"/>
              <a:buFont typeface="Helvetica Neue Light"/>
              <a:buChar char="●"/>
            </a:pPr>
            <a:r>
              <a:rPr lang="es-419" sz="1900">
                <a:latin typeface="Helvetica Neue Light"/>
                <a:ea typeface="Helvetica Neue Light"/>
                <a:cs typeface="Helvetica Neue Light"/>
                <a:sym typeface="Helvetica Neue Light"/>
              </a:rPr>
              <a:t>F</a:t>
            </a:r>
            <a:r>
              <a:rPr i="0" lang="es-419" sz="1900" u="none" cap="none" strike="noStrike">
                <a:solidFill>
                  <a:srgbClr val="000000"/>
                </a:solidFill>
                <a:latin typeface="Helvetica Neue Light"/>
                <a:ea typeface="Helvetica Neue Light"/>
                <a:cs typeface="Helvetica Neue Light"/>
                <a:sym typeface="Helvetica Neue Light"/>
              </a:rPr>
              <a:t>unciones de cadenas.</a:t>
            </a:r>
            <a:endParaRPr i="0" sz="1900" u="none" cap="none" strike="noStrike">
              <a:solidFill>
                <a:srgbClr val="000000"/>
              </a:solidFill>
              <a:latin typeface="Helvetica Neue Light"/>
              <a:ea typeface="Helvetica Neue Light"/>
              <a:cs typeface="Helvetica Neue Light"/>
              <a:sym typeface="Helvetica Neue Light"/>
            </a:endParaRPr>
          </a:p>
          <a:p>
            <a:pPr indent="-349250" lvl="0" marL="914400" marR="38100" rtl="0" algn="l">
              <a:lnSpc>
                <a:spcPct val="200000"/>
              </a:lnSpc>
              <a:spcBef>
                <a:spcPts val="0"/>
              </a:spcBef>
              <a:spcAft>
                <a:spcPts val="0"/>
              </a:spcAft>
              <a:buClr>
                <a:srgbClr val="3CEFAB"/>
              </a:buClr>
              <a:buSzPts val="1900"/>
              <a:buFont typeface="Helvetica Neue Light"/>
              <a:buChar char="●"/>
            </a:pPr>
            <a:r>
              <a:rPr lang="es-419" sz="1900">
                <a:latin typeface="Helvetica Neue Light"/>
                <a:ea typeface="Helvetica Neue Light"/>
                <a:cs typeface="Helvetica Neue Light"/>
                <a:sym typeface="Helvetica Neue Light"/>
              </a:rPr>
              <a:t>F</a:t>
            </a:r>
            <a:r>
              <a:rPr i="0" lang="es-419" sz="1900" u="none" cap="none" strike="noStrike">
                <a:solidFill>
                  <a:srgbClr val="000000"/>
                </a:solidFill>
                <a:latin typeface="Helvetica Neue Light"/>
                <a:ea typeface="Helvetica Neue Light"/>
                <a:cs typeface="Helvetica Neue Light"/>
                <a:sym typeface="Helvetica Neue Light"/>
              </a:rPr>
              <a:t>unciones numéricas.</a:t>
            </a:r>
            <a:endParaRPr i="0" sz="1900" u="none" cap="none" strike="noStrike">
              <a:solidFill>
                <a:srgbClr val="000000"/>
              </a:solidFill>
              <a:latin typeface="Helvetica Neue Light"/>
              <a:ea typeface="Helvetica Neue Light"/>
              <a:cs typeface="Helvetica Neue Light"/>
              <a:sym typeface="Helvetica Neue Light"/>
            </a:endParaRPr>
          </a:p>
          <a:p>
            <a:pPr indent="-349250" lvl="0" marL="914400" marR="38100" rtl="0" algn="l">
              <a:lnSpc>
                <a:spcPct val="200000"/>
              </a:lnSpc>
              <a:spcBef>
                <a:spcPts val="0"/>
              </a:spcBef>
              <a:spcAft>
                <a:spcPts val="0"/>
              </a:spcAft>
              <a:buClr>
                <a:srgbClr val="3CEFAB"/>
              </a:buClr>
              <a:buSzPts val="1900"/>
              <a:buFont typeface="Helvetica Neue Light"/>
              <a:buChar char="●"/>
            </a:pPr>
            <a:r>
              <a:rPr lang="es-419" sz="1900">
                <a:latin typeface="Helvetica Neue Light"/>
                <a:ea typeface="Helvetica Neue Light"/>
                <a:cs typeface="Helvetica Neue Light"/>
                <a:sym typeface="Helvetica Neue Light"/>
              </a:rPr>
              <a:t>F</a:t>
            </a:r>
            <a:r>
              <a:rPr i="0" lang="es-419" sz="1900" u="none" cap="none" strike="noStrike">
                <a:solidFill>
                  <a:srgbClr val="000000"/>
                </a:solidFill>
                <a:latin typeface="Helvetica Neue Light"/>
                <a:ea typeface="Helvetica Neue Light"/>
                <a:cs typeface="Helvetica Neue Light"/>
                <a:sym typeface="Helvetica Neue Light"/>
              </a:rPr>
              <a:t>unciones de fecha.</a:t>
            </a:r>
            <a:endParaRPr i="0" sz="1900" u="none" cap="none" strike="noStrike">
              <a:solidFill>
                <a:srgbClr val="000000"/>
              </a:solidFill>
              <a:latin typeface="Helvetica Neue Light"/>
              <a:ea typeface="Helvetica Neue Light"/>
              <a:cs typeface="Helvetica Neue Light"/>
              <a:sym typeface="Helvetica Neue Light"/>
            </a:endParaRPr>
          </a:p>
          <a:p>
            <a:pPr indent="-349250" lvl="0" marL="914400" marR="38100" rtl="0" algn="l">
              <a:lnSpc>
                <a:spcPct val="200000"/>
              </a:lnSpc>
              <a:spcBef>
                <a:spcPts val="0"/>
              </a:spcBef>
              <a:spcAft>
                <a:spcPts val="0"/>
              </a:spcAft>
              <a:buClr>
                <a:srgbClr val="3CEFAB"/>
              </a:buClr>
              <a:buSzPts val="1900"/>
              <a:buFont typeface="Helvetica Neue Light"/>
              <a:buChar char="●"/>
            </a:pPr>
            <a:r>
              <a:rPr lang="es-419" sz="1900">
                <a:latin typeface="Helvetica Neue Light"/>
                <a:ea typeface="Helvetica Neue Light"/>
                <a:cs typeface="Helvetica Neue Light"/>
                <a:sym typeface="Helvetica Neue Light"/>
              </a:rPr>
              <a:t>F</a:t>
            </a:r>
            <a:r>
              <a:rPr i="0" lang="es-419" sz="1900" u="none" cap="none" strike="noStrike">
                <a:solidFill>
                  <a:srgbClr val="000000"/>
                </a:solidFill>
                <a:latin typeface="Helvetica Neue Light"/>
                <a:ea typeface="Helvetica Neue Light"/>
                <a:cs typeface="Helvetica Neue Light"/>
                <a:sym typeface="Helvetica Neue Light"/>
              </a:rPr>
              <a:t>unciones agregadas.</a:t>
            </a:r>
            <a:endParaRPr i="0" sz="1900" u="none" cap="none" strike="noStrike">
              <a:solidFill>
                <a:srgbClr val="000000"/>
              </a:solidFill>
              <a:latin typeface="Helvetica Neue Light"/>
              <a:ea typeface="Helvetica Neue Light"/>
              <a:cs typeface="Helvetica Neue Light"/>
              <a:sym typeface="Helvetica Neue Light"/>
            </a:endParaRPr>
          </a:p>
        </p:txBody>
      </p:sp>
      <p:sp>
        <p:nvSpPr>
          <p:cNvPr id="161" name="Google Shape;161;p27"/>
          <p:cNvSpPr txBox="1"/>
          <p:nvPr/>
        </p:nvSpPr>
        <p:spPr>
          <a:xfrm>
            <a:off x="393375" y="356825"/>
            <a:ext cx="83613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INTEGRADAS</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65" name="Shape 165"/>
        <p:cNvGrpSpPr/>
        <p:nvPr/>
      </p:nvGrpSpPr>
      <p:grpSpPr>
        <a:xfrm>
          <a:off x="0" y="0"/>
          <a:ext cx="0" cy="0"/>
          <a:chOff x="0" y="0"/>
          <a:chExt cx="0" cy="0"/>
        </a:xfrm>
      </p:grpSpPr>
      <p:sp>
        <p:nvSpPr>
          <p:cNvPr id="166" name="Google Shape;166;p28"/>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FUNCIONES DE CADENA</a:t>
            </a:r>
            <a:endParaRPr b="0" i="1" sz="3600" u="none" cap="none" strike="noStrike">
              <a:solidFill>
                <a:schemeClr val="dk1"/>
              </a:solidFill>
              <a:latin typeface="Anton"/>
              <a:ea typeface="Anton"/>
              <a:cs typeface="Anton"/>
              <a:sym typeface="Anton"/>
            </a:endParaRPr>
          </a:p>
        </p:txBody>
      </p:sp>
      <p:pic>
        <p:nvPicPr>
          <p:cNvPr id="167" name="Google Shape;167;p2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3" name="Google Shape;173;p29"/>
          <p:cNvSpPr txBox="1"/>
          <p:nvPr/>
        </p:nvSpPr>
        <p:spPr>
          <a:xfrm>
            <a:off x="637575" y="1528113"/>
            <a:ext cx="7349100" cy="10971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Nos </a:t>
            </a:r>
            <a:r>
              <a:rPr b="1" i="0" lang="es-419" sz="1800" u="none" cap="none" strike="noStrike">
                <a:solidFill>
                  <a:srgbClr val="000000"/>
                </a:solidFill>
                <a:latin typeface="Helvetica Neue"/>
                <a:ea typeface="Helvetica Neue"/>
                <a:cs typeface="Helvetica Neue"/>
                <a:sym typeface="Helvetica Neue"/>
              </a:rPr>
              <a:t>permiten operar</a:t>
            </a:r>
            <a:r>
              <a:rPr b="0" i="0" lang="es-419" sz="1800" u="none" cap="none" strike="noStrike">
                <a:solidFill>
                  <a:srgbClr val="000000"/>
                </a:solidFill>
                <a:latin typeface="Helvetica Neue Light"/>
                <a:ea typeface="Helvetica Neue Light"/>
                <a:cs typeface="Helvetica Neue Light"/>
                <a:sym typeface="Helvetica Neue Light"/>
              </a:rPr>
              <a:t> con cualquier tipo de </a:t>
            </a:r>
            <a:r>
              <a:rPr b="1" i="0" lang="es-419" sz="1800" u="none" cap="none" strike="noStrike">
                <a:solidFill>
                  <a:srgbClr val="000000"/>
                </a:solidFill>
                <a:latin typeface="Helvetica Neue"/>
                <a:ea typeface="Helvetica Neue"/>
                <a:cs typeface="Helvetica Neue"/>
                <a:sym typeface="Helvetica Neue"/>
              </a:rPr>
              <a:t>cadena de caracteres</a:t>
            </a:r>
            <a:r>
              <a:rPr b="0" i="0" lang="es-419" sz="1800" u="none" cap="none" strike="noStrike">
                <a:solidFill>
                  <a:srgbClr val="000000"/>
                </a:solidFill>
                <a:latin typeface="Helvetica Neue Light"/>
                <a:ea typeface="Helvetica Neue Light"/>
                <a:cs typeface="Helvetica Neue Light"/>
                <a:sym typeface="Helvetica Neue Light"/>
              </a:rPr>
              <a:t> almacenada en una tabla (</a:t>
            </a:r>
            <a:r>
              <a:rPr b="0" i="1" lang="es-419" sz="1800" u="none" cap="none" strike="noStrike">
                <a:solidFill>
                  <a:srgbClr val="000000"/>
                </a:solidFill>
                <a:latin typeface="Helvetica Neue Light"/>
                <a:ea typeface="Helvetica Neue Light"/>
                <a:cs typeface="Helvetica Neue Light"/>
                <a:sym typeface="Helvetica Neue Light"/>
              </a:rPr>
              <a:t>o por almacenarse</a:t>
            </a:r>
            <a:r>
              <a:rPr b="0" i="0" lang="es-419"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74" name="Google Shape;174;p29"/>
          <p:cNvSpPr txBox="1"/>
          <p:nvPr/>
        </p:nvSpPr>
        <p:spPr>
          <a:xfrm>
            <a:off x="302924" y="356825"/>
            <a:ext cx="84516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DE CADENA</a:t>
            </a:r>
            <a:endParaRPr b="0" i="0" sz="4500" u="none" cap="none" strike="noStrike">
              <a:solidFill>
                <a:srgbClr val="000000"/>
              </a:solidFill>
              <a:latin typeface="Arial"/>
              <a:ea typeface="Arial"/>
              <a:cs typeface="Arial"/>
              <a:sym typeface="Arial"/>
            </a:endParaRPr>
          </a:p>
        </p:txBody>
      </p:sp>
      <p:pic>
        <p:nvPicPr>
          <p:cNvPr id="175" name="Google Shape;175;p29"/>
          <p:cNvPicPr preferRelativeResize="0"/>
          <p:nvPr/>
        </p:nvPicPr>
        <p:blipFill rotWithShape="1">
          <a:blip r:embed="rId4">
            <a:alphaModFix/>
          </a:blip>
          <a:srcRect b="0" l="8921" r="8929" t="0"/>
          <a:stretch/>
        </p:blipFill>
        <p:spPr>
          <a:xfrm>
            <a:off x="7866775" y="1393150"/>
            <a:ext cx="1012125" cy="1232084"/>
          </a:xfrm>
          <a:prstGeom prst="rect">
            <a:avLst/>
          </a:prstGeom>
          <a:noFill/>
          <a:ln>
            <a:noFill/>
          </a:ln>
        </p:spPr>
      </p:pic>
      <p:sp>
        <p:nvSpPr>
          <p:cNvPr id="176" name="Google Shape;176;p29"/>
          <p:cNvSpPr txBox="1"/>
          <p:nvPr/>
        </p:nvSpPr>
        <p:spPr>
          <a:xfrm>
            <a:off x="478500" y="3086400"/>
            <a:ext cx="8187000" cy="13545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None/>
            </a:pPr>
            <a:r>
              <a:rPr lang="es-419" sz="1900">
                <a:solidFill>
                  <a:schemeClr val="dk1"/>
                </a:solidFill>
                <a:latin typeface="Helvetica Neue Light"/>
                <a:ea typeface="Helvetica Neue Light"/>
                <a:cs typeface="Helvetica Neue Light"/>
                <a:sym typeface="Helvetica Neue Light"/>
              </a:rPr>
              <a:t>👉 </a:t>
            </a:r>
            <a:r>
              <a:rPr lang="es-419" sz="1900">
                <a:solidFill>
                  <a:schemeClr val="dk1"/>
                </a:solidFill>
                <a:latin typeface="Helvetica Neue Light"/>
                <a:ea typeface="Helvetica Neue Light"/>
                <a:cs typeface="Helvetica Neue Light"/>
                <a:sym typeface="Helvetica Neue Light"/>
              </a:rPr>
              <a:t>Podemos, entre otras cosas: </a:t>
            </a:r>
            <a:r>
              <a:rPr i="1" lang="es-419" sz="1900">
                <a:solidFill>
                  <a:schemeClr val="dk1"/>
                </a:solidFill>
                <a:latin typeface="Helvetica Neue Light"/>
                <a:ea typeface="Helvetica Neue Light"/>
                <a:cs typeface="Helvetica Neue Light"/>
                <a:sym typeface="Helvetica Neue Light"/>
              </a:rPr>
              <a:t>convertir el texto a mayúsculas, minúsculas, concatenar strings, cortar una porción del texto, eliminar espacios, revertir el texto, contar caracteres</a:t>
            </a:r>
            <a:r>
              <a:rPr lang="es-419" sz="1900">
                <a:solidFill>
                  <a:schemeClr val="dk1"/>
                </a:solidFill>
                <a:latin typeface="Helvetica Neue Light"/>
                <a:ea typeface="Helvetica Neue Light"/>
                <a:cs typeface="Helvetica Neue Light"/>
                <a:sym typeface="Helvetica Neue Light"/>
              </a:rPr>
              <a:t>, entre decenas de más funciones</a:t>
            </a:r>
            <a:endParaRPr sz="19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p:nvPr/>
        </p:nvSpPr>
        <p:spPr>
          <a:xfrm>
            <a:off x="0" y="2254050"/>
            <a:ext cx="5001000" cy="2889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2" name="Google Shape;182;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3" name="Google Shape;183;p30"/>
          <p:cNvSpPr txBox="1"/>
          <p:nvPr/>
        </p:nvSpPr>
        <p:spPr>
          <a:xfrm>
            <a:off x="568050" y="1295675"/>
            <a:ext cx="8186400" cy="6567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Fusiona cadenas de caracteres en un único bloque de datos.</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184" name="Google Shape;184;p30"/>
          <p:cNvSpPr txBox="1"/>
          <p:nvPr/>
        </p:nvSpPr>
        <p:spPr>
          <a:xfrm>
            <a:off x="439875" y="415675"/>
            <a:ext cx="79509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chemeClr val="dk1"/>
                </a:solidFill>
                <a:latin typeface="Anton"/>
                <a:ea typeface="Anton"/>
                <a:cs typeface="Anton"/>
                <a:sym typeface="Anton"/>
              </a:rPr>
              <a:t>EJEMPLOS: </a:t>
            </a:r>
            <a:r>
              <a:rPr i="1" lang="es-419" sz="4500">
                <a:solidFill>
                  <a:schemeClr val="dk1"/>
                </a:solidFill>
                <a:latin typeface="Anton"/>
                <a:ea typeface="Anton"/>
                <a:cs typeface="Anton"/>
                <a:sym typeface="Anton"/>
              </a:rPr>
              <a:t>CONCAT</a:t>
            </a:r>
            <a:r>
              <a:rPr b="0" i="1" lang="es-419" sz="4500" u="none" cap="none" strike="noStrike">
                <a:solidFill>
                  <a:schemeClr val="dk1"/>
                </a:solidFill>
                <a:latin typeface="Anton"/>
                <a:ea typeface="Anton"/>
                <a:cs typeface="Anton"/>
                <a:sym typeface="Anton"/>
              </a:rPr>
              <a:t>()</a:t>
            </a:r>
            <a:endParaRPr b="0" i="0" sz="4500" u="none" cap="none" strike="noStrike">
              <a:solidFill>
                <a:schemeClr val="dk1"/>
              </a:solidFill>
              <a:latin typeface="Arial"/>
              <a:ea typeface="Arial"/>
              <a:cs typeface="Arial"/>
              <a:sym typeface="Arial"/>
            </a:endParaRPr>
          </a:p>
        </p:txBody>
      </p:sp>
      <p:sp>
        <p:nvSpPr>
          <p:cNvPr id="185" name="Google Shape;185;p30"/>
          <p:cNvSpPr txBox="1"/>
          <p:nvPr/>
        </p:nvSpPr>
        <p:spPr>
          <a:xfrm>
            <a:off x="63300" y="3089725"/>
            <a:ext cx="4874400" cy="15699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 concat</a:t>
            </a:r>
            <a:r>
              <a:rPr b="0" i="0" lang="es-419" sz="1800" u="none" cap="none" strike="noStrike">
                <a:solidFill>
                  <a:schemeClr val="lt1"/>
                </a:solidFill>
                <a:latin typeface="Consolas"/>
                <a:ea typeface="Consolas"/>
                <a:cs typeface="Consolas"/>
                <a:sym typeface="Consolas"/>
              </a:rPr>
              <a:t>(</a:t>
            </a:r>
            <a:r>
              <a:rPr lang="es-419" sz="1800">
                <a:solidFill>
                  <a:schemeClr val="lt1"/>
                </a:solidFill>
                <a:latin typeface="Consolas"/>
                <a:ea typeface="Consolas"/>
                <a:cs typeface="Consolas"/>
                <a:sym typeface="Consolas"/>
              </a:rPr>
              <a:t>first_name</a:t>
            </a:r>
            <a:r>
              <a:rPr b="0" i="0" lang="es-419" sz="1800" u="none" cap="none" strike="noStrike">
                <a:solidFill>
                  <a:schemeClr val="lt1"/>
                </a:solidFill>
                <a:latin typeface="Consolas"/>
                <a:ea typeface="Consolas"/>
                <a:cs typeface="Consolas"/>
                <a:sym typeface="Consolas"/>
              </a:rPr>
              <a:t>, last_name)</a:t>
            </a:r>
            <a:endParaRPr b="0" i="0" sz="1800" u="none" cap="none" strike="noStrike">
              <a:solidFill>
                <a:schemeClr val="accent1"/>
              </a:solidFill>
              <a:latin typeface="Consolas"/>
              <a:ea typeface="Consolas"/>
              <a:cs typeface="Consolas"/>
              <a:sym typeface="Consolas"/>
            </a:endParaRPr>
          </a:p>
          <a:p>
            <a:pPr indent="457200" lvl="0" marL="45720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AS</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complete_name</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system_user</a:t>
            </a:r>
            <a:r>
              <a:rPr b="0" i="0" lang="es-419" sz="1800" u="none" cap="none" strike="noStrike">
                <a:solidFill>
                  <a:schemeClr val="lt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86" name="Google Shape;186;p30"/>
          <p:cNvSpPr txBox="1"/>
          <p:nvPr/>
        </p:nvSpPr>
        <p:spPr>
          <a:xfrm>
            <a:off x="5254050" y="2385600"/>
            <a:ext cx="3500400" cy="21240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Podemos, por ejemplo, unificar en un campo llamado </a:t>
            </a:r>
            <a:r>
              <a:rPr b="1" lang="es-419" sz="1800">
                <a:solidFill>
                  <a:schemeClr val="dk1"/>
                </a:solidFill>
                <a:latin typeface="Helvetica Neue"/>
                <a:ea typeface="Helvetica Neue"/>
                <a:cs typeface="Helvetica Neue"/>
                <a:sym typeface="Helvetica Neue"/>
              </a:rPr>
              <a:t>complete_name</a:t>
            </a:r>
            <a:r>
              <a:rPr lang="es-419" sz="1800">
                <a:solidFill>
                  <a:schemeClr val="dk1"/>
                </a:solidFill>
                <a:latin typeface="Helvetica Neue Light"/>
                <a:ea typeface="Helvetica Neue Light"/>
                <a:cs typeface="Helvetica Neue Light"/>
                <a:sym typeface="Helvetica Neue Light"/>
              </a:rPr>
              <a:t>, los campos </a:t>
            </a:r>
            <a:r>
              <a:rPr b="1" lang="es-419" sz="1800">
                <a:solidFill>
                  <a:schemeClr val="dk1"/>
                </a:solidFill>
                <a:latin typeface="Helvetica Neue"/>
                <a:ea typeface="Helvetica Neue"/>
                <a:cs typeface="Helvetica Neue"/>
                <a:sym typeface="Helvetica Neue"/>
              </a:rPr>
              <a:t>first_name </a:t>
            </a:r>
            <a:r>
              <a:rPr lang="es-419" sz="1800">
                <a:solidFill>
                  <a:schemeClr val="dk1"/>
                </a:solidFill>
                <a:latin typeface="Helvetica Neue Light"/>
                <a:ea typeface="Helvetica Neue Light"/>
                <a:cs typeface="Helvetica Neue Light"/>
                <a:sym typeface="Helvetica Neue Light"/>
              </a:rPr>
              <a:t>y </a:t>
            </a:r>
            <a:r>
              <a:rPr b="1" lang="es-419" sz="1800">
                <a:solidFill>
                  <a:schemeClr val="dk1"/>
                </a:solidFill>
                <a:latin typeface="Helvetica Neue"/>
                <a:ea typeface="Helvetica Neue"/>
                <a:cs typeface="Helvetica Neue"/>
                <a:sym typeface="Helvetica Neue"/>
              </a:rPr>
              <a:t>last_name </a:t>
            </a:r>
            <a:r>
              <a:rPr lang="es-419" sz="1800">
                <a:solidFill>
                  <a:schemeClr val="dk1"/>
                </a:solidFill>
                <a:latin typeface="Helvetica Neue Light"/>
                <a:ea typeface="Helvetica Neue Light"/>
                <a:cs typeface="Helvetica Neue Light"/>
                <a:sym typeface="Helvetica Neue Light"/>
              </a:rPr>
              <a:t>de la tabla </a:t>
            </a:r>
            <a:r>
              <a:rPr b="1" lang="es-419" sz="1800">
                <a:solidFill>
                  <a:schemeClr val="dk1"/>
                </a:solidFill>
                <a:latin typeface="Helvetica Neue"/>
                <a:ea typeface="Helvetica Neue"/>
                <a:cs typeface="Helvetica Neue"/>
                <a:sym typeface="Helvetica Neue"/>
              </a:rPr>
              <a:t>SYSTEM_USER.</a:t>
            </a:r>
            <a:endParaRPr b="1"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p:nvPr/>
        </p:nvSpPr>
        <p:spPr>
          <a:xfrm>
            <a:off x="0" y="2497000"/>
            <a:ext cx="9144000" cy="2646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2" name="Google Shape;192;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3" name="Google Shape;193;p31"/>
          <p:cNvSpPr txBox="1"/>
          <p:nvPr/>
        </p:nvSpPr>
        <p:spPr>
          <a:xfrm>
            <a:off x="519900" y="1266900"/>
            <a:ext cx="8104200" cy="1430100"/>
          </a:xfrm>
          <a:prstGeom prst="rect">
            <a:avLst/>
          </a:prstGeom>
          <a:noFill/>
          <a:ln>
            <a:noFill/>
          </a:ln>
        </p:spPr>
        <p:txBody>
          <a:bodyPr anchorCtr="0" anchor="t"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Convierte a mayúsculas o minúsculas (</a:t>
            </a:r>
            <a:r>
              <a:rPr b="0" i="1" lang="es-419" sz="1800" u="none" cap="none" strike="noStrike">
                <a:solidFill>
                  <a:srgbClr val="000000"/>
                </a:solidFill>
                <a:latin typeface="Helvetica Neue Light"/>
                <a:ea typeface="Helvetica Neue Light"/>
                <a:cs typeface="Helvetica Neue Light"/>
                <a:sym typeface="Helvetica Neue Light"/>
              </a:rPr>
              <a:t>respectivamente</a:t>
            </a:r>
            <a:r>
              <a:rPr lang="es-419" sz="1800">
                <a:latin typeface="Helvetica Neue Light"/>
                <a:ea typeface="Helvetica Neue Light"/>
                <a:cs typeface="Helvetica Neue Light"/>
                <a:sym typeface="Helvetica Neue Light"/>
              </a:rPr>
              <a:t>) </a:t>
            </a:r>
            <a:r>
              <a:rPr b="0" i="0" lang="es-419" sz="1800" u="none" cap="none" strike="noStrike">
                <a:solidFill>
                  <a:srgbClr val="000000"/>
                </a:solidFill>
                <a:latin typeface="Helvetica Neue Light"/>
                <a:ea typeface="Helvetica Neue Light"/>
                <a:cs typeface="Helvetica Neue Light"/>
                <a:sym typeface="Helvetica Neue Light"/>
              </a:rPr>
              <a:t>una cadena de texto.</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94" name="Google Shape;194;p31"/>
          <p:cNvSpPr txBox="1"/>
          <p:nvPr/>
        </p:nvSpPr>
        <p:spPr>
          <a:xfrm>
            <a:off x="205150" y="356825"/>
            <a:ext cx="8222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chemeClr val="dk1"/>
                </a:solidFill>
                <a:latin typeface="Anton"/>
                <a:ea typeface="Anton"/>
                <a:cs typeface="Anton"/>
                <a:sym typeface="Anton"/>
              </a:rPr>
              <a:t>EJEMPLOS: UCASE() / LCASE()</a:t>
            </a:r>
            <a:endParaRPr b="0" i="0" sz="4500" u="none" cap="none" strike="noStrike">
              <a:solidFill>
                <a:schemeClr val="dk1"/>
              </a:solidFill>
              <a:latin typeface="Arial"/>
              <a:ea typeface="Arial"/>
              <a:cs typeface="Arial"/>
              <a:sym typeface="Arial"/>
            </a:endParaRPr>
          </a:p>
        </p:txBody>
      </p:sp>
      <p:sp>
        <p:nvSpPr>
          <p:cNvPr id="195" name="Google Shape;195;p31"/>
          <p:cNvSpPr txBox="1"/>
          <p:nvPr/>
        </p:nvSpPr>
        <p:spPr>
          <a:xfrm>
            <a:off x="257775" y="2748275"/>
            <a:ext cx="6934200" cy="21240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 UCASE</a:t>
            </a:r>
            <a:r>
              <a:rPr b="0" i="0" lang="es-419" sz="1800" u="none" cap="none" strike="noStrike">
                <a:solidFill>
                  <a:schemeClr val="lt1"/>
                </a:solidFill>
                <a:latin typeface="Consolas"/>
                <a:ea typeface="Consolas"/>
                <a:cs typeface="Consolas"/>
                <a:sym typeface="Consolas"/>
              </a:rPr>
              <a:t>(</a:t>
            </a:r>
            <a:r>
              <a:rPr lang="es-419" sz="1800">
                <a:solidFill>
                  <a:schemeClr val="lt1"/>
                </a:solidFill>
                <a:latin typeface="Consolas"/>
                <a:ea typeface="Consolas"/>
                <a:cs typeface="Consolas"/>
                <a:sym typeface="Consolas"/>
              </a:rPr>
              <a:t>description</a:t>
            </a:r>
            <a:r>
              <a:rPr b="0" i="0" lang="es-419" sz="1800" u="none" cap="none" strike="noStrike">
                <a:solidFill>
                  <a:schemeClr val="lt1"/>
                </a:solidFill>
                <a:latin typeface="Consolas"/>
                <a:ea typeface="Consolas"/>
                <a:cs typeface="Consolas"/>
                <a:sym typeface="Consolas"/>
              </a:rPr>
              <a:t>)</a:t>
            </a:r>
            <a:r>
              <a:rPr b="0" i="0" lang="es-419" sz="1800" u="none" cap="none" strike="noStrike">
                <a:solidFill>
                  <a:schemeClr val="accent1"/>
                </a:solidFill>
                <a:latin typeface="Consolas"/>
                <a:ea typeface="Consolas"/>
                <a:cs typeface="Consolas"/>
                <a:sym typeface="Consolas"/>
              </a:rPr>
              <a:t> 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class</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rgbClr val="3CEFAB"/>
                </a:solidFill>
                <a:latin typeface="Consolas"/>
                <a:ea typeface="Consolas"/>
                <a:cs typeface="Consolas"/>
                <a:sym typeface="Consolas"/>
              </a:rPr>
              <a:t>-- devolverá, por ejemplo: “</a:t>
            </a:r>
            <a:r>
              <a:rPr i="1" lang="es-419" sz="1800">
                <a:solidFill>
                  <a:srgbClr val="3CEFAB"/>
                </a:solidFill>
                <a:latin typeface="Consolas"/>
                <a:ea typeface="Consolas"/>
                <a:cs typeface="Consolas"/>
                <a:sym typeface="Consolas"/>
              </a:rPr>
              <a:t>ACTION</a:t>
            </a:r>
            <a:r>
              <a:rPr b="0" i="0" lang="es-419" sz="1800" u="none" cap="none" strike="noStrike">
                <a:solidFill>
                  <a:srgbClr val="3CEFAB"/>
                </a:solidFill>
                <a:latin typeface="Consolas"/>
                <a:ea typeface="Consolas"/>
                <a:cs typeface="Consolas"/>
                <a:sym typeface="Consolas"/>
              </a:rPr>
              <a:t>”</a:t>
            </a:r>
            <a:endParaRPr b="0" i="0" sz="1800" u="none" cap="none" strike="noStrike">
              <a:solidFill>
                <a:srgbClr val="3CEFAB"/>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 LCASE</a:t>
            </a:r>
            <a:r>
              <a:rPr b="0" i="0" lang="es-419" sz="1800" u="none" cap="none" strike="noStrike">
                <a:solidFill>
                  <a:schemeClr val="lt1"/>
                </a:solidFill>
                <a:latin typeface="Consolas"/>
                <a:ea typeface="Consolas"/>
                <a:cs typeface="Consolas"/>
                <a:sym typeface="Consolas"/>
              </a:rPr>
              <a:t>(</a:t>
            </a:r>
            <a:r>
              <a:rPr lang="es-419" sz="1800">
                <a:solidFill>
                  <a:schemeClr val="lt1"/>
                </a:solidFill>
                <a:latin typeface="Consolas"/>
                <a:ea typeface="Consolas"/>
                <a:cs typeface="Consolas"/>
                <a:sym typeface="Consolas"/>
              </a:rPr>
              <a:t>description</a:t>
            </a:r>
            <a:r>
              <a:rPr b="0" i="0" lang="es-419" sz="1800" u="none" cap="none" strike="noStrike">
                <a:solidFill>
                  <a:schemeClr val="lt1"/>
                </a:solidFill>
                <a:latin typeface="Consolas"/>
                <a:ea typeface="Consolas"/>
                <a:cs typeface="Consolas"/>
                <a:sym typeface="Consolas"/>
              </a:rPr>
              <a:t>)</a:t>
            </a:r>
            <a:r>
              <a:rPr b="0" i="0" lang="es-419" sz="1800" u="none" cap="none" strike="noStrike">
                <a:solidFill>
                  <a:schemeClr val="accent1"/>
                </a:solidFill>
                <a:latin typeface="Consolas"/>
                <a:ea typeface="Consolas"/>
                <a:cs typeface="Consolas"/>
                <a:sym typeface="Consolas"/>
              </a:rPr>
              <a:t> 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class</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rgbClr val="3CEFAB"/>
                </a:solidFill>
                <a:latin typeface="Consolas"/>
                <a:ea typeface="Consolas"/>
                <a:cs typeface="Consolas"/>
                <a:sym typeface="Consolas"/>
              </a:rPr>
              <a:t>-- devolverá, por ejemplo: “</a:t>
            </a:r>
            <a:r>
              <a:rPr i="1" lang="es-419" sz="1800">
                <a:solidFill>
                  <a:srgbClr val="3CEFAB"/>
                </a:solidFill>
                <a:latin typeface="Consolas"/>
                <a:ea typeface="Consolas"/>
                <a:cs typeface="Consolas"/>
                <a:sym typeface="Consolas"/>
              </a:rPr>
              <a:t>action</a:t>
            </a:r>
            <a:r>
              <a:rPr b="0" i="0" lang="es-419" sz="1800" u="none" cap="none" strike="noStrike">
                <a:solidFill>
                  <a:srgbClr val="3CEFAB"/>
                </a:solidFill>
                <a:latin typeface="Consolas"/>
                <a:ea typeface="Consolas"/>
                <a:cs typeface="Consolas"/>
                <a:sym typeface="Consolas"/>
              </a:rPr>
              <a:t>”</a:t>
            </a:r>
            <a:endParaRPr b="0" i="0" sz="1800" u="none" cap="none" strike="noStrike">
              <a:solidFill>
                <a:srgbClr val="3CEFAB"/>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p32"/>
          <p:cNvSpPr/>
          <p:nvPr/>
        </p:nvSpPr>
        <p:spPr>
          <a:xfrm>
            <a:off x="0" y="2497000"/>
            <a:ext cx="9144000" cy="2646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02" name="Google Shape;202;p32"/>
          <p:cNvSpPr txBox="1"/>
          <p:nvPr/>
        </p:nvSpPr>
        <p:spPr>
          <a:xfrm>
            <a:off x="456075" y="1389175"/>
            <a:ext cx="8128500" cy="1430100"/>
          </a:xfrm>
          <a:prstGeom prst="rect">
            <a:avLst/>
          </a:prstGeom>
          <a:noFill/>
          <a:ln>
            <a:noFill/>
          </a:ln>
        </p:spPr>
        <p:txBody>
          <a:bodyPr anchorCtr="0" anchor="t"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Revierte el orden de los caracteres de una cadena de texto.</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203" name="Google Shape;203;p32"/>
          <p:cNvSpPr txBox="1"/>
          <p:nvPr/>
        </p:nvSpPr>
        <p:spPr>
          <a:xfrm>
            <a:off x="286279" y="356825"/>
            <a:ext cx="84681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chemeClr val="dk1"/>
                </a:solidFill>
                <a:latin typeface="Anton"/>
                <a:ea typeface="Anton"/>
                <a:cs typeface="Anton"/>
                <a:sym typeface="Anton"/>
              </a:rPr>
              <a:t>EJEMPLOS: REVERSE()</a:t>
            </a:r>
            <a:endParaRPr b="0" i="0" sz="4500" u="none" cap="none" strike="noStrike">
              <a:solidFill>
                <a:schemeClr val="dk1"/>
              </a:solidFill>
              <a:latin typeface="Arial"/>
              <a:ea typeface="Arial"/>
              <a:cs typeface="Arial"/>
              <a:sym typeface="Arial"/>
            </a:endParaRPr>
          </a:p>
        </p:txBody>
      </p:sp>
      <p:sp>
        <p:nvSpPr>
          <p:cNvPr id="204" name="Google Shape;204;p32"/>
          <p:cNvSpPr txBox="1"/>
          <p:nvPr/>
        </p:nvSpPr>
        <p:spPr>
          <a:xfrm>
            <a:off x="257775" y="2748275"/>
            <a:ext cx="6934200" cy="15699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 REVERSE</a:t>
            </a:r>
            <a:r>
              <a:rPr b="0" i="0" lang="es-419" sz="1800" u="none" cap="none" strike="noStrike">
                <a:solidFill>
                  <a:schemeClr val="lt1"/>
                </a:solidFill>
                <a:latin typeface="Consolas"/>
                <a:ea typeface="Consolas"/>
                <a:cs typeface="Consolas"/>
                <a:sym typeface="Consolas"/>
              </a:rPr>
              <a:t>(</a:t>
            </a:r>
            <a:r>
              <a:rPr lang="es-419" sz="1800">
                <a:solidFill>
                  <a:schemeClr val="lt1"/>
                </a:solidFill>
                <a:latin typeface="Consolas"/>
                <a:ea typeface="Consolas"/>
                <a:cs typeface="Consolas"/>
                <a:sym typeface="Consolas"/>
              </a:rPr>
              <a:t>description</a:t>
            </a:r>
            <a:r>
              <a:rPr b="0" i="0" lang="es-419" sz="1800" u="none" cap="none" strike="noStrike">
                <a:solidFill>
                  <a:schemeClr val="lt1"/>
                </a:solidFill>
                <a:latin typeface="Consolas"/>
                <a:ea typeface="Consolas"/>
                <a:cs typeface="Consolas"/>
                <a:sym typeface="Consolas"/>
              </a:rPr>
              <a:t>)</a:t>
            </a:r>
            <a:r>
              <a:rPr b="0" i="0" lang="es-419" sz="1800" u="none" cap="none" strike="noStrike">
                <a:solidFill>
                  <a:schemeClr val="accent1"/>
                </a:solidFill>
                <a:latin typeface="Consolas"/>
                <a:ea typeface="Consolas"/>
                <a:cs typeface="Consolas"/>
                <a:sym typeface="Consolas"/>
              </a:rPr>
              <a:t> 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class</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rgbClr val="3CEFAB"/>
                </a:solidFill>
                <a:latin typeface="Consolas"/>
                <a:ea typeface="Consolas"/>
                <a:cs typeface="Consolas"/>
                <a:sym typeface="Consolas"/>
              </a:rPr>
              <a:t>-- devolverá, por ejemplo: “noitc</a:t>
            </a:r>
            <a:r>
              <a:rPr i="1" lang="es-419" sz="1800">
                <a:solidFill>
                  <a:srgbClr val="3CEFAB"/>
                </a:solidFill>
                <a:latin typeface="Consolas"/>
                <a:ea typeface="Consolas"/>
                <a:cs typeface="Consolas"/>
                <a:sym typeface="Consolas"/>
              </a:rPr>
              <a:t>A</a:t>
            </a:r>
            <a:r>
              <a:rPr b="0" i="0" lang="es-419" sz="1800" u="none" cap="none" strike="noStrike">
                <a:solidFill>
                  <a:srgbClr val="3CEFAB"/>
                </a:solidFill>
                <a:latin typeface="Consolas"/>
                <a:ea typeface="Consolas"/>
                <a:cs typeface="Consolas"/>
                <a:sym typeface="Consolas"/>
              </a:rPr>
              <a:t>”</a:t>
            </a:r>
            <a:endParaRPr b="0" i="0" sz="1800" u="none" cap="none" strike="noStrike">
              <a:solidFill>
                <a:srgbClr val="3CEFAB"/>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nvSpPr>
        <p:spPr>
          <a:xfrm>
            <a:off x="1404876" y="333475"/>
            <a:ext cx="6565200" cy="4105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i="1" lang="es-419" sz="3700">
                <a:solidFill>
                  <a:schemeClr val="lt1"/>
                </a:solidFill>
                <a:latin typeface="Anton"/>
                <a:ea typeface="Anton"/>
                <a:cs typeface="Anton"/>
                <a:sym typeface="Anton"/>
              </a:rPr>
              <a:t>¿</a:t>
            </a:r>
            <a:r>
              <a:rPr i="1" lang="es-419" sz="3700">
                <a:solidFill>
                  <a:schemeClr val="lt1"/>
                </a:solidFill>
                <a:latin typeface="Anton"/>
                <a:ea typeface="Anton"/>
                <a:cs typeface="Anton"/>
                <a:sym typeface="Anton"/>
              </a:rPr>
              <a:t>Cuándo</a:t>
            </a:r>
            <a:r>
              <a:rPr i="1" lang="es-419" sz="3700">
                <a:solidFill>
                  <a:schemeClr val="lt1"/>
                </a:solidFill>
                <a:latin typeface="Anton"/>
                <a:ea typeface="Anton"/>
                <a:cs typeface="Anton"/>
                <a:sym typeface="Anton"/>
              </a:rPr>
              <a:t> les </a:t>
            </a:r>
            <a:r>
              <a:rPr i="1" lang="es-419" sz="3700">
                <a:solidFill>
                  <a:schemeClr val="lt1"/>
                </a:solidFill>
                <a:latin typeface="Anton"/>
                <a:ea typeface="Anton"/>
                <a:cs typeface="Anton"/>
                <a:sym typeface="Anton"/>
              </a:rPr>
              <a:t>gustaría</a:t>
            </a:r>
            <a:r>
              <a:rPr i="1" lang="es-419" sz="3700">
                <a:solidFill>
                  <a:schemeClr val="lt1"/>
                </a:solidFill>
                <a:latin typeface="Anton"/>
                <a:ea typeface="Anton"/>
                <a:cs typeface="Anton"/>
                <a:sym typeface="Anton"/>
              </a:rPr>
              <a:t> que hagamos el </a:t>
            </a:r>
            <a:r>
              <a:rPr i="1" lang="es-419" sz="3500">
                <a:solidFill>
                  <a:schemeClr val="accent6"/>
                </a:solidFill>
                <a:latin typeface="Anton"/>
                <a:ea typeface="Anton"/>
                <a:cs typeface="Anton"/>
                <a:sym typeface="Anton"/>
              </a:rPr>
              <a:t>AFTER CLASS </a:t>
            </a:r>
            <a:r>
              <a:rPr i="1" lang="es-419" sz="4000">
                <a:solidFill>
                  <a:schemeClr val="lt1"/>
                </a:solidFill>
                <a:latin typeface="Anton"/>
                <a:ea typeface="Anton"/>
                <a:cs typeface="Anton"/>
                <a:sym typeface="Anton"/>
              </a:rPr>
              <a:t>?</a:t>
            </a:r>
            <a:endParaRPr i="1" sz="4000">
              <a:solidFill>
                <a:schemeClr val="lt1"/>
              </a:solidFill>
              <a:latin typeface="Anton"/>
              <a:ea typeface="Anton"/>
              <a:cs typeface="Anton"/>
              <a:sym typeface="Anton"/>
            </a:endParaRPr>
          </a:p>
          <a:p>
            <a:pPr indent="0" lvl="0" marL="0" rtl="0" algn="ctr">
              <a:lnSpc>
                <a:spcPct val="90000"/>
              </a:lnSpc>
              <a:spcBef>
                <a:spcPts val="0"/>
              </a:spcBef>
              <a:spcAft>
                <a:spcPts val="0"/>
              </a:spcAft>
              <a:buNone/>
            </a:pPr>
            <a:r>
              <a:t/>
            </a:r>
            <a:endParaRPr i="1" sz="4000">
              <a:solidFill>
                <a:schemeClr val="lt1"/>
              </a:solidFill>
              <a:latin typeface="Anton"/>
              <a:ea typeface="Anton"/>
              <a:cs typeface="Anton"/>
              <a:sym typeface="Anton"/>
            </a:endParaRPr>
          </a:p>
          <a:p>
            <a:pPr indent="0" lvl="0" marL="0" rtl="0" algn="l">
              <a:lnSpc>
                <a:spcPct val="90000"/>
              </a:lnSpc>
              <a:spcBef>
                <a:spcPts val="0"/>
              </a:spcBef>
              <a:spcAft>
                <a:spcPts val="0"/>
              </a:spcAft>
              <a:buNone/>
            </a:pPr>
            <a:r>
              <a:rPr lang="es-419" sz="3000">
                <a:solidFill>
                  <a:schemeClr val="lt1"/>
                </a:solidFill>
                <a:latin typeface="DM Sans"/>
                <a:ea typeface="DM Sans"/>
                <a:cs typeface="DM Sans"/>
                <a:sym typeface="DM Sans"/>
              </a:rPr>
              <a:t>Objetivos</a:t>
            </a:r>
            <a:r>
              <a:rPr lang="es-419" sz="3000">
                <a:solidFill>
                  <a:schemeClr val="lt1"/>
                </a:solidFill>
                <a:latin typeface="DM Sans"/>
                <a:ea typeface="DM Sans"/>
                <a:cs typeface="DM Sans"/>
                <a:sym typeface="DM Sans"/>
              </a:rPr>
              <a:t>:</a:t>
            </a:r>
            <a:endParaRPr sz="3000">
              <a:solidFill>
                <a:schemeClr val="lt1"/>
              </a:solidFill>
              <a:latin typeface="DM Sans"/>
              <a:ea typeface="DM Sans"/>
              <a:cs typeface="DM Sans"/>
              <a:sym typeface="DM Sans"/>
            </a:endParaRPr>
          </a:p>
          <a:p>
            <a:pPr indent="0" lvl="0" marL="0" rtl="0" algn="l">
              <a:lnSpc>
                <a:spcPct val="90000"/>
              </a:lnSpc>
              <a:spcBef>
                <a:spcPts val="0"/>
              </a:spcBef>
              <a:spcAft>
                <a:spcPts val="0"/>
              </a:spcAft>
              <a:buNone/>
            </a:pPr>
            <a:r>
              <a:t/>
            </a:r>
            <a:endParaRPr sz="1700">
              <a:solidFill>
                <a:schemeClr val="lt1"/>
              </a:solidFill>
              <a:latin typeface="DM Sans"/>
              <a:ea typeface="DM Sans"/>
              <a:cs typeface="DM Sans"/>
              <a:sym typeface="DM Sans"/>
            </a:endParaRPr>
          </a:p>
          <a:p>
            <a:pPr indent="-336550" lvl="0" marL="457200" rtl="0" algn="l">
              <a:lnSpc>
                <a:spcPct val="90000"/>
              </a:lnSpc>
              <a:spcBef>
                <a:spcPts val="0"/>
              </a:spcBef>
              <a:spcAft>
                <a:spcPts val="0"/>
              </a:spcAft>
              <a:buClr>
                <a:schemeClr val="lt1"/>
              </a:buClr>
              <a:buSzPts val="1700"/>
              <a:buFont typeface="DM Sans"/>
              <a:buChar char="●"/>
            </a:pPr>
            <a:r>
              <a:rPr lang="es-419" sz="1700">
                <a:solidFill>
                  <a:schemeClr val="lt1"/>
                </a:solidFill>
                <a:latin typeface="DM Sans"/>
                <a:ea typeface="DM Sans"/>
                <a:cs typeface="DM Sans"/>
                <a:sym typeface="DM Sans"/>
              </a:rPr>
              <a:t>Ver dudas sobre </a:t>
            </a:r>
            <a:r>
              <a:rPr lang="es-419" sz="1700">
                <a:solidFill>
                  <a:schemeClr val="lt1"/>
                </a:solidFill>
                <a:latin typeface="DM Sans"/>
                <a:ea typeface="DM Sans"/>
                <a:cs typeface="DM Sans"/>
                <a:sym typeface="DM Sans"/>
              </a:rPr>
              <a:t>teoría</a:t>
            </a:r>
            <a:r>
              <a:rPr lang="es-419" sz="1700">
                <a:solidFill>
                  <a:schemeClr val="lt1"/>
                </a:solidFill>
                <a:latin typeface="DM Sans"/>
                <a:ea typeface="DM Sans"/>
                <a:cs typeface="DM Sans"/>
                <a:sym typeface="DM Sans"/>
              </a:rPr>
              <a:t> o practica</a:t>
            </a:r>
            <a:endParaRPr sz="1700">
              <a:solidFill>
                <a:schemeClr val="lt1"/>
              </a:solidFill>
              <a:latin typeface="DM Sans"/>
              <a:ea typeface="DM Sans"/>
              <a:cs typeface="DM Sans"/>
              <a:sym typeface="DM Sans"/>
            </a:endParaRPr>
          </a:p>
          <a:p>
            <a:pPr indent="-336550" lvl="0" marL="457200" rtl="0" algn="l">
              <a:lnSpc>
                <a:spcPct val="90000"/>
              </a:lnSpc>
              <a:spcBef>
                <a:spcPts val="0"/>
              </a:spcBef>
              <a:spcAft>
                <a:spcPts val="0"/>
              </a:spcAft>
              <a:buClr>
                <a:schemeClr val="lt1"/>
              </a:buClr>
              <a:buSzPts val="1700"/>
              <a:buFont typeface="DM Sans"/>
              <a:buChar char="●"/>
            </a:pPr>
            <a:r>
              <a:rPr lang="es-419" sz="1700">
                <a:solidFill>
                  <a:schemeClr val="lt1"/>
                </a:solidFill>
                <a:latin typeface="DM Sans"/>
                <a:ea typeface="DM Sans"/>
                <a:cs typeface="DM Sans"/>
                <a:sym typeface="DM Sans"/>
              </a:rPr>
              <a:t>Traer casos y problemas que tengan de la vida real para que los solucionemos</a:t>
            </a:r>
            <a:endParaRPr sz="1700">
              <a:solidFill>
                <a:schemeClr val="lt1"/>
              </a:solidFill>
              <a:latin typeface="DM Sans"/>
              <a:ea typeface="DM Sans"/>
              <a:cs typeface="DM Sans"/>
              <a:sym typeface="DM Sans"/>
            </a:endParaRPr>
          </a:p>
          <a:p>
            <a:pPr indent="0" lvl="0" marL="0" rtl="0" algn="ctr">
              <a:lnSpc>
                <a:spcPct val="90000"/>
              </a:lnSpc>
              <a:spcBef>
                <a:spcPts val="0"/>
              </a:spcBef>
              <a:spcAft>
                <a:spcPts val="0"/>
              </a:spcAft>
              <a:buNone/>
            </a:pPr>
            <a:r>
              <a:t/>
            </a:r>
            <a:endParaRPr sz="4000">
              <a:solidFill>
                <a:schemeClr val="lt1"/>
              </a:solidFill>
              <a:latin typeface="DM Sans"/>
              <a:ea typeface="DM Sans"/>
              <a:cs typeface="DM Sans"/>
              <a:sym typeface="DM Sans"/>
            </a:endParaRPr>
          </a:p>
          <a:p>
            <a:pPr indent="0" lvl="0" marL="0" rtl="0" algn="ctr">
              <a:lnSpc>
                <a:spcPct val="90000"/>
              </a:lnSpc>
              <a:spcBef>
                <a:spcPts val="0"/>
              </a:spcBef>
              <a:spcAft>
                <a:spcPts val="0"/>
              </a:spcAft>
              <a:buNone/>
            </a:pPr>
            <a:r>
              <a:rPr lang="es-419" sz="2800">
                <a:solidFill>
                  <a:schemeClr val="lt1"/>
                </a:solidFill>
                <a:latin typeface="DM Sans"/>
                <a:ea typeface="DM Sans"/>
                <a:cs typeface="DM Sans"/>
                <a:sym typeface="DM Sans"/>
              </a:rPr>
              <a:t>¡Respondan</a:t>
            </a:r>
            <a:r>
              <a:rPr lang="es-419" sz="2800">
                <a:solidFill>
                  <a:schemeClr val="lt1"/>
                </a:solidFill>
                <a:latin typeface="DM Sans"/>
                <a:ea typeface="DM Sans"/>
                <a:cs typeface="DM Sans"/>
                <a:sym typeface="DM Sans"/>
              </a:rPr>
              <a:t> la encuesta!</a:t>
            </a:r>
            <a:endParaRPr sz="2800">
              <a:solidFill>
                <a:schemeClr val="lt1"/>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0" name="Google Shape;210;p33"/>
          <p:cNvSpPr txBox="1"/>
          <p:nvPr/>
        </p:nvSpPr>
        <p:spPr>
          <a:xfrm>
            <a:off x="317175" y="1136125"/>
            <a:ext cx="8271600" cy="35235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500" u="none" cap="none" strike="noStrike">
                <a:solidFill>
                  <a:srgbClr val="000000"/>
                </a:solidFill>
                <a:latin typeface="Helvetica Neue Light"/>
                <a:ea typeface="Helvetica Neue Light"/>
                <a:cs typeface="Helvetica Neue Light"/>
                <a:sym typeface="Helvetica Neue Light"/>
              </a:rPr>
              <a:t>Aquí tienes otras opciones para el manejo de caracteres:</a:t>
            </a:r>
            <a:endParaRPr b="0" i="0" sz="15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sz="1500">
              <a:latin typeface="Helvetica Neue Light"/>
              <a:ea typeface="Helvetica Neue Light"/>
              <a:cs typeface="Helvetica Neue Light"/>
              <a:sym typeface="Helvetica Neue Light"/>
            </a:endParaRPr>
          </a:p>
          <a:p>
            <a:pPr indent="-323850" lvl="0" marL="457200" marR="38100" rtl="0" algn="l">
              <a:lnSpc>
                <a:spcPct val="200000"/>
              </a:lnSpc>
              <a:spcBef>
                <a:spcPts val="0"/>
              </a:spcBef>
              <a:spcAft>
                <a:spcPts val="0"/>
              </a:spcAft>
              <a:buClr>
                <a:srgbClr val="3CEFAB"/>
              </a:buClr>
              <a:buSzPts val="1500"/>
              <a:buFont typeface="Helvetica Neue Light"/>
              <a:buChar char="●"/>
            </a:pPr>
            <a:r>
              <a:rPr b="1" i="0" lang="es-419" sz="1500" u="none" cap="none" strike="noStrike">
                <a:solidFill>
                  <a:srgbClr val="000000"/>
                </a:solidFill>
                <a:latin typeface="Consolas"/>
                <a:ea typeface="Consolas"/>
                <a:cs typeface="Consolas"/>
                <a:sym typeface="Consolas"/>
              </a:rPr>
              <a:t>TRIM()</a:t>
            </a:r>
            <a:r>
              <a:rPr b="0" i="0" lang="es-419" sz="1500" u="none" cap="none" strike="noStrike">
                <a:solidFill>
                  <a:srgbClr val="000000"/>
                </a:solidFill>
                <a:latin typeface="Helvetica Neue Light"/>
                <a:ea typeface="Helvetica Neue Light"/>
                <a:cs typeface="Helvetica Neue Light"/>
                <a:sym typeface="Helvetica Neue Light"/>
              </a:rPr>
              <a:t>: elimina los espacios vacíos en los extremos de un texto.</a:t>
            </a:r>
            <a:endParaRPr b="0" i="0" sz="1500" u="none" cap="none" strike="noStrike">
              <a:solidFill>
                <a:srgbClr val="000000"/>
              </a:solidFill>
              <a:latin typeface="Helvetica Neue Light"/>
              <a:ea typeface="Helvetica Neue Light"/>
              <a:cs typeface="Helvetica Neue Light"/>
              <a:sym typeface="Helvetica Neue Light"/>
            </a:endParaRPr>
          </a:p>
          <a:p>
            <a:pPr indent="-323850" lvl="0" marL="457200" marR="38100" rtl="0" algn="l">
              <a:lnSpc>
                <a:spcPct val="200000"/>
              </a:lnSpc>
              <a:spcBef>
                <a:spcPts val="0"/>
              </a:spcBef>
              <a:spcAft>
                <a:spcPts val="0"/>
              </a:spcAft>
              <a:buClr>
                <a:srgbClr val="3CEFAB"/>
              </a:buClr>
              <a:buSzPts val="1500"/>
              <a:buFont typeface="Helvetica Neue Light"/>
              <a:buChar char="●"/>
            </a:pPr>
            <a:r>
              <a:rPr b="1" i="0" lang="es-419" sz="1500" u="none" cap="none" strike="noStrike">
                <a:solidFill>
                  <a:srgbClr val="000000"/>
                </a:solidFill>
                <a:latin typeface="Consolas"/>
                <a:ea typeface="Consolas"/>
                <a:cs typeface="Consolas"/>
                <a:sym typeface="Consolas"/>
              </a:rPr>
              <a:t>CHAR_LENGTH()</a:t>
            </a:r>
            <a:r>
              <a:rPr b="0" i="0" lang="es-419" sz="1500" u="none" cap="none" strike="noStrike">
                <a:solidFill>
                  <a:srgbClr val="000000"/>
                </a:solidFill>
                <a:latin typeface="Helvetica Neue Light"/>
                <a:ea typeface="Helvetica Neue Light"/>
                <a:cs typeface="Helvetica Neue Light"/>
                <a:sym typeface="Helvetica Neue Light"/>
              </a:rPr>
              <a:t>: cuenta los caracteres de un bloque de texto.</a:t>
            </a:r>
            <a:endParaRPr b="0" i="0" sz="1500" u="none" cap="none" strike="noStrike">
              <a:solidFill>
                <a:srgbClr val="000000"/>
              </a:solidFill>
              <a:latin typeface="Helvetica Neue Light"/>
              <a:ea typeface="Helvetica Neue Light"/>
              <a:cs typeface="Helvetica Neue Light"/>
              <a:sym typeface="Helvetica Neue Light"/>
            </a:endParaRPr>
          </a:p>
          <a:p>
            <a:pPr indent="-323850" lvl="0" marL="457200" marR="38100" rtl="0" algn="l">
              <a:lnSpc>
                <a:spcPct val="200000"/>
              </a:lnSpc>
              <a:spcBef>
                <a:spcPts val="0"/>
              </a:spcBef>
              <a:spcAft>
                <a:spcPts val="0"/>
              </a:spcAft>
              <a:buClr>
                <a:srgbClr val="3CEFAB"/>
              </a:buClr>
              <a:buSzPts val="1500"/>
              <a:buFont typeface="Helvetica Neue Light"/>
              <a:buChar char="●"/>
            </a:pPr>
            <a:r>
              <a:rPr b="1" i="0" lang="es-419" sz="1500" u="none" cap="none" strike="noStrike">
                <a:solidFill>
                  <a:srgbClr val="000000"/>
                </a:solidFill>
                <a:latin typeface="Consolas"/>
                <a:ea typeface="Consolas"/>
                <a:cs typeface="Consolas"/>
                <a:sym typeface="Consolas"/>
              </a:rPr>
              <a:t>SUBSTRING()</a:t>
            </a:r>
            <a:r>
              <a:rPr b="0" i="0" lang="es-419" sz="1500" u="none" cap="none" strike="noStrike">
                <a:solidFill>
                  <a:srgbClr val="000000"/>
                </a:solidFill>
                <a:latin typeface="Helvetica Neue Light"/>
                <a:ea typeface="Helvetica Neue Light"/>
                <a:cs typeface="Helvetica Neue Light"/>
                <a:sym typeface="Helvetica Neue Light"/>
              </a:rPr>
              <a:t>: extrae uno o más caracteres de un bloque de texto.</a:t>
            </a:r>
            <a:endParaRPr sz="1500">
              <a:solidFill>
                <a:schemeClr val="dk1"/>
              </a:solidFill>
              <a:latin typeface="Helvetica Neue Light"/>
              <a:ea typeface="Helvetica Neue Light"/>
              <a:cs typeface="Helvetica Neue Light"/>
              <a:sym typeface="Helvetica Neue Light"/>
            </a:endParaRPr>
          </a:p>
          <a:p>
            <a:pPr indent="-323850" lvl="0" marL="457200" marR="38100" rtl="0" algn="l">
              <a:lnSpc>
                <a:spcPct val="200000"/>
              </a:lnSpc>
              <a:spcBef>
                <a:spcPts val="0"/>
              </a:spcBef>
              <a:spcAft>
                <a:spcPts val="0"/>
              </a:spcAft>
              <a:buClr>
                <a:srgbClr val="3CEFAB"/>
              </a:buClr>
              <a:buSzPts val="1500"/>
              <a:buFont typeface="Helvetica Neue Light"/>
              <a:buChar char="●"/>
            </a:pPr>
            <a:r>
              <a:rPr b="1" lang="es-419" sz="1500">
                <a:solidFill>
                  <a:schemeClr val="dk1"/>
                </a:solidFill>
                <a:latin typeface="Consolas"/>
                <a:ea typeface="Consolas"/>
                <a:cs typeface="Consolas"/>
                <a:sym typeface="Consolas"/>
              </a:rPr>
              <a:t>LEFT()</a:t>
            </a:r>
            <a:r>
              <a:rPr lang="es-419" sz="1500">
                <a:solidFill>
                  <a:schemeClr val="dk1"/>
                </a:solidFill>
                <a:latin typeface="Helvetica Neue Light"/>
                <a:ea typeface="Helvetica Neue Light"/>
                <a:cs typeface="Helvetica Neue Light"/>
                <a:sym typeface="Helvetica Neue Light"/>
              </a:rPr>
              <a:t>: extrae N caracteres desde la izquierda de un bloque de texto</a:t>
            </a:r>
            <a:endParaRPr sz="1500">
              <a:solidFill>
                <a:schemeClr val="dk1"/>
              </a:solidFill>
              <a:latin typeface="Helvetica Neue Light"/>
              <a:ea typeface="Helvetica Neue Light"/>
              <a:cs typeface="Helvetica Neue Light"/>
              <a:sym typeface="Helvetica Neue Light"/>
            </a:endParaRPr>
          </a:p>
          <a:p>
            <a:pPr indent="-323850" lvl="0" marL="457200" marR="38100" rtl="0" algn="l">
              <a:lnSpc>
                <a:spcPct val="200000"/>
              </a:lnSpc>
              <a:spcBef>
                <a:spcPts val="0"/>
              </a:spcBef>
              <a:spcAft>
                <a:spcPts val="0"/>
              </a:spcAft>
              <a:buClr>
                <a:srgbClr val="3CEFAB"/>
              </a:buClr>
              <a:buSzPts val="1500"/>
              <a:buFont typeface="Helvetica Neue Light"/>
              <a:buChar char="●"/>
            </a:pPr>
            <a:r>
              <a:rPr b="1" lang="es-419" sz="1500">
                <a:solidFill>
                  <a:schemeClr val="dk1"/>
                </a:solidFill>
                <a:latin typeface="Consolas"/>
                <a:ea typeface="Consolas"/>
                <a:cs typeface="Consolas"/>
                <a:sym typeface="Consolas"/>
              </a:rPr>
              <a:t>RIGHT()</a:t>
            </a:r>
            <a:r>
              <a:rPr lang="es-419" sz="1500">
                <a:solidFill>
                  <a:schemeClr val="dk1"/>
                </a:solidFill>
                <a:latin typeface="Helvetica Neue Light"/>
                <a:ea typeface="Helvetica Neue Light"/>
                <a:cs typeface="Helvetica Neue Light"/>
                <a:sym typeface="Helvetica Neue Light"/>
              </a:rPr>
              <a:t>:  extrae N caracteres desde la derecha de un bloque de texto</a:t>
            </a:r>
            <a:endParaRPr sz="1500">
              <a:solidFill>
                <a:schemeClr val="dk1"/>
              </a:solidFill>
              <a:latin typeface="Helvetica Neue Light"/>
              <a:ea typeface="Helvetica Neue Light"/>
              <a:cs typeface="Helvetica Neue Light"/>
              <a:sym typeface="Helvetica Neue Light"/>
            </a:endParaRPr>
          </a:p>
          <a:p>
            <a:pPr indent="0" lvl="0" marL="457200" marR="38100" rtl="0" algn="ctr">
              <a:lnSpc>
                <a:spcPct val="200000"/>
              </a:lnSpc>
              <a:spcBef>
                <a:spcPts val="0"/>
              </a:spcBef>
              <a:spcAft>
                <a:spcPts val="0"/>
              </a:spcAft>
              <a:buClr>
                <a:srgbClr val="000000"/>
              </a:buClr>
              <a:buSzPts val="1300"/>
              <a:buFont typeface="Arial"/>
              <a:buNone/>
            </a:pPr>
            <a:r>
              <a:rPr b="0" i="0" lang="es-419" sz="1200" u="none" cap="none" strike="noStrike">
                <a:solidFill>
                  <a:schemeClr val="dk1"/>
                </a:solidFill>
                <a:highlight>
                  <a:schemeClr val="accent6"/>
                </a:highlight>
                <a:latin typeface="Helvetica Neue Light"/>
                <a:ea typeface="Helvetica Neue Light"/>
                <a:cs typeface="Helvetica Neue Light"/>
                <a:sym typeface="Helvetica Neue Light"/>
              </a:rPr>
              <a:t>Puedes ver todas las opciones e</a:t>
            </a:r>
            <a:r>
              <a:rPr lang="es-419" sz="1200">
                <a:solidFill>
                  <a:schemeClr val="dk1"/>
                </a:solidFill>
                <a:highlight>
                  <a:schemeClr val="accent6"/>
                </a:highlight>
                <a:latin typeface="Helvetica Neue Light"/>
                <a:ea typeface="Helvetica Neue Light"/>
                <a:cs typeface="Helvetica Neue Light"/>
                <a:sym typeface="Helvetica Neue Light"/>
              </a:rPr>
              <a:t>n la </a:t>
            </a:r>
            <a:r>
              <a:rPr lang="es-419" sz="1200" u="sng">
                <a:solidFill>
                  <a:schemeClr val="hlink"/>
                </a:solidFill>
                <a:highlight>
                  <a:schemeClr val="accent6"/>
                </a:highlight>
                <a:latin typeface="Helvetica Neue Light"/>
                <a:ea typeface="Helvetica Neue Light"/>
                <a:cs typeface="Helvetica Neue Light"/>
                <a:sym typeface="Helvetica Neue Light"/>
                <a:hlinkClick r:id="rId4"/>
              </a:rPr>
              <a:t>documentación oficial</a:t>
            </a:r>
            <a:endParaRPr b="0" i="0" sz="1600" u="none" cap="none" strike="noStrike">
              <a:solidFill>
                <a:srgbClr val="000000"/>
              </a:solidFill>
              <a:latin typeface="Helvetica Neue Light"/>
              <a:ea typeface="Helvetica Neue Light"/>
              <a:cs typeface="Helvetica Neue Light"/>
              <a:sym typeface="Helvetica Neue Light"/>
            </a:endParaRPr>
          </a:p>
        </p:txBody>
      </p:sp>
      <p:sp>
        <p:nvSpPr>
          <p:cNvPr id="211" name="Google Shape;211;p33"/>
          <p:cNvSpPr txBox="1"/>
          <p:nvPr/>
        </p:nvSpPr>
        <p:spPr>
          <a:xfrm>
            <a:off x="317175" y="356825"/>
            <a:ext cx="82716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600"/>
              <a:buFont typeface="Arial"/>
              <a:buNone/>
            </a:pPr>
            <a:r>
              <a:rPr b="0" i="1" lang="es-419" sz="4500" u="none" cap="none" strike="noStrike">
                <a:solidFill>
                  <a:schemeClr val="dk1"/>
                </a:solidFill>
                <a:latin typeface="Anton"/>
                <a:ea typeface="Anton"/>
                <a:cs typeface="Anton"/>
                <a:sym typeface="Anton"/>
              </a:rPr>
              <a:t>FUNCIONES DE CADENA</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pic>
        <p:nvPicPr>
          <p:cNvPr id="216" name="Google Shape;216;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7" name="Google Shape;217;p34"/>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EN STRINGS</a:t>
            </a:r>
            <a:endParaRPr b="0" i="0" sz="4500" u="none" cap="none" strike="noStrike">
              <a:solidFill>
                <a:srgbClr val="000000"/>
              </a:solidFill>
              <a:latin typeface="Arial"/>
              <a:ea typeface="Arial"/>
              <a:cs typeface="Arial"/>
              <a:sym typeface="Arial"/>
            </a:endParaRPr>
          </a:p>
        </p:txBody>
      </p:sp>
      <p:sp>
        <p:nvSpPr>
          <p:cNvPr id="218" name="Google Shape;218;p34"/>
          <p:cNvSpPr txBox="1"/>
          <p:nvPr/>
        </p:nvSpPr>
        <p:spPr>
          <a:xfrm>
            <a:off x="629650" y="4036000"/>
            <a:ext cx="8205000" cy="9543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000"/>
              <a:buFont typeface="Arial"/>
              <a:buNone/>
            </a:pPr>
            <a:r>
              <a:rPr b="0" i="0" lang="es-419" sz="2000" u="none" cap="none" strike="noStrike">
                <a:solidFill>
                  <a:schemeClr val="dk1"/>
                </a:solidFill>
                <a:highlight>
                  <a:schemeClr val="accent6"/>
                </a:highlight>
                <a:latin typeface="Helvetica Neue Light"/>
                <a:ea typeface="Helvetica Neue Light"/>
                <a:cs typeface="Helvetica Neue Light"/>
                <a:sym typeface="Helvetica Neue Light"/>
              </a:rPr>
              <a:t>Ahora probemos cómo accionan algunas de las diferentes funciones escalares sobre los datos cargados.</a:t>
            </a:r>
            <a:endParaRPr b="0" i="0" sz="2000" u="none" cap="none" strike="noStrike">
              <a:solidFill>
                <a:schemeClr val="dk1"/>
              </a:solidFill>
              <a:highlight>
                <a:schemeClr val="accent6"/>
              </a:highlight>
              <a:latin typeface="Helvetica Neue Light"/>
              <a:ea typeface="Helvetica Neue Light"/>
              <a:cs typeface="Helvetica Neue Light"/>
              <a:sym typeface="Helvetica Neue Light"/>
            </a:endParaRPr>
          </a:p>
        </p:txBody>
      </p:sp>
      <p:sp>
        <p:nvSpPr>
          <p:cNvPr id="219" name="Google Shape;219;p34"/>
          <p:cNvSpPr txBox="1"/>
          <p:nvPr/>
        </p:nvSpPr>
        <p:spPr>
          <a:xfrm>
            <a:off x="709750" y="1066925"/>
            <a:ext cx="8044800" cy="4926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000"/>
              <a:buFont typeface="Arial"/>
              <a:buNone/>
            </a:pPr>
            <a:r>
              <a:rPr lang="es-419" sz="2000">
                <a:solidFill>
                  <a:schemeClr val="dk1"/>
                </a:solidFill>
                <a:latin typeface="Helvetica Neue Light"/>
                <a:ea typeface="Helvetica Neue Light"/>
                <a:cs typeface="Helvetica Neue Light"/>
                <a:sym typeface="Helvetica Neue Light"/>
              </a:rPr>
              <a:t>Utilizamos</a:t>
            </a:r>
            <a:r>
              <a:rPr b="0" i="0" lang="es-419" sz="2000" u="none" cap="none" strike="noStrike">
                <a:solidFill>
                  <a:schemeClr val="dk1"/>
                </a:solidFill>
                <a:latin typeface="Helvetica Neue Light"/>
                <a:ea typeface="Helvetica Neue Light"/>
                <a:cs typeface="Helvetica Neue Light"/>
                <a:sym typeface="Helvetica Neue Light"/>
              </a:rPr>
              <a:t> nuevamente la tabla frie</a:t>
            </a:r>
            <a:r>
              <a:rPr lang="es-419" sz="2000">
                <a:solidFill>
                  <a:schemeClr val="dk1"/>
                </a:solidFill>
                <a:latin typeface="Helvetica Neue Light"/>
                <a:ea typeface="Helvetica Neue Light"/>
                <a:cs typeface="Helvetica Neue Light"/>
                <a:sym typeface="Helvetica Neue Light"/>
              </a:rPr>
              <a:t>nd e </a:t>
            </a:r>
            <a:r>
              <a:rPr lang="es-419" sz="2000">
                <a:solidFill>
                  <a:schemeClr val="dk1"/>
                </a:solidFill>
                <a:latin typeface="Helvetica Neue Light"/>
                <a:ea typeface="Helvetica Neue Light"/>
                <a:cs typeface="Helvetica Neue Light"/>
                <a:sym typeface="Helvetica Neue Light"/>
              </a:rPr>
              <a:t>insertamos</a:t>
            </a:r>
            <a:r>
              <a:rPr lang="es-419" sz="2000">
                <a:solidFill>
                  <a:schemeClr val="dk1"/>
                </a:solidFill>
                <a:latin typeface="Helvetica Neue Light"/>
                <a:ea typeface="Helvetica Neue Light"/>
                <a:cs typeface="Helvetica Neue Light"/>
                <a:sym typeface="Helvetica Neue Light"/>
              </a:rPr>
              <a:t> registros: </a:t>
            </a:r>
            <a:endParaRPr b="0" i="0" sz="1000" u="none" cap="none" strike="noStrike">
              <a:solidFill>
                <a:srgbClr val="000000"/>
              </a:solidFill>
              <a:latin typeface="Arial"/>
              <a:ea typeface="Arial"/>
              <a:cs typeface="Arial"/>
              <a:sym typeface="Arial"/>
            </a:endParaRPr>
          </a:p>
        </p:txBody>
      </p:sp>
      <p:pic>
        <p:nvPicPr>
          <p:cNvPr id="220" name="Google Shape;220;p34"/>
          <p:cNvPicPr preferRelativeResize="0"/>
          <p:nvPr/>
        </p:nvPicPr>
        <p:blipFill rotWithShape="1">
          <a:blip r:embed="rId4">
            <a:alphaModFix/>
          </a:blip>
          <a:srcRect b="0" l="0" r="0" t="0"/>
          <a:stretch/>
        </p:blipFill>
        <p:spPr>
          <a:xfrm>
            <a:off x="7291900" y="300843"/>
            <a:ext cx="1634174" cy="639850"/>
          </a:xfrm>
          <a:prstGeom prst="rect">
            <a:avLst/>
          </a:prstGeom>
          <a:noFill/>
          <a:ln>
            <a:noFill/>
          </a:ln>
        </p:spPr>
      </p:pic>
      <p:pic>
        <p:nvPicPr>
          <p:cNvPr id="221" name="Google Shape;221;p34"/>
          <p:cNvPicPr preferRelativeResize="0"/>
          <p:nvPr/>
        </p:nvPicPr>
        <p:blipFill>
          <a:blip r:embed="rId5">
            <a:alphaModFix/>
          </a:blip>
          <a:stretch>
            <a:fillRect/>
          </a:stretch>
        </p:blipFill>
        <p:spPr>
          <a:xfrm>
            <a:off x="1722425" y="1691027"/>
            <a:ext cx="6019450" cy="2213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25" name="Shape 225"/>
        <p:cNvGrpSpPr/>
        <p:nvPr/>
      </p:nvGrpSpPr>
      <p:grpSpPr>
        <a:xfrm>
          <a:off x="0" y="0"/>
          <a:ext cx="0" cy="0"/>
          <a:chOff x="0" y="0"/>
          <a:chExt cx="0" cy="0"/>
        </a:xfrm>
      </p:grpSpPr>
      <p:sp>
        <p:nvSpPr>
          <p:cNvPr id="226" name="Google Shape;226;p35"/>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a:t>
            </a:r>
            <a:r>
              <a:rPr i="1" lang="es-419" sz="2200">
                <a:solidFill>
                  <a:srgbClr val="121212"/>
                </a:solidFill>
                <a:latin typeface="Anton"/>
                <a:ea typeface="Anton"/>
                <a:cs typeface="Anton"/>
                <a:sym typeface="Anton"/>
              </a:rPr>
              <a:t>1:A</a:t>
            </a:r>
            <a:endParaRPr i="1" sz="2200">
              <a:solidFill>
                <a:srgbClr val="121212"/>
              </a:solidFill>
              <a:latin typeface="Anton"/>
              <a:ea typeface="Anton"/>
              <a:cs typeface="Anton"/>
              <a:sym typeface="Anton"/>
            </a:endParaRPr>
          </a:p>
        </p:txBody>
      </p:sp>
      <p:pic>
        <p:nvPicPr>
          <p:cNvPr id="227" name="Google Shape;227;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31" name="Shape 231"/>
        <p:cNvGrpSpPr/>
        <p:nvPr/>
      </p:nvGrpSpPr>
      <p:grpSpPr>
        <a:xfrm>
          <a:off x="0" y="0"/>
          <a:ext cx="0" cy="0"/>
          <a:chOff x="0" y="0"/>
          <a:chExt cx="0" cy="0"/>
        </a:xfrm>
      </p:grpSpPr>
      <p:sp>
        <p:nvSpPr>
          <p:cNvPr id="232" name="Google Shape;232;p36"/>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FUNCIONES NUMÉRICAS</a:t>
            </a:r>
            <a:endParaRPr b="0" i="1" sz="3600" u="none" cap="none" strike="noStrike">
              <a:solidFill>
                <a:schemeClr val="dk1"/>
              </a:solidFill>
              <a:latin typeface="Anton"/>
              <a:ea typeface="Anton"/>
              <a:cs typeface="Anton"/>
              <a:sym typeface="Anton"/>
            </a:endParaRPr>
          </a:p>
        </p:txBody>
      </p:sp>
      <p:pic>
        <p:nvPicPr>
          <p:cNvPr id="233" name="Google Shape;233;p3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9" name="Google Shape;239;p37"/>
          <p:cNvSpPr txBox="1"/>
          <p:nvPr/>
        </p:nvSpPr>
        <p:spPr>
          <a:xfrm>
            <a:off x="803800" y="1288625"/>
            <a:ext cx="6573900" cy="10014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900" u="none" cap="none" strike="noStrike">
                <a:solidFill>
                  <a:srgbClr val="000000"/>
                </a:solidFill>
                <a:latin typeface="Helvetica Neue Light"/>
                <a:ea typeface="Helvetica Neue Light"/>
                <a:cs typeface="Helvetica Neue Light"/>
                <a:sym typeface="Helvetica Neue Light"/>
              </a:rPr>
              <a:t>Nos </a:t>
            </a:r>
            <a:r>
              <a:rPr b="1" i="0" lang="es-419" sz="1900" u="none" cap="none" strike="noStrike">
                <a:solidFill>
                  <a:srgbClr val="000000"/>
                </a:solidFill>
                <a:latin typeface="Helvetica Neue"/>
                <a:ea typeface="Helvetica Neue"/>
                <a:cs typeface="Helvetica Neue"/>
                <a:sym typeface="Helvetica Neue"/>
              </a:rPr>
              <a:t>permiten operar</a:t>
            </a:r>
            <a:r>
              <a:rPr b="0" i="0" lang="es-419" sz="1900" u="none" cap="none" strike="noStrike">
                <a:solidFill>
                  <a:srgbClr val="000000"/>
                </a:solidFill>
                <a:latin typeface="Helvetica Neue Light"/>
                <a:ea typeface="Helvetica Neue Light"/>
                <a:cs typeface="Helvetica Neue Light"/>
                <a:sym typeface="Helvetica Neue Light"/>
              </a:rPr>
              <a:t> con cualquier tipo de </a:t>
            </a:r>
            <a:r>
              <a:rPr b="1" i="0" lang="es-419" sz="1900" u="none" cap="none" strike="noStrike">
                <a:solidFill>
                  <a:srgbClr val="000000"/>
                </a:solidFill>
                <a:latin typeface="Helvetica Neue"/>
                <a:ea typeface="Helvetica Neue"/>
                <a:cs typeface="Helvetica Neue"/>
                <a:sym typeface="Helvetica Neue"/>
              </a:rPr>
              <a:t>número</a:t>
            </a:r>
            <a:r>
              <a:rPr lang="es-419" sz="1900">
                <a:latin typeface="Helvetica Neue Light"/>
                <a:ea typeface="Helvetica Neue Light"/>
                <a:cs typeface="Helvetica Neue Light"/>
                <a:sym typeface="Helvetica Neue Light"/>
              </a:rPr>
              <a:t>, a</a:t>
            </a:r>
            <a:r>
              <a:rPr b="0" i="0" lang="es-419" sz="1900" u="none" cap="none" strike="noStrike">
                <a:solidFill>
                  <a:srgbClr val="000000"/>
                </a:solidFill>
                <a:latin typeface="Helvetica Neue Light"/>
                <a:ea typeface="Helvetica Neue Light"/>
                <a:cs typeface="Helvetica Neue Light"/>
                <a:sym typeface="Helvetica Neue Light"/>
              </a:rPr>
              <a:t> su vez, se subdividen en dos segmentos:</a:t>
            </a: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240" name="Google Shape;240;p37"/>
          <p:cNvSpPr txBox="1"/>
          <p:nvPr/>
        </p:nvSpPr>
        <p:spPr>
          <a:xfrm>
            <a:off x="393375" y="356825"/>
            <a:ext cx="83073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NUMÉRICAS</a:t>
            </a:r>
            <a:endParaRPr b="0" i="0" sz="4500" u="none" cap="none" strike="noStrike">
              <a:solidFill>
                <a:srgbClr val="000000"/>
              </a:solidFill>
              <a:latin typeface="Arial"/>
              <a:ea typeface="Arial"/>
              <a:cs typeface="Arial"/>
              <a:sym typeface="Arial"/>
            </a:endParaRPr>
          </a:p>
        </p:txBody>
      </p:sp>
      <p:sp>
        <p:nvSpPr>
          <p:cNvPr id="241" name="Google Shape;241;p37"/>
          <p:cNvSpPr txBox="1"/>
          <p:nvPr/>
        </p:nvSpPr>
        <p:spPr>
          <a:xfrm>
            <a:off x="393375" y="2463300"/>
            <a:ext cx="8361000" cy="1962300"/>
          </a:xfrm>
          <a:prstGeom prst="rect">
            <a:avLst/>
          </a:prstGeom>
          <a:noFill/>
          <a:ln>
            <a:noFill/>
          </a:ln>
        </p:spPr>
        <p:txBody>
          <a:bodyPr anchorCtr="0" anchor="t" bIns="91425" lIns="91425" spcFirstLastPara="1" rIns="91425" wrap="square" tIns="91425">
            <a:noAutofit/>
          </a:bodyPr>
          <a:lstStyle/>
          <a:p>
            <a:pPr indent="-349250" lvl="0" marL="457200" marR="38100" rtl="0" algn="l">
              <a:lnSpc>
                <a:spcPct val="150000"/>
              </a:lnSpc>
              <a:spcBef>
                <a:spcPts val="0"/>
              </a:spcBef>
              <a:spcAft>
                <a:spcPts val="0"/>
              </a:spcAft>
              <a:buClr>
                <a:srgbClr val="3CEFAB"/>
              </a:buClr>
              <a:buSzPts val="1900"/>
              <a:buFont typeface="Helvetica Neue Light"/>
              <a:buChar char="●"/>
            </a:pPr>
            <a:r>
              <a:rPr b="1" i="0" lang="es-419" sz="1900" u="none" cap="none" strike="noStrike">
                <a:solidFill>
                  <a:schemeClr val="dk1"/>
                </a:solidFill>
                <a:latin typeface="Helvetica Neue"/>
                <a:ea typeface="Helvetica Neue"/>
                <a:cs typeface="Helvetica Neue"/>
                <a:sym typeface="Helvetica Neue"/>
              </a:rPr>
              <a:t>operadores aritméticos:</a:t>
            </a:r>
            <a:r>
              <a:rPr b="0" i="0" lang="es-419" sz="1900" u="none" cap="none" strike="noStrike">
                <a:solidFill>
                  <a:schemeClr val="dk1"/>
                </a:solidFill>
                <a:latin typeface="Helvetica Neue Light"/>
                <a:ea typeface="Helvetica Neue Light"/>
                <a:cs typeface="Helvetica Neue Light"/>
                <a:sym typeface="Helvetica Neue Light"/>
              </a:rPr>
              <a:t> para realizar operaciones matemáticas básicas.</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38100" rtl="0" algn="l">
              <a:lnSpc>
                <a:spcPct val="150000"/>
              </a:lnSpc>
              <a:spcBef>
                <a:spcPts val="0"/>
              </a:spcBef>
              <a:spcAft>
                <a:spcPts val="0"/>
              </a:spcAft>
              <a:buClr>
                <a:srgbClr val="3CEFAB"/>
              </a:buClr>
              <a:buSzPts val="1900"/>
              <a:buFont typeface="Helvetica Neue"/>
              <a:buChar char="●"/>
            </a:pPr>
            <a:r>
              <a:rPr b="1" i="0" lang="es-419" sz="1900" u="none" cap="none" strike="noStrike">
                <a:solidFill>
                  <a:schemeClr val="dk1"/>
                </a:solidFill>
                <a:latin typeface="Helvetica Neue"/>
                <a:ea typeface="Helvetica Neue"/>
                <a:cs typeface="Helvetica Neue"/>
                <a:sym typeface="Helvetica Neue"/>
              </a:rPr>
              <a:t>funciones matemáticas:</a:t>
            </a:r>
            <a:r>
              <a:rPr b="0" i="0" lang="es-419" sz="1900" u="none" cap="none" strike="noStrike">
                <a:solidFill>
                  <a:schemeClr val="dk1"/>
                </a:solidFill>
                <a:latin typeface="Helvetica Neue Light"/>
                <a:ea typeface="Helvetica Neue Light"/>
                <a:cs typeface="Helvetica Neue Light"/>
                <a:sym typeface="Helvetica Neue Light"/>
              </a:rPr>
              <a:t> para realizar conversiones y otras operaciones con números de mayor complejidad.</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242" name="Google Shape;242;p37"/>
          <p:cNvPicPr preferRelativeResize="0"/>
          <p:nvPr/>
        </p:nvPicPr>
        <p:blipFill rotWithShape="1">
          <a:blip r:embed="rId4">
            <a:alphaModFix/>
          </a:blip>
          <a:srcRect b="0" l="0" r="0" t="0"/>
          <a:stretch/>
        </p:blipFill>
        <p:spPr>
          <a:xfrm>
            <a:off x="7821225" y="1103500"/>
            <a:ext cx="1186525" cy="1186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p:nvPr/>
        </p:nvSpPr>
        <p:spPr>
          <a:xfrm>
            <a:off x="5233600" y="0"/>
            <a:ext cx="39105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8" name="Google Shape;248;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9" name="Google Shape;249;p38"/>
          <p:cNvSpPr txBox="1"/>
          <p:nvPr/>
        </p:nvSpPr>
        <p:spPr>
          <a:xfrm>
            <a:off x="336700" y="1066925"/>
            <a:ext cx="4732500" cy="3923400"/>
          </a:xfrm>
          <a:prstGeom prst="rect">
            <a:avLst/>
          </a:prstGeom>
          <a:noFill/>
          <a:ln>
            <a:noFill/>
          </a:ln>
        </p:spPr>
        <p:txBody>
          <a:bodyPr anchorCtr="0" anchor="t"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Podemos realizar operaciones aritméticas</a:t>
            </a:r>
            <a:r>
              <a:rPr lang="es-419" sz="2000">
                <a:latin typeface="Helvetica Neue Light"/>
                <a:ea typeface="Helvetica Neue Light"/>
                <a:cs typeface="Helvetica Neue Light"/>
                <a:sym typeface="Helvetica Neue Light"/>
              </a:rPr>
              <a:t>, </a:t>
            </a:r>
            <a:r>
              <a:rPr b="0" i="0" lang="es-419" sz="2000" u="none" cap="none" strike="noStrike">
                <a:solidFill>
                  <a:srgbClr val="000000"/>
                </a:solidFill>
                <a:latin typeface="Helvetica Neue Light"/>
                <a:ea typeface="Helvetica Neue Light"/>
                <a:cs typeface="Helvetica Neue Light"/>
                <a:sym typeface="Helvetica Neue Light"/>
              </a:rPr>
              <a:t>utilizando la simbología común</a:t>
            </a:r>
            <a:r>
              <a:rPr lang="es-419" sz="2000">
                <a:latin typeface="Helvetica Neue Light"/>
                <a:ea typeface="Helvetica Neue Light"/>
                <a:cs typeface="Helvetica Neue Light"/>
                <a:sym typeface="Helvetica Neue Light"/>
              </a:rPr>
              <a:t>, </a:t>
            </a:r>
            <a:r>
              <a:rPr b="0" i="0" lang="es-419" sz="2000" u="none" cap="none" strike="noStrike">
                <a:solidFill>
                  <a:srgbClr val="000000"/>
                </a:solidFill>
                <a:latin typeface="Helvetica Neue Light"/>
                <a:ea typeface="Helvetica Neue Light"/>
                <a:cs typeface="Helvetica Neue Light"/>
                <a:sym typeface="Helvetica Neue Light"/>
              </a:rPr>
              <a:t>a través de la estructura:</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20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a:t>
            </a:r>
            <a:r>
              <a:rPr b="1" i="0" lang="es-419" sz="2000" u="none" cap="none" strike="noStrike">
                <a:solidFill>
                  <a:srgbClr val="000000"/>
                </a:solidFill>
                <a:latin typeface="Consolas"/>
                <a:ea typeface="Consolas"/>
                <a:cs typeface="Consolas"/>
                <a:sym typeface="Consolas"/>
              </a:rPr>
              <a:t>número</a:t>
            </a:r>
            <a:r>
              <a:rPr b="0" i="0" lang="es-419" sz="2000" u="none" cap="none" strike="noStrike">
                <a:solidFill>
                  <a:srgbClr val="000000"/>
                </a:solidFill>
                <a:latin typeface="Consolas"/>
                <a:ea typeface="Consolas"/>
                <a:cs typeface="Consolas"/>
                <a:sym typeface="Consolas"/>
              </a:rPr>
              <a:t> </a:t>
            </a:r>
            <a:r>
              <a:rPr b="1" i="1" lang="es-419" sz="2000" u="none" cap="none" strike="noStrike">
                <a:solidFill>
                  <a:srgbClr val="000000"/>
                </a:solidFill>
                <a:latin typeface="Consolas"/>
                <a:ea typeface="Consolas"/>
                <a:cs typeface="Consolas"/>
                <a:sym typeface="Consolas"/>
              </a:rPr>
              <a:t>operador</a:t>
            </a:r>
            <a:r>
              <a:rPr b="0" i="0" lang="es-419" sz="2000" u="none" cap="none" strike="noStrike">
                <a:solidFill>
                  <a:srgbClr val="000000"/>
                </a:solidFill>
                <a:latin typeface="Consolas"/>
                <a:ea typeface="Consolas"/>
                <a:cs typeface="Consolas"/>
                <a:sym typeface="Consolas"/>
              </a:rPr>
              <a:t> </a:t>
            </a:r>
            <a:r>
              <a:rPr b="1" i="0" lang="es-419" sz="2000" u="none" cap="none" strike="noStrike">
                <a:solidFill>
                  <a:srgbClr val="000000"/>
                </a:solidFill>
                <a:latin typeface="Consolas"/>
                <a:ea typeface="Consolas"/>
                <a:cs typeface="Consolas"/>
                <a:sym typeface="Consolas"/>
              </a:rPr>
              <a:t>número</a:t>
            </a:r>
            <a:r>
              <a:rPr b="0" i="0" lang="es-419" sz="2000" u="none" cap="none" strike="noStrike">
                <a:solidFill>
                  <a:srgbClr val="000000"/>
                </a:solidFill>
                <a:latin typeface="Helvetica Neue Light"/>
                <a:ea typeface="Helvetica Neue Light"/>
                <a:cs typeface="Helvetica Neue Light"/>
                <a:sym typeface="Helvetica Neue Light"/>
              </a:rPr>
              <a:t>).</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200000"/>
              </a:lnSpc>
              <a:spcBef>
                <a:spcPts val="0"/>
              </a:spcBef>
              <a:spcAft>
                <a:spcPts val="0"/>
              </a:spcAft>
              <a:buClr>
                <a:srgbClr val="000000"/>
              </a:buClr>
              <a:buSzPts val="1100"/>
              <a:buFont typeface="Arial"/>
              <a:buNone/>
            </a:pPr>
            <a:r>
              <a:rPr b="0" i="0" lang="es-419" sz="2000" u="none" cap="none" strike="noStrike">
                <a:solidFill>
                  <a:srgbClr val="000000"/>
                </a:solidFill>
                <a:highlight>
                  <a:schemeClr val="accent6"/>
                </a:highlight>
                <a:latin typeface="Helvetica Neue Light"/>
                <a:ea typeface="Helvetica Neue Light"/>
                <a:cs typeface="Helvetica Neue Light"/>
                <a:sym typeface="Helvetica Neue Light"/>
              </a:rPr>
              <a:t>El resultado se verá en un campo calculado.</a:t>
            </a:r>
            <a:endParaRPr b="0" i="0" sz="2000" u="none" cap="none" strike="noStrike">
              <a:solidFill>
                <a:srgbClr val="000000"/>
              </a:solidFill>
              <a:highlight>
                <a:schemeClr val="accent6"/>
              </a:highlight>
              <a:latin typeface="Helvetica Neue Light"/>
              <a:ea typeface="Helvetica Neue Light"/>
              <a:cs typeface="Helvetica Neue Light"/>
              <a:sym typeface="Helvetica Neue Light"/>
            </a:endParaRPr>
          </a:p>
        </p:txBody>
      </p:sp>
      <p:sp>
        <p:nvSpPr>
          <p:cNvPr id="250" name="Google Shape;250;p38"/>
          <p:cNvSpPr txBox="1"/>
          <p:nvPr/>
        </p:nvSpPr>
        <p:spPr>
          <a:xfrm>
            <a:off x="2577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419" sz="2600" u="none" cap="none" strike="noStrike">
                <a:solidFill>
                  <a:schemeClr val="dk1"/>
                </a:solidFill>
                <a:latin typeface="Anton"/>
                <a:ea typeface="Anton"/>
                <a:cs typeface="Anton"/>
                <a:sym typeface="Anton"/>
              </a:rPr>
              <a:t>EJEMPLO: </a:t>
            </a:r>
            <a:r>
              <a:rPr i="1" lang="es-419" sz="2600">
                <a:solidFill>
                  <a:schemeClr val="dk1"/>
                </a:solidFill>
                <a:latin typeface="Anton"/>
                <a:ea typeface="Anton"/>
                <a:cs typeface="Anton"/>
                <a:sym typeface="Anton"/>
              </a:rPr>
              <a:t>OPERACIONES ARITMÉTICAS</a:t>
            </a:r>
            <a:endParaRPr b="0" i="0" sz="2600" u="none" cap="none" strike="noStrike">
              <a:solidFill>
                <a:schemeClr val="dk1"/>
              </a:solidFill>
              <a:latin typeface="Arial"/>
              <a:ea typeface="Arial"/>
              <a:cs typeface="Arial"/>
              <a:sym typeface="Arial"/>
            </a:endParaRPr>
          </a:p>
        </p:txBody>
      </p:sp>
      <p:sp>
        <p:nvSpPr>
          <p:cNvPr id="251" name="Google Shape;251;p38"/>
          <p:cNvSpPr txBox="1"/>
          <p:nvPr/>
        </p:nvSpPr>
        <p:spPr>
          <a:xfrm>
            <a:off x="5233600" y="87325"/>
            <a:ext cx="3760200" cy="43713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rgbClr val="3CEFAB"/>
                </a:solidFill>
                <a:latin typeface="Consolas"/>
                <a:ea typeface="Consolas"/>
                <a:cs typeface="Consolas"/>
                <a:sym typeface="Consolas"/>
              </a:rPr>
              <a:t>-- División</a:t>
            </a:r>
            <a:endParaRPr b="0" i="0" sz="1600" u="none" cap="none" strike="noStrike">
              <a:solidFill>
                <a:srgbClr val="3CEFAB"/>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SELECT </a:t>
            </a:r>
            <a:r>
              <a:rPr b="0" i="0" lang="es-419" sz="1600" u="none" cap="none" strike="noStrike">
                <a:solidFill>
                  <a:schemeClr val="lt1"/>
                </a:solidFill>
                <a:latin typeface="Consolas"/>
                <a:ea typeface="Consolas"/>
                <a:cs typeface="Consolas"/>
                <a:sym typeface="Consolas"/>
              </a:rPr>
              <a:t>(21 / 3)</a:t>
            </a:r>
            <a:r>
              <a:rPr b="0" i="0" lang="es-419" sz="1600" u="none" cap="none" strike="noStrike">
                <a:solidFill>
                  <a:schemeClr val="accent1"/>
                </a:solidFill>
                <a:latin typeface="Consolas"/>
                <a:ea typeface="Consolas"/>
                <a:cs typeface="Consolas"/>
                <a:sym typeface="Consolas"/>
              </a:rPr>
              <a:t> AS resultado</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rgbClr val="3CEFAB"/>
                </a:solidFill>
                <a:latin typeface="Consolas"/>
                <a:ea typeface="Consolas"/>
                <a:cs typeface="Consolas"/>
                <a:sym typeface="Consolas"/>
              </a:rPr>
              <a:t>-- Multiplicación</a:t>
            </a:r>
            <a:endParaRPr b="0" i="0" sz="1600" u="none" cap="none" strike="noStrike">
              <a:solidFill>
                <a:srgbClr val="3CEFAB"/>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SELECT </a:t>
            </a:r>
            <a:r>
              <a:rPr b="0" i="0" lang="es-419" sz="1600" u="none" cap="none" strike="noStrike">
                <a:solidFill>
                  <a:schemeClr val="lt1"/>
                </a:solidFill>
                <a:latin typeface="Consolas"/>
                <a:ea typeface="Consolas"/>
                <a:cs typeface="Consolas"/>
                <a:sym typeface="Consolas"/>
              </a:rPr>
              <a:t>(7 * 3)</a:t>
            </a:r>
            <a:r>
              <a:rPr b="0" i="0" lang="es-419" sz="1600" u="none" cap="none" strike="noStrike">
                <a:solidFill>
                  <a:schemeClr val="accent1"/>
                </a:solidFill>
                <a:latin typeface="Consolas"/>
                <a:ea typeface="Consolas"/>
                <a:cs typeface="Consolas"/>
                <a:sym typeface="Consolas"/>
              </a:rPr>
              <a:t> AS resultado</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rgbClr val="3CEFAB"/>
                </a:solidFill>
                <a:latin typeface="Consolas"/>
                <a:ea typeface="Consolas"/>
                <a:cs typeface="Consolas"/>
                <a:sym typeface="Consolas"/>
              </a:rPr>
              <a:t>-- Suma</a:t>
            </a:r>
            <a:endParaRPr b="0" i="0" sz="1600" u="none" cap="none" strike="noStrike">
              <a:solidFill>
                <a:srgbClr val="3CEFAB"/>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SELECT </a:t>
            </a:r>
            <a:r>
              <a:rPr b="0" i="0" lang="es-419" sz="1600" u="none" cap="none" strike="noStrike">
                <a:solidFill>
                  <a:schemeClr val="lt1"/>
                </a:solidFill>
                <a:latin typeface="Consolas"/>
                <a:ea typeface="Consolas"/>
                <a:cs typeface="Consolas"/>
                <a:sym typeface="Consolas"/>
              </a:rPr>
              <a:t>(18 + 3)</a:t>
            </a:r>
            <a:r>
              <a:rPr b="0" i="0" lang="es-419" sz="1600" u="none" cap="none" strike="noStrike">
                <a:solidFill>
                  <a:schemeClr val="accent1"/>
                </a:solidFill>
                <a:latin typeface="Consolas"/>
                <a:ea typeface="Consolas"/>
                <a:cs typeface="Consolas"/>
                <a:sym typeface="Consolas"/>
              </a:rPr>
              <a:t> AS resultado</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rgbClr val="3CEFAB"/>
                </a:solidFill>
                <a:latin typeface="Consolas"/>
                <a:ea typeface="Consolas"/>
                <a:cs typeface="Consolas"/>
                <a:sym typeface="Consolas"/>
              </a:rPr>
              <a:t>-- Resta</a:t>
            </a:r>
            <a:endParaRPr b="0" i="0" sz="1600" u="none" cap="none" strike="noStrike">
              <a:solidFill>
                <a:srgbClr val="3CEFAB"/>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SELECT </a:t>
            </a:r>
            <a:r>
              <a:rPr b="0" i="0" lang="es-419" sz="1600" u="none" cap="none" strike="noStrike">
                <a:solidFill>
                  <a:schemeClr val="lt1"/>
                </a:solidFill>
                <a:latin typeface="Consolas"/>
                <a:ea typeface="Consolas"/>
                <a:cs typeface="Consolas"/>
                <a:sym typeface="Consolas"/>
              </a:rPr>
              <a:t>(30 - 9)</a:t>
            </a:r>
            <a:r>
              <a:rPr b="0" i="0" lang="es-419" sz="1600" u="none" cap="none" strike="noStrike">
                <a:solidFill>
                  <a:schemeClr val="accent1"/>
                </a:solidFill>
                <a:latin typeface="Consolas"/>
                <a:ea typeface="Consolas"/>
                <a:cs typeface="Consolas"/>
                <a:sym typeface="Consolas"/>
              </a:rPr>
              <a:t> AS resultado</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t/>
            </a:r>
            <a:endParaRPr b="0" i="0" sz="1600" u="none" cap="none" strike="noStrike">
              <a:solidFill>
                <a:srgbClr val="3CEFAB"/>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57" name="Google Shape;257;p39"/>
          <p:cNvSpPr txBox="1"/>
          <p:nvPr/>
        </p:nvSpPr>
        <p:spPr>
          <a:xfrm>
            <a:off x="656550" y="1368825"/>
            <a:ext cx="8097900" cy="3923400"/>
          </a:xfrm>
          <a:prstGeom prst="rect">
            <a:avLst/>
          </a:prstGeom>
          <a:noFill/>
          <a:ln>
            <a:noFill/>
          </a:ln>
        </p:spPr>
        <p:txBody>
          <a:bodyPr anchorCtr="0" anchor="t" bIns="91425" lIns="91425" spcFirstLastPara="1" rIns="91425" wrap="square" tIns="91425">
            <a:noAutofit/>
          </a:bodyPr>
          <a:lstStyle/>
          <a:p>
            <a:pPr indent="-349250" lvl="0" marL="457200" marR="38100" rtl="0" algn="l">
              <a:lnSpc>
                <a:spcPct val="200000"/>
              </a:lnSpc>
              <a:spcBef>
                <a:spcPts val="0"/>
              </a:spcBef>
              <a:spcAft>
                <a:spcPts val="0"/>
              </a:spcAft>
              <a:buClr>
                <a:srgbClr val="E0FF00"/>
              </a:buClr>
              <a:buSzPts val="1900"/>
              <a:buChar char="●"/>
            </a:pPr>
            <a:r>
              <a:rPr b="1" lang="es-419" sz="1800">
                <a:latin typeface="Consolas"/>
                <a:ea typeface="Consolas"/>
                <a:cs typeface="Consolas"/>
                <a:sym typeface="Consolas"/>
              </a:rPr>
              <a:t>abs</a:t>
            </a:r>
            <a:r>
              <a:rPr b="1" i="0" lang="es-419" sz="1800" u="none" cap="none" strike="noStrike">
                <a:solidFill>
                  <a:srgbClr val="000000"/>
                </a:solidFill>
                <a:latin typeface="Consolas"/>
                <a:ea typeface="Consolas"/>
                <a:cs typeface="Consolas"/>
                <a:sym typeface="Consolas"/>
              </a:rPr>
              <a:t>()</a:t>
            </a:r>
            <a:r>
              <a:rPr b="0" i="0" lang="es-419" sz="1800" u="none" cap="none" strike="noStrike">
                <a:solidFill>
                  <a:srgbClr val="000000"/>
                </a:solidFill>
                <a:latin typeface="Helvetica Neue Light"/>
                <a:ea typeface="Helvetica Neue Light"/>
                <a:cs typeface="Helvetica Neue Light"/>
                <a:sym typeface="Helvetica Neue Light"/>
              </a:rPr>
              <a:t>: cálculo de</a:t>
            </a:r>
            <a:r>
              <a:rPr lang="es-419" sz="1800">
                <a:latin typeface="Helvetica Neue Light"/>
                <a:ea typeface="Helvetica Neue Light"/>
                <a:cs typeface="Helvetica Neue Light"/>
                <a:sym typeface="Helvetica Neue Light"/>
              </a:rPr>
              <a:t>l modulo o valor absoluto</a:t>
            </a:r>
            <a:endParaRPr b="0" i="0" sz="18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E0FF00"/>
              </a:buClr>
              <a:buSzPts val="1900"/>
              <a:buChar char="●"/>
            </a:pPr>
            <a:r>
              <a:rPr b="1" i="0" lang="es-419" sz="1800" u="none" cap="none" strike="noStrike">
                <a:solidFill>
                  <a:srgbClr val="000000"/>
                </a:solidFill>
                <a:latin typeface="Consolas"/>
                <a:ea typeface="Consolas"/>
                <a:cs typeface="Consolas"/>
                <a:sym typeface="Consolas"/>
              </a:rPr>
              <a:t>round()</a:t>
            </a:r>
            <a:r>
              <a:rPr b="0" i="0" lang="es-419" sz="1800" u="none" cap="none" strike="noStrike">
                <a:solidFill>
                  <a:srgbClr val="000000"/>
                </a:solidFill>
                <a:latin typeface="Helvetica Neue Light"/>
                <a:ea typeface="Helvetica Neue Light"/>
                <a:cs typeface="Helvetica Neue Light"/>
                <a:sym typeface="Helvetica Neue Light"/>
              </a:rPr>
              <a:t>: redondeo estándar de un número.</a:t>
            </a:r>
            <a:endParaRPr b="0" i="0" sz="18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E0FF00"/>
              </a:buClr>
              <a:buSzPts val="1900"/>
              <a:buChar char="●"/>
            </a:pPr>
            <a:r>
              <a:rPr b="1" i="0" lang="es-419" sz="1800" u="none" cap="none" strike="noStrike">
                <a:solidFill>
                  <a:srgbClr val="000000"/>
                </a:solidFill>
                <a:latin typeface="Consolas"/>
                <a:ea typeface="Consolas"/>
                <a:cs typeface="Consolas"/>
                <a:sym typeface="Consolas"/>
              </a:rPr>
              <a:t>floor()</a:t>
            </a:r>
            <a:r>
              <a:rPr b="0" i="0" lang="es-419" sz="1800" u="none" cap="none" strike="noStrike">
                <a:solidFill>
                  <a:srgbClr val="000000"/>
                </a:solidFill>
                <a:latin typeface="Helvetica Neue Light"/>
                <a:ea typeface="Helvetica Neue Light"/>
                <a:cs typeface="Helvetica Neue Light"/>
                <a:sym typeface="Helvetica Neue Light"/>
              </a:rPr>
              <a:t>: redondeo de un número hacia abajo.</a:t>
            </a:r>
            <a:endParaRPr b="0" i="0" sz="18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E0FF00"/>
              </a:buClr>
              <a:buSzPts val="1900"/>
              <a:buChar char="●"/>
            </a:pPr>
            <a:r>
              <a:rPr b="1" i="0" lang="es-419" sz="1800" u="none" cap="none" strike="noStrike">
                <a:solidFill>
                  <a:schemeClr val="dk1"/>
                </a:solidFill>
                <a:latin typeface="Consolas"/>
                <a:ea typeface="Consolas"/>
                <a:cs typeface="Consolas"/>
                <a:sym typeface="Consolas"/>
              </a:rPr>
              <a:t>ceiling()</a:t>
            </a:r>
            <a:r>
              <a:rPr b="0" i="0" lang="es-419" sz="1800" u="none" cap="none" strike="noStrike">
                <a:solidFill>
                  <a:schemeClr val="dk1"/>
                </a:solidFill>
                <a:latin typeface="Helvetica Neue Light"/>
                <a:ea typeface="Helvetica Neue Light"/>
                <a:cs typeface="Helvetica Neue Light"/>
                <a:sym typeface="Helvetica Neue Light"/>
              </a:rPr>
              <a:t>: redondeo de un número hacia arriba.</a:t>
            </a:r>
            <a:endParaRPr b="0" i="0" sz="18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E0FF00"/>
              </a:buClr>
              <a:buSzPts val="1900"/>
              <a:buChar char="●"/>
            </a:pPr>
            <a:r>
              <a:rPr b="1" lang="es-419" sz="1800">
                <a:latin typeface="Consolas"/>
                <a:ea typeface="Consolas"/>
                <a:cs typeface="Consolas"/>
                <a:sym typeface="Consolas"/>
              </a:rPr>
              <a:t>ln</a:t>
            </a:r>
            <a:r>
              <a:rPr b="1" i="0" lang="es-419" sz="1800" u="none" cap="none" strike="noStrike">
                <a:solidFill>
                  <a:srgbClr val="000000"/>
                </a:solidFill>
                <a:latin typeface="Consolas"/>
                <a:ea typeface="Consolas"/>
                <a:cs typeface="Consolas"/>
                <a:sym typeface="Consolas"/>
              </a:rPr>
              <a:t>()</a:t>
            </a:r>
            <a:r>
              <a:rPr b="0" i="0" lang="es-419" sz="1800" u="none" cap="none" strike="noStrike">
                <a:solidFill>
                  <a:srgbClr val="000000"/>
                </a:solidFill>
                <a:latin typeface="Helvetica Neue Light"/>
                <a:ea typeface="Helvetica Neue Light"/>
                <a:cs typeface="Helvetica Neue Light"/>
                <a:sym typeface="Helvetica Neue Light"/>
              </a:rPr>
              <a:t>: </a:t>
            </a:r>
            <a:r>
              <a:rPr lang="es-419" sz="1800">
                <a:latin typeface="Helvetica Neue Light"/>
                <a:ea typeface="Helvetica Neue Light"/>
                <a:cs typeface="Helvetica Neue Light"/>
                <a:sym typeface="Helvetica Neue Light"/>
              </a:rPr>
              <a:t>transforma un numero a su logaritmo natural</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200000"/>
              </a:lnSpc>
              <a:spcBef>
                <a:spcPts val="1000"/>
              </a:spcBef>
              <a:spcAft>
                <a:spcPts val="0"/>
              </a:spcAft>
              <a:buNone/>
            </a:pPr>
            <a:r>
              <a:rPr b="0" i="0" lang="es-419" sz="1800" u="none" cap="none" strike="noStrike">
                <a:solidFill>
                  <a:srgbClr val="000000"/>
                </a:solidFill>
                <a:latin typeface="Helvetica Neue Light"/>
                <a:ea typeface="Helvetica Neue Light"/>
                <a:cs typeface="Helvetica Neue Light"/>
                <a:sym typeface="Helvetica Neue Light"/>
              </a:rPr>
              <a:t>Más otras tantas funciones más. </a:t>
            </a:r>
            <a:r>
              <a:rPr b="0" i="0" lang="es-419" sz="1800" u="sng" cap="none" strike="noStrike">
                <a:solidFill>
                  <a:schemeClr val="hlink"/>
                </a:solidFill>
                <a:latin typeface="Helvetica Neue Light"/>
                <a:ea typeface="Helvetica Neue Light"/>
                <a:cs typeface="Helvetica Neue Light"/>
                <a:sym typeface="Helvetica Neue Light"/>
                <a:hlinkClick r:id="rId4"/>
              </a:rPr>
              <a:t>Puedes consultarlas aquí</a:t>
            </a:r>
            <a:r>
              <a:rPr b="0" i="0" lang="es-419"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258" name="Google Shape;258;p39"/>
          <p:cNvSpPr txBox="1"/>
          <p:nvPr/>
        </p:nvSpPr>
        <p:spPr>
          <a:xfrm>
            <a:off x="257775" y="356825"/>
            <a:ext cx="83685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chemeClr val="dk1"/>
                </a:solidFill>
                <a:latin typeface="Anton"/>
                <a:ea typeface="Anton"/>
                <a:cs typeface="Anton"/>
                <a:sym typeface="Anton"/>
              </a:rPr>
              <a:t>EJEMPLO: </a:t>
            </a:r>
            <a:r>
              <a:rPr i="1" lang="es-419" sz="4500">
                <a:solidFill>
                  <a:schemeClr val="dk1"/>
                </a:solidFill>
                <a:latin typeface="Anton"/>
                <a:ea typeface="Anton"/>
                <a:cs typeface="Anton"/>
                <a:sym typeface="Anton"/>
              </a:rPr>
              <a:t>FUNCIONES MATEMÁTICAS</a:t>
            </a:r>
            <a:endParaRPr b="0" i="0" sz="45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62" name="Shape 262"/>
        <p:cNvGrpSpPr/>
        <p:nvPr/>
      </p:nvGrpSpPr>
      <p:grpSpPr>
        <a:xfrm>
          <a:off x="0" y="0"/>
          <a:ext cx="0" cy="0"/>
          <a:chOff x="0" y="0"/>
          <a:chExt cx="0" cy="0"/>
        </a:xfrm>
      </p:grpSpPr>
      <p:sp>
        <p:nvSpPr>
          <p:cNvPr id="263" name="Google Shape;263;p40"/>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1:B</a:t>
            </a:r>
            <a:endParaRPr i="1" sz="2200">
              <a:solidFill>
                <a:srgbClr val="121212"/>
              </a:solidFill>
              <a:latin typeface="Anton"/>
              <a:ea typeface="Anton"/>
              <a:cs typeface="Anton"/>
              <a:sym typeface="Anton"/>
            </a:endParaRPr>
          </a:p>
        </p:txBody>
      </p:sp>
      <p:pic>
        <p:nvPicPr>
          <p:cNvPr id="264" name="Google Shape;264;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68" name="Shape 268"/>
        <p:cNvGrpSpPr/>
        <p:nvPr/>
      </p:nvGrpSpPr>
      <p:grpSpPr>
        <a:xfrm>
          <a:off x="0" y="0"/>
          <a:ext cx="0" cy="0"/>
          <a:chOff x="0" y="0"/>
          <a:chExt cx="0" cy="0"/>
        </a:xfrm>
      </p:grpSpPr>
      <p:sp>
        <p:nvSpPr>
          <p:cNvPr id="269" name="Google Shape;269;p41"/>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FUNCIONES DE FECHA</a:t>
            </a:r>
            <a:endParaRPr b="0" i="1" sz="3600" u="none" cap="none" strike="noStrike">
              <a:solidFill>
                <a:schemeClr val="dk1"/>
              </a:solidFill>
              <a:latin typeface="Anton"/>
              <a:ea typeface="Anton"/>
              <a:cs typeface="Anton"/>
              <a:sym typeface="Anton"/>
            </a:endParaRPr>
          </a:p>
        </p:txBody>
      </p:sp>
      <p:pic>
        <p:nvPicPr>
          <p:cNvPr id="270" name="Google Shape;270;p4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6" name="Google Shape;276;p42"/>
          <p:cNvSpPr txBox="1"/>
          <p:nvPr/>
        </p:nvSpPr>
        <p:spPr>
          <a:xfrm>
            <a:off x="515825" y="1320925"/>
            <a:ext cx="6838200" cy="3338700"/>
          </a:xfrm>
          <a:prstGeom prst="rect">
            <a:avLst/>
          </a:prstGeom>
          <a:noFill/>
          <a:ln>
            <a:noFill/>
          </a:ln>
        </p:spPr>
        <p:txBody>
          <a:bodyPr anchorCtr="0" anchor="t"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Podemos manipular cualquier tipo de cálculo con fechas:</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38100" rtl="0" algn="l">
              <a:lnSpc>
                <a:spcPct val="200000"/>
              </a:lnSpc>
              <a:spcBef>
                <a:spcPts val="0"/>
              </a:spcBef>
              <a:spcAft>
                <a:spcPts val="0"/>
              </a:spcAft>
              <a:buClr>
                <a:schemeClr val="accent6"/>
              </a:buClr>
              <a:buSzPts val="2000"/>
              <a:buFont typeface="Helvetica Neue Light"/>
              <a:buChar char="●"/>
            </a:pPr>
            <a:r>
              <a:rPr lang="es-419" sz="2000">
                <a:latin typeface="Helvetica Neue Light"/>
                <a:ea typeface="Helvetica Neue Light"/>
                <a:cs typeface="Helvetica Neue Light"/>
                <a:sym typeface="Helvetica Neue Light"/>
              </a:rPr>
              <a:t>O</a:t>
            </a:r>
            <a:r>
              <a:rPr b="0" i="0" lang="es-419" sz="2000" u="none" cap="none" strike="noStrike">
                <a:solidFill>
                  <a:srgbClr val="000000"/>
                </a:solidFill>
                <a:latin typeface="Helvetica Neue Light"/>
                <a:ea typeface="Helvetica Neue Light"/>
                <a:cs typeface="Helvetica Neue Light"/>
                <a:sym typeface="Helvetica Neue Light"/>
              </a:rPr>
              <a:t>btener los días ocurridos entre </a:t>
            </a:r>
            <a:r>
              <a:rPr b="0" i="0" lang="es-419" sz="2000" u="none" cap="none" strike="noStrike">
                <a:solidFill>
                  <a:schemeClr val="dk1"/>
                </a:solidFill>
                <a:latin typeface="Helvetica Neue Light"/>
                <a:ea typeface="Helvetica Neue Light"/>
                <a:cs typeface="Helvetica Neue Light"/>
                <a:sym typeface="Helvetica Neue Light"/>
              </a:rPr>
              <a:t>determinadas</a:t>
            </a:r>
            <a:r>
              <a:rPr b="0" i="0" lang="es-419" sz="2000" u="none" cap="none" strike="noStrike">
                <a:solidFill>
                  <a:srgbClr val="000000"/>
                </a:solidFill>
                <a:latin typeface="Helvetica Neue Light"/>
                <a:ea typeface="Helvetica Neue Light"/>
                <a:cs typeface="Helvetica Neue Light"/>
                <a:sym typeface="Helvetica Neue Light"/>
              </a:rPr>
              <a:t> fechas</a:t>
            </a:r>
            <a:r>
              <a:rPr lang="es-419"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355600" lvl="0" marL="457200" marR="38100" rtl="0" algn="l">
              <a:lnSpc>
                <a:spcPct val="200000"/>
              </a:lnSpc>
              <a:spcBef>
                <a:spcPts val="0"/>
              </a:spcBef>
              <a:spcAft>
                <a:spcPts val="0"/>
              </a:spcAft>
              <a:buClr>
                <a:schemeClr val="accent6"/>
              </a:buClr>
              <a:buSzPts val="2000"/>
              <a:buFont typeface="Helvetica Neue Light"/>
              <a:buChar char="●"/>
            </a:pPr>
            <a:r>
              <a:rPr lang="es-419" sz="2000">
                <a:latin typeface="Helvetica Neue Light"/>
                <a:ea typeface="Helvetica Neue Light"/>
                <a:cs typeface="Helvetica Neue Light"/>
                <a:sym typeface="Helvetica Neue Light"/>
              </a:rPr>
              <a:t>E</a:t>
            </a:r>
            <a:r>
              <a:rPr b="0" i="0" lang="es-419" sz="2000" u="none" cap="none" strike="noStrike">
                <a:solidFill>
                  <a:srgbClr val="000000"/>
                </a:solidFill>
                <a:latin typeface="Helvetica Neue Light"/>
                <a:ea typeface="Helvetica Neue Light"/>
                <a:cs typeface="Helvetica Neue Light"/>
                <a:sym typeface="Helvetica Neue Light"/>
              </a:rPr>
              <a:t>l número del día de un año</a:t>
            </a:r>
            <a:r>
              <a:rPr lang="es-419"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355600" lvl="0" marL="457200" marR="38100" rtl="0" algn="l">
              <a:lnSpc>
                <a:spcPct val="200000"/>
              </a:lnSpc>
              <a:spcBef>
                <a:spcPts val="0"/>
              </a:spcBef>
              <a:spcAft>
                <a:spcPts val="0"/>
              </a:spcAft>
              <a:buClr>
                <a:schemeClr val="accent6"/>
              </a:buClr>
              <a:buSzPts val="2000"/>
              <a:buFont typeface="Helvetica Neue Light"/>
              <a:buChar char="●"/>
            </a:pPr>
            <a:r>
              <a:rPr lang="es-419" sz="2000">
                <a:latin typeface="Helvetica Neue Light"/>
                <a:ea typeface="Helvetica Neue Light"/>
                <a:cs typeface="Helvetica Neue Light"/>
                <a:sym typeface="Helvetica Neue Light"/>
              </a:rPr>
              <a:t>E</a:t>
            </a:r>
            <a:r>
              <a:rPr b="0" i="0" lang="es-419" sz="2000" u="none" cap="none" strike="noStrike">
                <a:solidFill>
                  <a:srgbClr val="000000"/>
                </a:solidFill>
                <a:latin typeface="Helvetica Neue Light"/>
                <a:ea typeface="Helvetica Neue Light"/>
                <a:cs typeface="Helvetica Neue Light"/>
                <a:sym typeface="Helvetica Neue Light"/>
              </a:rPr>
              <a:t>xtraer el mes, el año, o día de la fecha actual</a:t>
            </a:r>
            <a:r>
              <a:rPr lang="es-419"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355600" lvl="0" marL="457200" marR="38100" rtl="0" algn="l">
              <a:lnSpc>
                <a:spcPct val="200000"/>
              </a:lnSpc>
              <a:spcBef>
                <a:spcPts val="0"/>
              </a:spcBef>
              <a:spcAft>
                <a:spcPts val="0"/>
              </a:spcAft>
              <a:buClr>
                <a:schemeClr val="accent6"/>
              </a:buClr>
              <a:buSzPts val="2000"/>
              <a:buFont typeface="Helvetica Neue Light"/>
              <a:buChar char="●"/>
            </a:pPr>
            <a:r>
              <a:rPr lang="es-419" sz="2000">
                <a:latin typeface="Helvetica Neue Light"/>
                <a:ea typeface="Helvetica Neue Light"/>
                <a:cs typeface="Helvetica Neue Light"/>
                <a:sym typeface="Helvetica Neue Light"/>
              </a:rPr>
              <a:t>S</a:t>
            </a:r>
            <a:r>
              <a:rPr b="0" i="0" lang="es-419" sz="2000" u="none" cap="none" strike="noStrike">
                <a:solidFill>
                  <a:srgbClr val="000000"/>
                </a:solidFill>
                <a:latin typeface="Helvetica Neue Light"/>
                <a:ea typeface="Helvetica Neue Light"/>
                <a:cs typeface="Helvetica Neue Light"/>
                <a:sym typeface="Helvetica Neue Light"/>
              </a:rPr>
              <a:t>aber qué día de la semana fue una determinada fecha</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277" name="Google Shape;277;p42"/>
          <p:cNvSpPr txBox="1"/>
          <p:nvPr/>
        </p:nvSpPr>
        <p:spPr>
          <a:xfrm>
            <a:off x="393375" y="356825"/>
            <a:ext cx="79479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DE FECHAS</a:t>
            </a:r>
            <a:endParaRPr b="0" i="0" sz="4500" u="none" cap="none" strike="noStrike">
              <a:solidFill>
                <a:srgbClr val="000000"/>
              </a:solidFill>
              <a:latin typeface="Arial"/>
              <a:ea typeface="Arial"/>
              <a:cs typeface="Arial"/>
              <a:sym typeface="Arial"/>
            </a:endParaRPr>
          </a:p>
        </p:txBody>
      </p:sp>
      <p:pic>
        <p:nvPicPr>
          <p:cNvPr id="278" name="Google Shape;278;p42"/>
          <p:cNvPicPr preferRelativeResize="0"/>
          <p:nvPr/>
        </p:nvPicPr>
        <p:blipFill rotWithShape="1">
          <a:blip r:embed="rId4">
            <a:alphaModFix/>
          </a:blip>
          <a:srcRect b="0" l="0" r="0" t="0"/>
          <a:stretch/>
        </p:blipFill>
        <p:spPr>
          <a:xfrm>
            <a:off x="7502025" y="1066913"/>
            <a:ext cx="1318324" cy="1318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7" name="Shape 67"/>
        <p:cNvGrpSpPr/>
        <p:nvPr/>
      </p:nvGrpSpPr>
      <p:grpSpPr>
        <a:xfrm>
          <a:off x="0" y="0"/>
          <a:ext cx="0" cy="0"/>
          <a:chOff x="0" y="0"/>
          <a:chExt cx="0" cy="0"/>
        </a:xfrm>
      </p:grpSpPr>
      <p:sp>
        <p:nvSpPr>
          <p:cNvPr id="68" name="Google Shape;68;p1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69" name="Google Shape;69;p16"/>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70" name="Google Shape;70;p1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4" name="Google Shape;284;p43"/>
          <p:cNvSpPr txBox="1"/>
          <p:nvPr/>
        </p:nvSpPr>
        <p:spPr>
          <a:xfrm>
            <a:off x="363150" y="1220100"/>
            <a:ext cx="8417700" cy="3923400"/>
          </a:xfrm>
          <a:prstGeom prst="rect">
            <a:avLst/>
          </a:prstGeom>
          <a:noFill/>
          <a:ln>
            <a:noFill/>
          </a:ln>
        </p:spPr>
        <p:txBody>
          <a:bodyPr anchorCtr="0" anchor="t" bIns="91425" lIns="91425" spcFirstLastPara="1" rIns="91425" wrap="square" tIns="91425">
            <a:noAutofit/>
          </a:bodyPr>
          <a:lstStyle/>
          <a:p>
            <a:pPr indent="-317500" lvl="0" marL="457200" marR="38100" rtl="0" algn="l">
              <a:lnSpc>
                <a:spcPct val="200000"/>
              </a:lnSpc>
              <a:spcBef>
                <a:spcPts val="0"/>
              </a:spcBef>
              <a:spcAft>
                <a:spcPts val="0"/>
              </a:spcAft>
              <a:buClr>
                <a:schemeClr val="accent6"/>
              </a:buClr>
              <a:buSzPts val="1400"/>
              <a:buChar char="●"/>
            </a:pPr>
            <a:r>
              <a:rPr b="1" i="0" lang="es-419" u="none" cap="none" strike="noStrike">
                <a:solidFill>
                  <a:srgbClr val="000000"/>
                </a:solidFill>
                <a:latin typeface="Consolas"/>
                <a:ea typeface="Consolas"/>
                <a:cs typeface="Consolas"/>
                <a:sym typeface="Consolas"/>
              </a:rPr>
              <a:t>curdate()</a:t>
            </a:r>
            <a:r>
              <a:rPr b="0" i="0" lang="es-419" u="none" cap="none" strike="noStrike">
                <a:solidFill>
                  <a:srgbClr val="000000"/>
                </a:solidFill>
                <a:latin typeface="Helvetica Neue Light"/>
                <a:ea typeface="Helvetica Neue Light"/>
                <a:cs typeface="Helvetica Neue Light"/>
                <a:sym typeface="Helvetica Neue Light"/>
              </a:rPr>
              <a:t>: devuelve la fecha actual.</a:t>
            </a:r>
            <a:endParaRPr b="0" i="0" u="none" cap="none" strike="noStrike">
              <a:solidFill>
                <a:srgbClr val="000000"/>
              </a:solidFill>
              <a:latin typeface="Helvetica Neue Light"/>
              <a:ea typeface="Helvetica Neue Light"/>
              <a:cs typeface="Helvetica Neue Light"/>
              <a:sym typeface="Helvetica Neue Light"/>
            </a:endParaRPr>
          </a:p>
          <a:p>
            <a:pPr indent="-317500" lvl="0" marL="457200" marR="38100" rtl="0" algn="l">
              <a:lnSpc>
                <a:spcPct val="200000"/>
              </a:lnSpc>
              <a:spcBef>
                <a:spcPts val="0"/>
              </a:spcBef>
              <a:spcAft>
                <a:spcPts val="0"/>
              </a:spcAft>
              <a:buClr>
                <a:schemeClr val="accent6"/>
              </a:buClr>
              <a:buSzPts val="1400"/>
              <a:buChar char="●"/>
            </a:pPr>
            <a:r>
              <a:rPr b="1" i="0" lang="es-419" u="none" cap="none" strike="noStrike">
                <a:solidFill>
                  <a:srgbClr val="000000"/>
                </a:solidFill>
                <a:latin typeface="Consolas"/>
                <a:ea typeface="Consolas"/>
                <a:cs typeface="Consolas"/>
                <a:sym typeface="Consolas"/>
              </a:rPr>
              <a:t>curtime()</a:t>
            </a:r>
            <a:r>
              <a:rPr b="0" i="0" lang="es-419" u="none" cap="none" strike="noStrike">
                <a:solidFill>
                  <a:srgbClr val="000000"/>
                </a:solidFill>
                <a:latin typeface="Helvetica Neue Light"/>
                <a:ea typeface="Helvetica Neue Light"/>
                <a:cs typeface="Helvetica Neue Light"/>
                <a:sym typeface="Helvetica Neue Light"/>
              </a:rPr>
              <a:t>: </a:t>
            </a:r>
            <a:r>
              <a:rPr b="0" i="0" lang="es-419" u="none" cap="none" strike="noStrike">
                <a:solidFill>
                  <a:schemeClr val="dk1"/>
                </a:solidFill>
                <a:latin typeface="Helvetica Neue Light"/>
                <a:ea typeface="Helvetica Neue Light"/>
                <a:cs typeface="Helvetica Neue Light"/>
                <a:sym typeface="Helvetica Neue Light"/>
              </a:rPr>
              <a:t>devuelve la hora actual.</a:t>
            </a:r>
            <a:endParaRPr b="0" i="0" u="none" cap="none" strike="noStrike">
              <a:solidFill>
                <a:srgbClr val="000000"/>
              </a:solidFill>
              <a:latin typeface="Helvetica Neue Light"/>
              <a:ea typeface="Helvetica Neue Light"/>
              <a:cs typeface="Helvetica Neue Light"/>
              <a:sym typeface="Helvetica Neue Light"/>
            </a:endParaRPr>
          </a:p>
          <a:p>
            <a:pPr indent="-317500" lvl="0" marL="457200" marR="38100" rtl="0" algn="l">
              <a:lnSpc>
                <a:spcPct val="200000"/>
              </a:lnSpc>
              <a:spcBef>
                <a:spcPts val="0"/>
              </a:spcBef>
              <a:spcAft>
                <a:spcPts val="0"/>
              </a:spcAft>
              <a:buClr>
                <a:schemeClr val="accent6"/>
              </a:buClr>
              <a:buSzPts val="1400"/>
              <a:buChar char="●"/>
            </a:pPr>
            <a:r>
              <a:rPr b="1" i="0" lang="es-419" u="none" cap="none" strike="noStrike">
                <a:solidFill>
                  <a:srgbClr val="000000"/>
                </a:solidFill>
                <a:latin typeface="Consolas"/>
                <a:ea typeface="Consolas"/>
                <a:cs typeface="Consolas"/>
                <a:sym typeface="Consolas"/>
              </a:rPr>
              <a:t>now()</a:t>
            </a:r>
            <a:r>
              <a:rPr b="0" i="0" lang="es-419" u="none" cap="none" strike="noStrike">
                <a:solidFill>
                  <a:srgbClr val="000000"/>
                </a:solidFill>
                <a:latin typeface="Helvetica Neue Light"/>
                <a:ea typeface="Helvetica Neue Light"/>
                <a:cs typeface="Helvetica Neue Light"/>
                <a:sym typeface="Helvetica Neue Light"/>
              </a:rPr>
              <a:t>: combina los dos anteriores en un resultado.</a:t>
            </a:r>
            <a:endParaRPr b="0" i="0" u="none" cap="none" strike="noStrike">
              <a:solidFill>
                <a:srgbClr val="000000"/>
              </a:solidFill>
              <a:latin typeface="Helvetica Neue Light"/>
              <a:ea typeface="Helvetica Neue Light"/>
              <a:cs typeface="Helvetica Neue Light"/>
              <a:sym typeface="Helvetica Neue Light"/>
            </a:endParaRPr>
          </a:p>
          <a:p>
            <a:pPr indent="-317500" lvl="0" marL="457200" marR="38100" rtl="0" algn="l">
              <a:lnSpc>
                <a:spcPct val="200000"/>
              </a:lnSpc>
              <a:spcBef>
                <a:spcPts val="0"/>
              </a:spcBef>
              <a:spcAft>
                <a:spcPts val="0"/>
              </a:spcAft>
              <a:buClr>
                <a:schemeClr val="accent6"/>
              </a:buClr>
              <a:buSzPts val="1400"/>
              <a:buChar char="●"/>
            </a:pPr>
            <a:r>
              <a:rPr b="1" i="0" lang="es-419" u="none" cap="none" strike="noStrike">
                <a:solidFill>
                  <a:schemeClr val="dk1"/>
                </a:solidFill>
                <a:latin typeface="Consolas"/>
                <a:ea typeface="Consolas"/>
                <a:cs typeface="Consolas"/>
                <a:sym typeface="Consolas"/>
              </a:rPr>
              <a:t>datediff()</a:t>
            </a:r>
            <a:r>
              <a:rPr b="0" i="0" lang="es-419" u="none" cap="none" strike="noStrike">
                <a:solidFill>
                  <a:schemeClr val="dk1"/>
                </a:solidFill>
                <a:latin typeface="Helvetica Neue Light"/>
                <a:ea typeface="Helvetica Neue Light"/>
                <a:cs typeface="Helvetica Neue Light"/>
                <a:sym typeface="Helvetica Neue Light"/>
              </a:rPr>
              <a:t>: obtiene la diferencia de tiempo entre dos fechas.</a:t>
            </a:r>
            <a:endParaRPr b="0" i="0" u="none" cap="none" strike="noStrike">
              <a:solidFill>
                <a:srgbClr val="000000"/>
              </a:solidFill>
              <a:latin typeface="Helvetica Neue Light"/>
              <a:ea typeface="Helvetica Neue Light"/>
              <a:cs typeface="Helvetica Neue Light"/>
              <a:sym typeface="Helvetica Neue Light"/>
            </a:endParaRPr>
          </a:p>
          <a:p>
            <a:pPr indent="-317500" lvl="0" marL="457200" marR="38100" rtl="0" algn="l">
              <a:lnSpc>
                <a:spcPct val="200000"/>
              </a:lnSpc>
              <a:spcBef>
                <a:spcPts val="0"/>
              </a:spcBef>
              <a:spcAft>
                <a:spcPts val="0"/>
              </a:spcAft>
              <a:buClr>
                <a:schemeClr val="accent6"/>
              </a:buClr>
              <a:buSzPts val="1400"/>
              <a:buChar char="●"/>
            </a:pPr>
            <a:r>
              <a:rPr b="1" i="0" lang="es-419" u="none" cap="none" strike="noStrike">
                <a:solidFill>
                  <a:srgbClr val="000000"/>
                </a:solidFill>
                <a:latin typeface="Consolas"/>
                <a:ea typeface="Consolas"/>
                <a:cs typeface="Consolas"/>
                <a:sym typeface="Consolas"/>
              </a:rPr>
              <a:t>dayname()</a:t>
            </a:r>
            <a:r>
              <a:rPr b="0" i="0" lang="es-419" u="none" cap="none" strike="noStrike">
                <a:solidFill>
                  <a:srgbClr val="000000"/>
                </a:solidFill>
                <a:latin typeface="Helvetica Neue Light"/>
                <a:ea typeface="Helvetica Neue Light"/>
                <a:cs typeface="Helvetica Neue Light"/>
                <a:sym typeface="Helvetica Neue Light"/>
              </a:rPr>
              <a:t>: Retorna el nombre del día de semana de una fecha determinada.</a:t>
            </a:r>
            <a:endParaRPr b="0" i="0" u="none" cap="none" strike="noStrike">
              <a:solidFill>
                <a:srgbClr val="000000"/>
              </a:solidFill>
              <a:latin typeface="Helvetica Neue Light"/>
              <a:ea typeface="Helvetica Neue Light"/>
              <a:cs typeface="Helvetica Neue Light"/>
              <a:sym typeface="Helvetica Neue Light"/>
            </a:endParaRPr>
          </a:p>
          <a:p>
            <a:pPr indent="-317500" lvl="0" marL="457200" marR="38100" rtl="0" algn="l">
              <a:lnSpc>
                <a:spcPct val="200000"/>
              </a:lnSpc>
              <a:spcBef>
                <a:spcPts val="0"/>
              </a:spcBef>
              <a:spcAft>
                <a:spcPts val="0"/>
              </a:spcAft>
              <a:buClr>
                <a:schemeClr val="accent6"/>
              </a:buClr>
              <a:buSzPts val="1400"/>
              <a:buChar char="●"/>
            </a:pPr>
            <a:r>
              <a:rPr b="1" lang="es-419">
                <a:solidFill>
                  <a:schemeClr val="dk1"/>
                </a:solidFill>
                <a:latin typeface="Consolas"/>
                <a:ea typeface="Consolas"/>
                <a:cs typeface="Consolas"/>
                <a:sym typeface="Consolas"/>
              </a:rPr>
              <a:t>adddate()</a:t>
            </a:r>
            <a:r>
              <a:rPr lang="es-419">
                <a:solidFill>
                  <a:schemeClr val="dk1"/>
                </a:solidFill>
                <a:latin typeface="Helvetica Neue Light"/>
                <a:ea typeface="Helvetica Neue Light"/>
                <a:cs typeface="Helvetica Neue Light"/>
                <a:sym typeface="Helvetica Neue Light"/>
              </a:rPr>
              <a:t>: Le podemos agregar o sacar a una fecha, dias, meses o años.</a:t>
            </a:r>
            <a:endParaRPr>
              <a:solidFill>
                <a:schemeClr val="dk1"/>
              </a:solidFill>
              <a:latin typeface="Helvetica Neue Light"/>
              <a:ea typeface="Helvetica Neue Light"/>
              <a:cs typeface="Helvetica Neue Light"/>
              <a:sym typeface="Helvetica Neue Light"/>
            </a:endParaRPr>
          </a:p>
          <a:p>
            <a:pPr indent="-317500" lvl="0" marL="457200" marR="38100" rtl="0" algn="l">
              <a:lnSpc>
                <a:spcPct val="200000"/>
              </a:lnSpc>
              <a:spcBef>
                <a:spcPts val="0"/>
              </a:spcBef>
              <a:spcAft>
                <a:spcPts val="0"/>
              </a:spcAft>
              <a:buClr>
                <a:schemeClr val="accent6"/>
              </a:buClr>
              <a:buSzPts val="1400"/>
              <a:buChar char="●"/>
            </a:pPr>
            <a:r>
              <a:rPr b="1" lang="es-419">
                <a:solidFill>
                  <a:schemeClr val="dk1"/>
                </a:solidFill>
                <a:latin typeface="Consolas"/>
                <a:ea typeface="Consolas"/>
                <a:cs typeface="Consolas"/>
                <a:sym typeface="Consolas"/>
              </a:rPr>
              <a:t>date_format()</a:t>
            </a:r>
            <a:r>
              <a:rPr lang="es-419">
                <a:solidFill>
                  <a:schemeClr val="dk1"/>
                </a:solidFill>
                <a:latin typeface="Helvetica Neue Light"/>
                <a:ea typeface="Helvetica Neue Light"/>
                <a:cs typeface="Helvetica Neue Light"/>
                <a:sym typeface="Helvetica Neue Light"/>
              </a:rPr>
              <a:t>: Retorna la fecha en el formato seleccionado</a:t>
            </a:r>
            <a:endParaRPr>
              <a:solidFill>
                <a:schemeClr val="dk1"/>
              </a:solidFill>
              <a:latin typeface="Helvetica Neue Light"/>
              <a:ea typeface="Helvetica Neue Light"/>
              <a:cs typeface="Helvetica Neue Light"/>
              <a:sym typeface="Helvetica Neue Light"/>
            </a:endParaRPr>
          </a:p>
          <a:p>
            <a:pPr indent="-317500" lvl="0" marL="457200" marR="38100" rtl="0" algn="l">
              <a:lnSpc>
                <a:spcPct val="200000"/>
              </a:lnSpc>
              <a:spcBef>
                <a:spcPts val="0"/>
              </a:spcBef>
              <a:spcAft>
                <a:spcPts val="0"/>
              </a:spcAft>
              <a:buClr>
                <a:schemeClr val="accent6"/>
              </a:buClr>
              <a:buSzPts val="1400"/>
              <a:buChar char="●"/>
            </a:pPr>
            <a:r>
              <a:rPr b="1" lang="es-419">
                <a:solidFill>
                  <a:schemeClr val="dk1"/>
                </a:solidFill>
                <a:latin typeface="Consolas"/>
                <a:ea typeface="Consolas"/>
                <a:cs typeface="Consolas"/>
                <a:sym typeface="Consolas"/>
              </a:rPr>
              <a:t>day()/month()/year()</a:t>
            </a:r>
            <a:r>
              <a:rPr lang="es-419">
                <a:solidFill>
                  <a:schemeClr val="dk1"/>
                </a:solidFill>
                <a:latin typeface="Helvetica Neue Light"/>
                <a:ea typeface="Helvetica Neue Light"/>
                <a:cs typeface="Helvetica Neue Light"/>
                <a:sym typeface="Helvetica Neue Light"/>
              </a:rPr>
              <a:t>: Retorna como número la parte de la fecha seleccionada</a:t>
            </a:r>
            <a:endParaRPr>
              <a:solidFill>
                <a:schemeClr val="dk1"/>
              </a:solidFill>
              <a:latin typeface="Helvetica Neue Light"/>
              <a:ea typeface="Helvetica Neue Light"/>
              <a:cs typeface="Helvetica Neue Light"/>
              <a:sym typeface="Helvetica Neue Light"/>
            </a:endParaRPr>
          </a:p>
          <a:p>
            <a:pPr indent="0" lvl="0" marL="0" marR="38100" rtl="0" algn="ctr">
              <a:lnSpc>
                <a:spcPct val="200000"/>
              </a:lnSpc>
              <a:spcBef>
                <a:spcPts val="1000"/>
              </a:spcBef>
              <a:spcAft>
                <a:spcPts val="0"/>
              </a:spcAft>
              <a:buNone/>
            </a:pPr>
            <a:r>
              <a:rPr b="0" i="0" lang="es-419" u="none" cap="none" strike="noStrike">
                <a:solidFill>
                  <a:srgbClr val="000000"/>
                </a:solidFill>
                <a:highlight>
                  <a:schemeClr val="accent6"/>
                </a:highlight>
                <a:latin typeface="Helvetica Neue Light"/>
                <a:ea typeface="Helvetica Neue Light"/>
                <a:cs typeface="Helvetica Neue Light"/>
                <a:sym typeface="Helvetica Neue Light"/>
              </a:rPr>
              <a:t>Más otras tantas funciones más</a:t>
            </a:r>
            <a:r>
              <a:rPr lang="es-419">
                <a:highlight>
                  <a:schemeClr val="accent6"/>
                </a:highlight>
                <a:latin typeface="Helvetica Neue Light"/>
                <a:ea typeface="Helvetica Neue Light"/>
                <a:cs typeface="Helvetica Neue Light"/>
                <a:sym typeface="Helvetica Neue Light"/>
              </a:rPr>
              <a:t> que </a:t>
            </a:r>
            <a:r>
              <a:rPr lang="es-419" u="sng">
                <a:solidFill>
                  <a:schemeClr val="hlink"/>
                </a:solidFill>
                <a:highlight>
                  <a:schemeClr val="accent6"/>
                </a:highlight>
                <a:latin typeface="Helvetica Neue Light"/>
                <a:ea typeface="Helvetica Neue Light"/>
                <a:cs typeface="Helvetica Neue Light"/>
                <a:sym typeface="Helvetica Neue Light"/>
                <a:hlinkClick r:id="rId4"/>
              </a:rPr>
              <a:t>p</a:t>
            </a:r>
            <a:r>
              <a:rPr b="0" i="0" lang="es-419" u="sng" cap="none" strike="noStrike">
                <a:solidFill>
                  <a:schemeClr val="hlink"/>
                </a:solidFill>
                <a:highlight>
                  <a:schemeClr val="accent6"/>
                </a:highlight>
                <a:latin typeface="Helvetica Neue Light"/>
                <a:ea typeface="Helvetica Neue Light"/>
                <a:cs typeface="Helvetica Neue Light"/>
                <a:sym typeface="Helvetica Neue Light"/>
                <a:hlinkClick r:id="rId5"/>
              </a:rPr>
              <a:t>uedes consultarlas aquí.</a:t>
            </a:r>
            <a:endParaRPr b="0" i="0" u="none" cap="none" strike="noStrike">
              <a:solidFill>
                <a:srgbClr val="000000"/>
              </a:solidFill>
              <a:highlight>
                <a:schemeClr val="accent6"/>
              </a:highlight>
              <a:latin typeface="Helvetica Neue Light"/>
              <a:ea typeface="Helvetica Neue Light"/>
              <a:cs typeface="Helvetica Neue Light"/>
              <a:sym typeface="Helvetica Neue Light"/>
            </a:endParaRPr>
          </a:p>
        </p:txBody>
      </p:sp>
      <p:sp>
        <p:nvSpPr>
          <p:cNvPr id="285" name="Google Shape;285;p43"/>
          <p:cNvSpPr txBox="1"/>
          <p:nvPr/>
        </p:nvSpPr>
        <p:spPr>
          <a:xfrm>
            <a:off x="257775" y="356825"/>
            <a:ext cx="83064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solidFill>
                  <a:schemeClr val="dk1"/>
                </a:solidFill>
                <a:latin typeface="Anton"/>
                <a:ea typeface="Anton"/>
                <a:cs typeface="Anton"/>
                <a:sym typeface="Anton"/>
              </a:rPr>
              <a:t>ALGUNAS FUNCIONES DE FECHA</a:t>
            </a:r>
            <a:endParaRPr b="0" i="0" sz="45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89" name="Shape 289"/>
        <p:cNvGrpSpPr/>
        <p:nvPr/>
      </p:nvGrpSpPr>
      <p:grpSpPr>
        <a:xfrm>
          <a:off x="0" y="0"/>
          <a:ext cx="0" cy="0"/>
          <a:chOff x="0" y="0"/>
          <a:chExt cx="0" cy="0"/>
        </a:xfrm>
      </p:grpSpPr>
      <p:sp>
        <p:nvSpPr>
          <p:cNvPr id="290" name="Google Shape;290;p44"/>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1:C</a:t>
            </a:r>
            <a:endParaRPr i="1" sz="2200">
              <a:solidFill>
                <a:srgbClr val="121212"/>
              </a:solidFill>
              <a:latin typeface="Anton"/>
              <a:ea typeface="Anton"/>
              <a:cs typeface="Anton"/>
              <a:sym typeface="Anton"/>
            </a:endParaRPr>
          </a:p>
        </p:txBody>
      </p:sp>
      <p:pic>
        <p:nvPicPr>
          <p:cNvPr id="291" name="Google Shape;291;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nvSpPr>
        <p:spPr>
          <a:xfrm>
            <a:off x="335600" y="2520825"/>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IMPLEMENTAR FUNCIONES ESCALARES</a:t>
            </a:r>
            <a:endParaRPr b="0" i="1" sz="4000" u="none" cap="none" strike="noStrike">
              <a:solidFill>
                <a:srgbClr val="000000"/>
              </a:solidFill>
              <a:latin typeface="Anton"/>
              <a:ea typeface="Anton"/>
              <a:cs typeface="Anton"/>
              <a:sym typeface="Anton"/>
            </a:endParaRPr>
          </a:p>
        </p:txBody>
      </p:sp>
      <p:sp>
        <p:nvSpPr>
          <p:cNvPr id="297" name="Google Shape;297;p45"/>
          <p:cNvSpPr txBox="1"/>
          <p:nvPr/>
        </p:nvSpPr>
        <p:spPr>
          <a:xfrm>
            <a:off x="729300" y="3392050"/>
            <a:ext cx="7715100" cy="1267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s-419" sz="2000">
                <a:solidFill>
                  <a:schemeClr val="dk1"/>
                </a:solidFill>
                <a:highlight>
                  <a:schemeClr val="lt1"/>
                </a:highlight>
                <a:latin typeface="Helvetica Neue Light"/>
                <a:ea typeface="Helvetica Neue Light"/>
                <a:cs typeface="Helvetica Neue Light"/>
                <a:sym typeface="Helvetica Neue Light"/>
              </a:rPr>
              <a:t>Trabajamos</a:t>
            </a:r>
            <a:r>
              <a:rPr b="0" i="0" lang="es-419" sz="2000" u="none" cap="none" strike="noStrike">
                <a:solidFill>
                  <a:schemeClr val="dk1"/>
                </a:solidFill>
                <a:highlight>
                  <a:schemeClr val="lt1"/>
                </a:highlight>
                <a:latin typeface="Helvetica Neue Light"/>
                <a:ea typeface="Helvetica Neue Light"/>
                <a:cs typeface="Helvetica Neue Light"/>
                <a:sym typeface="Helvetica Neue Light"/>
              </a:rPr>
              <a:t> con algunas funciones.</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Tiempo estimado: 15 minutos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298" name="Google Shape;298;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99" name="Google Shape;299;p45"/>
          <p:cNvPicPr preferRelativeResize="0"/>
          <p:nvPr/>
        </p:nvPicPr>
        <p:blipFill rotWithShape="1">
          <a:blip r:embed="rId4">
            <a:alphaModFix/>
          </a:blip>
          <a:srcRect b="0" l="0" r="0" t="0"/>
          <a:stretch/>
        </p:blipFill>
        <p:spPr>
          <a:xfrm>
            <a:off x="3882275" y="1051649"/>
            <a:ext cx="1379450" cy="1379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nvSpPr>
        <p:spPr>
          <a:xfrm>
            <a:off x="340350" y="1123498"/>
            <a:ext cx="8463300" cy="3080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9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Abrir una pestaña de consulta (</a:t>
            </a:r>
            <a:r>
              <a:rPr b="0" i="1" lang="es-419" sz="1900" u="none" cap="none" strike="noStrike">
                <a:solidFill>
                  <a:schemeClr val="dk1"/>
                </a:solidFill>
                <a:latin typeface="Helvetica Neue Light"/>
                <a:ea typeface="Helvetica Neue Light"/>
                <a:cs typeface="Helvetica Neue Light"/>
                <a:sym typeface="Helvetica Neue Light"/>
              </a:rPr>
              <a:t>query tab</a:t>
            </a:r>
            <a:r>
              <a:rPr b="0" i="0" lang="es-419" sz="1900" u="none" cap="none" strike="noStrike">
                <a:solidFill>
                  <a:schemeClr val="dk1"/>
                </a:solidFill>
                <a:latin typeface="Helvetica Neue Light"/>
                <a:ea typeface="Helvetica Neue Light"/>
                <a:cs typeface="Helvetica Neue Light"/>
                <a:sym typeface="Helvetica Neue Light"/>
              </a:rPr>
              <a:t>), y ejecuta las siguientes funciones:</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0" rtl="0" algn="just">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latin typeface="Helvetica Neue Light"/>
                <a:ea typeface="Helvetica Neue Light"/>
                <a:cs typeface="Helvetica Neue Light"/>
                <a:sym typeface="Helvetica Neue Light"/>
              </a:rPr>
              <a:t>concatena tu nombre completo (</a:t>
            </a:r>
            <a:r>
              <a:rPr b="0" i="1" lang="es-419" sz="1900" u="none" cap="none" strike="noStrike">
                <a:solidFill>
                  <a:schemeClr val="dk1"/>
                </a:solidFill>
                <a:latin typeface="Helvetica Neue Light"/>
                <a:ea typeface="Helvetica Neue Light"/>
                <a:cs typeface="Helvetica Neue Light"/>
                <a:sym typeface="Helvetica Neue Light"/>
              </a:rPr>
              <a:t>respetando los espacios</a:t>
            </a:r>
            <a:r>
              <a:rPr b="0" i="0" lang="es-419" sz="1900" u="none" cap="none" strike="noStrike">
                <a:solidFill>
                  <a:schemeClr val="dk1"/>
                </a:solidFill>
                <a:latin typeface="Helvetica Neue Light"/>
                <a:ea typeface="Helvetica Neue Light"/>
                <a:cs typeface="Helvetica Neue Light"/>
                <a:sym typeface="Helvetica Neue Light"/>
              </a:rPr>
              <a:t>)</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0" rtl="0" algn="just">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latin typeface="Helvetica Neue Light"/>
                <a:ea typeface="Helvetica Neue Light"/>
                <a:cs typeface="Helvetica Neue Light"/>
                <a:sym typeface="Helvetica Neue Light"/>
              </a:rPr>
              <a:t>convierte tu nombre completo a minúsculas, luego a mayúsculas</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0" rtl="0" algn="just">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latin typeface="Helvetica Neue Light"/>
                <a:ea typeface="Helvetica Neue Light"/>
                <a:cs typeface="Helvetica Neue Light"/>
                <a:sym typeface="Helvetica Neue Light"/>
              </a:rPr>
              <a:t>Divide tu año de nacimiento por tu día y mes (</a:t>
            </a:r>
            <a:r>
              <a:rPr b="0" i="1" lang="es-419" sz="1900" u="none" cap="none" strike="noStrike">
                <a:solidFill>
                  <a:schemeClr val="dk1"/>
                </a:solidFill>
                <a:latin typeface="Helvetica Neue Light"/>
                <a:ea typeface="Helvetica Neue Light"/>
                <a:cs typeface="Helvetica Neue Light"/>
                <a:sym typeface="Helvetica Neue Light"/>
              </a:rPr>
              <a:t>ej: 1975 / 2103</a:t>
            </a:r>
            <a:r>
              <a:rPr b="0" i="0" lang="es-419" sz="1900" u="none" cap="none" strike="noStrike">
                <a:solidFill>
                  <a:schemeClr val="dk1"/>
                </a:solidFill>
                <a:latin typeface="Helvetica Neue Light"/>
                <a:ea typeface="Helvetica Neue Light"/>
                <a:cs typeface="Helvetica Neue Light"/>
                <a:sym typeface="Helvetica Neue Light"/>
              </a:rPr>
              <a:t>)</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0" rtl="0" algn="just">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latin typeface="Helvetica Neue Light"/>
                <a:ea typeface="Helvetica Neue Light"/>
                <a:cs typeface="Helvetica Neue Light"/>
                <a:sym typeface="Helvetica Neue Light"/>
              </a:rPr>
              <a:t>Convierte en un entero absoluto el resultado anterior</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0" rtl="0" algn="just">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latin typeface="Helvetica Neue Light"/>
                <a:ea typeface="Helvetica Neue Light"/>
                <a:cs typeface="Helvetica Neue Light"/>
                <a:sym typeface="Helvetica Neue Light"/>
              </a:rPr>
              <a:t>Calcula los días que pasaron desde tu nacimiento hasta hoy</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0" rtl="0" algn="just">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latin typeface="Helvetica Neue Light"/>
                <a:ea typeface="Helvetica Neue Light"/>
                <a:cs typeface="Helvetica Neue Light"/>
                <a:sym typeface="Helvetica Neue Light"/>
              </a:rPr>
              <a:t>Averiguar qué día de semana era cuando naciste</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305" name="Google Shape;305;p4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06" name="Google Shape;306;p46"/>
          <p:cNvPicPr preferRelativeResize="0"/>
          <p:nvPr/>
        </p:nvPicPr>
        <p:blipFill rotWithShape="1">
          <a:blip r:embed="rId4">
            <a:alphaModFix/>
          </a:blip>
          <a:srcRect b="0" l="0" r="0" t="0"/>
          <a:stretch/>
        </p:blipFill>
        <p:spPr>
          <a:xfrm>
            <a:off x="7169475" y="356825"/>
            <a:ext cx="1634174" cy="639850"/>
          </a:xfrm>
          <a:prstGeom prst="rect">
            <a:avLst/>
          </a:prstGeom>
          <a:noFill/>
          <a:ln>
            <a:noFill/>
          </a:ln>
        </p:spPr>
      </p:pic>
      <p:sp>
        <p:nvSpPr>
          <p:cNvPr id="307" name="Google Shape;307;p46"/>
          <p:cNvSpPr txBox="1"/>
          <p:nvPr/>
        </p:nvSpPr>
        <p:spPr>
          <a:xfrm>
            <a:off x="2577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2600">
                <a:solidFill>
                  <a:schemeClr val="dk1"/>
                </a:solidFill>
                <a:latin typeface="Anton"/>
                <a:ea typeface="Anton"/>
                <a:cs typeface="Anton"/>
                <a:sym typeface="Anton"/>
              </a:rPr>
              <a:t>IMPLEMENTAR FUNCIONES ESCALERAS</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Google Shape;312;p47"/>
          <p:cNvSpPr txBox="1"/>
          <p:nvPr/>
        </p:nvSpPr>
        <p:spPr>
          <a:xfrm>
            <a:off x="400050" y="1115475"/>
            <a:ext cx="8343900" cy="77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i="1" lang="es-419" sz="3000">
                <a:solidFill>
                  <a:srgbClr val="EEFF41"/>
                </a:solidFill>
                <a:latin typeface="Anton"/>
                <a:ea typeface="Anton"/>
                <a:cs typeface="Anton"/>
                <a:sym typeface="Anton"/>
              </a:rPr>
              <a:t>SIMULACIÓN DE ESTA CLASE</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313" name="Google Shape;313;p47"/>
          <p:cNvPicPr preferRelativeResize="0"/>
          <p:nvPr/>
        </p:nvPicPr>
        <p:blipFill rotWithShape="1">
          <a:blip r:embed="rId4">
            <a:alphaModFix/>
          </a:blip>
          <a:srcRect b="0" l="0" r="0" t="0"/>
          <a:stretch/>
        </p:blipFill>
        <p:spPr>
          <a:xfrm>
            <a:off x="3831925" y="52075"/>
            <a:ext cx="1186525" cy="1186525"/>
          </a:xfrm>
          <a:prstGeom prst="rect">
            <a:avLst/>
          </a:prstGeom>
          <a:noFill/>
          <a:ln>
            <a:noFill/>
          </a:ln>
        </p:spPr>
      </p:pic>
      <p:sp>
        <p:nvSpPr>
          <p:cNvPr id="314" name="Google Shape;314;p47"/>
          <p:cNvSpPr txBox="1"/>
          <p:nvPr/>
        </p:nvSpPr>
        <p:spPr>
          <a:xfrm>
            <a:off x="1398000" y="21350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chemeClr val="accent6"/>
                </a:solidFill>
                <a:latin typeface="Anton"/>
                <a:ea typeface="Anton"/>
                <a:cs typeface="Anton"/>
                <a:sym typeface="Anton"/>
              </a:rPr>
              <a:t>¡</a:t>
            </a:r>
            <a:r>
              <a:rPr i="1" lang="es-419" sz="3600">
                <a:solidFill>
                  <a:schemeClr val="accent6"/>
                </a:solidFill>
                <a:latin typeface="Anton"/>
                <a:ea typeface="Anton"/>
                <a:cs typeface="Anton"/>
                <a:sym typeface="Anton"/>
              </a:rPr>
              <a:t>CONTINUEMOS</a:t>
            </a:r>
            <a:r>
              <a:rPr i="1" lang="es-419" sz="3600">
                <a:solidFill>
                  <a:schemeClr val="accent6"/>
                </a:solidFill>
                <a:latin typeface="Anton"/>
                <a:ea typeface="Anton"/>
                <a:cs typeface="Anton"/>
                <a:sym typeface="Anton"/>
              </a:rPr>
              <a:t> LOS REPORTES</a:t>
            </a:r>
            <a:r>
              <a:rPr b="0" i="1" lang="es-419" sz="3600" u="none" cap="none" strike="noStrike">
                <a:solidFill>
                  <a:schemeClr val="accent6"/>
                </a:solidFill>
                <a:latin typeface="Anton"/>
                <a:ea typeface="Anton"/>
                <a:cs typeface="Anton"/>
                <a:sym typeface="Anton"/>
              </a:rPr>
              <a:t>!</a:t>
            </a:r>
            <a:endParaRPr b="0" i="1" sz="3600" u="none" cap="none" strike="noStrike">
              <a:solidFill>
                <a:schemeClr val="accent6"/>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chemeClr val="accent6"/>
                </a:solidFill>
                <a:latin typeface="Anton"/>
                <a:ea typeface="Anton"/>
                <a:cs typeface="Anton"/>
                <a:sym typeface="Anton"/>
              </a:rPr>
              <a:t>REPORTE PARTE 2</a:t>
            </a:r>
            <a:endParaRPr i="1" sz="2200">
              <a:solidFill>
                <a:schemeClr val="accent6"/>
              </a:solidFill>
              <a:latin typeface="Anton"/>
              <a:ea typeface="Anton"/>
              <a:cs typeface="Anton"/>
              <a:sym typeface="Anto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p4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419"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419"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419"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p49"/>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SUBLENGUAJE DDL</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E0FF00"/>
            </a:gs>
            <a:gs pos="100000">
              <a:srgbClr val="3CEFAB"/>
            </a:gs>
          </a:gsLst>
          <a:lin ang="10800025" scaled="0"/>
        </a:gradFill>
      </p:bgPr>
    </p:bg>
    <p:spTree>
      <p:nvGrpSpPr>
        <p:cNvPr id="328" name="Shape 328"/>
        <p:cNvGrpSpPr/>
        <p:nvPr/>
      </p:nvGrpSpPr>
      <p:grpSpPr>
        <a:xfrm>
          <a:off x="0" y="0"/>
          <a:ext cx="0" cy="0"/>
          <a:chOff x="0" y="0"/>
          <a:chExt cx="0" cy="0"/>
        </a:xfrm>
      </p:grpSpPr>
      <p:sp>
        <p:nvSpPr>
          <p:cNvPr id="329" name="Google Shape;329;p50"/>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FUNDAMENTOS DE DATA DEFINITION LANGUAGE</a:t>
            </a:r>
            <a:endParaRPr b="0" i="1" sz="3600" u="none" cap="none" strike="noStrike">
              <a:solidFill>
                <a:schemeClr val="dk1"/>
              </a:solidFill>
              <a:latin typeface="Anton"/>
              <a:ea typeface="Anton"/>
              <a:cs typeface="Anton"/>
              <a:sym typeface="Anton"/>
            </a:endParaRPr>
          </a:p>
        </p:txBody>
      </p:sp>
      <p:pic>
        <p:nvPicPr>
          <p:cNvPr id="330" name="Google Shape;330;p5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36" name="Google Shape;336;p51"/>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EL LENGUAJE DE DEFINICIÓN DE DATOS (DDL)</a:t>
            </a:r>
            <a:endParaRPr b="0" i="0" sz="4500" u="none" cap="none" strike="noStrike">
              <a:solidFill>
                <a:srgbClr val="000000"/>
              </a:solidFill>
              <a:latin typeface="Arial"/>
              <a:ea typeface="Arial"/>
              <a:cs typeface="Arial"/>
              <a:sym typeface="Arial"/>
            </a:endParaRPr>
          </a:p>
        </p:txBody>
      </p:sp>
      <p:sp>
        <p:nvSpPr>
          <p:cNvPr id="337" name="Google Shape;337;p51"/>
          <p:cNvSpPr txBox="1"/>
          <p:nvPr/>
        </p:nvSpPr>
        <p:spPr>
          <a:xfrm>
            <a:off x="421400" y="1870525"/>
            <a:ext cx="8172900" cy="16374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1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En la primera clase aprendimos que SQL </a:t>
            </a:r>
            <a:r>
              <a:rPr lang="es-419" sz="1800">
                <a:solidFill>
                  <a:schemeClr val="dk1"/>
                </a:solidFill>
                <a:latin typeface="Helvetica Neue Light"/>
                <a:ea typeface="Helvetica Neue Light"/>
                <a:cs typeface="Helvetica Neue Light"/>
                <a:sym typeface="Helvetica Neue Light"/>
              </a:rPr>
              <a:t>está</a:t>
            </a:r>
            <a:r>
              <a:rPr b="0" i="0" lang="es-419" sz="1800" u="none" cap="none" strike="noStrike">
                <a:solidFill>
                  <a:schemeClr val="dk1"/>
                </a:solidFill>
                <a:latin typeface="Helvetica Neue Light"/>
                <a:ea typeface="Helvetica Neue Light"/>
                <a:cs typeface="Helvetica Neue Light"/>
                <a:sym typeface="Helvetica Neue Light"/>
              </a:rPr>
              <a:t> conformado por cuatro sublenguajes</a:t>
            </a:r>
            <a:r>
              <a:rPr lang="es-419" sz="1800">
                <a:solidFill>
                  <a:schemeClr val="dk1"/>
                </a:solidFill>
                <a:latin typeface="Helvetica Neue Light"/>
                <a:ea typeface="Helvetica Neue Light"/>
                <a:cs typeface="Helvetica Neue Light"/>
                <a:sym typeface="Helvetica Neue Light"/>
              </a:rPr>
              <a:t> </a:t>
            </a:r>
            <a:r>
              <a:rPr b="0" i="0" lang="es-419" sz="1800" u="none" cap="none" strike="noStrike">
                <a:solidFill>
                  <a:schemeClr val="dk1"/>
                </a:solidFill>
                <a:latin typeface="Helvetica Neue Light"/>
                <a:ea typeface="Helvetica Neue Light"/>
                <a:cs typeface="Helvetica Neue Light"/>
                <a:sym typeface="Helvetica Neue Light"/>
              </a:rPr>
              <a:t>aplicables en diferentes ámbitos de uso en la </a:t>
            </a:r>
            <a:r>
              <a:rPr lang="es-419" sz="1800">
                <a:solidFill>
                  <a:schemeClr val="dk1"/>
                </a:solidFill>
                <a:latin typeface="Helvetica Neue Light"/>
                <a:ea typeface="Helvetica Neue Light"/>
                <a:cs typeface="Helvetica Neue Light"/>
                <a:sym typeface="Helvetica Neue Light"/>
              </a:rPr>
              <a:t>DB: </a:t>
            </a:r>
            <a:r>
              <a:rPr b="1" i="0" lang="es-419" sz="1800" u="none" cap="none" strike="noStrike">
                <a:solidFill>
                  <a:schemeClr val="dk1"/>
                </a:solidFill>
                <a:latin typeface="Helvetica Neue"/>
                <a:ea typeface="Helvetica Neue"/>
                <a:cs typeface="Helvetica Neue"/>
                <a:sym typeface="Helvetica Neue"/>
              </a:rPr>
              <a:t>DDL,</a:t>
            </a:r>
            <a:r>
              <a:rPr b="1" lang="es-419" sz="1800">
                <a:solidFill>
                  <a:schemeClr val="dk1"/>
                </a:solidFill>
                <a:latin typeface="Helvetica Neue"/>
                <a:ea typeface="Helvetica Neue"/>
                <a:cs typeface="Helvetica Neue"/>
                <a:sym typeface="Helvetica Neue"/>
              </a:rPr>
              <a:t> </a:t>
            </a:r>
            <a:r>
              <a:rPr b="1" i="0" lang="es-419" sz="1800" u="none" cap="none" strike="noStrike">
                <a:solidFill>
                  <a:schemeClr val="dk1"/>
                </a:solidFill>
                <a:latin typeface="Helvetica Neue"/>
                <a:ea typeface="Helvetica Neue"/>
                <a:cs typeface="Helvetica Neue"/>
                <a:sym typeface="Helvetica Neue"/>
              </a:rPr>
              <a:t>DML,</a:t>
            </a:r>
            <a:r>
              <a:rPr b="1" lang="es-419" sz="1800">
                <a:solidFill>
                  <a:schemeClr val="dk1"/>
                </a:solidFill>
                <a:latin typeface="Helvetica Neue"/>
                <a:ea typeface="Helvetica Neue"/>
                <a:cs typeface="Helvetica Neue"/>
                <a:sym typeface="Helvetica Neue"/>
              </a:rPr>
              <a:t> </a:t>
            </a:r>
            <a:r>
              <a:rPr b="1" i="0" lang="es-419" sz="1800" u="none" cap="none" strike="noStrike">
                <a:solidFill>
                  <a:schemeClr val="dk1"/>
                </a:solidFill>
                <a:latin typeface="Helvetica Neue"/>
                <a:ea typeface="Helvetica Neue"/>
                <a:cs typeface="Helvetica Neue"/>
                <a:sym typeface="Helvetica Neue"/>
              </a:rPr>
              <a:t>DCL, TCL</a:t>
            </a:r>
            <a:endParaRPr b="0" i="0" sz="1700" u="none" cap="none" strike="noStrike">
              <a:solidFill>
                <a:schemeClr val="dk1"/>
              </a:solidFill>
              <a:latin typeface="Helvetica Neue"/>
              <a:ea typeface="Helvetica Neue"/>
              <a:cs typeface="Helvetica Neue"/>
              <a:sym typeface="Helvetica Neue"/>
            </a:endParaRPr>
          </a:p>
        </p:txBody>
      </p:sp>
      <p:sp>
        <p:nvSpPr>
          <p:cNvPr id="338" name="Google Shape;338;p51"/>
          <p:cNvSpPr txBox="1"/>
          <p:nvPr/>
        </p:nvSpPr>
        <p:spPr>
          <a:xfrm>
            <a:off x="549600" y="3582325"/>
            <a:ext cx="8223900" cy="877200"/>
          </a:xfrm>
          <a:prstGeom prst="rect">
            <a:avLst/>
          </a:prstGeom>
          <a:noFill/>
          <a:ln>
            <a:noFill/>
          </a:ln>
        </p:spPr>
        <p:txBody>
          <a:bodyPr anchorCtr="0" anchor="ctr"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rgbClr val="3CEFAB"/>
                </a:highlight>
                <a:latin typeface="Helvetica Neue Light"/>
                <a:ea typeface="Helvetica Neue Light"/>
                <a:cs typeface="Helvetica Neue Light"/>
                <a:sym typeface="Helvetica Neue Light"/>
              </a:rPr>
              <a:t>Hoy profundizaremos </a:t>
            </a:r>
            <a:r>
              <a:rPr b="1" lang="es-419" sz="1800">
                <a:solidFill>
                  <a:schemeClr val="dk1"/>
                </a:solidFill>
                <a:highlight>
                  <a:srgbClr val="3CEFAB"/>
                </a:highlight>
                <a:latin typeface="Helvetica Neue"/>
                <a:ea typeface="Helvetica Neue"/>
                <a:cs typeface="Helvetica Neue"/>
                <a:sym typeface="Helvetica Neue"/>
              </a:rPr>
              <a:t>DATA DEFINITION LANGUAGE - DDL</a:t>
            </a:r>
            <a:r>
              <a:rPr lang="es-419" sz="1800">
                <a:solidFill>
                  <a:schemeClr val="dk1"/>
                </a:solidFill>
                <a:highlight>
                  <a:srgbClr val="3CEFAB"/>
                </a:highlight>
                <a:latin typeface="Helvetica Neue"/>
                <a:ea typeface="Helvetica Neue"/>
                <a:cs typeface="Helvetica Neue"/>
                <a:sym typeface="Helvetica Neue"/>
              </a:rPr>
              <a:t>,</a:t>
            </a:r>
            <a:r>
              <a:rPr lang="es-419" sz="1800">
                <a:solidFill>
                  <a:schemeClr val="dk1"/>
                </a:solidFill>
                <a:highlight>
                  <a:srgbClr val="3CEFAB"/>
                </a:highlight>
                <a:latin typeface="Helvetica Neue Light"/>
                <a:ea typeface="Helvetica Neue Light"/>
                <a:cs typeface="Helvetica Neue Light"/>
                <a:sym typeface="Helvetica Neue Light"/>
              </a:rPr>
              <a:t> para sacar partido de todos sus beneficios.</a:t>
            </a:r>
            <a:endParaRPr sz="1800">
              <a:highlight>
                <a:srgbClr val="3CEFAB"/>
              </a:highlight>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4" name="Google Shape;344;p52"/>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EL LENGUAJE DE DEFINICIÓN DE DATOS (DDL)</a:t>
            </a:r>
            <a:endParaRPr b="0" i="0" sz="4500" u="none" cap="none" strike="noStrike">
              <a:solidFill>
                <a:srgbClr val="000000"/>
              </a:solidFill>
              <a:latin typeface="Arial"/>
              <a:ea typeface="Arial"/>
              <a:cs typeface="Arial"/>
              <a:sym typeface="Arial"/>
            </a:endParaRPr>
          </a:p>
        </p:txBody>
      </p:sp>
      <p:sp>
        <p:nvSpPr>
          <p:cNvPr id="345" name="Google Shape;345;p52"/>
          <p:cNvSpPr txBox="1"/>
          <p:nvPr/>
        </p:nvSpPr>
        <p:spPr>
          <a:xfrm>
            <a:off x="421400" y="1870525"/>
            <a:ext cx="8172900" cy="16374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2000">
                <a:solidFill>
                  <a:schemeClr val="dk1"/>
                </a:solidFill>
                <a:latin typeface="Helvetica Neue Light"/>
                <a:ea typeface="Helvetica Neue Light"/>
                <a:cs typeface="Helvetica Neue Light"/>
                <a:sym typeface="Helvetica Neue Light"/>
              </a:rPr>
              <a:t>El Lenguaje de Definición de Datos se ocupa de </a:t>
            </a:r>
            <a:r>
              <a:rPr b="1" lang="es-419" sz="2000">
                <a:solidFill>
                  <a:schemeClr val="dk1"/>
                </a:solidFill>
                <a:highlight>
                  <a:srgbClr val="3CEFAB"/>
                </a:highlight>
                <a:latin typeface="Helvetica Neue"/>
                <a:ea typeface="Helvetica Neue"/>
                <a:cs typeface="Helvetica Neue"/>
                <a:sym typeface="Helvetica Neue"/>
              </a:rPr>
              <a:t>modificar la estructura de objetos de una DB</a:t>
            </a:r>
            <a:endParaRPr b="1" sz="2000">
              <a:solidFill>
                <a:schemeClr val="dk1"/>
              </a:solidFill>
              <a:highlight>
                <a:srgbClr val="3CEFAB"/>
              </a:highlight>
              <a:latin typeface="Helvetica Neue"/>
              <a:ea typeface="Helvetica Neue"/>
              <a:cs typeface="Helvetica Neue"/>
              <a:sym typeface="Helvetica Neue"/>
            </a:endParaRPr>
          </a:p>
        </p:txBody>
      </p:sp>
      <p:sp>
        <p:nvSpPr>
          <p:cNvPr id="346" name="Google Shape;346;p52"/>
          <p:cNvSpPr txBox="1"/>
          <p:nvPr/>
        </p:nvSpPr>
        <p:spPr>
          <a:xfrm>
            <a:off x="549600" y="3353725"/>
            <a:ext cx="8223900" cy="1416000"/>
          </a:xfrm>
          <a:prstGeom prst="rect">
            <a:avLst/>
          </a:prstGeom>
          <a:noFill/>
          <a:ln>
            <a:noFill/>
          </a:ln>
        </p:spPr>
        <p:txBody>
          <a:bodyPr anchorCtr="0" anchor="ctr" bIns="91425" lIns="91425" spcFirstLastPara="1" rIns="91425" wrap="square" tIns="91425">
            <a:spAutoFit/>
          </a:bodyPr>
          <a:lstStyle/>
          <a:p>
            <a:pPr indent="0" lvl="0" marL="0" rtl="0" algn="ctr">
              <a:lnSpc>
                <a:spcPct val="150000"/>
              </a:lnSpc>
              <a:spcBef>
                <a:spcPts val="0"/>
              </a:spcBef>
              <a:spcAft>
                <a:spcPts val="0"/>
              </a:spcAft>
              <a:buNone/>
            </a:pPr>
            <a:r>
              <a:rPr lang="es-419" sz="2000">
                <a:solidFill>
                  <a:schemeClr val="dk1"/>
                </a:solidFill>
                <a:latin typeface="Helvetica Neue Light"/>
                <a:ea typeface="Helvetica Neue Light"/>
                <a:cs typeface="Helvetica Neue Light"/>
                <a:sym typeface="Helvetica Neue Light"/>
              </a:rPr>
              <a:t>Lo conforman diferentes sentencias que </a:t>
            </a:r>
            <a:r>
              <a:rPr b="1" lang="es-419" sz="2000">
                <a:solidFill>
                  <a:schemeClr val="dk1"/>
                </a:solidFill>
                <a:highlight>
                  <a:srgbClr val="3CEFAB"/>
                </a:highlight>
                <a:latin typeface="Helvetica Neue"/>
                <a:ea typeface="Helvetica Neue"/>
                <a:cs typeface="Helvetica Neue"/>
                <a:sym typeface="Helvetica Neue"/>
              </a:rPr>
              <a:t>nos permiten crear, modificar, borrar o definir la estructura de las tablas</a:t>
            </a:r>
            <a:r>
              <a:rPr lang="es-419" sz="2000">
                <a:solidFill>
                  <a:schemeClr val="dk1"/>
                </a:solidFill>
                <a:latin typeface="Helvetica Neue Light"/>
                <a:ea typeface="Helvetica Neue Light"/>
                <a:cs typeface="Helvetica Neue Light"/>
                <a:sym typeface="Helvetica Neue Light"/>
              </a:rPr>
              <a:t> que almacenan datos</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74" name="Shape 74"/>
        <p:cNvGrpSpPr/>
        <p:nvPr/>
      </p:nvGrpSpPr>
      <p:grpSpPr>
        <a:xfrm>
          <a:off x="0" y="0"/>
          <a:ext cx="0" cy="0"/>
          <a:chOff x="0" y="0"/>
          <a:chExt cx="0" cy="0"/>
        </a:xfrm>
      </p:grpSpPr>
      <p:sp>
        <p:nvSpPr>
          <p:cNvPr id="75" name="Google Shape;75;p17"/>
          <p:cNvSpPr txBox="1"/>
          <p:nvPr/>
        </p:nvSpPr>
        <p:spPr>
          <a:xfrm>
            <a:off x="40559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chemeClr val="dk1"/>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Conocer el significado e implementación de funciones escalares y de transformación</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chemeClr val="dk1"/>
              </a:buClr>
              <a:buSzPts val="1800"/>
              <a:buFont typeface="Helvetica Neue Light"/>
              <a:buChar char="●"/>
            </a:pPr>
            <a:r>
              <a:rPr b="0" i="0" lang="es-419" sz="1800" u="none" cap="none" strike="noStrike">
                <a:solidFill>
                  <a:srgbClr val="000000"/>
                </a:solidFill>
                <a:latin typeface="Helvetica Neue Light"/>
                <a:ea typeface="Helvetica Neue Light"/>
                <a:cs typeface="Helvetica Neue Light"/>
                <a:sym typeface="Helvetica Neue Light"/>
              </a:rPr>
              <a:t>Reconocer e implementar sentencias de DATA DEFINITION LANGUAGE</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76" name="Google Shape;76;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7" name="Google Shape;77;p17"/>
          <p:cNvSpPr txBox="1"/>
          <p:nvPr/>
        </p:nvSpPr>
        <p:spPr>
          <a:xfrm>
            <a:off x="450050" y="29617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8" name="Google Shape;78;p17"/>
          <p:cNvPicPr preferRelativeResize="0"/>
          <p:nvPr/>
        </p:nvPicPr>
        <p:blipFill rotWithShape="1">
          <a:blip r:embed="rId4">
            <a:alphaModFix/>
          </a:blip>
          <a:srcRect b="0" l="0" r="0" t="0"/>
          <a:stretch/>
        </p:blipFill>
        <p:spPr>
          <a:xfrm>
            <a:off x="1687888" y="17443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52" name="Google Shape;352;p53"/>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COMANDOS DE SQL</a:t>
            </a:r>
            <a:endParaRPr b="0" i="0" sz="4500" u="none" cap="none" strike="noStrike">
              <a:solidFill>
                <a:srgbClr val="000000"/>
              </a:solidFill>
              <a:latin typeface="Arial"/>
              <a:ea typeface="Arial"/>
              <a:cs typeface="Arial"/>
              <a:sym typeface="Arial"/>
            </a:endParaRPr>
          </a:p>
        </p:txBody>
      </p:sp>
      <p:pic>
        <p:nvPicPr>
          <p:cNvPr id="353" name="Google Shape;353;p53"/>
          <p:cNvPicPr preferRelativeResize="0"/>
          <p:nvPr/>
        </p:nvPicPr>
        <p:blipFill>
          <a:blip r:embed="rId4">
            <a:alphaModFix/>
          </a:blip>
          <a:stretch>
            <a:fillRect/>
          </a:stretch>
        </p:blipFill>
        <p:spPr>
          <a:xfrm>
            <a:off x="2130188" y="1159400"/>
            <a:ext cx="4883627" cy="3287900"/>
          </a:xfrm>
          <a:prstGeom prst="rect">
            <a:avLst/>
          </a:prstGeom>
          <a:noFill/>
          <a:ln>
            <a:noFill/>
          </a:ln>
        </p:spPr>
      </p:pic>
      <p:sp>
        <p:nvSpPr>
          <p:cNvPr id="354" name="Google Shape;354;p53"/>
          <p:cNvSpPr txBox="1"/>
          <p:nvPr/>
        </p:nvSpPr>
        <p:spPr>
          <a:xfrm>
            <a:off x="2027450" y="2247150"/>
            <a:ext cx="12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55" name="Google Shape;355;p53"/>
          <p:cNvSpPr/>
          <p:nvPr/>
        </p:nvSpPr>
        <p:spPr>
          <a:xfrm>
            <a:off x="2073675" y="2197225"/>
            <a:ext cx="1186500" cy="13083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3"/>
          <p:cNvSpPr/>
          <p:nvPr/>
        </p:nvSpPr>
        <p:spPr>
          <a:xfrm>
            <a:off x="3292875" y="2578225"/>
            <a:ext cx="1186500" cy="248100"/>
          </a:xfrm>
          <a:prstGeom prst="roundRect">
            <a:avLst>
              <a:gd fmla="val 16667" name="adj"/>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3"/>
          <p:cNvSpPr txBox="1"/>
          <p:nvPr/>
        </p:nvSpPr>
        <p:spPr>
          <a:xfrm>
            <a:off x="4625713" y="3724525"/>
            <a:ext cx="15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Ultimas clases</a:t>
            </a:r>
            <a:endParaRPr/>
          </a:p>
        </p:txBody>
      </p:sp>
      <p:sp>
        <p:nvSpPr>
          <p:cNvPr id="358" name="Google Shape;358;p53"/>
          <p:cNvSpPr txBox="1"/>
          <p:nvPr/>
        </p:nvSpPr>
        <p:spPr>
          <a:xfrm>
            <a:off x="606650" y="2960875"/>
            <a:ext cx="12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Clase de hoy</a:t>
            </a:r>
            <a:endParaRPr/>
          </a:p>
        </p:txBody>
      </p:sp>
      <p:cxnSp>
        <p:nvCxnSpPr>
          <p:cNvPr id="359" name="Google Shape;359;p53"/>
          <p:cNvCxnSpPr>
            <a:stCxn id="358" idx="3"/>
            <a:endCxn id="355" idx="1"/>
          </p:cNvCxnSpPr>
          <p:nvPr/>
        </p:nvCxnSpPr>
        <p:spPr>
          <a:xfrm flipH="1" rot="10800000">
            <a:off x="1875050" y="2851375"/>
            <a:ext cx="198600" cy="3096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53"/>
          <p:cNvCxnSpPr>
            <a:stCxn id="357" idx="1"/>
            <a:endCxn id="356" idx="3"/>
          </p:cNvCxnSpPr>
          <p:nvPr/>
        </p:nvCxnSpPr>
        <p:spPr>
          <a:xfrm rot="10800000">
            <a:off x="4479313" y="2702125"/>
            <a:ext cx="146400" cy="122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66" name="Google Shape;366;p54"/>
          <p:cNvSpPr txBox="1"/>
          <p:nvPr/>
        </p:nvSpPr>
        <p:spPr>
          <a:xfrm>
            <a:off x="1623600" y="283325"/>
            <a:ext cx="57261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SENTENCIAS</a:t>
            </a:r>
            <a:r>
              <a:rPr b="0" i="1" lang="es-419" sz="4500" u="none" cap="none" strike="noStrike">
                <a:solidFill>
                  <a:srgbClr val="000000"/>
                </a:solidFill>
                <a:latin typeface="Anton"/>
                <a:ea typeface="Anton"/>
                <a:cs typeface="Anton"/>
                <a:sym typeface="Anton"/>
              </a:rPr>
              <a:t> DDL</a:t>
            </a:r>
            <a:endParaRPr b="0" i="0" sz="4500" u="none" cap="none" strike="noStrike">
              <a:solidFill>
                <a:srgbClr val="000000"/>
              </a:solidFill>
              <a:latin typeface="Arial"/>
              <a:ea typeface="Arial"/>
              <a:cs typeface="Arial"/>
              <a:sym typeface="Arial"/>
            </a:endParaRPr>
          </a:p>
        </p:txBody>
      </p:sp>
      <p:sp>
        <p:nvSpPr>
          <p:cNvPr id="367" name="Google Shape;367;p54"/>
          <p:cNvSpPr txBox="1"/>
          <p:nvPr/>
        </p:nvSpPr>
        <p:spPr>
          <a:xfrm>
            <a:off x="1659600" y="1286278"/>
            <a:ext cx="5654100" cy="22320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Las sentencias disponibles a través de DDL, son:</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1371600" marR="0" rtl="0" algn="l">
              <a:lnSpc>
                <a:spcPct val="150000"/>
              </a:lnSpc>
              <a:spcBef>
                <a:spcPts val="0"/>
              </a:spcBef>
              <a:spcAft>
                <a:spcPts val="0"/>
              </a:spcAft>
              <a:buClr>
                <a:srgbClr val="3CEFAB"/>
              </a:buClr>
              <a:buSzPts val="1900"/>
              <a:buFont typeface="Helvetica Neue"/>
              <a:buChar char="●"/>
            </a:pPr>
            <a:r>
              <a:rPr b="1" i="0" lang="es-419" sz="1900" u="none" cap="none" strike="noStrike">
                <a:solidFill>
                  <a:schemeClr val="dk1"/>
                </a:solidFill>
                <a:latin typeface="Helvetica Neue"/>
                <a:ea typeface="Helvetica Neue"/>
                <a:cs typeface="Helvetica Neue"/>
                <a:sym typeface="Helvetica Neue"/>
              </a:rPr>
              <a:t>CREATE </a:t>
            </a:r>
            <a:r>
              <a:rPr b="1" lang="es-419" sz="1900">
                <a:solidFill>
                  <a:schemeClr val="dk1"/>
                </a:solidFill>
                <a:latin typeface="Helvetica Neue"/>
                <a:ea typeface="Helvetica Neue"/>
                <a:cs typeface="Helvetica Neue"/>
                <a:sym typeface="Helvetica Neue"/>
              </a:rPr>
              <a:t>(CREAR)</a:t>
            </a:r>
            <a:endParaRPr b="1" i="0" sz="1900" u="none" cap="none" strike="noStrike">
              <a:solidFill>
                <a:schemeClr val="dk1"/>
              </a:solidFill>
              <a:latin typeface="Helvetica Neue"/>
              <a:ea typeface="Helvetica Neue"/>
              <a:cs typeface="Helvetica Neue"/>
              <a:sym typeface="Helvetica Neue"/>
            </a:endParaRPr>
          </a:p>
          <a:p>
            <a:pPr indent="-349250" lvl="0" marL="1371600" marR="0" rtl="0" algn="l">
              <a:lnSpc>
                <a:spcPct val="150000"/>
              </a:lnSpc>
              <a:spcBef>
                <a:spcPts val="0"/>
              </a:spcBef>
              <a:spcAft>
                <a:spcPts val="0"/>
              </a:spcAft>
              <a:buClr>
                <a:srgbClr val="3CEFAB"/>
              </a:buClr>
              <a:buSzPts val="1900"/>
              <a:buFont typeface="Helvetica Neue"/>
              <a:buChar char="●"/>
            </a:pPr>
            <a:r>
              <a:rPr b="1" i="0" lang="es-419" sz="1900" u="none" cap="none" strike="noStrike">
                <a:solidFill>
                  <a:schemeClr val="dk1"/>
                </a:solidFill>
                <a:latin typeface="Helvetica Neue"/>
                <a:ea typeface="Helvetica Neue"/>
                <a:cs typeface="Helvetica Neue"/>
                <a:sym typeface="Helvetica Neue"/>
              </a:rPr>
              <a:t>ALTER </a:t>
            </a:r>
            <a:r>
              <a:rPr b="1" lang="es-419" sz="1900">
                <a:solidFill>
                  <a:schemeClr val="dk1"/>
                </a:solidFill>
                <a:latin typeface="Helvetica Neue"/>
                <a:ea typeface="Helvetica Neue"/>
                <a:cs typeface="Helvetica Neue"/>
                <a:sym typeface="Helvetica Neue"/>
              </a:rPr>
              <a:t>(ALTERAR)</a:t>
            </a:r>
            <a:endParaRPr b="1" i="0" sz="1900" u="none" cap="none" strike="noStrike">
              <a:solidFill>
                <a:schemeClr val="dk1"/>
              </a:solidFill>
              <a:latin typeface="Helvetica Neue"/>
              <a:ea typeface="Helvetica Neue"/>
              <a:cs typeface="Helvetica Neue"/>
              <a:sym typeface="Helvetica Neue"/>
            </a:endParaRPr>
          </a:p>
          <a:p>
            <a:pPr indent="-349250" lvl="0" marL="1371600" marR="0" rtl="0" algn="l">
              <a:lnSpc>
                <a:spcPct val="150000"/>
              </a:lnSpc>
              <a:spcBef>
                <a:spcPts val="0"/>
              </a:spcBef>
              <a:spcAft>
                <a:spcPts val="0"/>
              </a:spcAft>
              <a:buClr>
                <a:srgbClr val="3CEFAB"/>
              </a:buClr>
              <a:buSzPts val="1900"/>
              <a:buFont typeface="Helvetica Neue"/>
              <a:buChar char="●"/>
            </a:pPr>
            <a:r>
              <a:rPr b="1" i="0" lang="es-419" sz="1900" u="none" cap="none" strike="noStrike">
                <a:solidFill>
                  <a:schemeClr val="dk1"/>
                </a:solidFill>
                <a:latin typeface="Helvetica Neue"/>
                <a:ea typeface="Helvetica Neue"/>
                <a:cs typeface="Helvetica Neue"/>
                <a:sym typeface="Helvetica Neue"/>
              </a:rPr>
              <a:t>DROP (SOL</a:t>
            </a:r>
            <a:r>
              <a:rPr b="1" lang="es-419" sz="1900">
                <a:solidFill>
                  <a:schemeClr val="dk1"/>
                </a:solidFill>
                <a:latin typeface="Helvetica Neue"/>
                <a:ea typeface="Helvetica Neue"/>
                <a:cs typeface="Helvetica Neue"/>
                <a:sym typeface="Helvetica Neue"/>
              </a:rPr>
              <a:t>TAR)</a:t>
            </a:r>
            <a:endParaRPr b="1" i="0" sz="1900" u="none" cap="none" strike="noStrike">
              <a:solidFill>
                <a:schemeClr val="dk1"/>
              </a:solidFill>
              <a:latin typeface="Helvetica Neue"/>
              <a:ea typeface="Helvetica Neue"/>
              <a:cs typeface="Helvetica Neue"/>
              <a:sym typeface="Helvetica Neue"/>
            </a:endParaRPr>
          </a:p>
          <a:p>
            <a:pPr indent="-349250" lvl="0" marL="1371600" marR="0" rtl="0" algn="l">
              <a:lnSpc>
                <a:spcPct val="150000"/>
              </a:lnSpc>
              <a:spcBef>
                <a:spcPts val="0"/>
              </a:spcBef>
              <a:spcAft>
                <a:spcPts val="0"/>
              </a:spcAft>
              <a:buClr>
                <a:srgbClr val="3CEFAB"/>
              </a:buClr>
              <a:buSzPts val="1900"/>
              <a:buFont typeface="Helvetica Neue"/>
              <a:buChar char="●"/>
            </a:pPr>
            <a:r>
              <a:rPr b="1" i="0" lang="es-419" sz="1900" u="none" cap="none" strike="noStrike">
                <a:solidFill>
                  <a:schemeClr val="dk1"/>
                </a:solidFill>
                <a:latin typeface="Helvetica Neue"/>
                <a:ea typeface="Helvetica Neue"/>
                <a:cs typeface="Helvetica Neue"/>
                <a:sym typeface="Helvetica Neue"/>
              </a:rPr>
              <a:t>TRUNCATE </a:t>
            </a:r>
            <a:r>
              <a:rPr b="1" lang="es-419" sz="1900">
                <a:solidFill>
                  <a:schemeClr val="dk1"/>
                </a:solidFill>
                <a:latin typeface="Helvetica Neue"/>
                <a:ea typeface="Helvetica Neue"/>
                <a:cs typeface="Helvetica Neue"/>
                <a:sym typeface="Helvetica Neue"/>
              </a:rPr>
              <a:t>(TRUNCAR)</a:t>
            </a:r>
            <a:endParaRPr b="1" i="0" sz="1900" u="none" cap="none" strike="noStrike">
              <a:solidFill>
                <a:schemeClr val="dk1"/>
              </a:solidFill>
              <a:latin typeface="Helvetica Neue"/>
              <a:ea typeface="Helvetica Neue"/>
              <a:cs typeface="Helvetica Neue"/>
              <a:sym typeface="Helvetica Neue"/>
            </a:endParaRPr>
          </a:p>
        </p:txBody>
      </p:sp>
      <p:sp>
        <p:nvSpPr>
          <p:cNvPr id="368" name="Google Shape;368;p54"/>
          <p:cNvSpPr txBox="1"/>
          <p:nvPr/>
        </p:nvSpPr>
        <p:spPr>
          <a:xfrm>
            <a:off x="1775700" y="3743713"/>
            <a:ext cx="5592600" cy="915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000"/>
              </a:spcBef>
              <a:spcAft>
                <a:spcPts val="0"/>
              </a:spcAft>
              <a:buNone/>
            </a:pPr>
            <a:r>
              <a:rPr lang="es-419" sz="1900">
                <a:solidFill>
                  <a:schemeClr val="dk1"/>
                </a:solidFill>
                <a:latin typeface="Helvetica Neue Light"/>
                <a:ea typeface="Helvetica Neue Light"/>
                <a:cs typeface="Helvetica Neue Light"/>
                <a:sym typeface="Helvetica Neue Light"/>
              </a:rPr>
              <a:t>Con ellas creamos, modificamos, alteramos y eliminamos objetos.</a:t>
            </a:r>
            <a:endParaRPr>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74" name="Google Shape;374;p55"/>
          <p:cNvSpPr txBox="1"/>
          <p:nvPr/>
        </p:nvSpPr>
        <p:spPr>
          <a:xfrm>
            <a:off x="496050" y="806650"/>
            <a:ext cx="8397000" cy="3209100"/>
          </a:xfrm>
          <a:prstGeom prst="rect">
            <a:avLst/>
          </a:prstGeom>
          <a:noFill/>
          <a:ln>
            <a:noFill/>
          </a:ln>
        </p:spPr>
        <p:txBody>
          <a:bodyPr anchorCtr="0" anchor="ctr"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Si bien estas tareas se pueden, y suelen realizar a través de una herramienta de gestión como </a:t>
            </a:r>
            <a:r>
              <a:rPr b="1" i="0" lang="es-419" sz="1800" u="none" cap="none" strike="noStrike">
                <a:solidFill>
                  <a:srgbClr val="000000"/>
                </a:solidFill>
                <a:latin typeface="Helvetica Neue"/>
                <a:ea typeface="Helvetica Neue"/>
                <a:cs typeface="Helvetica Neue"/>
                <a:sym typeface="Helvetica Neue"/>
              </a:rPr>
              <a:t>Mysql Workbench</a:t>
            </a:r>
            <a:r>
              <a:rPr b="0" i="0" lang="es-419" sz="1800" u="none" cap="none" strike="noStrike">
                <a:solidFill>
                  <a:srgbClr val="000000"/>
                </a:solidFill>
                <a:latin typeface="Helvetica Neue Light"/>
                <a:ea typeface="Helvetica Neue Light"/>
                <a:cs typeface="Helvetica Neue Light"/>
                <a:sym typeface="Helvetica Neue Light"/>
              </a:rPr>
              <a:t>, el DDL permite en aquellos casos donde la </a:t>
            </a:r>
            <a:r>
              <a:rPr lang="es-419" sz="1800">
                <a:latin typeface="Helvetica Neue Light"/>
                <a:ea typeface="Helvetica Neue Light"/>
                <a:cs typeface="Helvetica Neue Light"/>
                <a:sym typeface="Helvetica Neue Light"/>
              </a:rPr>
              <a:t>DB</a:t>
            </a:r>
            <a:r>
              <a:rPr b="0" i="0" lang="es-419" sz="1800" u="none" cap="none" strike="noStrike">
                <a:solidFill>
                  <a:srgbClr val="000000"/>
                </a:solidFill>
                <a:latin typeface="Helvetica Neue Light"/>
                <a:ea typeface="Helvetica Neue Light"/>
                <a:cs typeface="Helvetica Neue Light"/>
                <a:sym typeface="Helvetica Neue Light"/>
              </a:rPr>
              <a:t> oficia de motor de sistemas web o de gestión, generar muchas o todas estas tareas de forma automatizada.</a:t>
            </a:r>
            <a:endParaRPr b="0" i="0" sz="1800" u="none" cap="none" strike="noStrike">
              <a:solidFill>
                <a:srgbClr val="1E1E1E"/>
              </a:solidFill>
              <a:latin typeface="Helvetica Neue"/>
              <a:ea typeface="Helvetica Neue"/>
              <a:cs typeface="Helvetica Neue"/>
              <a:sym typeface="Helvetica Neue"/>
            </a:endParaRPr>
          </a:p>
        </p:txBody>
      </p:sp>
      <p:sp>
        <p:nvSpPr>
          <p:cNvPr id="375" name="Google Shape;375;p55"/>
          <p:cNvSpPr txBox="1"/>
          <p:nvPr/>
        </p:nvSpPr>
        <p:spPr>
          <a:xfrm>
            <a:off x="1623600" y="283325"/>
            <a:ext cx="57261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SENTENCIAS</a:t>
            </a:r>
            <a:r>
              <a:rPr b="0" i="1" lang="es-419" sz="4500" u="none" cap="none" strike="noStrike">
                <a:solidFill>
                  <a:srgbClr val="000000"/>
                </a:solidFill>
                <a:latin typeface="Anton"/>
                <a:ea typeface="Anton"/>
                <a:cs typeface="Anton"/>
                <a:sym typeface="Anton"/>
              </a:rPr>
              <a:t> DDL</a:t>
            </a:r>
            <a:endParaRPr b="0" i="0" sz="4500" u="none" cap="none" strike="noStrike">
              <a:solidFill>
                <a:srgbClr val="000000"/>
              </a:solidFill>
              <a:latin typeface="Arial"/>
              <a:ea typeface="Arial"/>
              <a:cs typeface="Arial"/>
              <a:sym typeface="Arial"/>
            </a:endParaRPr>
          </a:p>
        </p:txBody>
      </p:sp>
      <p:pic>
        <p:nvPicPr>
          <p:cNvPr id="376" name="Google Shape;376;p55"/>
          <p:cNvPicPr preferRelativeResize="0"/>
          <p:nvPr/>
        </p:nvPicPr>
        <p:blipFill>
          <a:blip r:embed="rId4">
            <a:alphaModFix/>
          </a:blip>
          <a:stretch>
            <a:fillRect/>
          </a:stretch>
        </p:blipFill>
        <p:spPr>
          <a:xfrm>
            <a:off x="4000175" y="3686700"/>
            <a:ext cx="972925" cy="972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56"/>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DDL: CREATE</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7" name="Google Shape;387;p57"/>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CREATE</a:t>
            </a:r>
            <a:endParaRPr b="0" i="0" sz="4500" u="none" cap="none" strike="noStrike">
              <a:solidFill>
                <a:srgbClr val="000000"/>
              </a:solidFill>
              <a:latin typeface="Arial"/>
              <a:ea typeface="Arial"/>
              <a:cs typeface="Arial"/>
              <a:sym typeface="Arial"/>
            </a:endParaRPr>
          </a:p>
        </p:txBody>
      </p:sp>
      <p:sp>
        <p:nvSpPr>
          <p:cNvPr id="388" name="Google Shape;388;p57"/>
          <p:cNvSpPr txBox="1"/>
          <p:nvPr/>
        </p:nvSpPr>
        <p:spPr>
          <a:xfrm>
            <a:off x="549675" y="1635963"/>
            <a:ext cx="6351300" cy="25581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La sentencia </a:t>
            </a:r>
            <a:r>
              <a:rPr b="1" i="0" lang="es-419" sz="2100" u="none" cap="none" strike="noStrike">
                <a:solidFill>
                  <a:srgbClr val="000000"/>
                </a:solidFill>
                <a:latin typeface="Helvetica Neue"/>
                <a:ea typeface="Helvetica Neue"/>
                <a:cs typeface="Helvetica Neue"/>
                <a:sym typeface="Helvetica Neue"/>
              </a:rPr>
              <a:t>CREATE</a:t>
            </a:r>
            <a:r>
              <a:rPr b="0" i="0" lang="es-419" sz="2100" u="none" cap="none" strike="noStrike">
                <a:solidFill>
                  <a:srgbClr val="000000"/>
                </a:solidFill>
                <a:latin typeface="Helvetica Neue Light"/>
                <a:ea typeface="Helvetica Neue Light"/>
                <a:cs typeface="Helvetica Neue Light"/>
                <a:sym typeface="Helvetica Neue Light"/>
              </a:rPr>
              <a:t> </a:t>
            </a:r>
            <a:r>
              <a:rPr b="0" i="0" lang="es-419" sz="2100" u="none" cap="none" strike="noStrike">
                <a:solidFill>
                  <a:schemeClr val="dk1"/>
                </a:solidFill>
                <a:latin typeface="Helvetica Neue Light"/>
                <a:ea typeface="Helvetica Neue Light"/>
                <a:cs typeface="Helvetica Neue Light"/>
                <a:sym typeface="Helvetica Neue Light"/>
              </a:rPr>
              <a:t>cumple la función de </a:t>
            </a:r>
            <a:r>
              <a:rPr b="1" i="0" lang="es-419" sz="2100" u="none" cap="none" strike="noStrike">
                <a:solidFill>
                  <a:schemeClr val="dk1"/>
                </a:solidFill>
                <a:latin typeface="Helvetica Neue"/>
                <a:ea typeface="Helvetica Neue"/>
                <a:cs typeface="Helvetica Neue"/>
                <a:sym typeface="Helvetica Neue"/>
              </a:rPr>
              <a:t>crear nuevos objetos en la base de datos</a:t>
            </a:r>
            <a:r>
              <a:rPr b="0" i="0" lang="es-419" sz="2100" u="none" cap="none" strike="noStrike">
                <a:solidFill>
                  <a:schemeClr val="dk1"/>
                </a:solidFill>
                <a:latin typeface="Helvetica Neue Light"/>
                <a:ea typeface="Helvetica Neue Light"/>
                <a:cs typeface="Helvetica Neue Light"/>
                <a:sym typeface="Helvetica Neue Light"/>
              </a:rPr>
              <a:t>.</a:t>
            </a:r>
            <a:endParaRPr b="0" i="0" sz="2100" u="none" cap="none" strike="noStrike">
              <a:solidFill>
                <a:schemeClr val="dk1"/>
              </a:solidFill>
              <a:latin typeface="Helvetica Neue Light"/>
              <a:ea typeface="Helvetica Neue Light"/>
              <a:cs typeface="Helvetica Neue Light"/>
              <a:sym typeface="Helvetica Neue Light"/>
            </a:endParaRPr>
          </a:p>
          <a:p>
            <a:pPr indent="0" lvl="0" marL="0" marR="38100" rtl="0" algn="ctr">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28571"/>
              </a:lnSpc>
              <a:spcBef>
                <a:spcPts val="0"/>
              </a:spcBef>
              <a:spcAft>
                <a:spcPts val="0"/>
              </a:spcAft>
              <a:buClr>
                <a:srgbClr val="000000"/>
              </a:buClr>
              <a:buSzPts val="1100"/>
              <a:buFont typeface="Arial"/>
              <a:buNone/>
            </a:pPr>
            <a:r>
              <a:rPr b="0" i="0" lang="es-419" sz="2100" u="none" cap="none" strike="noStrike">
                <a:solidFill>
                  <a:srgbClr val="000000"/>
                </a:solidFill>
                <a:highlight>
                  <a:schemeClr val="accent6"/>
                </a:highlight>
                <a:latin typeface="Helvetica Neue Light"/>
                <a:ea typeface="Helvetica Neue Light"/>
                <a:cs typeface="Helvetica Neue Light"/>
                <a:sym typeface="Helvetica Neue Light"/>
              </a:rPr>
              <a:t>Los tipos de objetos a crear pueden ser: </a:t>
            </a:r>
            <a:r>
              <a:rPr b="0" i="1" lang="es-419" sz="2100" u="none" cap="none" strike="noStrike">
                <a:solidFill>
                  <a:srgbClr val="000000"/>
                </a:solidFill>
                <a:highlight>
                  <a:schemeClr val="accent6"/>
                </a:highlight>
                <a:latin typeface="Helvetica Neue Light"/>
                <a:ea typeface="Helvetica Neue Light"/>
                <a:cs typeface="Helvetica Neue Light"/>
                <a:sym typeface="Helvetica Neue Light"/>
              </a:rPr>
              <a:t>tablas</a:t>
            </a:r>
            <a:r>
              <a:rPr b="0" i="0" lang="es-419" sz="2100" u="none" cap="none" strike="noStrike">
                <a:solidFill>
                  <a:srgbClr val="000000"/>
                </a:solidFill>
                <a:highlight>
                  <a:schemeClr val="accent6"/>
                </a:highlight>
                <a:latin typeface="Helvetica Neue Light"/>
                <a:ea typeface="Helvetica Neue Light"/>
                <a:cs typeface="Helvetica Neue Light"/>
                <a:sym typeface="Helvetica Neue Light"/>
              </a:rPr>
              <a:t>, </a:t>
            </a:r>
            <a:r>
              <a:rPr b="0" i="1" lang="es-419" sz="2100" u="none" cap="none" strike="noStrike">
                <a:solidFill>
                  <a:srgbClr val="000000"/>
                </a:solidFill>
                <a:highlight>
                  <a:schemeClr val="accent6"/>
                </a:highlight>
                <a:latin typeface="Helvetica Neue Light"/>
                <a:ea typeface="Helvetica Neue Light"/>
                <a:cs typeface="Helvetica Neue Light"/>
                <a:sym typeface="Helvetica Neue Light"/>
              </a:rPr>
              <a:t>índices</a:t>
            </a:r>
            <a:r>
              <a:rPr b="0" i="0" lang="es-419" sz="2100" u="none" cap="none" strike="noStrike">
                <a:solidFill>
                  <a:srgbClr val="000000"/>
                </a:solidFill>
                <a:highlight>
                  <a:schemeClr val="accent6"/>
                </a:highlight>
                <a:latin typeface="Helvetica Neue Light"/>
                <a:ea typeface="Helvetica Neue Light"/>
                <a:cs typeface="Helvetica Neue Light"/>
                <a:sym typeface="Helvetica Neue Light"/>
              </a:rPr>
              <a:t>, </a:t>
            </a:r>
            <a:r>
              <a:rPr b="0" i="1" lang="es-419" sz="2100" u="none" cap="none" strike="noStrike">
                <a:solidFill>
                  <a:srgbClr val="000000"/>
                </a:solidFill>
                <a:highlight>
                  <a:schemeClr val="accent6"/>
                </a:highlight>
                <a:latin typeface="Helvetica Neue Light"/>
                <a:ea typeface="Helvetica Neue Light"/>
                <a:cs typeface="Helvetica Neue Light"/>
                <a:sym typeface="Helvetica Neue Light"/>
              </a:rPr>
              <a:t>stored procedures</a:t>
            </a:r>
            <a:r>
              <a:rPr b="0" i="0" lang="es-419" sz="2100" u="none" cap="none" strike="noStrike">
                <a:solidFill>
                  <a:srgbClr val="000000"/>
                </a:solidFill>
                <a:highlight>
                  <a:schemeClr val="accent6"/>
                </a:highlight>
                <a:latin typeface="Helvetica Neue Light"/>
                <a:ea typeface="Helvetica Neue Light"/>
                <a:cs typeface="Helvetica Neue Light"/>
                <a:sym typeface="Helvetica Neue Light"/>
              </a:rPr>
              <a:t> y hasta nuevas </a:t>
            </a:r>
            <a:r>
              <a:rPr b="0" i="1" lang="es-419" sz="2100" u="none" cap="none" strike="noStrike">
                <a:solidFill>
                  <a:srgbClr val="000000"/>
                </a:solidFill>
                <a:highlight>
                  <a:schemeClr val="accent6"/>
                </a:highlight>
                <a:latin typeface="Helvetica Neue Light"/>
                <a:ea typeface="Helvetica Neue Light"/>
                <a:cs typeface="Helvetica Neue Light"/>
                <a:sym typeface="Helvetica Neue Light"/>
              </a:rPr>
              <a:t>bases de datos</a:t>
            </a:r>
            <a:r>
              <a:rPr b="0" i="0" lang="es-419" sz="2100" u="none" cap="none" strike="noStrike">
                <a:solidFill>
                  <a:srgbClr val="000000"/>
                </a:solidFill>
                <a:highlight>
                  <a:schemeClr val="accent6"/>
                </a:highlight>
                <a:latin typeface="Helvetica Neue Light"/>
                <a:ea typeface="Helvetica Neue Light"/>
                <a:cs typeface="Helvetica Neue Light"/>
                <a:sym typeface="Helvetica Neue Light"/>
              </a:rPr>
              <a:t>, además, </a:t>
            </a:r>
            <a:r>
              <a:rPr b="0" i="1" lang="es-419" sz="2100" u="none" cap="none" strike="noStrike">
                <a:solidFill>
                  <a:srgbClr val="000000"/>
                </a:solidFill>
                <a:highlight>
                  <a:schemeClr val="accent6"/>
                </a:highlight>
                <a:latin typeface="Helvetica Neue Light"/>
                <a:ea typeface="Helvetica Neue Light"/>
                <a:cs typeface="Helvetica Neue Light"/>
                <a:sym typeface="Helvetica Neue Light"/>
              </a:rPr>
              <a:t>usuarios</a:t>
            </a:r>
            <a:r>
              <a:rPr b="0" i="0" lang="es-419" sz="2100" u="none" cap="none" strike="noStrike">
                <a:solidFill>
                  <a:srgbClr val="000000"/>
                </a:solidFill>
                <a:highlight>
                  <a:schemeClr val="accent6"/>
                </a:highlight>
                <a:latin typeface="Helvetica Neue Light"/>
                <a:ea typeface="Helvetica Neue Light"/>
                <a:cs typeface="Helvetica Neue Light"/>
                <a:sym typeface="Helvetica Neue Light"/>
              </a:rPr>
              <a:t> específicos.</a:t>
            </a:r>
            <a:r>
              <a:rPr b="0" i="0" lang="es-419" sz="2100" u="none" cap="none" strike="noStrike">
                <a:solidFill>
                  <a:srgbClr val="000000"/>
                </a:solidFill>
                <a:latin typeface="Helvetica Neue Light"/>
                <a:ea typeface="Helvetica Neue Light"/>
                <a:cs typeface="Helvetica Neue Light"/>
                <a:sym typeface="Helvetica Neue Light"/>
              </a:rPr>
              <a:t> </a:t>
            </a:r>
            <a:endParaRPr b="0" i="0" sz="2100" u="none" cap="none" strike="noStrike">
              <a:solidFill>
                <a:srgbClr val="1E1E1E"/>
              </a:solidFill>
              <a:latin typeface="Helvetica Neue"/>
              <a:ea typeface="Helvetica Neue"/>
              <a:cs typeface="Helvetica Neue"/>
              <a:sym typeface="Helvetica Neue"/>
            </a:endParaRPr>
          </a:p>
        </p:txBody>
      </p:sp>
      <p:pic>
        <p:nvPicPr>
          <p:cNvPr id="389" name="Google Shape;389;p57"/>
          <p:cNvPicPr preferRelativeResize="0"/>
          <p:nvPr/>
        </p:nvPicPr>
        <p:blipFill rotWithShape="1">
          <a:blip r:embed="rId4">
            <a:alphaModFix/>
          </a:blip>
          <a:srcRect b="0" l="0" r="0" t="0"/>
          <a:stretch/>
        </p:blipFill>
        <p:spPr>
          <a:xfrm>
            <a:off x="6986875" y="1361663"/>
            <a:ext cx="1607598" cy="227341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8"/>
          <p:cNvSpPr/>
          <p:nvPr/>
        </p:nvSpPr>
        <p:spPr>
          <a:xfrm>
            <a:off x="25" y="2529300"/>
            <a:ext cx="9144000" cy="26142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5" name="Google Shape;395;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96" name="Google Shape;396;p58"/>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 </a:t>
            </a:r>
            <a:r>
              <a:rPr b="0" i="1" lang="es-419" sz="4500" u="none" cap="none" strike="noStrike">
                <a:solidFill>
                  <a:srgbClr val="000000"/>
                </a:solidFill>
                <a:latin typeface="Anton"/>
                <a:ea typeface="Anton"/>
                <a:cs typeface="Anton"/>
                <a:sym typeface="Anton"/>
              </a:rPr>
              <a:t>DDL CREATE</a:t>
            </a:r>
            <a:endParaRPr b="0" i="0" sz="4500" u="none" cap="none" strike="noStrike">
              <a:solidFill>
                <a:srgbClr val="000000"/>
              </a:solidFill>
              <a:latin typeface="Arial"/>
              <a:ea typeface="Arial"/>
              <a:cs typeface="Arial"/>
              <a:sym typeface="Arial"/>
            </a:endParaRPr>
          </a:p>
        </p:txBody>
      </p:sp>
      <p:sp>
        <p:nvSpPr>
          <p:cNvPr id="397" name="Google Shape;397;p58"/>
          <p:cNvSpPr txBox="1"/>
          <p:nvPr/>
        </p:nvSpPr>
        <p:spPr>
          <a:xfrm>
            <a:off x="698425" y="1363275"/>
            <a:ext cx="6337500" cy="28767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Enfoquémonos en la creación de una tabla.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28571"/>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Su sentencia sería</a:t>
            </a:r>
            <a:r>
              <a:rPr lang="es-419"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457200" lvl="0" marL="457200" marR="38100" rtl="0" algn="l">
              <a:lnSpc>
                <a:spcPct val="200000"/>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CREATE TABLE</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chemeClr val="lt1"/>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nombre</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chemeClr val="lt1"/>
                </a:solidFill>
                <a:latin typeface="Consolas"/>
                <a:ea typeface="Consolas"/>
                <a:cs typeface="Consolas"/>
                <a:sym typeface="Consolas"/>
              </a:rPr>
              <a:t>de</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chemeClr val="lt1"/>
                </a:solidFill>
                <a:latin typeface="Consolas"/>
                <a:ea typeface="Consolas"/>
                <a:cs typeface="Consolas"/>
                <a:sym typeface="Consolas"/>
              </a:rPr>
              <a:t>la</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chemeClr val="lt1"/>
                </a:solidFill>
                <a:latin typeface="Consolas"/>
                <a:ea typeface="Consolas"/>
                <a:cs typeface="Consolas"/>
                <a:sym typeface="Consolas"/>
              </a:rPr>
              <a:t>tabla</a:t>
            </a:r>
            <a:r>
              <a:rPr b="0" i="0" lang="es-419" sz="1800" u="none" cap="none" strike="noStrike">
                <a:solidFill>
                  <a:schemeClr val="lt1"/>
                </a:solidFill>
                <a:latin typeface="Consolas"/>
                <a:ea typeface="Consolas"/>
                <a:cs typeface="Consolas"/>
                <a:sym typeface="Consolas"/>
              </a:rPr>
              <a:t>]</a:t>
            </a:r>
            <a:r>
              <a:rPr b="0" i="0" lang="es-419" sz="1800" u="none" cap="none" strike="noStrike">
                <a:solidFill>
                  <a:schemeClr val="accent1"/>
                </a:solidFill>
                <a:latin typeface="Consolas"/>
                <a:ea typeface="Consolas"/>
                <a:cs typeface="Consolas"/>
                <a:sym typeface="Consolas"/>
              </a:rPr>
              <a:t>(</a:t>
            </a:r>
            <a:endParaRPr b="0" i="0" sz="1800" u="none" cap="none" strike="noStrike">
              <a:solidFill>
                <a:schemeClr val="accent1"/>
              </a:solidFill>
              <a:latin typeface="Consolas"/>
              <a:ea typeface="Consolas"/>
              <a:cs typeface="Consolas"/>
              <a:sym typeface="Consolas"/>
            </a:endParaRPr>
          </a:p>
          <a:p>
            <a:pPr indent="457200" lvl="0" marL="457200" marR="38100" rtl="0" algn="l">
              <a:lnSpc>
                <a:spcPct val="200000"/>
              </a:lnSpc>
              <a:spcBef>
                <a:spcPts val="0"/>
              </a:spcBef>
              <a:spcAft>
                <a:spcPts val="0"/>
              </a:spcAft>
              <a:buClr>
                <a:srgbClr val="000000"/>
              </a:buClr>
              <a:buSzPts val="1100"/>
              <a:buFont typeface="Arial"/>
              <a:buNone/>
            </a:pPr>
            <a:r>
              <a:rPr b="0" i="0" lang="es-419" sz="1800" u="none" cap="none" strike="noStrike">
                <a:solidFill>
                  <a:schemeClr val="lt1"/>
                </a:solidFill>
                <a:latin typeface="Consolas"/>
                <a:ea typeface="Consolas"/>
                <a:cs typeface="Consolas"/>
                <a:sym typeface="Consolas"/>
              </a:rPr>
              <a:t>[definiciones de columnas]</a:t>
            </a:r>
            <a:r>
              <a:rPr b="0" i="0" lang="es-419" sz="1800" u="none" cap="none" strike="noStrike">
                <a:solidFill>
                  <a:schemeClr val="accent1"/>
                </a:solidFill>
                <a:latin typeface="Consolas"/>
                <a:ea typeface="Consolas"/>
                <a:cs typeface="Consolas"/>
                <a:sym typeface="Consolas"/>
              </a:rPr>
              <a:t>),</a:t>
            </a:r>
            <a:endParaRPr b="0" i="0" sz="1800" u="none" cap="none" strike="noStrike">
              <a:solidFill>
                <a:schemeClr val="accent1"/>
              </a:solidFill>
              <a:latin typeface="Consolas"/>
              <a:ea typeface="Consolas"/>
              <a:cs typeface="Consolas"/>
              <a:sym typeface="Consolas"/>
            </a:endParaRPr>
          </a:p>
          <a:p>
            <a:pPr indent="457200" lvl="0" marL="457200" marR="38100" rtl="0" algn="l">
              <a:lnSpc>
                <a:spcPct val="200000"/>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[parámetros de la tabla]</a:t>
            </a:r>
            <a:r>
              <a:rPr b="0" i="0" lang="es-419" sz="1800" u="none" cap="none" strike="noStrike">
                <a:solidFill>
                  <a:schemeClr val="accent1"/>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1E1E1E"/>
              </a:solidFill>
              <a:latin typeface="Helvetica Neue"/>
              <a:ea typeface="Helvetica Neue"/>
              <a:cs typeface="Helvetica Neue"/>
              <a:sym typeface="Helvetica Neue"/>
            </a:endParaRPr>
          </a:p>
        </p:txBody>
      </p:sp>
      <p:pic>
        <p:nvPicPr>
          <p:cNvPr id="398" name="Google Shape;398;p58"/>
          <p:cNvPicPr preferRelativeResize="0"/>
          <p:nvPr/>
        </p:nvPicPr>
        <p:blipFill rotWithShape="1">
          <a:blip r:embed="rId4">
            <a:alphaModFix/>
          </a:blip>
          <a:srcRect b="0" l="0" r="0" t="0"/>
          <a:stretch/>
        </p:blipFill>
        <p:spPr>
          <a:xfrm>
            <a:off x="7667713" y="938550"/>
            <a:ext cx="986950" cy="9869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04" name="Google Shape;404;p59"/>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 </a:t>
            </a:r>
            <a:r>
              <a:rPr b="0" i="1" lang="es-419" sz="4500" u="none" cap="none" strike="noStrike">
                <a:solidFill>
                  <a:srgbClr val="000000"/>
                </a:solidFill>
                <a:latin typeface="Anton"/>
                <a:ea typeface="Anton"/>
                <a:cs typeface="Anton"/>
                <a:sym typeface="Anton"/>
              </a:rPr>
              <a:t>DDL CREATE</a:t>
            </a:r>
            <a:endParaRPr b="0" i="0" sz="4500" u="none" cap="none" strike="noStrike">
              <a:solidFill>
                <a:srgbClr val="000000"/>
              </a:solidFill>
              <a:latin typeface="Arial"/>
              <a:ea typeface="Arial"/>
              <a:cs typeface="Arial"/>
              <a:sym typeface="Arial"/>
            </a:endParaRPr>
          </a:p>
        </p:txBody>
      </p:sp>
      <p:sp>
        <p:nvSpPr>
          <p:cNvPr id="405" name="Google Shape;405;p59"/>
          <p:cNvSpPr txBox="1"/>
          <p:nvPr/>
        </p:nvSpPr>
        <p:spPr>
          <a:xfrm>
            <a:off x="664325" y="1347325"/>
            <a:ext cx="6903600" cy="33123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1" i="0" lang="es-419" sz="1900" u="none" cap="none" strike="noStrike">
                <a:solidFill>
                  <a:srgbClr val="000000"/>
                </a:solidFill>
                <a:latin typeface="Consolas"/>
                <a:ea typeface="Consolas"/>
                <a:cs typeface="Consolas"/>
                <a:sym typeface="Consolas"/>
              </a:rPr>
              <a:t>[nombre de la tabla]</a:t>
            </a:r>
            <a:r>
              <a:rPr b="0" i="0" lang="es-419" sz="1900" u="none" cap="none" strike="noStrike">
                <a:solidFill>
                  <a:srgbClr val="000000"/>
                </a:solidFill>
                <a:latin typeface="Helvetica Neue Light"/>
                <a:ea typeface="Helvetica Neue Light"/>
                <a:cs typeface="Helvetica Neue Light"/>
                <a:sym typeface="Helvetica Neue Light"/>
              </a:rPr>
              <a:t>: definimos el nombre distintivo de la tabla a crear. Ej: </a:t>
            </a:r>
            <a:r>
              <a:rPr b="1" lang="es-419" sz="1900">
                <a:latin typeface="Helvetica Neue"/>
                <a:ea typeface="Helvetica Neue"/>
                <a:cs typeface="Helvetica Neue"/>
                <a:sym typeface="Helvetica Neue"/>
              </a:rPr>
              <a:t>friend</a:t>
            </a:r>
            <a:r>
              <a:rPr b="0" i="0" lang="es-419" sz="1900" u="none" cap="none" strike="noStrike">
                <a:solidFill>
                  <a:srgbClr val="000000"/>
                </a:solidFill>
                <a:latin typeface="Helvetica Neue Light"/>
                <a:ea typeface="Helvetica Neue Light"/>
                <a:cs typeface="Helvetica Neue Light"/>
                <a:sym typeface="Helvetica Neue Light"/>
              </a:rPr>
              <a:t>.</a:t>
            </a:r>
            <a:endParaRPr b="0" i="0" sz="19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19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419" sz="1900" u="none" cap="none" strike="noStrike">
                <a:solidFill>
                  <a:schemeClr val="dk1"/>
                </a:solidFill>
                <a:latin typeface="Consolas"/>
                <a:ea typeface="Consolas"/>
                <a:cs typeface="Consolas"/>
                <a:sym typeface="Consolas"/>
              </a:rPr>
              <a:t>[definiciones de columnas]</a:t>
            </a:r>
            <a:r>
              <a:rPr b="0" i="0" lang="es-419" sz="1900" u="none" cap="none" strike="noStrike">
                <a:solidFill>
                  <a:schemeClr val="dk1"/>
                </a:solidFill>
                <a:latin typeface="Helvetica Neue Light"/>
                <a:ea typeface="Helvetica Neue Light"/>
                <a:cs typeface="Helvetica Neue Light"/>
                <a:sym typeface="Helvetica Neue Light"/>
              </a:rPr>
              <a:t>: </a:t>
            </a:r>
            <a:r>
              <a:rPr lang="es-419" sz="1900">
                <a:solidFill>
                  <a:schemeClr val="dk1"/>
                </a:solidFill>
                <a:latin typeface="Helvetica Neue Light"/>
                <a:ea typeface="Helvetica Neue Light"/>
                <a:cs typeface="Helvetica Neue Light"/>
                <a:sym typeface="Helvetica Neue Light"/>
              </a:rPr>
              <a:t>d</a:t>
            </a:r>
            <a:r>
              <a:rPr b="0" i="0" lang="es-419" sz="1900" u="none" cap="none" strike="noStrike">
                <a:solidFill>
                  <a:schemeClr val="dk1"/>
                </a:solidFill>
                <a:latin typeface="Helvetica Neue Light"/>
                <a:ea typeface="Helvetica Neue Light"/>
                <a:cs typeface="Helvetica Neue Light"/>
                <a:sym typeface="Helvetica Neue Light"/>
              </a:rPr>
              <a:t>efinimos las columnas o campos y sus propiedades o tipo de datos.</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419" sz="1900" u="none" cap="none" strike="noStrike">
                <a:solidFill>
                  <a:schemeClr val="dk1"/>
                </a:solidFill>
                <a:latin typeface="Consolas"/>
                <a:ea typeface="Consolas"/>
                <a:cs typeface="Consolas"/>
                <a:sym typeface="Consolas"/>
              </a:rPr>
              <a:t>[parámetros de la tabla]</a:t>
            </a:r>
            <a:r>
              <a:rPr b="0" i="0" lang="es-419" sz="1900" u="none" cap="none" strike="noStrike">
                <a:solidFill>
                  <a:schemeClr val="dk1"/>
                </a:solidFill>
                <a:latin typeface="Helvetica Neue Light"/>
                <a:ea typeface="Helvetica Neue Light"/>
                <a:cs typeface="Helvetica Neue Light"/>
                <a:sym typeface="Helvetica Neue Light"/>
              </a:rPr>
              <a:t>: </a:t>
            </a:r>
            <a:r>
              <a:rPr lang="es-419" sz="1900">
                <a:solidFill>
                  <a:schemeClr val="dk1"/>
                </a:solidFill>
                <a:latin typeface="Helvetica Neue Light"/>
                <a:ea typeface="Helvetica Neue Light"/>
                <a:cs typeface="Helvetica Neue Light"/>
                <a:sym typeface="Helvetica Neue Light"/>
              </a:rPr>
              <a:t>d</a:t>
            </a:r>
            <a:r>
              <a:rPr b="0" i="0" lang="es-419" sz="1900" u="none" cap="none" strike="noStrike">
                <a:solidFill>
                  <a:schemeClr val="dk1"/>
                </a:solidFill>
                <a:latin typeface="Helvetica Neue Light"/>
                <a:ea typeface="Helvetica Neue Light"/>
                <a:cs typeface="Helvetica Neue Light"/>
                <a:sym typeface="Helvetica Neue Light"/>
              </a:rPr>
              <a:t>efinimos otras particularidades de la tabla como por ejemplo, los índices. Es opcional</a:t>
            </a:r>
            <a:endParaRPr b="0" i="0" sz="1900" u="none" cap="none" strike="noStrike">
              <a:solidFill>
                <a:srgbClr val="1E1E1E"/>
              </a:solidFill>
              <a:latin typeface="Helvetica Neue"/>
              <a:ea typeface="Helvetica Neue"/>
              <a:cs typeface="Helvetica Neue"/>
              <a:sym typeface="Helvetica Neue"/>
            </a:endParaRPr>
          </a:p>
        </p:txBody>
      </p:sp>
      <p:pic>
        <p:nvPicPr>
          <p:cNvPr id="406" name="Google Shape;406;p59"/>
          <p:cNvPicPr preferRelativeResize="0"/>
          <p:nvPr/>
        </p:nvPicPr>
        <p:blipFill rotWithShape="1">
          <a:blip r:embed="rId4">
            <a:alphaModFix/>
          </a:blip>
          <a:srcRect b="0" l="0" r="0" t="0"/>
          <a:stretch/>
        </p:blipFill>
        <p:spPr>
          <a:xfrm>
            <a:off x="7667713" y="938550"/>
            <a:ext cx="986950" cy="986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0" name="Shape 410"/>
        <p:cNvGrpSpPr/>
        <p:nvPr/>
      </p:nvGrpSpPr>
      <p:grpSpPr>
        <a:xfrm>
          <a:off x="0" y="0"/>
          <a:ext cx="0" cy="0"/>
          <a:chOff x="0" y="0"/>
          <a:chExt cx="0" cy="0"/>
        </a:xfrm>
      </p:grpSpPr>
      <p:sp>
        <p:nvSpPr>
          <p:cNvPr id="411" name="Google Shape;411;p60"/>
          <p:cNvSpPr txBox="1"/>
          <p:nvPr/>
        </p:nvSpPr>
        <p:spPr>
          <a:xfrm>
            <a:off x="-125" y="857600"/>
            <a:ext cx="9144000" cy="208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i="1" lang="es-419" sz="3000">
                <a:solidFill>
                  <a:srgbClr val="EEFF41"/>
                </a:solidFill>
                <a:latin typeface="Anton"/>
                <a:ea typeface="Anton"/>
                <a:cs typeface="Anton"/>
                <a:sym typeface="Anton"/>
              </a:rPr>
              <a:t>PRO TIP: </a:t>
            </a:r>
            <a:r>
              <a:rPr i="1" lang="es-419" sz="3000">
                <a:solidFill>
                  <a:srgbClr val="EEFF41"/>
                </a:solidFill>
                <a:latin typeface="Anton"/>
                <a:ea typeface="Anton"/>
                <a:cs typeface="Anton"/>
                <a:sym typeface="Anton"/>
              </a:rPr>
              <a:t>DEFINIENDO NOMBRES</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2000"/>
              <a:buFont typeface="Arial"/>
              <a:buNone/>
            </a:pPr>
            <a:r>
              <a:rPr i="1" lang="es-419" sz="2000">
                <a:solidFill>
                  <a:schemeClr val="lt1"/>
                </a:solidFill>
                <a:latin typeface="Helvetica Neue Light"/>
                <a:ea typeface="Helvetica Neue Light"/>
                <a:cs typeface="Helvetica Neue Light"/>
                <a:sym typeface="Helvetica Neue Light"/>
              </a:rPr>
              <a:t>Es importante que elijamos correctamente el nombre de tablas, columnas y funciones. Para esto, les recomiendo que sigan estas reglas:</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412" name="Google Shape;412;p60"/>
          <p:cNvPicPr preferRelativeResize="0"/>
          <p:nvPr/>
        </p:nvPicPr>
        <p:blipFill rotWithShape="1">
          <a:blip r:embed="rId4">
            <a:alphaModFix/>
          </a:blip>
          <a:srcRect b="0" l="0" r="0" t="0"/>
          <a:stretch/>
        </p:blipFill>
        <p:spPr>
          <a:xfrm>
            <a:off x="3831925" y="182273"/>
            <a:ext cx="1186525" cy="1186525"/>
          </a:xfrm>
          <a:prstGeom prst="rect">
            <a:avLst/>
          </a:prstGeom>
          <a:noFill/>
          <a:ln>
            <a:noFill/>
          </a:ln>
        </p:spPr>
      </p:pic>
      <p:sp>
        <p:nvSpPr>
          <p:cNvPr id="413" name="Google Shape;413;p60"/>
          <p:cNvSpPr txBox="1"/>
          <p:nvPr/>
        </p:nvSpPr>
        <p:spPr>
          <a:xfrm>
            <a:off x="2082803" y="2797725"/>
            <a:ext cx="5837700" cy="2031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lt1"/>
              </a:buClr>
              <a:buSzPts val="2000"/>
              <a:buFont typeface="Helvetica Neue Light"/>
              <a:buAutoNum type="arabicParenR"/>
            </a:pPr>
            <a:r>
              <a:rPr i="1" lang="es-419" sz="2000">
                <a:solidFill>
                  <a:schemeClr val="lt1"/>
                </a:solidFill>
                <a:latin typeface="Helvetica Neue Light"/>
                <a:ea typeface="Helvetica Neue Light"/>
                <a:cs typeface="Helvetica Neue Light"/>
                <a:sym typeface="Helvetica Neue Light"/>
              </a:rPr>
              <a:t>Un nombre </a:t>
            </a:r>
            <a:r>
              <a:rPr i="1" lang="es-419" sz="2000">
                <a:solidFill>
                  <a:schemeClr val="lt1"/>
                </a:solidFill>
                <a:latin typeface="Helvetica Neue Light"/>
                <a:ea typeface="Helvetica Neue Light"/>
                <a:cs typeface="Helvetica Neue Light"/>
                <a:sym typeface="Helvetica Neue Light"/>
              </a:rPr>
              <a:t>autorreferencial</a:t>
            </a:r>
            <a:r>
              <a:rPr i="1" lang="es-419" sz="2000">
                <a:solidFill>
                  <a:schemeClr val="lt1"/>
                </a:solidFill>
                <a:latin typeface="Helvetica Neue Light"/>
                <a:ea typeface="Helvetica Neue Light"/>
                <a:cs typeface="Helvetica Neue Light"/>
                <a:sym typeface="Helvetica Neue Light"/>
              </a:rPr>
              <a:t>, que sea claro con lo que la tabla contiene</a:t>
            </a:r>
            <a:endParaRPr i="1" sz="2000">
              <a:solidFill>
                <a:schemeClr val="lt1"/>
              </a:solidFill>
              <a:latin typeface="Helvetica Neue Light"/>
              <a:ea typeface="Helvetica Neue Light"/>
              <a:cs typeface="Helvetica Neue Light"/>
              <a:sym typeface="Helvetica Neue Light"/>
            </a:endParaRPr>
          </a:p>
          <a:p>
            <a:pPr indent="-355600" lvl="0" marL="457200" marR="0" rtl="0" algn="l">
              <a:lnSpc>
                <a:spcPct val="100000"/>
              </a:lnSpc>
              <a:spcBef>
                <a:spcPts val="0"/>
              </a:spcBef>
              <a:spcAft>
                <a:spcPts val="0"/>
              </a:spcAft>
              <a:buClr>
                <a:schemeClr val="lt1"/>
              </a:buClr>
              <a:buSzPts val="2000"/>
              <a:buFont typeface="Helvetica Neue Light"/>
              <a:buAutoNum type="arabicParenR"/>
            </a:pPr>
            <a:r>
              <a:rPr i="1" lang="es-419" sz="2000">
                <a:solidFill>
                  <a:schemeClr val="lt1"/>
                </a:solidFill>
                <a:latin typeface="Helvetica Neue Light"/>
                <a:ea typeface="Helvetica Neue Light"/>
                <a:cs typeface="Helvetica Neue Light"/>
                <a:sym typeface="Helvetica Neue Light"/>
              </a:rPr>
              <a:t>Sin espacios ni caracteres especiales (reemplazar espacios por guiones bajos)</a:t>
            </a:r>
            <a:endParaRPr i="1" sz="2000">
              <a:solidFill>
                <a:schemeClr val="lt1"/>
              </a:solidFill>
              <a:latin typeface="Helvetica Neue Light"/>
              <a:ea typeface="Helvetica Neue Light"/>
              <a:cs typeface="Helvetica Neue Light"/>
              <a:sym typeface="Helvetica Neue Light"/>
            </a:endParaRPr>
          </a:p>
          <a:p>
            <a:pPr indent="-355600" lvl="0" marL="457200" marR="0" rtl="0" algn="l">
              <a:lnSpc>
                <a:spcPct val="100000"/>
              </a:lnSpc>
              <a:spcBef>
                <a:spcPts val="0"/>
              </a:spcBef>
              <a:spcAft>
                <a:spcPts val="0"/>
              </a:spcAft>
              <a:buClr>
                <a:schemeClr val="lt1"/>
              </a:buClr>
              <a:buSzPts val="2000"/>
              <a:buFont typeface="Helvetica Neue Light"/>
              <a:buAutoNum type="arabicParenR"/>
            </a:pPr>
            <a:r>
              <a:rPr i="1" lang="es-419" sz="2000">
                <a:solidFill>
                  <a:schemeClr val="lt1"/>
                </a:solidFill>
                <a:latin typeface="Helvetica Neue Light"/>
                <a:ea typeface="Helvetica Neue Light"/>
                <a:cs typeface="Helvetica Neue Light"/>
                <a:sym typeface="Helvetica Neue Light"/>
              </a:rPr>
              <a:t>No demasiado largo. Ideal menos de 20 caracteres, hasta 25 maximo. </a:t>
            </a:r>
            <a:endParaRPr i="1" sz="2000">
              <a:solidFill>
                <a:schemeClr val="lt1"/>
              </a:solidFill>
              <a:latin typeface="Helvetica Neue Light"/>
              <a:ea typeface="Helvetica Neue Light"/>
              <a:cs typeface="Helvetica Neue Light"/>
              <a:sym typeface="Helvetica Neue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E0FF00"/>
            </a:gs>
            <a:gs pos="100000">
              <a:srgbClr val="3CEFAB"/>
            </a:gs>
          </a:gsLst>
          <a:lin ang="10800025" scaled="0"/>
        </a:gradFill>
      </p:bgPr>
    </p:bg>
    <p:spTree>
      <p:nvGrpSpPr>
        <p:cNvPr id="417" name="Shape 417"/>
        <p:cNvGrpSpPr/>
        <p:nvPr/>
      </p:nvGrpSpPr>
      <p:grpSpPr>
        <a:xfrm>
          <a:off x="0" y="0"/>
          <a:ext cx="0" cy="0"/>
          <a:chOff x="0" y="0"/>
          <a:chExt cx="0" cy="0"/>
        </a:xfrm>
      </p:grpSpPr>
      <p:sp>
        <p:nvSpPr>
          <p:cNvPr id="418" name="Google Shape;418;p61"/>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latin typeface="Anton"/>
                <a:ea typeface="Anton"/>
                <a:cs typeface="Anton"/>
                <a:sym typeface="Anton"/>
              </a:rPr>
              <a:t>DEFINICIÓN DE </a:t>
            </a:r>
            <a:r>
              <a:rPr i="1" lang="es-419" sz="3600">
                <a:latin typeface="Anton"/>
                <a:ea typeface="Anton"/>
                <a:cs typeface="Anton"/>
                <a:sym typeface="Anton"/>
              </a:rPr>
              <a:t>COLUMNAS</a:t>
            </a:r>
            <a:r>
              <a:rPr i="1" lang="es-419" sz="3600">
                <a:latin typeface="Anton"/>
                <a:ea typeface="Anton"/>
                <a:cs typeface="Anton"/>
                <a:sym typeface="Anton"/>
              </a:rPr>
              <a:t> O CAMPOS</a:t>
            </a:r>
            <a:endParaRPr b="0" i="1" sz="3600" u="none" cap="none" strike="noStrike">
              <a:solidFill>
                <a:schemeClr val="dk1"/>
              </a:solidFill>
              <a:latin typeface="Anton"/>
              <a:ea typeface="Anton"/>
              <a:cs typeface="Anton"/>
              <a:sym typeface="Anton"/>
            </a:endParaRPr>
          </a:p>
        </p:txBody>
      </p:sp>
      <p:pic>
        <p:nvPicPr>
          <p:cNvPr id="419" name="Google Shape;419;p6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25" name="Google Shape;425;p62"/>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CREATE</a:t>
            </a:r>
            <a:r>
              <a:rPr i="1" lang="es-419" sz="4500">
                <a:latin typeface="Anton"/>
                <a:ea typeface="Anton"/>
                <a:cs typeface="Anton"/>
                <a:sym typeface="Anton"/>
              </a:rPr>
              <a:t> DEFINICIÓN DE CAMPOS</a:t>
            </a:r>
            <a:endParaRPr b="0" i="0" sz="4500" u="none" cap="none" strike="noStrike">
              <a:solidFill>
                <a:srgbClr val="000000"/>
              </a:solidFill>
              <a:latin typeface="Arial"/>
              <a:ea typeface="Arial"/>
              <a:cs typeface="Arial"/>
              <a:sym typeface="Arial"/>
            </a:endParaRPr>
          </a:p>
        </p:txBody>
      </p:sp>
      <p:sp>
        <p:nvSpPr>
          <p:cNvPr id="426" name="Google Shape;426;p62"/>
          <p:cNvSpPr txBox="1"/>
          <p:nvPr/>
        </p:nvSpPr>
        <p:spPr>
          <a:xfrm>
            <a:off x="672425" y="1517850"/>
            <a:ext cx="6895500" cy="21078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Para </a:t>
            </a:r>
            <a:r>
              <a:rPr b="1" i="0" lang="es-419" sz="2000" u="none" cap="none" strike="noStrike">
                <a:solidFill>
                  <a:srgbClr val="000000"/>
                </a:solidFill>
                <a:latin typeface="Helvetica Neue"/>
                <a:ea typeface="Helvetica Neue"/>
                <a:cs typeface="Helvetica Neue"/>
                <a:sym typeface="Helvetica Neue"/>
              </a:rPr>
              <a:t>definir los campos</a:t>
            </a:r>
            <a:r>
              <a:rPr b="0" i="0" lang="es-419" sz="2000" u="none" cap="none" strike="noStrike">
                <a:solidFill>
                  <a:srgbClr val="000000"/>
                </a:solidFill>
                <a:latin typeface="Helvetica Neue Light"/>
                <a:ea typeface="Helvetica Neue Light"/>
                <a:cs typeface="Helvetica Neue Light"/>
                <a:sym typeface="Helvetica Neue Light"/>
              </a:rPr>
              <a:t> o columnas, </a:t>
            </a:r>
            <a:r>
              <a:rPr b="1" i="0" lang="es-419" sz="2000" u="none" cap="none" strike="noStrike">
                <a:solidFill>
                  <a:srgbClr val="000000"/>
                </a:solidFill>
                <a:latin typeface="Helvetica Neue"/>
                <a:ea typeface="Helvetica Neue"/>
                <a:cs typeface="Helvetica Neue"/>
                <a:sym typeface="Helvetica Neue"/>
              </a:rPr>
              <a:t>debemos indicar el nombre</a:t>
            </a:r>
            <a:r>
              <a:rPr b="0" i="0" lang="es-419" sz="2000" u="none" cap="none" strike="noStrike">
                <a:solidFill>
                  <a:srgbClr val="000000"/>
                </a:solidFill>
                <a:latin typeface="Helvetica Neue Light"/>
                <a:ea typeface="Helvetica Neue Light"/>
                <a:cs typeface="Helvetica Neue Light"/>
                <a:sym typeface="Helvetica Neue Light"/>
              </a:rPr>
              <a:t> que queremos para éste, </a:t>
            </a:r>
            <a:r>
              <a:rPr b="1" i="0" lang="es-419" sz="2000" u="none" cap="none" strike="noStrike">
                <a:solidFill>
                  <a:srgbClr val="000000"/>
                </a:solidFill>
                <a:latin typeface="Helvetica Neue"/>
                <a:ea typeface="Helvetica Neue"/>
                <a:cs typeface="Helvetica Neue"/>
                <a:sym typeface="Helvetica Neue"/>
              </a:rPr>
              <a:t>el tipo de dato</a:t>
            </a:r>
            <a:r>
              <a:rPr b="0" i="0" lang="es-419" sz="2000" u="none" cap="none" strike="noStrike">
                <a:solidFill>
                  <a:srgbClr val="000000"/>
                </a:solidFill>
                <a:latin typeface="Helvetica Neue Light"/>
                <a:ea typeface="Helvetica Neue Light"/>
                <a:cs typeface="Helvetica Neue Light"/>
                <a:sym typeface="Helvetica Neue Light"/>
              </a:rPr>
              <a:t> que contendrá (con o sin límite en cantidad de caracteres), y </a:t>
            </a:r>
            <a:r>
              <a:rPr b="1" i="0" lang="es-419" sz="2000" u="none" cap="none" strike="noStrike">
                <a:solidFill>
                  <a:srgbClr val="000000"/>
                </a:solidFill>
                <a:latin typeface="Helvetica Neue"/>
                <a:ea typeface="Helvetica Neue"/>
                <a:cs typeface="Helvetica Neue"/>
                <a:sym typeface="Helvetica Neue"/>
              </a:rPr>
              <a:t>si acepta o no valores nulos</a:t>
            </a:r>
            <a:r>
              <a:rPr b="0" i="0" lang="es-419" sz="2000" u="none" cap="none" strike="noStrike">
                <a:solidFill>
                  <a:srgbClr val="000000"/>
                </a:solidFill>
                <a:latin typeface="Helvetica Neue Light"/>
                <a:ea typeface="Helvetica Neue Light"/>
                <a:cs typeface="Helvetica Neue Light"/>
                <a:sym typeface="Helvetica Neue Light"/>
              </a:rPr>
              <a:t>.</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50000"/>
              </a:lnSpc>
              <a:spcBef>
                <a:spcPts val="0"/>
              </a:spcBef>
              <a:spcAft>
                <a:spcPts val="0"/>
              </a:spcAft>
              <a:buClr>
                <a:srgbClr val="000000"/>
              </a:buClr>
              <a:buSzPts val="1100"/>
              <a:buFont typeface="Arial"/>
              <a:buNone/>
            </a:pPr>
            <a:r>
              <a:t/>
            </a:r>
            <a:endParaRPr b="0" i="0" sz="2400" u="none" cap="none" strike="noStrike">
              <a:solidFill>
                <a:srgbClr val="1E1E1E"/>
              </a:solidFill>
              <a:latin typeface="Helvetica Neue"/>
              <a:ea typeface="Helvetica Neue"/>
              <a:cs typeface="Helvetica Neue"/>
              <a:sym typeface="Helvetica Neue"/>
            </a:endParaRPr>
          </a:p>
        </p:txBody>
      </p:sp>
      <p:pic>
        <p:nvPicPr>
          <p:cNvPr id="427" name="Google Shape;427;p62"/>
          <p:cNvPicPr preferRelativeResize="0"/>
          <p:nvPr/>
        </p:nvPicPr>
        <p:blipFill rotWithShape="1">
          <a:blip r:embed="rId4">
            <a:alphaModFix/>
          </a:blip>
          <a:srcRect b="0" l="0" r="0" t="0"/>
          <a:stretch/>
        </p:blipFill>
        <p:spPr>
          <a:xfrm>
            <a:off x="7667713" y="1344775"/>
            <a:ext cx="986950" cy="98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EF89D2"/>
            </a:gs>
            <a:gs pos="100000">
              <a:srgbClr val="E0FF00"/>
            </a:gs>
          </a:gsLst>
          <a:lin ang="10800025" scaled="0"/>
        </a:gradFill>
      </p:bgPr>
    </p:bg>
    <p:spTree>
      <p:nvGrpSpPr>
        <p:cNvPr id="82" name="Shape 82"/>
        <p:cNvGrpSpPr/>
        <p:nvPr/>
      </p:nvGrpSpPr>
      <p:grpSpPr>
        <a:xfrm>
          <a:off x="0" y="0"/>
          <a:ext cx="0" cy="0"/>
          <a:chOff x="0" y="0"/>
          <a:chExt cx="0" cy="0"/>
        </a:xfrm>
      </p:grpSpPr>
      <p:sp>
        <p:nvSpPr>
          <p:cNvPr id="83" name="Google Shape;83;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84" name="Google Shape;84;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p:nvPr/>
        </p:nvSpPr>
        <p:spPr>
          <a:xfrm>
            <a:off x="201150" y="1066925"/>
            <a:ext cx="7299000" cy="40767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3" name="Google Shape;433;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4" name="Google Shape;434;p63"/>
          <p:cNvSpPr txBox="1"/>
          <p:nvPr/>
        </p:nvSpPr>
        <p:spPr>
          <a:xfrm>
            <a:off x="540025" y="1066925"/>
            <a:ext cx="7134600" cy="37866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CREATE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pay </a:t>
            </a:r>
            <a:r>
              <a:rPr b="0" i="0" lang="es-419" sz="1800" u="none" cap="none" strike="noStrike">
                <a:solidFill>
                  <a:schemeClr val="accent1"/>
                </a:solidFill>
                <a:latin typeface="Consolas"/>
                <a:ea typeface="Consolas"/>
                <a:cs typeface="Consolas"/>
                <a:sym typeface="Consolas"/>
              </a:rPr>
              <a:t>(</a:t>
            </a:r>
            <a:endParaRPr b="0" i="0" sz="1800" u="none" cap="none" strike="noStrike">
              <a:solidFill>
                <a:schemeClr val="accen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id_pay 			</a:t>
            </a:r>
            <a:r>
              <a:rPr b="0" i="0" lang="es-419" sz="1800" u="none" cap="none" strike="noStrike">
                <a:solidFill>
                  <a:srgbClr val="3CEFAB"/>
                </a:solidFill>
                <a:latin typeface="Consolas"/>
                <a:ea typeface="Consolas"/>
                <a:cs typeface="Consolas"/>
                <a:sym typeface="Consolas"/>
              </a:rPr>
              <a:t>INT</a:t>
            </a:r>
            <a:r>
              <a:rPr b="0" i="0" lang="es-419" sz="1800" u="none" cap="none" strike="noStrike">
                <a:solidFill>
                  <a:schemeClr val="lt1"/>
                </a:solidFill>
                <a:latin typeface="Consolas"/>
                <a:ea typeface="Consolas"/>
                <a:cs typeface="Consolas"/>
                <a:sym typeface="Consolas"/>
              </a:rPr>
              <a:t> NOT NULL </a:t>
            </a:r>
            <a:r>
              <a:rPr b="0" i="0" lang="es-419" sz="1800" u="none" cap="none" strike="noStrike">
                <a:solidFill>
                  <a:srgbClr val="E69138"/>
                </a:solidFill>
                <a:latin typeface="Consolas"/>
                <a:ea typeface="Consolas"/>
                <a:cs typeface="Consolas"/>
                <a:sym typeface="Consolas"/>
              </a:rPr>
              <a:t>AUTO_INCREMENT </a:t>
            </a:r>
            <a:r>
              <a:rPr lang="es-419" sz="1800">
                <a:solidFill>
                  <a:srgbClr val="3CEFAB"/>
                </a:solidFill>
                <a:latin typeface="Consolas"/>
                <a:ea typeface="Consolas"/>
                <a:cs typeface="Consolas"/>
                <a:sym typeface="Consolas"/>
              </a:rPr>
              <a:t>PRIMARY KEY</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amount 			</a:t>
            </a:r>
            <a:r>
              <a:rPr lang="es-419" sz="1800">
                <a:solidFill>
                  <a:srgbClr val="3CEFAB"/>
                </a:solidFill>
                <a:latin typeface="Consolas"/>
                <a:ea typeface="Consolas"/>
                <a:cs typeface="Consolas"/>
                <a:sym typeface="Consolas"/>
              </a:rPr>
              <a:t>FLOAT </a:t>
            </a:r>
            <a:r>
              <a:rPr b="0" i="0" lang="es-419" sz="1800" u="none" cap="none" strike="noStrike">
                <a:solidFill>
                  <a:schemeClr val="lt1"/>
                </a:solidFill>
                <a:latin typeface="Consolas"/>
                <a:ea typeface="Consolas"/>
                <a:cs typeface="Consolas"/>
                <a:sym typeface="Consolas"/>
              </a:rPr>
              <a:t>NOT NULL,</a:t>
            </a:r>
            <a:endParaRPr b="0" i="0" sz="1800" u="none" cap="none" strike="noStrike">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currency</a:t>
            </a:r>
            <a:r>
              <a:rPr lang="es-419" sz="1800">
                <a:solidFill>
                  <a:schemeClr val="lt1"/>
                </a:solidFill>
                <a:latin typeface="Consolas"/>
                <a:ea typeface="Consolas"/>
                <a:cs typeface="Consolas"/>
                <a:sym typeface="Consolas"/>
              </a:rPr>
              <a:t> 		</a:t>
            </a:r>
            <a:r>
              <a:rPr lang="es-419" sz="1800">
                <a:solidFill>
                  <a:srgbClr val="3CEFAB"/>
                </a:solidFill>
                <a:latin typeface="Consolas"/>
                <a:ea typeface="Consolas"/>
                <a:cs typeface="Consolas"/>
                <a:sym typeface="Consolas"/>
              </a:rPr>
              <a:t>VARCHAR(20) </a:t>
            </a:r>
            <a:r>
              <a:rPr lang="es-419" sz="1800">
                <a:solidFill>
                  <a:schemeClr val="lt1"/>
                </a:solidFill>
                <a:latin typeface="Consolas"/>
                <a:ea typeface="Consolas"/>
                <a:cs typeface="Consolas"/>
                <a:sym typeface="Consolas"/>
              </a:rPr>
              <a:t>NOT NULL,</a:t>
            </a:r>
            <a:endParaRPr sz="1800">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date_pay</a:t>
            </a:r>
            <a:r>
              <a:rPr b="0" i="0" lang="es-419" sz="1800" u="none" cap="none" strike="noStrike">
                <a:solidFill>
                  <a:schemeClr val="lt1"/>
                </a:solidFill>
                <a:latin typeface="Consolas"/>
                <a:ea typeface="Consolas"/>
                <a:cs typeface="Consolas"/>
                <a:sym typeface="Consolas"/>
              </a:rPr>
              <a:t> 		</a:t>
            </a:r>
            <a:r>
              <a:rPr lang="es-419" sz="1800">
                <a:solidFill>
                  <a:srgbClr val="3CEFAB"/>
                </a:solidFill>
                <a:latin typeface="Consolas"/>
                <a:ea typeface="Consolas"/>
                <a:cs typeface="Consolas"/>
                <a:sym typeface="Consolas"/>
              </a:rPr>
              <a:t>DATE </a:t>
            </a:r>
            <a:r>
              <a:rPr b="0" i="0" lang="es-419" sz="1800" u="none" cap="none" strike="noStrike">
                <a:solidFill>
                  <a:schemeClr val="lt1"/>
                </a:solidFill>
                <a:latin typeface="Consolas"/>
                <a:ea typeface="Consolas"/>
                <a:cs typeface="Consolas"/>
                <a:sym typeface="Consolas"/>
              </a:rPr>
              <a:t>NOT NULL,</a:t>
            </a:r>
            <a:endParaRPr b="0" i="0" sz="1800" u="none" cap="none" strike="noStrike">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pay_type</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rgbClr val="3CEFAB"/>
                </a:solidFill>
                <a:latin typeface="Consolas"/>
                <a:ea typeface="Consolas"/>
                <a:cs typeface="Consolas"/>
                <a:sym typeface="Consolas"/>
              </a:rPr>
              <a:t>VARCHAR(50)</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id_system_user</a:t>
            </a:r>
            <a:r>
              <a:rPr lang="es-419" sz="1800">
                <a:solidFill>
                  <a:schemeClr val="accent1"/>
                </a:solidFill>
                <a:latin typeface="Consolas"/>
                <a:ea typeface="Consolas"/>
                <a:cs typeface="Consolas"/>
                <a:sym typeface="Consolas"/>
              </a:rPr>
              <a:t> </a:t>
            </a:r>
            <a:r>
              <a:rPr lang="es-419" sz="1800">
                <a:solidFill>
                  <a:srgbClr val="3CEFAB"/>
                </a:solidFill>
                <a:latin typeface="Consolas"/>
                <a:ea typeface="Consolas"/>
                <a:cs typeface="Consolas"/>
                <a:sym typeface="Consolas"/>
              </a:rPr>
              <a:t>INT</a:t>
            </a:r>
            <a:r>
              <a:rPr lang="es-419" sz="1800">
                <a:solidFill>
                  <a:schemeClr val="lt1"/>
                </a:solidFill>
                <a:latin typeface="Consolas"/>
                <a:ea typeface="Consolas"/>
                <a:cs typeface="Consolas"/>
                <a:sym typeface="Consolas"/>
              </a:rPr>
              <a:t> NOT NULL,</a:t>
            </a:r>
            <a:endParaRPr sz="1800">
              <a:solidFill>
                <a:schemeClr val="accen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id_game</a:t>
            </a:r>
            <a:r>
              <a:rPr lang="es-419" sz="1800">
                <a:solidFill>
                  <a:schemeClr val="accent1"/>
                </a:solidFill>
                <a:latin typeface="Consolas"/>
                <a:ea typeface="Consolas"/>
                <a:cs typeface="Consolas"/>
                <a:sym typeface="Consolas"/>
              </a:rPr>
              <a:t> 		</a:t>
            </a:r>
            <a:r>
              <a:rPr lang="es-419" sz="1800">
                <a:solidFill>
                  <a:srgbClr val="3CEFAB"/>
                </a:solidFill>
                <a:latin typeface="Consolas"/>
                <a:ea typeface="Consolas"/>
                <a:cs typeface="Consolas"/>
                <a:sym typeface="Consolas"/>
              </a:rPr>
              <a:t>INT</a:t>
            </a:r>
            <a:r>
              <a:rPr lang="es-419" sz="1800">
                <a:solidFill>
                  <a:schemeClr val="lt1"/>
                </a:solidFill>
                <a:latin typeface="Consolas"/>
                <a:ea typeface="Consolas"/>
                <a:cs typeface="Consolas"/>
                <a:sym typeface="Consolas"/>
              </a:rPr>
              <a:t> NOT NULL</a:t>
            </a:r>
            <a:r>
              <a:rPr b="0" i="0" lang="es-419" sz="1800" u="none" cap="none" strike="noStrike">
                <a:solidFill>
                  <a:schemeClr val="accent1"/>
                </a:solidFill>
                <a:latin typeface="Consolas"/>
                <a:ea typeface="Consolas"/>
                <a:cs typeface="Consolas"/>
                <a:sym typeface="Consolas"/>
              </a:rPr>
              <a:t>),</a:t>
            </a:r>
            <a:endParaRPr b="0" i="0" sz="1800" u="none" cap="none" strike="noStrike">
              <a:solidFill>
                <a:schemeClr val="accen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[opcional parámetros de la tabla]</a:t>
            </a:r>
            <a:r>
              <a:rPr b="0" i="0" lang="es-419" sz="1800" u="none" cap="none" strike="noStrike">
                <a:solidFill>
                  <a:schemeClr val="accent1"/>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pic>
        <p:nvPicPr>
          <p:cNvPr id="435" name="Google Shape;435;p63"/>
          <p:cNvPicPr preferRelativeResize="0"/>
          <p:nvPr/>
        </p:nvPicPr>
        <p:blipFill rotWithShape="1">
          <a:blip r:embed="rId4">
            <a:alphaModFix/>
          </a:blip>
          <a:srcRect b="0" l="0" r="0" t="0"/>
          <a:stretch/>
        </p:blipFill>
        <p:spPr>
          <a:xfrm>
            <a:off x="7667713" y="2078275"/>
            <a:ext cx="986950" cy="986950"/>
          </a:xfrm>
          <a:prstGeom prst="rect">
            <a:avLst/>
          </a:prstGeom>
          <a:noFill/>
          <a:ln>
            <a:noFill/>
          </a:ln>
        </p:spPr>
      </p:pic>
      <p:sp>
        <p:nvSpPr>
          <p:cNvPr id="436" name="Google Shape;436;p63"/>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CREATE</a:t>
            </a:r>
            <a:r>
              <a:rPr i="1" lang="es-419" sz="4500">
                <a:latin typeface="Anton"/>
                <a:ea typeface="Anton"/>
                <a:cs typeface="Anton"/>
                <a:sym typeface="Anton"/>
              </a:rPr>
              <a:t> DEFINICIÓN DE CAMPOS</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2" name="Google Shape;442;p64"/>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PRUEBA DE CREACIÓN DE LA TABLA</a:t>
            </a:r>
            <a:endParaRPr b="0" i="0" sz="4500" u="none" cap="none" strike="noStrike">
              <a:solidFill>
                <a:srgbClr val="000000"/>
              </a:solidFill>
              <a:latin typeface="Arial"/>
              <a:ea typeface="Arial"/>
              <a:cs typeface="Arial"/>
              <a:sym typeface="Arial"/>
            </a:endParaRPr>
          </a:p>
        </p:txBody>
      </p:sp>
      <p:sp>
        <p:nvSpPr>
          <p:cNvPr id="443" name="Google Shape;443;p64"/>
          <p:cNvSpPr txBox="1"/>
          <p:nvPr/>
        </p:nvSpPr>
        <p:spPr>
          <a:xfrm>
            <a:off x="6265300" y="1642550"/>
            <a:ext cx="2782200" cy="1908600"/>
          </a:xfrm>
          <a:prstGeom prst="rect">
            <a:avLst/>
          </a:prstGeom>
          <a:noFill/>
          <a:ln>
            <a:noFill/>
          </a:ln>
        </p:spPr>
        <p:txBody>
          <a:bodyPr anchorCtr="0" anchor="t" bIns="91425" lIns="91425" spcFirstLastPara="1" rIns="91425" wrap="square" tIns="91425">
            <a:spAutoFit/>
          </a:bodyPr>
          <a:lstStyle/>
          <a:p>
            <a:pPr indent="0" lvl="0" marL="0" marR="38100" rtl="0" algn="ctr">
              <a:lnSpc>
                <a:spcPct val="200000"/>
              </a:lnSpc>
              <a:spcBef>
                <a:spcPts val="0"/>
              </a:spcBef>
              <a:spcAft>
                <a:spcPts val="0"/>
              </a:spcAft>
              <a:buClr>
                <a:srgbClr val="000000"/>
              </a:buClr>
              <a:buSzPts val="1900"/>
              <a:buFont typeface="Arial"/>
              <a:buNone/>
            </a:pPr>
            <a:r>
              <a:rPr b="0" i="0" lang="es-419" sz="1600" u="none" cap="none" strike="noStrike">
                <a:solidFill>
                  <a:schemeClr val="dk1"/>
                </a:solidFill>
                <a:latin typeface="Helvetica Neue Light"/>
                <a:ea typeface="Helvetica Neue Light"/>
                <a:cs typeface="Helvetica Neue Light"/>
                <a:sym typeface="Helvetica Neue Light"/>
              </a:rPr>
              <a:t>Prueba la sentencia </a:t>
            </a:r>
            <a:r>
              <a:rPr b="1" i="0" lang="es-419" sz="1600" u="none" cap="none" strike="noStrike">
                <a:solidFill>
                  <a:schemeClr val="dk1"/>
                </a:solidFill>
                <a:latin typeface="Helvetica Neue"/>
                <a:ea typeface="Helvetica Neue"/>
                <a:cs typeface="Helvetica Neue"/>
                <a:sym typeface="Helvetica Neue"/>
              </a:rPr>
              <a:t>CREATE TABLE </a:t>
            </a:r>
            <a:r>
              <a:rPr i="0" lang="es-419" sz="1600" u="none" cap="none" strike="noStrike">
                <a:solidFill>
                  <a:schemeClr val="dk1"/>
                </a:solidFill>
                <a:latin typeface="Helvetica Neue"/>
                <a:ea typeface="Helvetica Neue"/>
                <a:cs typeface="Helvetica Neue"/>
                <a:sym typeface="Helvetica Neue"/>
              </a:rPr>
              <a:t>de la </a:t>
            </a:r>
            <a:r>
              <a:rPr lang="es-419" sz="1600">
                <a:solidFill>
                  <a:schemeClr val="dk1"/>
                </a:solidFill>
                <a:latin typeface="Helvetica Neue"/>
                <a:ea typeface="Helvetica Neue"/>
                <a:cs typeface="Helvetica Neue"/>
                <a:sym typeface="Helvetica Neue"/>
              </a:rPr>
              <a:t>diapositiva anterior</a:t>
            </a:r>
            <a:r>
              <a:rPr i="0" lang="es-419" sz="1600" u="none" cap="none" strike="noStrike">
                <a:solidFill>
                  <a:schemeClr val="dk1"/>
                </a:solidFill>
                <a:latin typeface="Helvetica Neue Light"/>
                <a:ea typeface="Helvetica Neue Light"/>
                <a:cs typeface="Helvetica Neue Light"/>
                <a:sym typeface="Helvetica Neue Light"/>
              </a:rPr>
              <a:t>,</a:t>
            </a:r>
            <a:r>
              <a:rPr b="0" i="0" lang="es-419" sz="1600" u="none" cap="none" strike="noStrike">
                <a:solidFill>
                  <a:schemeClr val="dk1"/>
                </a:solidFill>
                <a:latin typeface="Helvetica Neue Light"/>
                <a:ea typeface="Helvetica Neue Light"/>
                <a:cs typeface="Helvetica Neue Light"/>
                <a:sym typeface="Helvetica Neue Light"/>
              </a:rPr>
              <a:t> en </a:t>
            </a:r>
            <a:r>
              <a:rPr b="1" i="0" lang="es-419" sz="1600" u="none" cap="none" strike="noStrike">
                <a:solidFill>
                  <a:schemeClr val="dk1"/>
                </a:solidFill>
                <a:latin typeface="Helvetica Neue"/>
                <a:ea typeface="Helvetica Neue"/>
                <a:cs typeface="Helvetica Neue"/>
                <a:sym typeface="Helvetica Neue"/>
              </a:rPr>
              <a:t>Mysql Workbench</a:t>
            </a:r>
            <a:r>
              <a:rPr b="0" i="0" lang="es-419" sz="1600" u="none" cap="none" strike="noStrike">
                <a:solidFill>
                  <a:schemeClr val="dk1"/>
                </a:solidFill>
                <a:latin typeface="Helvetica Neue Light"/>
                <a:ea typeface="Helvetica Neue Light"/>
                <a:cs typeface="Helvetica Neue Light"/>
                <a:sym typeface="Helvetica Neue Light"/>
              </a:rPr>
              <a:t>.</a:t>
            </a:r>
            <a:endParaRPr b="0" i="0" sz="600" u="none" cap="none" strike="noStrike">
              <a:solidFill>
                <a:srgbClr val="000000"/>
              </a:solidFill>
              <a:latin typeface="Arial"/>
              <a:ea typeface="Arial"/>
              <a:cs typeface="Arial"/>
              <a:sym typeface="Arial"/>
            </a:endParaRPr>
          </a:p>
        </p:txBody>
      </p:sp>
      <p:sp>
        <p:nvSpPr>
          <p:cNvPr id="444" name="Google Shape;444;p64"/>
          <p:cNvSpPr/>
          <p:nvPr/>
        </p:nvSpPr>
        <p:spPr>
          <a:xfrm>
            <a:off x="728771" y="3962715"/>
            <a:ext cx="220500" cy="220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p:txBody>
      </p:sp>
      <p:sp>
        <p:nvSpPr>
          <p:cNvPr id="445" name="Google Shape;445;p64"/>
          <p:cNvSpPr txBox="1"/>
          <p:nvPr/>
        </p:nvSpPr>
        <p:spPr>
          <a:xfrm>
            <a:off x="1019400" y="3835600"/>
            <a:ext cx="7735200" cy="8004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rgbClr val="000000"/>
              </a:buClr>
              <a:buSzPts val="1600"/>
              <a:buFont typeface="Arial"/>
              <a:buNone/>
            </a:pPr>
            <a:r>
              <a:rPr b="0" i="0" lang="es-419" sz="1600" u="none" cap="none" strike="noStrike">
                <a:solidFill>
                  <a:schemeClr val="dk1"/>
                </a:solidFill>
                <a:latin typeface="Helvetica Neue Light"/>
                <a:ea typeface="Helvetica Neue Light"/>
                <a:cs typeface="Helvetica Neue Light"/>
                <a:sym typeface="Helvetica Neue Light"/>
              </a:rPr>
              <a:t>ubica la tabla en el apartado </a:t>
            </a:r>
            <a:r>
              <a:rPr b="1" i="0" lang="es-419" sz="1600" u="none" cap="none" strike="noStrike">
                <a:solidFill>
                  <a:schemeClr val="dk1"/>
                </a:solidFill>
                <a:latin typeface="Helvetica Neue"/>
                <a:ea typeface="Helvetica Neue"/>
                <a:cs typeface="Helvetica Neue"/>
                <a:sym typeface="Helvetica Neue"/>
              </a:rPr>
              <a:t>tables</a:t>
            </a:r>
            <a:r>
              <a:rPr b="0" i="0" lang="es-419" sz="1600" u="none" cap="none" strike="noStrike">
                <a:solidFill>
                  <a:schemeClr val="dk1"/>
                </a:solidFill>
                <a:latin typeface="Helvetica Neue Light"/>
                <a:ea typeface="Helvetica Neue Light"/>
                <a:cs typeface="Helvetica Neue Light"/>
                <a:sym typeface="Helvetica Neue Light"/>
              </a:rPr>
              <a:t>, una vez ejecutado el script</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50000"/>
              </a:lnSpc>
              <a:spcBef>
                <a:spcPts val="0"/>
              </a:spcBef>
              <a:spcAft>
                <a:spcPts val="0"/>
              </a:spcAft>
              <a:buClr>
                <a:srgbClr val="000000"/>
              </a:buClr>
              <a:buSzPts val="1600"/>
              <a:buFont typeface="Arial"/>
              <a:buNone/>
            </a:pPr>
            <a:r>
              <a:rPr b="0" i="0" lang="es-419" sz="1600" u="none" cap="none" strike="noStrike">
                <a:solidFill>
                  <a:schemeClr val="dk1"/>
                </a:solidFill>
                <a:latin typeface="Helvetica Neue Light"/>
                <a:ea typeface="Helvetica Neue Light"/>
                <a:cs typeface="Helvetica Neue Light"/>
                <a:sym typeface="Helvetica Neue Light"/>
              </a:rPr>
              <a:t>si no la visualizas, pulsa </a:t>
            </a:r>
            <a:r>
              <a:rPr b="1" i="0" lang="es-419" sz="1600" u="none" cap="none" strike="noStrike">
                <a:solidFill>
                  <a:schemeClr val="dk1"/>
                </a:solidFill>
                <a:latin typeface="Helvetica Neue"/>
                <a:ea typeface="Helvetica Neue"/>
                <a:cs typeface="Helvetica Neue"/>
                <a:sym typeface="Helvetica Neue"/>
              </a:rPr>
              <a:t>refresh</a:t>
            </a:r>
            <a:r>
              <a:rPr b="0" i="0" lang="es-419" sz="1600" u="none" cap="none" strike="noStrike">
                <a:solidFill>
                  <a:schemeClr val="dk1"/>
                </a:solidFill>
                <a:latin typeface="Helvetica Neue Light"/>
                <a:ea typeface="Helvetica Neue Light"/>
                <a:cs typeface="Helvetica Neue Light"/>
                <a:sym typeface="Helvetica Neue Light"/>
              </a:rPr>
              <a:t> para actualizar la vista de objetos</a:t>
            </a:r>
            <a:endParaRPr b="0" i="0" sz="1600" u="none" cap="none" strike="noStrike">
              <a:solidFill>
                <a:schemeClr val="dk1"/>
              </a:solidFill>
              <a:latin typeface="Helvetica Neue Light"/>
              <a:ea typeface="Helvetica Neue Light"/>
              <a:cs typeface="Helvetica Neue Light"/>
              <a:sym typeface="Helvetica Neue Light"/>
            </a:endParaRPr>
          </a:p>
        </p:txBody>
      </p:sp>
      <p:sp>
        <p:nvSpPr>
          <p:cNvPr id="446" name="Google Shape;446;p64"/>
          <p:cNvSpPr/>
          <p:nvPr/>
        </p:nvSpPr>
        <p:spPr>
          <a:xfrm>
            <a:off x="728771" y="4318960"/>
            <a:ext cx="220500" cy="220500"/>
          </a:xfrm>
          <a:prstGeom prst="ellipse">
            <a:avLst/>
          </a:prstGeom>
          <a:solidFill>
            <a:srgbClr val="3CEFAB"/>
          </a:solidFill>
          <a:ln cap="flat" cmpd="sng" w="952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CEFAB"/>
              </a:solidFill>
              <a:latin typeface="Arial"/>
              <a:ea typeface="Arial"/>
              <a:cs typeface="Arial"/>
              <a:sym typeface="Arial"/>
            </a:endParaRPr>
          </a:p>
        </p:txBody>
      </p:sp>
      <p:pic>
        <p:nvPicPr>
          <p:cNvPr id="447" name="Google Shape;447;p64"/>
          <p:cNvPicPr preferRelativeResize="0"/>
          <p:nvPr/>
        </p:nvPicPr>
        <p:blipFill rotWithShape="1">
          <a:blip r:embed="rId4">
            <a:alphaModFix/>
          </a:blip>
          <a:srcRect b="0" l="0" r="0" t="0"/>
          <a:stretch/>
        </p:blipFill>
        <p:spPr>
          <a:xfrm>
            <a:off x="7788977" y="-2"/>
            <a:ext cx="1355025" cy="530550"/>
          </a:xfrm>
          <a:prstGeom prst="rect">
            <a:avLst/>
          </a:prstGeom>
          <a:noFill/>
          <a:ln>
            <a:noFill/>
          </a:ln>
        </p:spPr>
      </p:pic>
      <p:pic>
        <p:nvPicPr>
          <p:cNvPr id="448" name="Google Shape;448;p64"/>
          <p:cNvPicPr preferRelativeResize="0"/>
          <p:nvPr/>
        </p:nvPicPr>
        <p:blipFill>
          <a:blip r:embed="rId5">
            <a:alphaModFix/>
          </a:blip>
          <a:stretch>
            <a:fillRect/>
          </a:stretch>
        </p:blipFill>
        <p:spPr>
          <a:xfrm>
            <a:off x="614133" y="1131500"/>
            <a:ext cx="5493918" cy="27041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4" name="Google Shape;454;p65"/>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VERIFICACIÓN DE DATOS</a:t>
            </a:r>
            <a:endParaRPr b="0" i="0" sz="4500" u="none" cap="none" strike="noStrike">
              <a:solidFill>
                <a:srgbClr val="000000"/>
              </a:solidFill>
              <a:latin typeface="Arial"/>
              <a:ea typeface="Arial"/>
              <a:cs typeface="Arial"/>
              <a:sym typeface="Arial"/>
            </a:endParaRPr>
          </a:p>
        </p:txBody>
      </p:sp>
      <p:sp>
        <p:nvSpPr>
          <p:cNvPr id="455" name="Google Shape;455;p65"/>
          <p:cNvSpPr txBox="1"/>
          <p:nvPr/>
        </p:nvSpPr>
        <p:spPr>
          <a:xfrm>
            <a:off x="653025" y="3306604"/>
            <a:ext cx="7838100" cy="17085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19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Finalmente, puls</a:t>
            </a:r>
            <a:r>
              <a:rPr lang="es-419" sz="1800">
                <a:solidFill>
                  <a:schemeClr val="dk1"/>
                </a:solidFill>
                <a:latin typeface="Helvetica Neue Light"/>
                <a:ea typeface="Helvetica Neue Light"/>
                <a:cs typeface="Helvetica Neue Light"/>
                <a:sym typeface="Helvetica Neue Light"/>
              </a:rPr>
              <a:t>a</a:t>
            </a:r>
            <a:r>
              <a:rPr b="0" i="0" lang="es-419" sz="1800" u="none" cap="none" strike="noStrike">
                <a:solidFill>
                  <a:schemeClr val="dk1"/>
                </a:solidFill>
                <a:latin typeface="Helvetica Neue Light"/>
                <a:ea typeface="Helvetica Neue Light"/>
                <a:cs typeface="Helvetica Neue Light"/>
                <a:sym typeface="Helvetica Neue Light"/>
              </a:rPr>
              <a:t> el botón secundario del mouse sobre la tabla creada, elige del menú la opción </a:t>
            </a:r>
            <a:r>
              <a:rPr b="1" i="0" lang="es-419" sz="1800" u="none" cap="none" strike="noStrike">
                <a:solidFill>
                  <a:schemeClr val="dk1"/>
                </a:solidFill>
                <a:latin typeface="Helvetica Neue"/>
                <a:ea typeface="Helvetica Neue"/>
                <a:cs typeface="Helvetica Neue"/>
                <a:sym typeface="Helvetica Neue"/>
              </a:rPr>
              <a:t>TABLE INSPECTOR</a:t>
            </a:r>
            <a:r>
              <a:rPr b="0" i="0" lang="es-419" sz="1800" u="none" cap="none" strike="noStrike">
                <a:solidFill>
                  <a:schemeClr val="dk1"/>
                </a:solidFill>
                <a:latin typeface="Helvetica Neue Light"/>
                <a:ea typeface="Helvetica Neue Light"/>
                <a:cs typeface="Helvetica Neue Light"/>
                <a:sym typeface="Helvetica Neue Light"/>
              </a:rPr>
              <a:t>, y posiciónate en la pestaña </a:t>
            </a:r>
            <a:r>
              <a:rPr b="1" i="0" lang="es-419" sz="1800" u="none" cap="none" strike="noStrike">
                <a:solidFill>
                  <a:schemeClr val="dk1"/>
                </a:solidFill>
                <a:latin typeface="Helvetica Neue"/>
                <a:ea typeface="Helvetica Neue"/>
                <a:cs typeface="Helvetica Neue"/>
                <a:sym typeface="Helvetica Neue"/>
              </a:rPr>
              <a:t>Columns</a:t>
            </a:r>
            <a:r>
              <a:rPr b="0" i="0" lang="es-419" sz="1800" u="none" cap="none" strike="noStrike">
                <a:solidFill>
                  <a:schemeClr val="dk1"/>
                </a:solidFill>
                <a:latin typeface="Helvetica Neue Light"/>
                <a:ea typeface="Helvetica Neue Light"/>
                <a:cs typeface="Helvetica Neue Light"/>
                <a:sym typeface="Helvetica Neue Light"/>
              </a:rPr>
              <a:t>. Allí podrás verificar la generación de cada campo de la tabla y sus tipos de datos y parámetros definidos</a:t>
            </a:r>
            <a:endParaRPr b="0" i="0" sz="1800" u="none" cap="none" strike="noStrike">
              <a:solidFill>
                <a:srgbClr val="000000"/>
              </a:solidFill>
              <a:latin typeface="Arial"/>
              <a:ea typeface="Arial"/>
              <a:cs typeface="Arial"/>
              <a:sym typeface="Arial"/>
            </a:endParaRPr>
          </a:p>
        </p:txBody>
      </p:sp>
      <p:pic>
        <p:nvPicPr>
          <p:cNvPr id="456" name="Google Shape;456;p65"/>
          <p:cNvPicPr preferRelativeResize="0"/>
          <p:nvPr/>
        </p:nvPicPr>
        <p:blipFill>
          <a:blip r:embed="rId4">
            <a:alphaModFix/>
          </a:blip>
          <a:stretch>
            <a:fillRect/>
          </a:stretch>
        </p:blipFill>
        <p:spPr>
          <a:xfrm>
            <a:off x="653025" y="1266914"/>
            <a:ext cx="7838101" cy="1966810"/>
          </a:xfrm>
          <a:prstGeom prst="rect">
            <a:avLst/>
          </a:prstGeom>
          <a:noFill/>
          <a:ln>
            <a:noFill/>
          </a:ln>
        </p:spPr>
      </p:pic>
      <p:pic>
        <p:nvPicPr>
          <p:cNvPr id="457" name="Google Shape;457;p65"/>
          <p:cNvPicPr preferRelativeResize="0"/>
          <p:nvPr/>
        </p:nvPicPr>
        <p:blipFill rotWithShape="1">
          <a:blip r:embed="rId5">
            <a:alphaModFix/>
          </a:blip>
          <a:srcRect b="0" l="0" r="0" t="0"/>
          <a:stretch/>
        </p:blipFill>
        <p:spPr>
          <a:xfrm>
            <a:off x="7788977" y="-2"/>
            <a:ext cx="1355025" cy="5305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1" name="Shape 461"/>
        <p:cNvGrpSpPr/>
        <p:nvPr/>
      </p:nvGrpSpPr>
      <p:grpSpPr>
        <a:xfrm>
          <a:off x="0" y="0"/>
          <a:ext cx="0" cy="0"/>
          <a:chOff x="0" y="0"/>
          <a:chExt cx="0" cy="0"/>
        </a:xfrm>
      </p:grpSpPr>
      <p:sp>
        <p:nvSpPr>
          <p:cNvPr id="462" name="Google Shape;462;p66"/>
          <p:cNvSpPr txBox="1"/>
          <p:nvPr/>
        </p:nvSpPr>
        <p:spPr>
          <a:xfrm>
            <a:off x="-125" y="1162400"/>
            <a:ext cx="9144000" cy="208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i="1" lang="es-419" sz="3000">
                <a:solidFill>
                  <a:srgbClr val="EEFF41"/>
                </a:solidFill>
                <a:latin typeface="Anton"/>
                <a:ea typeface="Anton"/>
                <a:cs typeface="Anton"/>
                <a:sym typeface="Anton"/>
              </a:rPr>
              <a:t>PRO TIP: </a:t>
            </a:r>
            <a:r>
              <a:rPr i="1" lang="es-419" sz="3000">
                <a:solidFill>
                  <a:srgbClr val="EEFF41"/>
                </a:solidFill>
                <a:latin typeface="Anton"/>
                <a:ea typeface="Anton"/>
                <a:cs typeface="Anton"/>
                <a:sym typeface="Anton"/>
              </a:rPr>
              <a:t>ALTERNATIVA PARA VISUALIZAR INFORMACIÓN:</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2000"/>
              <a:buFont typeface="Arial"/>
              <a:buNone/>
            </a:pPr>
            <a:r>
              <a:rPr i="1" lang="es-419" sz="2000">
                <a:solidFill>
                  <a:schemeClr val="lt1"/>
                </a:solidFill>
                <a:latin typeface="Helvetica Neue Light"/>
                <a:ea typeface="Helvetica Neue Light"/>
                <a:cs typeface="Helvetica Neue Light"/>
                <a:sym typeface="Helvetica Neue Light"/>
              </a:rPr>
              <a:t>Podemos ver la información de la estructura de la tabla, utilizando el comando DESCRIBE, específico para ello. Este nos permitirá visualizar una vista previa, de la misma información que vemos de la forma anteriormente descripta.</a:t>
            </a:r>
            <a:endParaRPr i="1" sz="2000">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i="1" lang="es-419" sz="2000">
                <a:solidFill>
                  <a:schemeClr val="lt1"/>
                </a:solidFill>
                <a:latin typeface="Helvetica Neue Light"/>
                <a:ea typeface="Helvetica Neue Light"/>
                <a:cs typeface="Helvetica Neue Light"/>
                <a:sym typeface="Helvetica Neue Light"/>
              </a:rPr>
              <a:t>En este ejemplo, el comando a ejecutar seria: ‘DESCRIBE pay;’</a:t>
            </a:r>
            <a:endParaRPr i="1" sz="2000">
              <a:solidFill>
                <a:schemeClr val="lt1"/>
              </a:solidFill>
              <a:latin typeface="Helvetica Neue Light"/>
              <a:ea typeface="Helvetica Neue Light"/>
              <a:cs typeface="Helvetica Neue Light"/>
              <a:sym typeface="Helvetica Neue Light"/>
            </a:endParaRPr>
          </a:p>
        </p:txBody>
      </p:sp>
      <p:pic>
        <p:nvPicPr>
          <p:cNvPr id="463" name="Google Shape;463;p66"/>
          <p:cNvPicPr preferRelativeResize="0"/>
          <p:nvPr/>
        </p:nvPicPr>
        <p:blipFill rotWithShape="1">
          <a:blip r:embed="rId4">
            <a:alphaModFix/>
          </a:blip>
          <a:srcRect b="0" l="0" r="0" t="0"/>
          <a:stretch/>
        </p:blipFill>
        <p:spPr>
          <a:xfrm>
            <a:off x="3831925" y="182273"/>
            <a:ext cx="1186525" cy="1186525"/>
          </a:xfrm>
          <a:prstGeom prst="rect">
            <a:avLst/>
          </a:prstGeom>
          <a:noFill/>
          <a:ln>
            <a:noFill/>
          </a:ln>
        </p:spPr>
      </p:pic>
      <p:pic>
        <p:nvPicPr>
          <p:cNvPr id="464" name="Google Shape;464;p66"/>
          <p:cNvPicPr preferRelativeResize="0"/>
          <p:nvPr/>
        </p:nvPicPr>
        <p:blipFill>
          <a:blip r:embed="rId5">
            <a:alphaModFix/>
          </a:blip>
          <a:stretch>
            <a:fillRect/>
          </a:stretch>
        </p:blipFill>
        <p:spPr>
          <a:xfrm>
            <a:off x="2609725" y="3436100"/>
            <a:ext cx="3924300" cy="1485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68" name="Shape 468"/>
        <p:cNvGrpSpPr/>
        <p:nvPr/>
      </p:nvGrpSpPr>
      <p:grpSpPr>
        <a:xfrm>
          <a:off x="0" y="0"/>
          <a:ext cx="0" cy="0"/>
          <a:chOff x="0" y="0"/>
          <a:chExt cx="0" cy="0"/>
        </a:xfrm>
      </p:grpSpPr>
      <p:sp>
        <p:nvSpPr>
          <p:cNvPr id="469" name="Google Shape;469;p67"/>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2</a:t>
            </a:r>
            <a:endParaRPr i="1" sz="2200">
              <a:solidFill>
                <a:srgbClr val="121212"/>
              </a:solidFill>
              <a:latin typeface="Anton"/>
              <a:ea typeface="Anton"/>
              <a:cs typeface="Anton"/>
              <a:sym typeface="Anton"/>
            </a:endParaRPr>
          </a:p>
        </p:txBody>
      </p:sp>
      <p:pic>
        <p:nvPicPr>
          <p:cNvPr id="470" name="Google Shape;470;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4" name="Shape 474"/>
        <p:cNvGrpSpPr/>
        <p:nvPr/>
      </p:nvGrpSpPr>
      <p:grpSpPr>
        <a:xfrm>
          <a:off x="0" y="0"/>
          <a:ext cx="0" cy="0"/>
          <a:chOff x="0" y="0"/>
          <a:chExt cx="0" cy="0"/>
        </a:xfrm>
      </p:grpSpPr>
      <p:sp>
        <p:nvSpPr>
          <p:cNvPr id="475" name="Google Shape;475;p68"/>
          <p:cNvSpPr txBox="1"/>
          <p:nvPr/>
        </p:nvSpPr>
        <p:spPr>
          <a:xfrm>
            <a:off x="2187450" y="2077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DDL: ALTER</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1" name="Google Shape;481;p69"/>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ALTER</a:t>
            </a:r>
            <a:endParaRPr b="0" i="0" sz="4500" u="none" cap="none" strike="noStrike">
              <a:solidFill>
                <a:srgbClr val="000000"/>
              </a:solidFill>
              <a:latin typeface="Arial"/>
              <a:ea typeface="Arial"/>
              <a:cs typeface="Arial"/>
              <a:sym typeface="Arial"/>
            </a:endParaRPr>
          </a:p>
        </p:txBody>
      </p:sp>
      <p:sp>
        <p:nvSpPr>
          <p:cNvPr id="482" name="Google Shape;482;p69"/>
          <p:cNvSpPr txBox="1"/>
          <p:nvPr/>
        </p:nvSpPr>
        <p:spPr>
          <a:xfrm>
            <a:off x="549675" y="1413025"/>
            <a:ext cx="6591900" cy="12849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La sentencia </a:t>
            </a:r>
            <a:r>
              <a:rPr b="1" i="0" lang="es-419" sz="1800" u="none" cap="none" strike="noStrike">
                <a:solidFill>
                  <a:srgbClr val="000000"/>
                </a:solidFill>
                <a:latin typeface="Helvetica Neue"/>
                <a:ea typeface="Helvetica Neue"/>
                <a:cs typeface="Helvetica Neue"/>
                <a:sym typeface="Helvetica Neue"/>
              </a:rPr>
              <a:t>ALTER</a:t>
            </a:r>
            <a:r>
              <a:rPr b="0" i="0" lang="es-419" sz="1800" u="none" cap="none" strike="noStrike">
                <a:solidFill>
                  <a:srgbClr val="000000"/>
                </a:solidFill>
                <a:latin typeface="Helvetica Neue Light"/>
                <a:ea typeface="Helvetica Neue Light"/>
                <a:cs typeface="Helvetica Neue Light"/>
                <a:sym typeface="Helvetica Neue Light"/>
              </a:rPr>
              <a:t> </a:t>
            </a:r>
            <a:r>
              <a:rPr b="0" i="0" lang="es-419" sz="1800" u="none" cap="none" strike="noStrike">
                <a:solidFill>
                  <a:schemeClr val="dk1"/>
                </a:solidFill>
                <a:latin typeface="Helvetica Neue Light"/>
                <a:ea typeface="Helvetica Neue Light"/>
                <a:cs typeface="Helvetica Neue Light"/>
                <a:sym typeface="Helvetica Neue Light"/>
              </a:rPr>
              <a:t>, del inglés “</a:t>
            </a:r>
            <a:r>
              <a:rPr b="0" i="1" lang="es-419" sz="1800" u="none" cap="none" strike="noStrike">
                <a:solidFill>
                  <a:schemeClr val="dk1"/>
                </a:solidFill>
                <a:latin typeface="Helvetica Neue Light"/>
                <a:ea typeface="Helvetica Neue Light"/>
                <a:cs typeface="Helvetica Neue Light"/>
                <a:sym typeface="Helvetica Neue Light"/>
              </a:rPr>
              <a:t>alterar</a:t>
            </a:r>
            <a:r>
              <a:rPr b="0" i="0" lang="es-419" sz="1800" u="none" cap="none" strike="noStrike">
                <a:solidFill>
                  <a:schemeClr val="dk1"/>
                </a:solidFill>
                <a:latin typeface="Helvetica Neue Light"/>
                <a:ea typeface="Helvetica Neue Light"/>
                <a:cs typeface="Helvetica Neue Light"/>
                <a:sym typeface="Helvetica Neue Light"/>
              </a:rPr>
              <a:t>”, permite modificar la estructura de una tabla u objeto de base de datos.</a:t>
            </a:r>
            <a:endParaRPr b="0" i="0" sz="1800" u="none" cap="none" strike="noStrike">
              <a:solidFill>
                <a:srgbClr val="1E1E1E"/>
              </a:solidFill>
              <a:latin typeface="Helvetica Neue"/>
              <a:ea typeface="Helvetica Neue"/>
              <a:cs typeface="Helvetica Neue"/>
              <a:sym typeface="Helvetica Neue"/>
            </a:endParaRPr>
          </a:p>
        </p:txBody>
      </p:sp>
      <p:pic>
        <p:nvPicPr>
          <p:cNvPr id="483" name="Google Shape;483;p69"/>
          <p:cNvPicPr preferRelativeResize="0"/>
          <p:nvPr/>
        </p:nvPicPr>
        <p:blipFill rotWithShape="1">
          <a:blip r:embed="rId4">
            <a:alphaModFix/>
          </a:blip>
          <a:srcRect b="0" l="4643" r="0" t="0"/>
          <a:stretch/>
        </p:blipFill>
        <p:spPr>
          <a:xfrm>
            <a:off x="7263100" y="1066925"/>
            <a:ext cx="1225235" cy="1284900"/>
          </a:xfrm>
          <a:prstGeom prst="rect">
            <a:avLst/>
          </a:prstGeom>
          <a:noFill/>
          <a:ln>
            <a:noFill/>
          </a:ln>
        </p:spPr>
      </p:pic>
      <p:sp>
        <p:nvSpPr>
          <p:cNvPr id="484" name="Google Shape;484;p69"/>
          <p:cNvSpPr txBox="1"/>
          <p:nvPr/>
        </p:nvSpPr>
        <p:spPr>
          <a:xfrm>
            <a:off x="549675" y="3044025"/>
            <a:ext cx="7840500" cy="818100"/>
          </a:xfrm>
          <a:prstGeom prst="rect">
            <a:avLst/>
          </a:prstGeom>
          <a:noFill/>
          <a:ln>
            <a:noFill/>
          </a:ln>
        </p:spPr>
        <p:txBody>
          <a:bodyPr anchorCtr="0" anchor="t" bIns="91425" lIns="91425" spcFirstLastPara="1" rIns="91425" wrap="square" tIns="91425">
            <a:spAutoFit/>
          </a:bodyPr>
          <a:lstStyle/>
          <a:p>
            <a:pPr indent="0" lvl="0" marL="0" marR="38100" rtl="0" algn="ctr">
              <a:lnSpc>
                <a:spcPct val="128571"/>
              </a:lnSpc>
              <a:spcBef>
                <a:spcPts val="0"/>
              </a:spcBef>
              <a:spcAft>
                <a:spcPts val="0"/>
              </a:spcAft>
              <a:buNone/>
            </a:pPr>
            <a:r>
              <a:rPr lang="es-419" sz="1800">
                <a:solidFill>
                  <a:schemeClr val="dk1"/>
                </a:solidFill>
                <a:highlight>
                  <a:srgbClr val="3CEFAB"/>
                </a:highlight>
                <a:latin typeface="Helvetica Neue Light"/>
                <a:ea typeface="Helvetica Neue Light"/>
                <a:cs typeface="Helvetica Neue Light"/>
                <a:sym typeface="Helvetica Neue Light"/>
              </a:rPr>
              <a:t>Con ella podemos agregar/quitar campos, modificar el tipo de datos de un campo y agregar o quitar índices.</a:t>
            </a:r>
            <a:endParaRPr sz="1800">
              <a:highlight>
                <a:srgbClr val="3CEFAB"/>
              </a:highlight>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0"/>
          <p:cNvSpPr/>
          <p:nvPr/>
        </p:nvSpPr>
        <p:spPr>
          <a:xfrm>
            <a:off x="0" y="2571750"/>
            <a:ext cx="9144000" cy="26142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0" name="Google Shape;490;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91" name="Google Shape;491;p70"/>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 </a:t>
            </a:r>
            <a:r>
              <a:rPr b="0" i="1" lang="es-419" sz="4500" u="none" cap="none" strike="noStrike">
                <a:solidFill>
                  <a:srgbClr val="000000"/>
                </a:solidFill>
                <a:latin typeface="Anton"/>
                <a:ea typeface="Anton"/>
                <a:cs typeface="Anton"/>
                <a:sym typeface="Anton"/>
              </a:rPr>
              <a:t>DDL ALTER</a:t>
            </a:r>
            <a:endParaRPr b="0" i="0" sz="4500" u="none" cap="none" strike="noStrike">
              <a:solidFill>
                <a:srgbClr val="000000"/>
              </a:solidFill>
              <a:latin typeface="Arial"/>
              <a:ea typeface="Arial"/>
              <a:cs typeface="Arial"/>
              <a:sym typeface="Arial"/>
            </a:endParaRPr>
          </a:p>
        </p:txBody>
      </p:sp>
      <p:sp>
        <p:nvSpPr>
          <p:cNvPr id="492" name="Google Shape;492;p70"/>
          <p:cNvSpPr txBox="1"/>
          <p:nvPr/>
        </p:nvSpPr>
        <p:spPr>
          <a:xfrm>
            <a:off x="549675" y="1347325"/>
            <a:ext cx="5964600" cy="33123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Veamos a continuación</a:t>
            </a:r>
            <a:r>
              <a:rPr lang="es-419" sz="1800">
                <a:latin typeface="Helvetica Neue Light"/>
                <a:ea typeface="Helvetica Neue Light"/>
                <a:cs typeface="Helvetica Neue Light"/>
                <a:sym typeface="Helvetica Neue Light"/>
              </a:rPr>
              <a:t> </a:t>
            </a:r>
            <a:r>
              <a:rPr b="0" i="0" lang="es-419" sz="1800" u="none" cap="none" strike="noStrike">
                <a:solidFill>
                  <a:srgbClr val="000000"/>
                </a:solidFill>
                <a:latin typeface="Helvetica Neue Light"/>
                <a:ea typeface="Helvetica Neue Light"/>
                <a:cs typeface="Helvetica Neue Light"/>
                <a:sym typeface="Helvetica Neue Light"/>
              </a:rPr>
              <a:t>cómo podemos agregar un campo a la una tabla </a:t>
            </a:r>
            <a:r>
              <a:rPr lang="es-419" sz="1800">
                <a:latin typeface="Helvetica Neue"/>
                <a:ea typeface="Helvetica Neue"/>
                <a:cs typeface="Helvetica Neue"/>
                <a:sym typeface="Helvetica Neue"/>
              </a:rPr>
              <a:t>ya </a:t>
            </a:r>
            <a:r>
              <a:rPr b="0" i="0" lang="es-419" sz="1800" u="none" cap="none" strike="noStrike">
                <a:solidFill>
                  <a:srgbClr val="000000"/>
                </a:solidFill>
                <a:latin typeface="Helvetica Neue Light"/>
                <a:ea typeface="Helvetica Neue Light"/>
                <a:cs typeface="Helvetica Neue Light"/>
                <a:sym typeface="Helvetica Neue Light"/>
              </a:rPr>
              <a:t>creada</a:t>
            </a:r>
            <a:r>
              <a:rPr lang="es-419"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ALTER TABLE</a:t>
            </a:r>
            <a:r>
              <a:rPr b="0" i="0" lang="es-419" sz="1800" u="none" cap="none" strike="noStrike">
                <a:solidFill>
                  <a:schemeClr val="lt1"/>
                </a:solidFill>
                <a:latin typeface="Consolas"/>
                <a:ea typeface="Consolas"/>
                <a:cs typeface="Consolas"/>
                <a:sym typeface="Consolas"/>
              </a:rPr>
              <a:t> [nombre de la tabla]</a:t>
            </a:r>
            <a:br>
              <a:rPr b="0" i="0" lang="es-419" sz="1800" u="none" cap="none" strike="noStrike">
                <a:solidFill>
                  <a:schemeClr val="lt1"/>
                </a:solidFill>
                <a:latin typeface="Consolas"/>
                <a:ea typeface="Consolas"/>
                <a:cs typeface="Consolas"/>
                <a:sym typeface="Consolas"/>
              </a:rPr>
            </a:br>
            <a:r>
              <a:rPr b="0" i="0" lang="es-419" sz="1800" u="none" cap="none" strike="noStrike">
                <a:solidFill>
                  <a:schemeClr val="accent1"/>
                </a:solidFill>
                <a:latin typeface="Consolas"/>
                <a:ea typeface="Consolas"/>
                <a:cs typeface="Consolas"/>
                <a:sym typeface="Consolas"/>
              </a:rPr>
              <a:t>ADD </a:t>
            </a:r>
            <a:r>
              <a:rPr b="0" i="0" lang="es-419" sz="1800" u="none" cap="none" strike="noStrike">
                <a:solidFill>
                  <a:schemeClr val="lt1"/>
                </a:solidFill>
                <a:latin typeface="Consolas"/>
                <a:ea typeface="Consolas"/>
                <a:cs typeface="Consolas"/>
                <a:sym typeface="Consolas"/>
              </a:rPr>
              <a:t>[definiciones de columnas];</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1E1E1E"/>
              </a:solidFill>
              <a:latin typeface="Helvetica Neue"/>
              <a:ea typeface="Helvetica Neue"/>
              <a:cs typeface="Helvetica Neue"/>
              <a:sym typeface="Helvetica Neue"/>
            </a:endParaRPr>
          </a:p>
        </p:txBody>
      </p:sp>
      <p:pic>
        <p:nvPicPr>
          <p:cNvPr id="493" name="Google Shape;493;p70"/>
          <p:cNvPicPr preferRelativeResize="0"/>
          <p:nvPr/>
        </p:nvPicPr>
        <p:blipFill rotWithShape="1">
          <a:blip r:embed="rId4">
            <a:alphaModFix/>
          </a:blip>
          <a:srcRect b="0" l="0" r="0" t="0"/>
          <a:stretch/>
        </p:blipFill>
        <p:spPr>
          <a:xfrm>
            <a:off x="7249625" y="727950"/>
            <a:ext cx="1504826" cy="15048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99" name="Google Shape;499;p71"/>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a:t>
            </a:r>
            <a:r>
              <a:rPr b="0" i="1" lang="es-419" sz="4500" u="none" cap="none" strike="noStrike">
                <a:solidFill>
                  <a:srgbClr val="000000"/>
                </a:solidFill>
                <a:latin typeface="Anton"/>
                <a:ea typeface="Anton"/>
                <a:cs typeface="Anton"/>
                <a:sym typeface="Anton"/>
              </a:rPr>
              <a:t> DDL ALTER</a:t>
            </a:r>
            <a:endParaRPr b="0" i="0" sz="4500" u="none" cap="none" strike="noStrike">
              <a:solidFill>
                <a:srgbClr val="000000"/>
              </a:solidFill>
              <a:latin typeface="Arial"/>
              <a:ea typeface="Arial"/>
              <a:cs typeface="Arial"/>
              <a:sym typeface="Arial"/>
            </a:endParaRPr>
          </a:p>
        </p:txBody>
      </p:sp>
      <p:sp>
        <p:nvSpPr>
          <p:cNvPr id="500" name="Google Shape;500;p71"/>
          <p:cNvSpPr txBox="1"/>
          <p:nvPr/>
        </p:nvSpPr>
        <p:spPr>
          <a:xfrm>
            <a:off x="395225" y="1225700"/>
            <a:ext cx="7172700" cy="33123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1" i="0" lang="es-419" sz="1800" u="none" cap="none" strike="noStrike">
                <a:solidFill>
                  <a:srgbClr val="000000"/>
                </a:solidFill>
                <a:latin typeface="Consolas"/>
                <a:ea typeface="Consolas"/>
                <a:cs typeface="Consolas"/>
                <a:sym typeface="Consolas"/>
              </a:rPr>
              <a:t>[nombre de la tabla]</a:t>
            </a:r>
            <a:r>
              <a:rPr b="0" i="0" lang="es-419" sz="1800" u="none" cap="none" strike="noStrike">
                <a:solidFill>
                  <a:srgbClr val="000000"/>
                </a:solidFill>
                <a:latin typeface="Helvetica Neue Light"/>
                <a:ea typeface="Helvetica Neue Light"/>
                <a:cs typeface="Helvetica Neue Light"/>
                <a:sym typeface="Helvetica Neue Light"/>
              </a:rPr>
              <a:t>: nombre </a:t>
            </a:r>
            <a:r>
              <a:rPr lang="es-419" sz="1800">
                <a:latin typeface="Helvetica Neue Light"/>
                <a:ea typeface="Helvetica Neue Light"/>
                <a:cs typeface="Helvetica Neue Light"/>
                <a:sym typeface="Helvetica Neue Light"/>
              </a:rPr>
              <a:t>de la tabla a alterar. Ejemplo: </a:t>
            </a:r>
            <a:r>
              <a:rPr b="1" lang="es-419" sz="1800">
                <a:latin typeface="Helvetica Neue"/>
                <a:ea typeface="Helvetica Neue"/>
                <a:cs typeface="Helvetica Neue"/>
                <a:sym typeface="Helvetica Neue"/>
              </a:rPr>
              <a:t>friend</a:t>
            </a:r>
            <a:endParaRPr b="1" i="0" sz="1800" u="none" cap="none" strike="noStrike">
              <a:solidFill>
                <a:srgbClr val="000000"/>
              </a:solidFill>
              <a:latin typeface="Helvetica Neue"/>
              <a:ea typeface="Helvetica Neue"/>
              <a:cs typeface="Helvetica Neue"/>
              <a:sym typeface="Helvetica Neue"/>
            </a:endParaRPr>
          </a:p>
          <a:p>
            <a:pPr indent="0" lvl="0" marL="0" marR="38100" rtl="0" algn="l">
              <a:lnSpc>
                <a:spcPct val="128571"/>
              </a:lnSpc>
              <a:spcBef>
                <a:spcPts val="0"/>
              </a:spcBef>
              <a:spcAft>
                <a:spcPts val="0"/>
              </a:spcAft>
              <a:buClr>
                <a:srgbClr val="000000"/>
              </a:buClr>
              <a:buSzPts val="11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419" sz="1800" u="none" cap="none" strike="noStrike">
                <a:solidFill>
                  <a:schemeClr val="dk1"/>
                </a:solidFill>
                <a:latin typeface="Consolas"/>
                <a:ea typeface="Consolas"/>
                <a:cs typeface="Consolas"/>
                <a:sym typeface="Consolas"/>
              </a:rPr>
              <a:t>ADD</a:t>
            </a:r>
            <a:r>
              <a:rPr b="0" i="0" lang="es-419" sz="1800" u="none" cap="none" strike="noStrike">
                <a:solidFill>
                  <a:schemeClr val="dk1"/>
                </a:solidFill>
                <a:latin typeface="Helvetica Neue Light"/>
                <a:ea typeface="Helvetica Neue Light"/>
                <a:cs typeface="Helvetica Neue Light"/>
                <a:sym typeface="Helvetica Neue Light"/>
              </a:rPr>
              <a:t>: es la acción que realizaremos sobre la tabla. En este caso, agregar un nuevo campo.</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419" sz="1800" u="none" cap="none" strike="noStrike">
                <a:solidFill>
                  <a:schemeClr val="dk1"/>
                </a:solidFill>
                <a:latin typeface="Consolas"/>
                <a:ea typeface="Consolas"/>
                <a:cs typeface="Consolas"/>
                <a:sym typeface="Consolas"/>
              </a:rPr>
              <a:t>[definición de columna]</a:t>
            </a:r>
            <a:r>
              <a:rPr b="0" i="0" lang="es-419" sz="1800" u="none" cap="none" strike="noStrike">
                <a:solidFill>
                  <a:schemeClr val="dk1"/>
                </a:solidFill>
                <a:latin typeface="Helvetica Neue Light"/>
                <a:ea typeface="Helvetica Neue Light"/>
                <a:cs typeface="Helvetica Neue Light"/>
                <a:sym typeface="Helvetica Neue Light"/>
              </a:rPr>
              <a:t>: Definimos la o las nuevas columnas, tal como hicimos con la sentencia </a:t>
            </a:r>
            <a:r>
              <a:rPr b="1" i="0" lang="es-419" sz="1800" u="none" cap="none" strike="noStrike">
                <a:solidFill>
                  <a:schemeClr val="dk1"/>
                </a:solidFill>
                <a:latin typeface="Helvetica Neue"/>
                <a:ea typeface="Helvetica Neue"/>
                <a:cs typeface="Helvetica Neue"/>
                <a:sym typeface="Helvetica Neue"/>
              </a:rPr>
              <a:t>CREATE</a:t>
            </a:r>
            <a:r>
              <a:rPr b="0" i="0" lang="es-419"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rgbClr val="1E1E1E"/>
              </a:solidFill>
              <a:latin typeface="Helvetica Neue"/>
              <a:ea typeface="Helvetica Neue"/>
              <a:cs typeface="Helvetica Neue"/>
              <a:sym typeface="Helvetica Neue"/>
            </a:endParaRPr>
          </a:p>
        </p:txBody>
      </p:sp>
      <p:pic>
        <p:nvPicPr>
          <p:cNvPr id="501" name="Google Shape;501;p71"/>
          <p:cNvPicPr preferRelativeResize="0"/>
          <p:nvPr/>
        </p:nvPicPr>
        <p:blipFill rotWithShape="1">
          <a:blip r:embed="rId4">
            <a:alphaModFix/>
          </a:blip>
          <a:srcRect b="0" l="0" r="0" t="0"/>
          <a:stretch/>
        </p:blipFill>
        <p:spPr>
          <a:xfrm>
            <a:off x="7930571" y="1225700"/>
            <a:ext cx="944650" cy="9446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2"/>
          <p:cNvSpPr/>
          <p:nvPr/>
        </p:nvSpPr>
        <p:spPr>
          <a:xfrm>
            <a:off x="50" y="2975875"/>
            <a:ext cx="9144000" cy="21675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7" name="Google Shape;507;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08" name="Google Shape;508;p72"/>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100" u="none" cap="none" strike="noStrike">
                <a:solidFill>
                  <a:srgbClr val="000000"/>
                </a:solidFill>
                <a:latin typeface="Anton"/>
                <a:ea typeface="Anton"/>
                <a:cs typeface="Anton"/>
                <a:sym typeface="Anton"/>
              </a:rPr>
              <a:t>DDL: ALTER (</a:t>
            </a:r>
            <a:r>
              <a:rPr i="1" lang="es-419" sz="4100">
                <a:latin typeface="Anton"/>
                <a:ea typeface="Anton"/>
                <a:cs typeface="Anton"/>
                <a:sym typeface="Anton"/>
              </a:rPr>
              <a:t>PARÁMETROS DE LA TABLA</a:t>
            </a:r>
            <a:r>
              <a:rPr b="0" i="1" lang="es-419" sz="4100" u="none" cap="none" strike="noStrike">
                <a:solidFill>
                  <a:srgbClr val="000000"/>
                </a:solidFill>
                <a:latin typeface="Anton"/>
                <a:ea typeface="Anton"/>
                <a:cs typeface="Anton"/>
                <a:sym typeface="Anton"/>
              </a:rPr>
              <a:t>)</a:t>
            </a:r>
            <a:endParaRPr b="0" i="0" sz="4100" u="none" cap="none" strike="noStrike">
              <a:solidFill>
                <a:srgbClr val="000000"/>
              </a:solidFill>
              <a:latin typeface="Arial"/>
              <a:ea typeface="Arial"/>
              <a:cs typeface="Arial"/>
              <a:sym typeface="Arial"/>
            </a:endParaRPr>
          </a:p>
        </p:txBody>
      </p:sp>
      <p:sp>
        <p:nvSpPr>
          <p:cNvPr id="509" name="Google Shape;509;p72"/>
          <p:cNvSpPr txBox="1"/>
          <p:nvPr/>
        </p:nvSpPr>
        <p:spPr>
          <a:xfrm>
            <a:off x="1769250" y="3401175"/>
            <a:ext cx="6985200" cy="10158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ALTER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pay</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ADD </a:t>
            </a:r>
            <a:r>
              <a:rPr lang="es-419" sz="1800">
                <a:solidFill>
                  <a:srgbClr val="E0FF00"/>
                </a:solidFill>
                <a:latin typeface="Consolas"/>
                <a:ea typeface="Consolas"/>
                <a:cs typeface="Consolas"/>
                <a:sym typeface="Consolas"/>
              </a:rPr>
              <a:t>country</a:t>
            </a:r>
            <a:r>
              <a:rPr lang="es-419" sz="1800">
                <a:solidFill>
                  <a:srgbClr val="E0FF00"/>
                </a:solidFill>
                <a:latin typeface="Consolas"/>
                <a:ea typeface="Consolas"/>
                <a:cs typeface="Consolas"/>
                <a:sym typeface="Consolas"/>
              </a:rPr>
              <a:t> </a:t>
            </a:r>
            <a:r>
              <a:rPr lang="es-419" sz="1800">
                <a:solidFill>
                  <a:srgbClr val="3CEFAB"/>
                </a:solidFill>
                <a:latin typeface="Consolas"/>
                <a:ea typeface="Consolas"/>
                <a:cs typeface="Consolas"/>
                <a:sym typeface="Consolas"/>
              </a:rPr>
              <a:t>VARCHAR(30)</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sp>
        <p:nvSpPr>
          <p:cNvPr id="510" name="Google Shape;510;p72"/>
          <p:cNvSpPr txBox="1"/>
          <p:nvPr/>
        </p:nvSpPr>
        <p:spPr>
          <a:xfrm>
            <a:off x="549675" y="1427925"/>
            <a:ext cx="66759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19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Agreguemos a continuación un campo en nuestra tabla </a:t>
            </a:r>
            <a:r>
              <a:rPr b="1" lang="es-419" sz="1800">
                <a:solidFill>
                  <a:schemeClr val="dk1"/>
                </a:solidFill>
                <a:latin typeface="Helvetica Neue"/>
                <a:ea typeface="Helvetica Neue"/>
                <a:cs typeface="Helvetica Neue"/>
                <a:sym typeface="Helvetica Neue"/>
              </a:rPr>
              <a:t>pay</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9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El mismo se llamará </a:t>
            </a:r>
            <a:r>
              <a:rPr b="1" lang="es-419" sz="1800">
                <a:solidFill>
                  <a:schemeClr val="dk1"/>
                </a:solidFill>
                <a:latin typeface="Helvetica Neue"/>
                <a:ea typeface="Helvetica Neue"/>
                <a:cs typeface="Helvetica Neue"/>
                <a:sym typeface="Helvetica Neue"/>
              </a:rPr>
              <a:t>country </a:t>
            </a:r>
            <a:r>
              <a:rPr b="0" i="0" lang="es-419" sz="1800" u="none" cap="none" strike="noStrike">
                <a:solidFill>
                  <a:schemeClr val="dk1"/>
                </a:solidFill>
                <a:latin typeface="Helvetica Neue Light"/>
                <a:ea typeface="Helvetica Neue Light"/>
                <a:cs typeface="Helvetica Neue Light"/>
                <a:sym typeface="Helvetica Neue Light"/>
              </a:rPr>
              <a:t>y será del tipo </a:t>
            </a:r>
            <a:r>
              <a:rPr b="1" lang="es-419" sz="1800">
                <a:solidFill>
                  <a:schemeClr val="dk1"/>
                </a:solidFill>
                <a:latin typeface="Helvetica Neue"/>
                <a:ea typeface="Helvetica Neue"/>
                <a:cs typeface="Helvetica Neue"/>
                <a:sym typeface="Helvetica Neue"/>
              </a:rPr>
              <a:t>VARCHAR</a:t>
            </a:r>
            <a:r>
              <a:rPr b="0" i="0" lang="es-419"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rgbClr val="000000"/>
              </a:solidFill>
              <a:latin typeface="Arial"/>
              <a:ea typeface="Arial"/>
              <a:cs typeface="Arial"/>
              <a:sym typeface="Arial"/>
            </a:endParaRPr>
          </a:p>
        </p:txBody>
      </p:sp>
      <p:pic>
        <p:nvPicPr>
          <p:cNvPr id="511" name="Google Shape;511;p72"/>
          <p:cNvPicPr preferRelativeResize="0"/>
          <p:nvPr/>
        </p:nvPicPr>
        <p:blipFill rotWithShape="1">
          <a:blip r:embed="rId4">
            <a:alphaModFix/>
          </a:blip>
          <a:srcRect b="0" l="0" r="0" t="0"/>
          <a:stretch/>
        </p:blipFill>
        <p:spPr>
          <a:xfrm>
            <a:off x="7930571" y="1225700"/>
            <a:ext cx="944650" cy="944650"/>
          </a:xfrm>
          <a:prstGeom prst="rect">
            <a:avLst/>
          </a:prstGeom>
          <a:noFill/>
          <a:ln>
            <a:noFill/>
          </a:ln>
        </p:spPr>
      </p:pic>
      <p:pic>
        <p:nvPicPr>
          <p:cNvPr id="512" name="Google Shape;512;p72"/>
          <p:cNvPicPr preferRelativeResize="0"/>
          <p:nvPr/>
        </p:nvPicPr>
        <p:blipFill rotWithShape="1">
          <a:blip r:embed="rId5">
            <a:alphaModFix/>
          </a:blip>
          <a:srcRect b="0" l="0" r="0" t="0"/>
          <a:stretch/>
        </p:blipFill>
        <p:spPr>
          <a:xfrm>
            <a:off x="7957475" y="-2"/>
            <a:ext cx="1186525" cy="464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9"/>
          <p:cNvSpPr txBox="1"/>
          <p:nvPr>
            <p:ph type="ctrTitle"/>
          </p:nvPr>
        </p:nvSpPr>
        <p:spPr>
          <a:xfrm>
            <a:off x="176575" y="199288"/>
            <a:ext cx="7552800" cy="42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500"/>
              <a:buNone/>
            </a:pPr>
            <a:r>
              <a:rPr i="1" lang="es-419" sz="2000">
                <a:latin typeface="Anton"/>
                <a:ea typeface="Anton"/>
                <a:cs typeface="Anton"/>
                <a:sym typeface="Anton"/>
              </a:rPr>
              <a:t>MAPA DE CONCEPTOS CLASE 6</a:t>
            </a:r>
            <a:endParaRPr i="1" sz="2000">
              <a:latin typeface="Anton"/>
              <a:ea typeface="Anton"/>
              <a:cs typeface="Anton"/>
              <a:sym typeface="Anton"/>
            </a:endParaRPr>
          </a:p>
        </p:txBody>
      </p:sp>
      <p:pic>
        <p:nvPicPr>
          <p:cNvPr id="90" name="Google Shape;90;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91" name="Google Shape;91;p19"/>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92" name="Google Shape;92;p19"/>
          <p:cNvSpPr/>
          <p:nvPr/>
        </p:nvSpPr>
        <p:spPr>
          <a:xfrm>
            <a:off x="295972" y="2384250"/>
            <a:ext cx="19146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300" u="none" cap="none" strike="noStrike">
                <a:solidFill>
                  <a:srgbClr val="FFFFFF"/>
                </a:solidFill>
                <a:latin typeface="Helvetica Neue"/>
                <a:ea typeface="Helvetica Neue"/>
                <a:cs typeface="Helvetica Neue"/>
                <a:sym typeface="Helvetica Neue"/>
              </a:rPr>
              <a:t>CONSULTAS SQL</a:t>
            </a:r>
            <a:endParaRPr b="1" i="0" sz="1300" u="none" cap="none" strike="noStrike">
              <a:solidFill>
                <a:srgbClr val="FFFFFF"/>
              </a:solidFill>
              <a:latin typeface="Helvetica Neue"/>
              <a:ea typeface="Helvetica Neue"/>
              <a:cs typeface="Helvetica Neue"/>
              <a:sym typeface="Helvetica Neue"/>
            </a:endParaRPr>
          </a:p>
        </p:txBody>
      </p:sp>
      <p:sp>
        <p:nvSpPr>
          <p:cNvPr id="93" name="Google Shape;93;p19"/>
          <p:cNvSpPr/>
          <p:nvPr/>
        </p:nvSpPr>
        <p:spPr>
          <a:xfrm>
            <a:off x="4238813" y="1069200"/>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FUNCIONES ESCALARES</a:t>
            </a:r>
            <a:endParaRPr b="1" i="0" sz="1100" u="none" cap="none" strike="noStrike">
              <a:solidFill>
                <a:srgbClr val="222222"/>
              </a:solidFill>
              <a:latin typeface="Helvetica Neue"/>
              <a:ea typeface="Helvetica Neue"/>
              <a:cs typeface="Helvetica Neue"/>
              <a:sym typeface="Helvetica Neue"/>
            </a:endParaRPr>
          </a:p>
        </p:txBody>
      </p:sp>
      <p:cxnSp>
        <p:nvCxnSpPr>
          <p:cNvPr id="94" name="Google Shape;94;p19"/>
          <p:cNvCxnSpPr>
            <a:stCxn id="92" idx="3"/>
            <a:endCxn id="93" idx="1"/>
          </p:cNvCxnSpPr>
          <p:nvPr/>
        </p:nvCxnSpPr>
        <p:spPr>
          <a:xfrm flipH="1" rot="10800000">
            <a:off x="2210572" y="1370550"/>
            <a:ext cx="2028300" cy="13149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95" name="Google Shape;95;p19"/>
          <p:cNvSpPr/>
          <p:nvPr/>
        </p:nvSpPr>
        <p:spPr>
          <a:xfrm>
            <a:off x="4238813" y="2828009"/>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DATA DEFINITION LANGUAGE</a:t>
            </a:r>
            <a:endParaRPr b="1" i="0" sz="1100" u="none" cap="none" strike="noStrike">
              <a:solidFill>
                <a:srgbClr val="222222"/>
              </a:solidFill>
              <a:latin typeface="Helvetica Neue"/>
              <a:ea typeface="Helvetica Neue"/>
              <a:cs typeface="Helvetica Neue"/>
              <a:sym typeface="Helvetica Neue"/>
            </a:endParaRPr>
          </a:p>
        </p:txBody>
      </p:sp>
      <p:cxnSp>
        <p:nvCxnSpPr>
          <p:cNvPr id="96" name="Google Shape;96;p19"/>
          <p:cNvCxnSpPr>
            <a:stCxn id="92" idx="3"/>
            <a:endCxn id="95" idx="1"/>
          </p:cNvCxnSpPr>
          <p:nvPr/>
        </p:nvCxnSpPr>
        <p:spPr>
          <a:xfrm>
            <a:off x="2210572" y="2685450"/>
            <a:ext cx="2028300" cy="4437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97" name="Google Shape;97;p19"/>
          <p:cNvSpPr/>
          <p:nvPr/>
        </p:nvSpPr>
        <p:spPr>
          <a:xfrm>
            <a:off x="6855988" y="2828002"/>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CONCEPTO Y ELEMENTOS</a:t>
            </a:r>
            <a:endParaRPr b="1" i="0" sz="1100" u="none" cap="none" strike="noStrike">
              <a:solidFill>
                <a:srgbClr val="222222"/>
              </a:solidFill>
              <a:latin typeface="Helvetica Neue"/>
              <a:ea typeface="Helvetica Neue"/>
              <a:cs typeface="Helvetica Neue"/>
              <a:sym typeface="Helvetica Neue"/>
            </a:endParaRPr>
          </a:p>
        </p:txBody>
      </p:sp>
      <p:sp>
        <p:nvSpPr>
          <p:cNvPr id="98" name="Google Shape;98;p19"/>
          <p:cNvSpPr/>
          <p:nvPr/>
        </p:nvSpPr>
        <p:spPr>
          <a:xfrm>
            <a:off x="6855988" y="3728942"/>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CREATE, DROP, ALTER, TRUNCATE</a:t>
            </a:r>
            <a:endParaRPr b="1" i="0" sz="1100" u="none" cap="none" strike="noStrike">
              <a:solidFill>
                <a:srgbClr val="222222"/>
              </a:solidFill>
              <a:latin typeface="Helvetica Neue"/>
              <a:ea typeface="Helvetica Neue"/>
              <a:cs typeface="Helvetica Neue"/>
              <a:sym typeface="Helvetica Neue"/>
            </a:endParaRPr>
          </a:p>
        </p:txBody>
      </p:sp>
      <p:cxnSp>
        <p:nvCxnSpPr>
          <p:cNvPr id="99" name="Google Shape;99;p19"/>
          <p:cNvCxnSpPr>
            <a:stCxn id="95" idx="3"/>
            <a:endCxn id="97" idx="1"/>
          </p:cNvCxnSpPr>
          <p:nvPr/>
        </p:nvCxnSpPr>
        <p:spPr>
          <a:xfrm>
            <a:off x="5896613" y="3129209"/>
            <a:ext cx="959400" cy="0"/>
          </a:xfrm>
          <a:prstGeom prst="straightConnector1">
            <a:avLst/>
          </a:prstGeom>
          <a:noFill/>
          <a:ln cap="flat" cmpd="sng" w="9525">
            <a:solidFill>
              <a:srgbClr val="CCCCCC"/>
            </a:solidFill>
            <a:prstDash val="solid"/>
            <a:round/>
            <a:headEnd len="sm" w="sm" type="none"/>
            <a:tailEnd len="med" w="med" type="oval"/>
          </a:ln>
        </p:spPr>
      </p:cxnSp>
      <p:sp>
        <p:nvSpPr>
          <p:cNvPr id="100" name="Google Shape;100;p19"/>
          <p:cNvSpPr/>
          <p:nvPr/>
        </p:nvSpPr>
        <p:spPr>
          <a:xfrm>
            <a:off x="6855988" y="1069211"/>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FUNCIONES PROPIAS DE MYSQL</a:t>
            </a:r>
            <a:endParaRPr b="1" i="0" sz="1100" u="none" cap="none" strike="noStrike">
              <a:solidFill>
                <a:srgbClr val="222222"/>
              </a:solidFill>
              <a:latin typeface="Helvetica Neue"/>
              <a:ea typeface="Helvetica Neue"/>
              <a:cs typeface="Helvetica Neue"/>
              <a:sym typeface="Helvetica Neue"/>
            </a:endParaRPr>
          </a:p>
        </p:txBody>
      </p:sp>
      <p:cxnSp>
        <p:nvCxnSpPr>
          <p:cNvPr id="101" name="Google Shape;101;p19"/>
          <p:cNvCxnSpPr>
            <a:stCxn id="93" idx="3"/>
            <a:endCxn id="100" idx="1"/>
          </p:cNvCxnSpPr>
          <p:nvPr/>
        </p:nvCxnSpPr>
        <p:spPr>
          <a:xfrm>
            <a:off x="5896613" y="1370400"/>
            <a:ext cx="959400" cy="0"/>
          </a:xfrm>
          <a:prstGeom prst="straightConnector1">
            <a:avLst/>
          </a:prstGeom>
          <a:noFill/>
          <a:ln cap="flat" cmpd="sng" w="9525">
            <a:solidFill>
              <a:srgbClr val="D9D9D9"/>
            </a:solidFill>
            <a:prstDash val="solid"/>
            <a:round/>
            <a:headEnd len="sm" w="sm" type="none"/>
            <a:tailEnd len="med" w="med" type="oval"/>
          </a:ln>
        </p:spPr>
      </p:cxnSp>
      <p:cxnSp>
        <p:nvCxnSpPr>
          <p:cNvPr id="102" name="Google Shape;102;p19"/>
          <p:cNvCxnSpPr>
            <a:stCxn id="95" idx="3"/>
            <a:endCxn id="98" idx="1"/>
          </p:cNvCxnSpPr>
          <p:nvPr/>
        </p:nvCxnSpPr>
        <p:spPr>
          <a:xfrm>
            <a:off x="5896613" y="3129209"/>
            <a:ext cx="959400" cy="900900"/>
          </a:xfrm>
          <a:prstGeom prst="bentConnector3">
            <a:avLst>
              <a:gd fmla="val 49999" name="adj1"/>
            </a:avLst>
          </a:prstGeom>
          <a:noFill/>
          <a:ln cap="flat" cmpd="sng" w="9525">
            <a:solidFill>
              <a:srgbClr val="D9D9D9"/>
            </a:solidFill>
            <a:prstDash val="solid"/>
            <a:round/>
            <a:headEnd len="med" w="med" type="none"/>
            <a:tailEnd len="med" w="med" type="oval"/>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16" name="Shape 516"/>
        <p:cNvGrpSpPr/>
        <p:nvPr/>
      </p:nvGrpSpPr>
      <p:grpSpPr>
        <a:xfrm>
          <a:off x="0" y="0"/>
          <a:ext cx="0" cy="0"/>
          <a:chOff x="0" y="0"/>
          <a:chExt cx="0" cy="0"/>
        </a:xfrm>
      </p:grpSpPr>
      <p:sp>
        <p:nvSpPr>
          <p:cNvPr id="517" name="Google Shape;517;p73"/>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3:A</a:t>
            </a:r>
            <a:endParaRPr i="1" sz="2200">
              <a:solidFill>
                <a:srgbClr val="121212"/>
              </a:solidFill>
              <a:latin typeface="Anton"/>
              <a:ea typeface="Anton"/>
              <a:cs typeface="Anton"/>
              <a:sym typeface="Anton"/>
            </a:endParaRPr>
          </a:p>
        </p:txBody>
      </p:sp>
      <p:pic>
        <p:nvPicPr>
          <p:cNvPr id="518" name="Google Shape;518;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22" name="Shape 522"/>
        <p:cNvGrpSpPr/>
        <p:nvPr/>
      </p:nvGrpSpPr>
      <p:grpSpPr>
        <a:xfrm>
          <a:off x="0" y="0"/>
          <a:ext cx="0" cy="0"/>
          <a:chOff x="0" y="0"/>
          <a:chExt cx="0" cy="0"/>
        </a:xfrm>
      </p:grpSpPr>
      <p:sp>
        <p:nvSpPr>
          <p:cNvPr id="523" name="Google Shape;523;p74"/>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ALTER TABLE [</a:t>
            </a:r>
            <a:r>
              <a:rPr i="1" lang="es-419" sz="3600">
                <a:latin typeface="Anton"/>
                <a:ea typeface="Anton"/>
                <a:cs typeface="Anton"/>
                <a:sym typeface="Anton"/>
              </a:rPr>
              <a:t>MODIFY</a:t>
            </a:r>
            <a:r>
              <a:rPr b="0" i="1" lang="es-419" sz="3600" u="none" cap="none" strike="noStrike">
                <a:solidFill>
                  <a:srgbClr val="000000"/>
                </a:solidFill>
                <a:latin typeface="Anton"/>
                <a:ea typeface="Anton"/>
                <a:cs typeface="Anton"/>
                <a:sym typeface="Anton"/>
              </a:rPr>
              <a:t>]</a:t>
            </a:r>
            <a:endParaRPr b="0" i="1" sz="3600" u="none" cap="none" strike="noStrike">
              <a:solidFill>
                <a:schemeClr val="dk1"/>
              </a:solidFill>
              <a:latin typeface="Anton"/>
              <a:ea typeface="Anton"/>
              <a:cs typeface="Anton"/>
              <a:sym typeface="Anton"/>
            </a:endParaRPr>
          </a:p>
        </p:txBody>
      </p:sp>
      <p:pic>
        <p:nvPicPr>
          <p:cNvPr id="524" name="Google Shape;524;p7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5"/>
          <p:cNvSpPr/>
          <p:nvPr/>
        </p:nvSpPr>
        <p:spPr>
          <a:xfrm>
            <a:off x="50" y="2975875"/>
            <a:ext cx="9144000" cy="21675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0" name="Google Shape;530;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31" name="Google Shape;531;p75"/>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ALTER (</a:t>
            </a:r>
            <a:r>
              <a:rPr i="1" lang="es-419" sz="4500">
                <a:latin typeface="Anton"/>
                <a:ea typeface="Anton"/>
                <a:cs typeface="Anton"/>
                <a:sym typeface="Anton"/>
              </a:rPr>
              <a:t>MODIFY)</a:t>
            </a:r>
            <a:endParaRPr b="0" i="0" sz="4500" u="none" cap="none" strike="noStrike">
              <a:solidFill>
                <a:srgbClr val="000000"/>
              </a:solidFill>
              <a:latin typeface="Arial"/>
              <a:ea typeface="Arial"/>
              <a:cs typeface="Arial"/>
              <a:sym typeface="Arial"/>
            </a:endParaRPr>
          </a:p>
        </p:txBody>
      </p:sp>
      <p:sp>
        <p:nvSpPr>
          <p:cNvPr id="532" name="Google Shape;532;p75"/>
          <p:cNvSpPr txBox="1"/>
          <p:nvPr/>
        </p:nvSpPr>
        <p:spPr>
          <a:xfrm>
            <a:off x="1769300" y="3259400"/>
            <a:ext cx="6985200" cy="10158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ALTER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friend</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MODIFY </a:t>
            </a:r>
            <a:r>
              <a:rPr lang="es-419" sz="1800">
                <a:solidFill>
                  <a:srgbClr val="E0FF00"/>
                </a:solidFill>
                <a:latin typeface="Consolas"/>
                <a:ea typeface="Consolas"/>
                <a:cs typeface="Consolas"/>
                <a:sym typeface="Consolas"/>
              </a:rPr>
              <a:t>email </a:t>
            </a:r>
            <a:r>
              <a:rPr b="0" i="0" lang="es-419" sz="1800" u="none" cap="none" strike="noStrike">
                <a:solidFill>
                  <a:srgbClr val="3CEFAB"/>
                </a:solidFill>
                <a:latin typeface="Consolas"/>
                <a:ea typeface="Consolas"/>
                <a:cs typeface="Consolas"/>
                <a:sym typeface="Consolas"/>
              </a:rPr>
              <a:t>VARCHAR(</a:t>
            </a:r>
            <a:r>
              <a:rPr lang="es-419" sz="1800">
                <a:solidFill>
                  <a:srgbClr val="3CEFAB"/>
                </a:solidFill>
                <a:latin typeface="Consolas"/>
                <a:ea typeface="Consolas"/>
                <a:cs typeface="Consolas"/>
                <a:sym typeface="Consolas"/>
              </a:rPr>
              <a:t>50</a:t>
            </a:r>
            <a:r>
              <a:rPr b="0" i="0" lang="es-419" sz="1800" u="none" cap="none" strike="noStrike">
                <a:solidFill>
                  <a:srgbClr val="3CEFAB"/>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 NOT NULL;</a:t>
            </a:r>
            <a:endParaRPr b="0" i="0" sz="1800" u="none" cap="none" strike="noStrike">
              <a:solidFill>
                <a:schemeClr val="lt1"/>
              </a:solidFill>
              <a:latin typeface="Consolas"/>
              <a:ea typeface="Consolas"/>
              <a:cs typeface="Consolas"/>
              <a:sym typeface="Consolas"/>
            </a:endParaRPr>
          </a:p>
        </p:txBody>
      </p:sp>
      <p:sp>
        <p:nvSpPr>
          <p:cNvPr id="533" name="Google Shape;533;p75"/>
          <p:cNvSpPr txBox="1"/>
          <p:nvPr/>
        </p:nvSpPr>
        <p:spPr>
          <a:xfrm>
            <a:off x="661175" y="1282650"/>
            <a:ext cx="65604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1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Si deseamos modificar los valores para un campo existente, debemos reemplazar la instrucción </a:t>
            </a:r>
            <a:r>
              <a:rPr b="1" i="0" lang="es-419" sz="1800" u="none" cap="none" strike="noStrike">
                <a:solidFill>
                  <a:schemeClr val="dk1"/>
                </a:solidFill>
                <a:latin typeface="Helvetica Neue"/>
                <a:ea typeface="Helvetica Neue"/>
                <a:cs typeface="Helvetica Neue"/>
                <a:sym typeface="Helvetica Neue"/>
              </a:rPr>
              <a:t>ADD</a:t>
            </a:r>
            <a:r>
              <a:rPr b="0" i="0" lang="es-419" sz="1800" u="none" cap="none" strike="noStrike">
                <a:solidFill>
                  <a:schemeClr val="dk1"/>
                </a:solidFill>
                <a:latin typeface="Helvetica Neue Light"/>
                <a:ea typeface="Helvetica Neue Light"/>
                <a:cs typeface="Helvetica Neue Light"/>
                <a:sym typeface="Helvetica Neue Light"/>
              </a:rPr>
              <a:t> por </a:t>
            </a:r>
            <a:r>
              <a:rPr b="1" i="0" lang="es-419" sz="1800" u="none" cap="none" strike="noStrike">
                <a:solidFill>
                  <a:schemeClr val="dk1"/>
                </a:solidFill>
                <a:latin typeface="Helvetica Neue"/>
                <a:ea typeface="Helvetica Neue"/>
                <a:cs typeface="Helvetica Neue"/>
                <a:sym typeface="Helvetica Neue"/>
              </a:rPr>
              <a:t>MODIFY</a:t>
            </a:r>
            <a:r>
              <a:rPr b="0" i="0" lang="es-419"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rgbClr val="000000"/>
              </a:solidFill>
              <a:latin typeface="Arial"/>
              <a:ea typeface="Arial"/>
              <a:cs typeface="Arial"/>
              <a:sym typeface="Arial"/>
            </a:endParaRPr>
          </a:p>
        </p:txBody>
      </p:sp>
      <p:pic>
        <p:nvPicPr>
          <p:cNvPr id="534" name="Google Shape;534;p75"/>
          <p:cNvPicPr preferRelativeResize="0"/>
          <p:nvPr/>
        </p:nvPicPr>
        <p:blipFill rotWithShape="1">
          <a:blip r:embed="rId4">
            <a:alphaModFix/>
          </a:blip>
          <a:srcRect b="0" l="0" r="0" t="0"/>
          <a:stretch/>
        </p:blipFill>
        <p:spPr>
          <a:xfrm>
            <a:off x="7930571" y="1225700"/>
            <a:ext cx="944650" cy="944650"/>
          </a:xfrm>
          <a:prstGeom prst="rect">
            <a:avLst/>
          </a:prstGeom>
          <a:noFill/>
          <a:ln>
            <a:noFill/>
          </a:ln>
        </p:spPr>
      </p:pic>
      <p:pic>
        <p:nvPicPr>
          <p:cNvPr id="535" name="Google Shape;535;p75"/>
          <p:cNvPicPr preferRelativeResize="0"/>
          <p:nvPr/>
        </p:nvPicPr>
        <p:blipFill rotWithShape="1">
          <a:blip r:embed="rId5">
            <a:alphaModFix/>
          </a:blip>
          <a:srcRect b="0" l="0" r="0" t="0"/>
          <a:stretch/>
        </p:blipFill>
        <p:spPr>
          <a:xfrm>
            <a:off x="7291900" y="300843"/>
            <a:ext cx="1634174" cy="6398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9" name="Shape 539"/>
        <p:cNvGrpSpPr/>
        <p:nvPr/>
      </p:nvGrpSpPr>
      <p:grpSpPr>
        <a:xfrm>
          <a:off x="0" y="0"/>
          <a:ext cx="0" cy="0"/>
          <a:chOff x="0" y="0"/>
          <a:chExt cx="0" cy="0"/>
        </a:xfrm>
      </p:grpSpPr>
      <p:sp>
        <p:nvSpPr>
          <p:cNvPr id="540" name="Google Shape;540;p76"/>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3:B</a:t>
            </a:r>
            <a:endParaRPr i="1" sz="2200">
              <a:solidFill>
                <a:srgbClr val="121212"/>
              </a:solidFill>
              <a:latin typeface="Anton"/>
              <a:ea typeface="Anton"/>
              <a:cs typeface="Anton"/>
              <a:sym typeface="Anton"/>
            </a:endParaRPr>
          </a:p>
        </p:txBody>
      </p:sp>
      <p:pic>
        <p:nvPicPr>
          <p:cNvPr id="541" name="Google Shape;541;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5" name="Shape 545"/>
        <p:cNvGrpSpPr/>
        <p:nvPr/>
      </p:nvGrpSpPr>
      <p:grpSpPr>
        <a:xfrm>
          <a:off x="0" y="0"/>
          <a:ext cx="0" cy="0"/>
          <a:chOff x="0" y="0"/>
          <a:chExt cx="0" cy="0"/>
        </a:xfrm>
      </p:grpSpPr>
      <p:pic>
        <p:nvPicPr>
          <p:cNvPr id="546" name="Google Shape;546;p7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47" name="Google Shape;547;p77"/>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VERIFICACIÓN DE DATOS</a:t>
            </a:r>
            <a:endParaRPr b="0" i="0" sz="4500" u="none" cap="none" strike="noStrike">
              <a:solidFill>
                <a:srgbClr val="000000"/>
              </a:solidFill>
              <a:latin typeface="Arial"/>
              <a:ea typeface="Arial"/>
              <a:cs typeface="Arial"/>
              <a:sym typeface="Arial"/>
            </a:endParaRPr>
          </a:p>
        </p:txBody>
      </p:sp>
      <p:sp>
        <p:nvSpPr>
          <p:cNvPr id="548" name="Google Shape;548;p77"/>
          <p:cNvSpPr txBox="1"/>
          <p:nvPr/>
        </p:nvSpPr>
        <p:spPr>
          <a:xfrm>
            <a:off x="549675" y="3094900"/>
            <a:ext cx="80448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1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Nuevamente podemos ver mediante </a:t>
            </a:r>
            <a:r>
              <a:rPr b="1" i="0" lang="es-419" sz="1800" u="none" cap="none" strike="noStrike">
                <a:solidFill>
                  <a:schemeClr val="dk1"/>
                </a:solidFill>
                <a:latin typeface="Helvetica Neue"/>
                <a:ea typeface="Helvetica Neue"/>
                <a:cs typeface="Helvetica Neue"/>
                <a:sym typeface="Helvetica Neue"/>
              </a:rPr>
              <a:t>TABLE INSPECTOR</a:t>
            </a:r>
            <a:r>
              <a:rPr b="0" i="0" lang="es-419" sz="1800" u="none" cap="none" strike="noStrike">
                <a:solidFill>
                  <a:schemeClr val="dk1"/>
                </a:solidFill>
                <a:latin typeface="Helvetica Neue Light"/>
                <a:ea typeface="Helvetica Neue Light"/>
                <a:cs typeface="Helvetica Neue Light"/>
                <a:sym typeface="Helvetica Neue Light"/>
              </a:rPr>
              <a:t>, que el campo </a:t>
            </a:r>
            <a:r>
              <a:rPr b="1" lang="es-419" sz="1800">
                <a:solidFill>
                  <a:schemeClr val="dk1"/>
                </a:solidFill>
                <a:latin typeface="Helvetica Neue"/>
                <a:ea typeface="Helvetica Neue"/>
                <a:cs typeface="Helvetica Neue"/>
                <a:sym typeface="Helvetica Neue"/>
              </a:rPr>
              <a:t>email </a:t>
            </a:r>
            <a:r>
              <a:rPr b="0" i="0" lang="es-419" sz="1800" u="none" cap="none" strike="noStrike">
                <a:solidFill>
                  <a:schemeClr val="dk1"/>
                </a:solidFill>
                <a:latin typeface="Helvetica Neue Light"/>
                <a:ea typeface="Helvetica Neue Light"/>
                <a:cs typeface="Helvetica Neue Light"/>
                <a:sym typeface="Helvetica Neue Light"/>
              </a:rPr>
              <a:t>fue modificado satisfactoriamente</a:t>
            </a:r>
            <a:endParaRPr b="0" i="0" sz="1800" u="none" cap="none" strike="noStrike">
              <a:solidFill>
                <a:srgbClr val="000000"/>
              </a:solidFill>
              <a:latin typeface="Arial"/>
              <a:ea typeface="Arial"/>
              <a:cs typeface="Arial"/>
              <a:sym typeface="Arial"/>
            </a:endParaRPr>
          </a:p>
        </p:txBody>
      </p:sp>
      <p:pic>
        <p:nvPicPr>
          <p:cNvPr id="549" name="Google Shape;549;p77"/>
          <p:cNvPicPr preferRelativeResize="0"/>
          <p:nvPr/>
        </p:nvPicPr>
        <p:blipFill>
          <a:blip r:embed="rId4">
            <a:alphaModFix/>
          </a:blip>
          <a:stretch>
            <a:fillRect/>
          </a:stretch>
        </p:blipFill>
        <p:spPr>
          <a:xfrm>
            <a:off x="152400" y="1219325"/>
            <a:ext cx="8839198" cy="1570237"/>
          </a:xfrm>
          <a:prstGeom prst="rect">
            <a:avLst/>
          </a:prstGeom>
          <a:noFill/>
          <a:ln>
            <a:noFill/>
          </a:ln>
        </p:spPr>
      </p:pic>
      <p:pic>
        <p:nvPicPr>
          <p:cNvPr id="550" name="Google Shape;550;p77"/>
          <p:cNvPicPr preferRelativeResize="0"/>
          <p:nvPr/>
        </p:nvPicPr>
        <p:blipFill rotWithShape="1">
          <a:blip r:embed="rId5">
            <a:alphaModFix/>
          </a:blip>
          <a:srcRect b="0" l="0" r="0" t="0"/>
          <a:stretch/>
        </p:blipFill>
        <p:spPr>
          <a:xfrm>
            <a:off x="7291900" y="300843"/>
            <a:ext cx="1634174" cy="639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7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56" name="Google Shape;556;p78"/>
          <p:cNvSpPr txBox="1"/>
          <p:nvPr/>
        </p:nvSpPr>
        <p:spPr>
          <a:xfrm>
            <a:off x="297450" y="356825"/>
            <a:ext cx="82971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OTRAS OPERACIONES CON </a:t>
            </a:r>
            <a:r>
              <a:rPr b="0" i="1" lang="es-419" sz="4500" u="none" cap="none" strike="noStrike">
                <a:solidFill>
                  <a:srgbClr val="000000"/>
                </a:solidFill>
                <a:latin typeface="Anton"/>
                <a:ea typeface="Anton"/>
                <a:cs typeface="Anton"/>
                <a:sym typeface="Anton"/>
              </a:rPr>
              <a:t>ALTER TABLE</a:t>
            </a:r>
            <a:endParaRPr b="0" i="0" sz="4500" u="none" cap="none" strike="noStrike">
              <a:solidFill>
                <a:srgbClr val="000000"/>
              </a:solidFill>
              <a:latin typeface="Arial"/>
              <a:ea typeface="Arial"/>
              <a:cs typeface="Arial"/>
              <a:sym typeface="Arial"/>
            </a:endParaRPr>
          </a:p>
        </p:txBody>
      </p:sp>
      <p:sp>
        <p:nvSpPr>
          <p:cNvPr id="557" name="Google Shape;557;p78"/>
          <p:cNvSpPr txBox="1"/>
          <p:nvPr/>
        </p:nvSpPr>
        <p:spPr>
          <a:xfrm>
            <a:off x="537425" y="1512500"/>
            <a:ext cx="7128600" cy="32091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1" i="0" lang="es-419" sz="1800" u="none" cap="none" strike="noStrike">
                <a:solidFill>
                  <a:srgbClr val="000000"/>
                </a:solidFill>
                <a:latin typeface="Consolas"/>
                <a:ea typeface="Consolas"/>
                <a:cs typeface="Consolas"/>
                <a:sym typeface="Consolas"/>
              </a:rPr>
              <a:t>CHANGE COLUMN</a:t>
            </a:r>
            <a:r>
              <a:rPr b="0" i="0" lang="es-419" sz="1800" u="none" cap="none" strike="noStrike">
                <a:solidFill>
                  <a:srgbClr val="000000"/>
                </a:solidFill>
                <a:latin typeface="Helvetica Neue Light"/>
                <a:ea typeface="Helvetica Neue Light"/>
                <a:cs typeface="Helvetica Neue Light"/>
                <a:sym typeface="Helvetica Neue Light"/>
              </a:rPr>
              <a:t>: podemos cambiar el nombre de una columna previamente definida.</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419" sz="1800" u="none" cap="none" strike="noStrike">
                <a:solidFill>
                  <a:schemeClr val="dk1"/>
                </a:solidFill>
                <a:latin typeface="Consolas"/>
                <a:ea typeface="Consolas"/>
                <a:cs typeface="Consolas"/>
                <a:sym typeface="Consolas"/>
              </a:rPr>
              <a:t>RENAME TO</a:t>
            </a:r>
            <a:r>
              <a:rPr b="0" i="0" lang="es-419" sz="1800" u="none" cap="none" strike="noStrike">
                <a:solidFill>
                  <a:schemeClr val="dk1"/>
                </a:solidFill>
                <a:latin typeface="Helvetica Neue Light"/>
                <a:ea typeface="Helvetica Neue Light"/>
                <a:cs typeface="Helvetica Neue Light"/>
                <a:sym typeface="Helvetica Neue Light"/>
              </a:rPr>
              <a:t>: podemos cambiar el nombre inicial de una tabla</a:t>
            </a:r>
            <a:r>
              <a:rPr lang="es-419" sz="1800">
                <a:solidFill>
                  <a:schemeClr val="dk1"/>
                </a:solidFill>
                <a:latin typeface="Helvetica Neue Light"/>
                <a:ea typeface="Helvetica Neue Light"/>
                <a:cs typeface="Helvetica Neue Light"/>
                <a:sym typeface="Helvetica Neue Light"/>
              </a:rPr>
              <a:t> </a:t>
            </a:r>
            <a:r>
              <a:rPr b="0" i="0" lang="es-419" sz="1800" u="none" cap="none" strike="noStrike">
                <a:solidFill>
                  <a:schemeClr val="dk1"/>
                </a:solidFill>
                <a:latin typeface="Helvetica Neue Light"/>
                <a:ea typeface="Helvetica Neue Light"/>
                <a:cs typeface="Helvetica Neue Light"/>
                <a:sym typeface="Helvetica Neue Light"/>
              </a:rPr>
              <a:t>por uno nuevo</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419" sz="1800" u="none" cap="none" strike="noStrike">
                <a:solidFill>
                  <a:schemeClr val="dk1"/>
                </a:solidFill>
                <a:latin typeface="Consolas"/>
                <a:ea typeface="Consolas"/>
                <a:cs typeface="Consolas"/>
                <a:sym typeface="Consolas"/>
              </a:rPr>
              <a:t>DROP COLUMN</a:t>
            </a:r>
            <a:r>
              <a:rPr b="0" i="0" lang="es-419" sz="1800" u="none" cap="none" strike="noStrike">
                <a:solidFill>
                  <a:schemeClr val="dk1"/>
                </a:solidFill>
                <a:latin typeface="Helvetica Neue Light"/>
                <a:ea typeface="Helvetica Neue Light"/>
                <a:cs typeface="Helvetica Neue Light"/>
                <a:sym typeface="Helvetica Neue Light"/>
              </a:rPr>
              <a:t>: podemos eliminar una columna o campo.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558" name="Google Shape;558;p78"/>
          <p:cNvPicPr preferRelativeResize="0"/>
          <p:nvPr/>
        </p:nvPicPr>
        <p:blipFill rotWithShape="1">
          <a:blip r:embed="rId4">
            <a:alphaModFix/>
          </a:blip>
          <a:srcRect b="0" l="0" r="0" t="0"/>
          <a:stretch/>
        </p:blipFill>
        <p:spPr>
          <a:xfrm>
            <a:off x="7930571" y="1225700"/>
            <a:ext cx="944650" cy="9446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2" name="Shape 562"/>
        <p:cNvGrpSpPr/>
        <p:nvPr/>
      </p:nvGrpSpPr>
      <p:grpSpPr>
        <a:xfrm>
          <a:off x="0" y="0"/>
          <a:ext cx="0" cy="0"/>
          <a:chOff x="0" y="0"/>
          <a:chExt cx="0" cy="0"/>
        </a:xfrm>
      </p:grpSpPr>
      <p:sp>
        <p:nvSpPr>
          <p:cNvPr id="563" name="Google Shape;563;p79"/>
          <p:cNvSpPr txBox="1"/>
          <p:nvPr/>
        </p:nvSpPr>
        <p:spPr>
          <a:xfrm>
            <a:off x="2187450" y="2077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DDL: DROP</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0"/>
          <p:cNvSpPr/>
          <p:nvPr/>
        </p:nvSpPr>
        <p:spPr>
          <a:xfrm>
            <a:off x="50" y="2975875"/>
            <a:ext cx="9144000" cy="20145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9" name="Google Shape;569;p8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70" name="Google Shape;570;p80"/>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DROP (</a:t>
            </a:r>
            <a:r>
              <a:rPr i="1" lang="es-419" sz="4500">
                <a:latin typeface="Anton"/>
                <a:ea typeface="Anton"/>
                <a:cs typeface="Anton"/>
                <a:sym typeface="Anton"/>
              </a:rPr>
              <a:t>TABLE</a:t>
            </a:r>
            <a:r>
              <a:rPr b="0" i="1" lang="es-419" sz="4500" u="none" cap="none" strike="noStrike">
                <a:solidFill>
                  <a:srgbClr val="000000"/>
                </a:solidFill>
                <a:latin typeface="Anton"/>
                <a:ea typeface="Anton"/>
                <a:cs typeface="Anton"/>
                <a:sym typeface="Anton"/>
              </a:rPr>
              <a:t>)</a:t>
            </a:r>
            <a:endParaRPr b="0" i="0" sz="4500" u="none" cap="none" strike="noStrike">
              <a:solidFill>
                <a:srgbClr val="000000"/>
              </a:solidFill>
              <a:latin typeface="Arial"/>
              <a:ea typeface="Arial"/>
              <a:cs typeface="Arial"/>
              <a:sym typeface="Arial"/>
            </a:endParaRPr>
          </a:p>
        </p:txBody>
      </p:sp>
      <p:sp>
        <p:nvSpPr>
          <p:cNvPr id="571" name="Google Shape;571;p80"/>
          <p:cNvSpPr txBox="1"/>
          <p:nvPr/>
        </p:nvSpPr>
        <p:spPr>
          <a:xfrm>
            <a:off x="2273325" y="3532075"/>
            <a:ext cx="4597500" cy="4617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DROP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friend</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sp>
        <p:nvSpPr>
          <p:cNvPr id="572" name="Google Shape;572;p80"/>
          <p:cNvSpPr txBox="1"/>
          <p:nvPr/>
        </p:nvSpPr>
        <p:spPr>
          <a:xfrm>
            <a:off x="862350" y="1376750"/>
            <a:ext cx="5754900" cy="15372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La sentencia </a:t>
            </a:r>
            <a:r>
              <a:rPr b="1" i="0" lang="es-419" sz="1800" u="none" cap="none" strike="noStrike">
                <a:solidFill>
                  <a:srgbClr val="000000"/>
                </a:solidFill>
                <a:latin typeface="Helvetica Neue"/>
                <a:ea typeface="Helvetica Neue"/>
                <a:cs typeface="Helvetica Neue"/>
                <a:sym typeface="Helvetica Neue"/>
              </a:rPr>
              <a:t>DROP</a:t>
            </a:r>
            <a:r>
              <a:rPr b="0" i="0" lang="es-419" sz="1800" u="none" cap="none" strike="noStrike">
                <a:solidFill>
                  <a:schemeClr val="dk1"/>
                </a:solidFill>
                <a:latin typeface="Helvetica Neue Light"/>
                <a:ea typeface="Helvetica Neue Light"/>
                <a:cs typeface="Helvetica Neue Light"/>
                <a:sym typeface="Helvetica Neue Light"/>
              </a:rPr>
              <a:t>, del inglés “</a:t>
            </a:r>
            <a:r>
              <a:rPr i="1" lang="es-419" sz="1800">
                <a:solidFill>
                  <a:schemeClr val="dk1"/>
                </a:solidFill>
                <a:latin typeface="Helvetica Neue Light"/>
                <a:ea typeface="Helvetica Neue Light"/>
                <a:cs typeface="Helvetica Neue Light"/>
                <a:sym typeface="Helvetica Neue Light"/>
              </a:rPr>
              <a:t>borrar</a:t>
            </a:r>
            <a:r>
              <a:rPr b="0" i="0" lang="es-419" sz="1800" u="none" cap="none" strike="noStrike">
                <a:solidFill>
                  <a:schemeClr val="dk1"/>
                </a:solidFill>
                <a:latin typeface="Helvetica Neue Light"/>
                <a:ea typeface="Helvetica Neue Light"/>
                <a:cs typeface="Helvetica Neue Light"/>
                <a:sym typeface="Helvetica Neue Light"/>
              </a:rPr>
              <a:t>”, nos permite eliminar una tabla</a:t>
            </a:r>
            <a:endParaRPr b="0" i="0" sz="1800" u="none" cap="none" strike="noStrike">
              <a:solidFill>
                <a:srgbClr val="1E1E1E"/>
              </a:solidFill>
              <a:latin typeface="Helvetica Neue"/>
              <a:ea typeface="Helvetica Neue"/>
              <a:cs typeface="Helvetica Neue"/>
              <a:sym typeface="Helvetica Neue"/>
            </a:endParaRPr>
          </a:p>
        </p:txBody>
      </p:sp>
      <p:pic>
        <p:nvPicPr>
          <p:cNvPr id="573" name="Google Shape;573;p80"/>
          <p:cNvPicPr preferRelativeResize="0"/>
          <p:nvPr/>
        </p:nvPicPr>
        <p:blipFill rotWithShape="1">
          <a:blip r:embed="rId4">
            <a:alphaModFix/>
          </a:blip>
          <a:srcRect b="0" l="0" r="0" t="0"/>
          <a:stretch/>
        </p:blipFill>
        <p:spPr>
          <a:xfrm>
            <a:off x="7567925" y="1139350"/>
            <a:ext cx="1094374" cy="1094374"/>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E0FF00"/>
            </a:gs>
            <a:gs pos="100000">
              <a:srgbClr val="3CEFAB"/>
            </a:gs>
          </a:gsLst>
          <a:lin ang="10800025" scaled="0"/>
        </a:gradFill>
      </p:bgPr>
    </p:bg>
    <p:spTree>
      <p:nvGrpSpPr>
        <p:cNvPr id="577" name="Shape 577"/>
        <p:cNvGrpSpPr/>
        <p:nvPr/>
      </p:nvGrpSpPr>
      <p:grpSpPr>
        <a:xfrm>
          <a:off x="0" y="0"/>
          <a:ext cx="0" cy="0"/>
          <a:chOff x="0" y="0"/>
          <a:chExt cx="0" cy="0"/>
        </a:xfrm>
      </p:grpSpPr>
      <p:sp>
        <p:nvSpPr>
          <p:cNvPr id="578" name="Google Shape;578;p81"/>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PRECAUCIONES A TENER EN CUENTA</a:t>
            </a:r>
            <a:endParaRPr b="0" i="1" sz="3600" u="none" cap="none" strike="noStrike">
              <a:solidFill>
                <a:schemeClr val="dk1"/>
              </a:solidFill>
              <a:latin typeface="Anton"/>
              <a:ea typeface="Anton"/>
              <a:cs typeface="Anton"/>
              <a:sym typeface="Anton"/>
            </a:endParaRPr>
          </a:p>
        </p:txBody>
      </p:sp>
      <p:pic>
        <p:nvPicPr>
          <p:cNvPr id="579" name="Google Shape;579;p8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pic>
        <p:nvPicPr>
          <p:cNvPr id="580" name="Google Shape;580;p81"/>
          <p:cNvPicPr preferRelativeResize="0"/>
          <p:nvPr/>
        </p:nvPicPr>
        <p:blipFill rotWithShape="1">
          <a:blip r:embed="rId4">
            <a:alphaModFix/>
          </a:blip>
          <a:srcRect b="0" l="0" r="0" t="0"/>
          <a:stretch/>
        </p:blipFill>
        <p:spPr>
          <a:xfrm>
            <a:off x="3978738" y="504900"/>
            <a:ext cx="1186525" cy="11865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4" name="Shape 584"/>
        <p:cNvGrpSpPr/>
        <p:nvPr/>
      </p:nvGrpSpPr>
      <p:grpSpPr>
        <a:xfrm>
          <a:off x="0" y="0"/>
          <a:ext cx="0" cy="0"/>
          <a:chOff x="0" y="0"/>
          <a:chExt cx="0" cy="0"/>
        </a:xfrm>
      </p:grpSpPr>
      <p:pic>
        <p:nvPicPr>
          <p:cNvPr id="585" name="Google Shape;585;p82"/>
          <p:cNvPicPr preferRelativeResize="0"/>
          <p:nvPr/>
        </p:nvPicPr>
        <p:blipFill rotWithShape="1">
          <a:blip r:embed="rId3">
            <a:alphaModFix/>
          </a:blip>
          <a:srcRect b="0" l="0" r="0" t="0"/>
          <a:stretch/>
        </p:blipFill>
        <p:spPr>
          <a:xfrm>
            <a:off x="8049625" y="0"/>
            <a:ext cx="1094375" cy="1094375"/>
          </a:xfrm>
          <a:prstGeom prst="rect">
            <a:avLst/>
          </a:prstGeom>
          <a:noFill/>
          <a:ln>
            <a:noFill/>
          </a:ln>
        </p:spPr>
      </p:pic>
      <p:pic>
        <p:nvPicPr>
          <p:cNvPr id="586" name="Google Shape;586;p82"/>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587" name="Google Shape;587;p82"/>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DROP (</a:t>
            </a:r>
            <a:r>
              <a:rPr i="1" lang="es-419" sz="4500">
                <a:latin typeface="Anton"/>
                <a:ea typeface="Anton"/>
                <a:cs typeface="Anton"/>
                <a:sym typeface="Anton"/>
              </a:rPr>
              <a:t>TABLE</a:t>
            </a:r>
            <a:r>
              <a:rPr b="0" i="1" lang="es-419" sz="4500" u="none" cap="none" strike="noStrike">
                <a:solidFill>
                  <a:srgbClr val="000000"/>
                </a:solidFill>
                <a:latin typeface="Anton"/>
                <a:ea typeface="Anton"/>
                <a:cs typeface="Anton"/>
                <a:sym typeface="Anton"/>
              </a:rPr>
              <a:t>)</a:t>
            </a:r>
            <a:endParaRPr b="0" i="0" sz="4500" u="none" cap="none" strike="noStrike">
              <a:solidFill>
                <a:srgbClr val="000000"/>
              </a:solidFill>
              <a:latin typeface="Arial"/>
              <a:ea typeface="Arial"/>
              <a:cs typeface="Arial"/>
              <a:sym typeface="Arial"/>
            </a:endParaRPr>
          </a:p>
        </p:txBody>
      </p:sp>
      <p:sp>
        <p:nvSpPr>
          <p:cNvPr id="588" name="Google Shape;588;p82"/>
          <p:cNvSpPr txBox="1"/>
          <p:nvPr/>
        </p:nvSpPr>
        <p:spPr>
          <a:xfrm>
            <a:off x="549675" y="1612250"/>
            <a:ext cx="7841100" cy="25551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300"/>
              <a:buFont typeface="Arial"/>
              <a:buNone/>
            </a:pPr>
            <a:r>
              <a:rPr i="0" lang="es-419" sz="2200" u="none" cap="none" strike="noStrike">
                <a:solidFill>
                  <a:schemeClr val="dk1"/>
                </a:solidFill>
                <a:latin typeface="Helvetica Neue Light"/>
                <a:ea typeface="Helvetica Neue Light"/>
                <a:cs typeface="Helvetica Neue Light"/>
                <a:sym typeface="Helvetica Neue Light"/>
              </a:rPr>
              <a:t>Dado que este tipo de actividad es poco frecuente, recomendamos siempre contemplar estas dos opciones:</a:t>
            </a:r>
            <a:endParaRPr i="0" sz="22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50000"/>
              </a:lnSpc>
              <a:spcBef>
                <a:spcPts val="0"/>
              </a:spcBef>
              <a:spcAft>
                <a:spcPts val="0"/>
              </a:spcAft>
              <a:buClr>
                <a:srgbClr val="000000"/>
              </a:buClr>
              <a:buSzPts val="2300"/>
              <a:buFont typeface="Arial"/>
              <a:buNone/>
            </a:pPr>
            <a:r>
              <a:t/>
            </a:r>
            <a:endParaRPr sz="2200">
              <a:solidFill>
                <a:schemeClr val="dk1"/>
              </a:solidFill>
              <a:latin typeface="Helvetica Neue Light"/>
              <a:ea typeface="Helvetica Neue Light"/>
              <a:cs typeface="Helvetica Neue Light"/>
              <a:sym typeface="Helvetica Neue Light"/>
            </a:endParaRPr>
          </a:p>
          <a:p>
            <a:pPr indent="-368300" lvl="0" marL="457200" marR="38100" rtl="0" algn="l">
              <a:lnSpc>
                <a:spcPct val="150000"/>
              </a:lnSpc>
              <a:spcBef>
                <a:spcPts val="0"/>
              </a:spcBef>
              <a:spcAft>
                <a:spcPts val="0"/>
              </a:spcAft>
              <a:buClr>
                <a:srgbClr val="3CEFAB"/>
              </a:buClr>
              <a:buSzPts val="2200"/>
              <a:buFont typeface="Helvetica Neue Light"/>
              <a:buChar char="●"/>
            </a:pPr>
            <a:r>
              <a:rPr i="0" lang="es-419" sz="2200" u="none" cap="none" strike="noStrike">
                <a:solidFill>
                  <a:schemeClr val="dk1"/>
                </a:solidFill>
                <a:latin typeface="Helvetica Neue Light"/>
                <a:ea typeface="Helvetica Neue Light"/>
                <a:cs typeface="Helvetica Neue Light"/>
                <a:sym typeface="Helvetica Neue Light"/>
              </a:rPr>
              <a:t>utilizar la sentencia USE “schema”.</a:t>
            </a:r>
            <a:endParaRPr i="0" sz="2200" u="none" cap="none" strike="noStrike">
              <a:solidFill>
                <a:schemeClr val="dk1"/>
              </a:solidFill>
              <a:latin typeface="Helvetica Neue Light"/>
              <a:ea typeface="Helvetica Neue Light"/>
              <a:cs typeface="Helvetica Neue Light"/>
              <a:sym typeface="Helvetica Neue Light"/>
            </a:endParaRPr>
          </a:p>
          <a:p>
            <a:pPr indent="-368300" lvl="0" marL="457200" marR="38100" rtl="0" algn="l">
              <a:lnSpc>
                <a:spcPct val="150000"/>
              </a:lnSpc>
              <a:spcBef>
                <a:spcPts val="0"/>
              </a:spcBef>
              <a:spcAft>
                <a:spcPts val="0"/>
              </a:spcAft>
              <a:buClr>
                <a:srgbClr val="3CEFAB"/>
              </a:buClr>
              <a:buSzPts val="2200"/>
              <a:buFont typeface="Helvetica Neue Light"/>
              <a:buChar char="●"/>
            </a:pPr>
            <a:r>
              <a:rPr i="0" lang="es-419" sz="2200" u="none" cap="none" strike="noStrike">
                <a:solidFill>
                  <a:schemeClr val="dk1"/>
                </a:solidFill>
                <a:latin typeface="Helvetica Neue Light"/>
                <a:ea typeface="Helvetica Neue Light"/>
                <a:cs typeface="Helvetica Neue Light"/>
                <a:sym typeface="Helvetica Neue Light"/>
              </a:rPr>
              <a:t>clonar la tabla si tiene datos</a:t>
            </a:r>
            <a:r>
              <a:rPr lang="es-419" sz="2200">
                <a:solidFill>
                  <a:schemeClr val="dk1"/>
                </a:solidFill>
                <a:latin typeface="Helvetica Neue Light"/>
                <a:ea typeface="Helvetica Neue Light"/>
                <a:cs typeface="Helvetica Neue Light"/>
                <a:sym typeface="Helvetica Neue Light"/>
              </a:rPr>
              <a:t> y</a:t>
            </a:r>
            <a:r>
              <a:rPr i="0" lang="es-419" sz="2200" u="none" cap="none" strike="noStrike">
                <a:solidFill>
                  <a:schemeClr val="dk1"/>
                </a:solidFill>
                <a:latin typeface="Helvetica Neue Light"/>
                <a:ea typeface="Helvetica Neue Light"/>
                <a:cs typeface="Helvetica Neue Light"/>
                <a:sym typeface="Helvetica Neue Light"/>
              </a:rPr>
              <a:t> luego eliminarla.</a:t>
            </a:r>
            <a:endParaRPr i="0" sz="22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0"/>
          <p:cNvSpPr txBox="1"/>
          <p:nvPr/>
        </p:nvSpPr>
        <p:spPr>
          <a:xfrm>
            <a:off x="400050" y="1115475"/>
            <a:ext cx="8343900" cy="77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i="1" lang="es-419" sz="3000">
                <a:solidFill>
                  <a:srgbClr val="EEFF41"/>
                </a:solidFill>
                <a:latin typeface="Anton"/>
                <a:ea typeface="Anton"/>
                <a:cs typeface="Anton"/>
                <a:sym typeface="Anton"/>
              </a:rPr>
              <a:t>SIMULACIÓN</a:t>
            </a:r>
            <a:r>
              <a:rPr i="1" lang="es-419" sz="3000">
                <a:solidFill>
                  <a:srgbClr val="EEFF41"/>
                </a:solidFill>
                <a:latin typeface="Anton"/>
                <a:ea typeface="Anton"/>
                <a:cs typeface="Anton"/>
                <a:sym typeface="Anton"/>
              </a:rPr>
              <a:t> DE ESTA CLASE</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108" name="Google Shape;108;p20"/>
          <p:cNvPicPr preferRelativeResize="0"/>
          <p:nvPr/>
        </p:nvPicPr>
        <p:blipFill rotWithShape="1">
          <a:blip r:embed="rId4">
            <a:alphaModFix/>
          </a:blip>
          <a:srcRect b="0" l="0" r="0" t="0"/>
          <a:stretch/>
        </p:blipFill>
        <p:spPr>
          <a:xfrm>
            <a:off x="3831925" y="52075"/>
            <a:ext cx="1186525" cy="1186525"/>
          </a:xfrm>
          <a:prstGeom prst="rect">
            <a:avLst/>
          </a:prstGeom>
          <a:noFill/>
          <a:ln>
            <a:noFill/>
          </a:ln>
        </p:spPr>
      </p:pic>
      <p:sp>
        <p:nvSpPr>
          <p:cNvPr id="109" name="Google Shape;109;p20"/>
          <p:cNvSpPr txBox="1"/>
          <p:nvPr/>
        </p:nvSpPr>
        <p:spPr>
          <a:xfrm>
            <a:off x="615149" y="1886175"/>
            <a:ext cx="7913700" cy="3099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000"/>
              </a:spcBef>
              <a:spcAft>
                <a:spcPts val="0"/>
              </a:spcAft>
              <a:buNone/>
            </a:pPr>
            <a:r>
              <a:rPr i="1" lang="es-419" sz="2000">
                <a:solidFill>
                  <a:schemeClr val="lt1"/>
                </a:solidFill>
                <a:latin typeface="Helvetica Neue Light"/>
                <a:ea typeface="Helvetica Neue Light"/>
                <a:cs typeface="Helvetica Neue Light"/>
                <a:sym typeface="Helvetica Neue Light"/>
              </a:rPr>
              <a:t>Trabajamos para una </a:t>
            </a:r>
            <a:r>
              <a:rPr i="1" lang="es-419" sz="2000">
                <a:solidFill>
                  <a:schemeClr val="lt1"/>
                </a:solidFill>
                <a:latin typeface="Helvetica Neue Light"/>
                <a:ea typeface="Helvetica Neue Light"/>
                <a:cs typeface="Helvetica Neue Light"/>
                <a:sym typeface="Helvetica Neue Light"/>
              </a:rPr>
              <a:t>página</a:t>
            </a:r>
            <a:r>
              <a:rPr i="1" lang="es-419" sz="2000">
                <a:solidFill>
                  <a:schemeClr val="lt1"/>
                </a:solidFill>
                <a:latin typeface="Helvetica Neue Light"/>
                <a:ea typeface="Helvetica Neue Light"/>
                <a:cs typeface="Helvetica Neue Light"/>
                <a:sym typeface="Helvetica Neue Light"/>
              </a:rPr>
              <a:t> que recopila las opiniones de los usuarios sobre videojuegos. Nuestro jefe nos pide que hagamos un reporte para analizar:</a:t>
            </a:r>
            <a:endParaRPr i="1" sz="2000">
              <a:solidFill>
                <a:schemeClr val="lt1"/>
              </a:solidFill>
              <a:latin typeface="Helvetica Neue Light"/>
              <a:ea typeface="Helvetica Neue Light"/>
              <a:cs typeface="Helvetica Neue Light"/>
              <a:sym typeface="Helvetica Neue Light"/>
            </a:endParaRPr>
          </a:p>
          <a:p>
            <a:pPr indent="-311150" lvl="0" marL="1828800" rtl="0" algn="l">
              <a:lnSpc>
                <a:spcPct val="150000"/>
              </a:lnSpc>
              <a:spcBef>
                <a:spcPts val="1000"/>
              </a:spcBef>
              <a:spcAft>
                <a:spcPts val="0"/>
              </a:spcAft>
              <a:buClr>
                <a:schemeClr val="lt1"/>
              </a:buClr>
              <a:buSzPts val="1300"/>
              <a:buFont typeface="Helvetica Neue Light"/>
              <a:buAutoNum type="arabicParenR"/>
            </a:pPr>
            <a:r>
              <a:rPr i="1" lang="es-419" sz="1300">
                <a:solidFill>
                  <a:schemeClr val="lt1"/>
                </a:solidFill>
                <a:latin typeface="Helvetica Neue Light"/>
                <a:ea typeface="Helvetica Neue Light"/>
                <a:cs typeface="Helvetica Neue Light"/>
                <a:sym typeface="Helvetica Neue Light"/>
              </a:rPr>
              <a:t>Query: Juegos jugados y completados por cada usuario.</a:t>
            </a:r>
            <a:endParaRPr i="1" sz="1300">
              <a:solidFill>
                <a:schemeClr val="lt1"/>
              </a:solidFill>
              <a:latin typeface="Helvetica Neue Light"/>
              <a:ea typeface="Helvetica Neue Light"/>
              <a:cs typeface="Helvetica Neue Light"/>
              <a:sym typeface="Helvetica Neue Light"/>
            </a:endParaRPr>
          </a:p>
          <a:p>
            <a:pPr indent="-311150" lvl="0" marL="1828800" rtl="0" algn="l">
              <a:lnSpc>
                <a:spcPct val="150000"/>
              </a:lnSpc>
              <a:spcBef>
                <a:spcPts val="0"/>
              </a:spcBef>
              <a:spcAft>
                <a:spcPts val="0"/>
              </a:spcAft>
              <a:buClr>
                <a:schemeClr val="lt1"/>
              </a:buClr>
              <a:buSzPts val="1300"/>
              <a:buFont typeface="Helvetica Neue Light"/>
              <a:buAutoNum type="arabicParenR"/>
            </a:pPr>
            <a:r>
              <a:rPr i="1" lang="es-419" sz="1300">
                <a:solidFill>
                  <a:schemeClr val="lt1"/>
                </a:solidFill>
                <a:latin typeface="Helvetica Neue Light"/>
                <a:ea typeface="Helvetica Neue Light"/>
                <a:cs typeface="Helvetica Neue Light"/>
                <a:sym typeface="Helvetica Neue Light"/>
              </a:rPr>
              <a:t>Query :Top 10 usuarios </a:t>
            </a:r>
            <a:r>
              <a:rPr i="1" lang="es-419" sz="1300">
                <a:solidFill>
                  <a:schemeClr val="lt1"/>
                </a:solidFill>
                <a:latin typeface="Helvetica Neue Light"/>
                <a:ea typeface="Helvetica Neue Light"/>
                <a:cs typeface="Helvetica Neue Light"/>
                <a:sym typeface="Helvetica Neue Light"/>
              </a:rPr>
              <a:t>según</a:t>
            </a:r>
            <a:r>
              <a:rPr i="1" lang="es-419" sz="1300">
                <a:solidFill>
                  <a:schemeClr val="lt1"/>
                </a:solidFill>
                <a:latin typeface="Helvetica Neue Light"/>
                <a:ea typeface="Helvetica Neue Light"/>
                <a:cs typeface="Helvetica Neue Light"/>
                <a:sym typeface="Helvetica Neue Light"/>
              </a:rPr>
              <a:t> un ranking: 2 puntos por juego jugado y uno extra por juego completado. Poner nombres en </a:t>
            </a:r>
            <a:r>
              <a:rPr i="1" lang="es-419" sz="1300">
                <a:solidFill>
                  <a:schemeClr val="lt1"/>
                </a:solidFill>
                <a:latin typeface="Helvetica Neue Light"/>
                <a:ea typeface="Helvetica Neue Light"/>
                <a:cs typeface="Helvetica Neue Light"/>
                <a:sym typeface="Helvetica Neue Light"/>
              </a:rPr>
              <a:t>mayúsculas</a:t>
            </a:r>
            <a:r>
              <a:rPr i="1" lang="es-419" sz="1300">
                <a:solidFill>
                  <a:schemeClr val="lt1"/>
                </a:solidFill>
                <a:latin typeface="Helvetica Neue Light"/>
                <a:ea typeface="Helvetica Neue Light"/>
                <a:cs typeface="Helvetica Neue Light"/>
                <a:sym typeface="Helvetica Neue Light"/>
              </a:rPr>
              <a:t> y en una columna.</a:t>
            </a:r>
            <a:endParaRPr i="1" sz="1300">
              <a:solidFill>
                <a:schemeClr val="lt1"/>
              </a:solidFill>
              <a:latin typeface="Helvetica Neue Light"/>
              <a:ea typeface="Helvetica Neue Light"/>
              <a:cs typeface="Helvetica Neue Light"/>
              <a:sym typeface="Helvetica Neue Light"/>
            </a:endParaRPr>
          </a:p>
          <a:p>
            <a:pPr indent="-311150" lvl="0" marL="1828800" rtl="0" algn="l">
              <a:lnSpc>
                <a:spcPct val="150000"/>
              </a:lnSpc>
              <a:spcBef>
                <a:spcPts val="0"/>
              </a:spcBef>
              <a:spcAft>
                <a:spcPts val="0"/>
              </a:spcAft>
              <a:buClr>
                <a:schemeClr val="lt1"/>
              </a:buClr>
              <a:buSzPts val="1300"/>
              <a:buFont typeface="Helvetica Neue Light"/>
              <a:buAutoNum type="arabicParenR"/>
            </a:pPr>
            <a:r>
              <a:rPr i="1" lang="es-419" sz="1300">
                <a:solidFill>
                  <a:schemeClr val="lt1"/>
                </a:solidFill>
                <a:latin typeface="Helvetica Neue Light"/>
                <a:ea typeface="Helvetica Neue Light"/>
                <a:cs typeface="Helvetica Neue Light"/>
                <a:sym typeface="Helvetica Neue Light"/>
              </a:rPr>
              <a:t>Tabla con punto 1. Query</a:t>
            </a:r>
            <a:r>
              <a:rPr i="1" lang="es-419" sz="1300">
                <a:solidFill>
                  <a:schemeClr val="lt1"/>
                </a:solidFill>
                <a:latin typeface="Helvetica Neue Light"/>
                <a:ea typeface="Helvetica Neue Light"/>
                <a:cs typeface="Helvetica Neue Light"/>
                <a:sym typeface="Helvetica Neue Light"/>
              </a:rPr>
              <a:t> con resultados generales del punto 1 </a:t>
            </a:r>
            <a:endParaRPr i="1" sz="1300">
              <a:solidFill>
                <a:schemeClr val="lt1"/>
              </a:solidFill>
              <a:latin typeface="Helvetica Neue Light"/>
              <a:ea typeface="Helvetica Neue Light"/>
              <a:cs typeface="Helvetica Neue Light"/>
              <a:sym typeface="Helvetica Neue Light"/>
            </a:endParaRPr>
          </a:p>
          <a:p>
            <a:pPr indent="-311150" lvl="0" marL="1828800" rtl="0" algn="l">
              <a:lnSpc>
                <a:spcPct val="150000"/>
              </a:lnSpc>
              <a:spcBef>
                <a:spcPts val="0"/>
              </a:spcBef>
              <a:spcAft>
                <a:spcPts val="0"/>
              </a:spcAft>
              <a:buClr>
                <a:schemeClr val="lt1"/>
              </a:buClr>
              <a:buSzPts val="1300"/>
              <a:buFont typeface="Helvetica Neue Light"/>
              <a:buAutoNum type="arabicParenR"/>
            </a:pPr>
            <a:r>
              <a:rPr i="1" lang="es-419" sz="1300">
                <a:solidFill>
                  <a:schemeClr val="lt1"/>
                </a:solidFill>
                <a:latin typeface="Helvetica Neue Light"/>
                <a:ea typeface="Helvetica Neue Light"/>
                <a:cs typeface="Helvetica Neue Light"/>
                <a:sym typeface="Helvetica Neue Light"/>
              </a:rPr>
              <a:t>Tabla: group by</a:t>
            </a:r>
            <a:r>
              <a:rPr i="1" lang="es-419" sz="1300">
                <a:solidFill>
                  <a:schemeClr val="lt1"/>
                </a:solidFill>
                <a:latin typeface="Helvetica Neue Light"/>
                <a:ea typeface="Helvetica Neue Light"/>
                <a:cs typeface="Helvetica Neue Light"/>
                <a:sym typeface="Helvetica Neue Light"/>
              </a:rPr>
              <a:t> por user_type de la tabla del punto 3 y análisis de números.</a:t>
            </a:r>
            <a:endParaRPr i="1" sz="1300">
              <a:solidFill>
                <a:schemeClr val="lt1"/>
              </a:solidFill>
              <a:latin typeface="Helvetica Neue Light"/>
              <a:ea typeface="Helvetica Neue Light"/>
              <a:cs typeface="Helvetica Neue Light"/>
              <a:sym typeface="Helvetica Neue Ligh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3"/>
          <p:cNvSpPr/>
          <p:nvPr/>
        </p:nvSpPr>
        <p:spPr>
          <a:xfrm>
            <a:off x="0" y="3625500"/>
            <a:ext cx="9217800" cy="15180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83"/>
          <p:cNvSpPr txBox="1"/>
          <p:nvPr/>
        </p:nvSpPr>
        <p:spPr>
          <a:xfrm>
            <a:off x="1477948" y="3770850"/>
            <a:ext cx="4653000" cy="10158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USE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GAMER</a:t>
            </a:r>
            <a:r>
              <a:rPr b="0" i="0" lang="es-419" sz="1800" u="none" cap="none" strike="noStrike">
                <a:solidFill>
                  <a:schemeClr val="lt1"/>
                </a:solidFill>
                <a:latin typeface="Consolas"/>
                <a:ea typeface="Consolas"/>
                <a:cs typeface="Consolas"/>
                <a:sym typeface="Consolas"/>
              </a:rPr>
              <a:t>;</a:t>
            </a:r>
            <a:br>
              <a:rPr b="0" i="0" lang="es-419" sz="1800" u="none" cap="none" strike="noStrike">
                <a:solidFill>
                  <a:schemeClr val="accent1"/>
                </a:solidFill>
                <a:latin typeface="Consolas"/>
                <a:ea typeface="Consolas"/>
                <a:cs typeface="Consolas"/>
                <a:sym typeface="Consolas"/>
              </a:rPr>
            </a:br>
            <a:r>
              <a:rPr b="0" i="0" lang="es-419" sz="1800" u="none" cap="none" strike="noStrike">
                <a:solidFill>
                  <a:schemeClr val="accent1"/>
                </a:solidFill>
                <a:latin typeface="Consolas"/>
                <a:ea typeface="Consolas"/>
                <a:cs typeface="Consolas"/>
                <a:sym typeface="Consolas"/>
              </a:rPr>
              <a:t>DROP TABLE</a:t>
            </a:r>
            <a:r>
              <a:rPr b="0" i="0" lang="es-419" sz="1800" u="none" cap="none" strike="noStrike">
                <a:solidFill>
                  <a:schemeClr val="lt1"/>
                </a:solidFill>
                <a:latin typeface="Consolas"/>
                <a:ea typeface="Consolas"/>
                <a:cs typeface="Consolas"/>
                <a:sym typeface="Consolas"/>
              </a:rPr>
              <a:t> [tabla a eliminar];</a:t>
            </a:r>
            <a:endParaRPr b="0" i="0" sz="1800" u="none" cap="none" strike="noStrike">
              <a:solidFill>
                <a:schemeClr val="lt1"/>
              </a:solidFill>
              <a:latin typeface="Consolas"/>
              <a:ea typeface="Consolas"/>
              <a:cs typeface="Consolas"/>
              <a:sym typeface="Consolas"/>
            </a:endParaRPr>
          </a:p>
        </p:txBody>
      </p:sp>
      <p:pic>
        <p:nvPicPr>
          <p:cNvPr id="595" name="Google Shape;595;p8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96" name="Google Shape;596;p83"/>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ATENCION EN DROPS</a:t>
            </a:r>
            <a:r>
              <a:rPr b="0" i="1" lang="es-419" sz="4500" u="none" cap="none" strike="noStrike">
                <a:solidFill>
                  <a:srgbClr val="000000"/>
                </a:solidFill>
                <a:latin typeface="Anton"/>
                <a:ea typeface="Anton"/>
                <a:cs typeface="Anton"/>
                <a:sym typeface="Anton"/>
              </a:rPr>
              <a:t>: USE SCHEMA</a:t>
            </a:r>
            <a:endParaRPr b="0" i="0" sz="4500" u="none" cap="none" strike="noStrike">
              <a:solidFill>
                <a:srgbClr val="000000"/>
              </a:solidFill>
              <a:latin typeface="Arial"/>
              <a:ea typeface="Arial"/>
              <a:cs typeface="Arial"/>
              <a:sym typeface="Arial"/>
            </a:endParaRPr>
          </a:p>
        </p:txBody>
      </p:sp>
      <p:sp>
        <p:nvSpPr>
          <p:cNvPr id="597" name="Google Shape;597;p83"/>
          <p:cNvSpPr txBox="1"/>
          <p:nvPr/>
        </p:nvSpPr>
        <p:spPr>
          <a:xfrm>
            <a:off x="460050" y="1314725"/>
            <a:ext cx="8223900" cy="13545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1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En entornos de trabajo</a:t>
            </a:r>
            <a:r>
              <a:rPr lang="es-419" sz="1900">
                <a:solidFill>
                  <a:schemeClr val="dk1"/>
                </a:solidFill>
                <a:latin typeface="Helvetica Neue Light"/>
                <a:ea typeface="Helvetica Neue Light"/>
                <a:cs typeface="Helvetica Neue Light"/>
                <a:sym typeface="Helvetica Neue Light"/>
              </a:rPr>
              <a:t> </a:t>
            </a:r>
            <a:r>
              <a:rPr b="0" i="0" lang="es-419" sz="1900" u="none" cap="none" strike="noStrike">
                <a:solidFill>
                  <a:schemeClr val="dk1"/>
                </a:solidFill>
                <a:latin typeface="Helvetica Neue Light"/>
                <a:ea typeface="Helvetica Neue Light"/>
                <a:cs typeface="Helvetica Neue Light"/>
                <a:sym typeface="Helvetica Neue Light"/>
              </a:rPr>
              <a:t>muchas veces saltamos entre diferentes ambientes de </a:t>
            </a:r>
            <a:r>
              <a:rPr lang="es-419" sz="1900">
                <a:solidFill>
                  <a:schemeClr val="dk1"/>
                </a:solidFill>
                <a:latin typeface="Helvetica Neue Light"/>
                <a:ea typeface="Helvetica Neue Light"/>
                <a:cs typeface="Helvetica Neue Light"/>
                <a:sym typeface="Helvetica Neue Light"/>
              </a:rPr>
              <a:t>DB</a:t>
            </a:r>
            <a:r>
              <a:rPr b="0" i="0" lang="es-419" sz="1900" u="none" cap="none" strike="noStrike">
                <a:solidFill>
                  <a:schemeClr val="dk1"/>
                </a:solidFill>
                <a:latin typeface="Helvetica Neue Light"/>
                <a:ea typeface="Helvetica Neue Light"/>
                <a:cs typeface="Helvetica Neue Light"/>
                <a:sym typeface="Helvetica Neue Light"/>
              </a:rPr>
              <a:t> de forma constante, lo que puede ocasionar que nos encontremos en el ambiente erróneo</a:t>
            </a:r>
            <a:r>
              <a:rPr lang="es-419" sz="1900">
                <a:solidFill>
                  <a:schemeClr val="dk1"/>
                </a:solidFill>
                <a:latin typeface="Helvetica Neue Light"/>
                <a:ea typeface="Helvetica Neue Light"/>
                <a:cs typeface="Helvetica Neue Light"/>
                <a:sym typeface="Helvetica Neue Light"/>
              </a:rPr>
              <a:t> </a:t>
            </a:r>
            <a:r>
              <a:rPr b="0" i="0" lang="es-419" sz="1900" u="none" cap="none" strike="noStrike">
                <a:solidFill>
                  <a:schemeClr val="dk1"/>
                </a:solidFill>
                <a:latin typeface="Helvetica Neue Light"/>
                <a:ea typeface="Helvetica Neue Light"/>
                <a:cs typeface="Helvetica Neue Light"/>
                <a:sym typeface="Helvetica Neue Light"/>
              </a:rPr>
              <a:t>al momento de eliminar la tabla.</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598" name="Google Shape;598;p83"/>
          <p:cNvPicPr preferRelativeResize="0"/>
          <p:nvPr/>
        </p:nvPicPr>
        <p:blipFill rotWithShape="1">
          <a:blip r:embed="rId4">
            <a:alphaModFix/>
          </a:blip>
          <a:srcRect b="0" l="0" r="0" t="0"/>
          <a:stretch/>
        </p:blipFill>
        <p:spPr>
          <a:xfrm>
            <a:off x="4355613" y="2930888"/>
            <a:ext cx="432925" cy="432925"/>
          </a:xfrm>
          <a:prstGeom prst="rect">
            <a:avLst/>
          </a:prstGeom>
          <a:noFill/>
          <a:ln>
            <a:noFill/>
          </a:ln>
        </p:spPr>
      </p:pic>
      <p:pic>
        <p:nvPicPr>
          <p:cNvPr id="599" name="Google Shape;599;p83"/>
          <p:cNvPicPr preferRelativeResize="0"/>
          <p:nvPr/>
        </p:nvPicPr>
        <p:blipFill rotWithShape="1">
          <a:blip r:embed="rId5">
            <a:alphaModFix/>
          </a:blip>
          <a:srcRect b="0" l="0" r="0" t="0"/>
          <a:stretch/>
        </p:blipFill>
        <p:spPr>
          <a:xfrm>
            <a:off x="8299500" y="422175"/>
            <a:ext cx="644750" cy="644750"/>
          </a:xfrm>
          <a:prstGeom prst="rect">
            <a:avLst/>
          </a:prstGeom>
          <a:noFill/>
          <a:ln>
            <a:noFill/>
          </a:ln>
        </p:spPr>
      </p:pic>
      <p:pic>
        <p:nvPicPr>
          <p:cNvPr id="600" name="Google Shape;600;p83"/>
          <p:cNvPicPr preferRelativeResize="0"/>
          <p:nvPr/>
        </p:nvPicPr>
        <p:blipFill rotWithShape="1">
          <a:blip r:embed="rId5">
            <a:alphaModFix/>
          </a:blip>
          <a:srcRect b="0" l="0" r="0" t="0"/>
          <a:stretch/>
        </p:blipFill>
        <p:spPr>
          <a:xfrm>
            <a:off x="222300" y="422175"/>
            <a:ext cx="644750" cy="6447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4"/>
          <p:cNvSpPr/>
          <p:nvPr/>
        </p:nvSpPr>
        <p:spPr>
          <a:xfrm>
            <a:off x="75" y="3386035"/>
            <a:ext cx="9144000" cy="1757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84"/>
          <p:cNvSpPr txBox="1"/>
          <p:nvPr/>
        </p:nvSpPr>
        <p:spPr>
          <a:xfrm>
            <a:off x="1529775" y="3643825"/>
            <a:ext cx="5279100" cy="10158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CREATE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pay</a:t>
            </a:r>
            <a:r>
              <a:rPr b="0" i="0" lang="es-419" sz="1800" u="none" cap="none" strike="noStrike">
                <a:solidFill>
                  <a:schemeClr val="lt1"/>
                </a:solidFill>
                <a:latin typeface="Consolas"/>
                <a:ea typeface="Consolas"/>
                <a:cs typeface="Consolas"/>
                <a:sym typeface="Consolas"/>
              </a:rPr>
              <a:t>_backup </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LIKE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pay</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pic>
        <p:nvPicPr>
          <p:cNvPr id="607" name="Google Shape;607;p8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08" name="Google Shape;608;p84"/>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CLONAR TABLA</a:t>
            </a:r>
            <a:endParaRPr b="0" i="0" sz="4500" u="none" cap="none" strike="noStrike">
              <a:solidFill>
                <a:srgbClr val="000000"/>
              </a:solidFill>
              <a:latin typeface="Arial"/>
              <a:ea typeface="Arial"/>
              <a:cs typeface="Arial"/>
              <a:sym typeface="Arial"/>
            </a:endParaRPr>
          </a:p>
        </p:txBody>
      </p:sp>
      <p:sp>
        <p:nvSpPr>
          <p:cNvPr id="609" name="Google Shape;609;p84"/>
          <p:cNvSpPr txBox="1"/>
          <p:nvPr/>
        </p:nvSpPr>
        <p:spPr>
          <a:xfrm>
            <a:off x="877200" y="1175988"/>
            <a:ext cx="7389600" cy="17085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100"/>
              <a:buFont typeface="Arial"/>
              <a:buNone/>
            </a:pPr>
            <a:r>
              <a:rPr i="0" lang="es-419" sz="1800" u="none" cap="none" strike="noStrike">
                <a:solidFill>
                  <a:schemeClr val="dk1"/>
                </a:solidFill>
                <a:latin typeface="Helvetica Neue Light"/>
                <a:ea typeface="Helvetica Neue Light"/>
                <a:cs typeface="Helvetica Neue Light"/>
                <a:sym typeface="Helvetica Neue Light"/>
              </a:rPr>
              <a:t>Si no estamos 100% seguros de si eliminar la tabla no afectará la necesidad de su información, podemos </a:t>
            </a:r>
            <a:r>
              <a:rPr lang="es-419" sz="1800">
                <a:solidFill>
                  <a:schemeClr val="dk1"/>
                </a:solidFill>
                <a:latin typeface="Helvetica Neue Light"/>
                <a:ea typeface="Helvetica Neue Light"/>
                <a:cs typeface="Helvetica Neue Light"/>
                <a:sym typeface="Helvetica Neue Light"/>
              </a:rPr>
              <a:t>clonar</a:t>
            </a:r>
            <a:r>
              <a:rPr i="0" lang="es-419" sz="1800" u="none" cap="none" strike="noStrike">
                <a:solidFill>
                  <a:schemeClr val="dk1"/>
                </a:solidFill>
                <a:latin typeface="Helvetica Neue Light"/>
                <a:ea typeface="Helvetica Neue Light"/>
                <a:cs typeface="Helvetica Neue Light"/>
                <a:sym typeface="Helvetica Neue Light"/>
              </a:rPr>
              <a:t>, previamente, usando la sentencia:</a:t>
            </a:r>
            <a:endParaRPr i="0" sz="1800" u="none" cap="none" strike="noStrike">
              <a:solidFill>
                <a:schemeClr val="dk1"/>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900"/>
              <a:buFont typeface="Arial"/>
              <a:buNone/>
            </a:pPr>
            <a:r>
              <a:rPr b="1" i="0" lang="es-419" sz="1800" u="none" cap="none" strike="noStrike">
                <a:solidFill>
                  <a:schemeClr val="dk1"/>
                </a:solidFill>
                <a:latin typeface="Helvetica Neue"/>
                <a:ea typeface="Helvetica Neue"/>
                <a:cs typeface="Helvetica Neue"/>
                <a:sym typeface="Helvetica Neue"/>
              </a:rPr>
              <a:t>CREATE TABLE ... LIKE ...</a:t>
            </a:r>
            <a:endParaRPr b="1" i="0" sz="1800" u="none" cap="none" strike="noStrike">
              <a:solidFill>
                <a:schemeClr val="dk1"/>
              </a:solidFill>
              <a:latin typeface="Helvetica Neue"/>
              <a:ea typeface="Helvetica Neue"/>
              <a:cs typeface="Helvetica Neue"/>
              <a:sym typeface="Helvetica Neue"/>
            </a:endParaRPr>
          </a:p>
        </p:txBody>
      </p:sp>
      <p:pic>
        <p:nvPicPr>
          <p:cNvPr id="610" name="Google Shape;610;p84"/>
          <p:cNvPicPr preferRelativeResize="0"/>
          <p:nvPr/>
        </p:nvPicPr>
        <p:blipFill rotWithShape="1">
          <a:blip r:embed="rId4">
            <a:alphaModFix/>
          </a:blip>
          <a:srcRect b="0" l="0" r="0" t="0"/>
          <a:stretch/>
        </p:blipFill>
        <p:spPr>
          <a:xfrm>
            <a:off x="7567925" y="-7"/>
            <a:ext cx="1634174" cy="6398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8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16" name="Google Shape;616;p85"/>
          <p:cNvSpPr txBox="1"/>
          <p:nvPr/>
        </p:nvSpPr>
        <p:spPr>
          <a:xfrm>
            <a:off x="648475" y="1066925"/>
            <a:ext cx="7946100" cy="26202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Las relaciones entre tablas son un factor dominante al momento del uso de </a:t>
            </a:r>
            <a:r>
              <a:rPr b="1" i="0" lang="es-419" sz="1800" u="none" cap="none" strike="noStrike">
                <a:solidFill>
                  <a:srgbClr val="000000"/>
                </a:solidFill>
                <a:latin typeface="Helvetica Neue"/>
                <a:ea typeface="Helvetica Neue"/>
                <a:cs typeface="Helvetica Neue"/>
                <a:sym typeface="Helvetica Neue"/>
              </a:rPr>
              <a:t>DROP TABLE</a:t>
            </a:r>
            <a:r>
              <a:rPr b="0" i="0" lang="es-419" sz="1800" u="none" cap="none" strike="noStrike">
                <a:solidFill>
                  <a:srgbClr val="000000"/>
                </a:solidFill>
                <a:latin typeface="Helvetica Neue Light"/>
                <a:ea typeface="Helvetica Neue Light"/>
                <a:cs typeface="Helvetica Neue Light"/>
                <a:sym typeface="Helvetica Neue Light"/>
              </a:rPr>
              <a:t>. Si la tabla tiene definida una o más relaciones con otras, primero deberemos eliminarlas para luego proceder con DROP.</a:t>
            </a:r>
            <a:endParaRPr b="0" i="0" sz="1800" u="none" cap="none" strike="noStrike">
              <a:solidFill>
                <a:srgbClr val="1E1E1E"/>
              </a:solidFill>
              <a:latin typeface="Helvetica Neue"/>
              <a:ea typeface="Helvetica Neue"/>
              <a:cs typeface="Helvetica Neue"/>
              <a:sym typeface="Helvetica Neue"/>
            </a:endParaRPr>
          </a:p>
        </p:txBody>
      </p:sp>
      <p:sp>
        <p:nvSpPr>
          <p:cNvPr id="617" name="Google Shape;617;p85"/>
          <p:cNvSpPr txBox="1"/>
          <p:nvPr/>
        </p:nvSpPr>
        <p:spPr>
          <a:xfrm>
            <a:off x="647700" y="356825"/>
            <a:ext cx="78486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TABLAS Y RELACIONES</a:t>
            </a:r>
            <a:endParaRPr b="0" i="0" sz="4500" u="none" cap="none" strike="noStrike">
              <a:solidFill>
                <a:srgbClr val="000000"/>
              </a:solidFill>
              <a:latin typeface="Arial"/>
              <a:ea typeface="Arial"/>
              <a:cs typeface="Arial"/>
              <a:sym typeface="Arial"/>
            </a:endParaRPr>
          </a:p>
        </p:txBody>
      </p:sp>
      <p:sp>
        <p:nvSpPr>
          <p:cNvPr id="618" name="Google Shape;618;p85"/>
          <p:cNvSpPr txBox="1"/>
          <p:nvPr/>
        </p:nvSpPr>
        <p:spPr>
          <a:xfrm>
            <a:off x="393375" y="3826250"/>
            <a:ext cx="83610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100"/>
              <a:buFont typeface="Arial"/>
              <a:buNone/>
            </a:pPr>
            <a:r>
              <a:rPr b="0" i="1" lang="es-419" sz="1800" u="none" cap="none" strike="noStrike">
                <a:solidFill>
                  <a:schemeClr val="dk1"/>
                </a:solidFill>
                <a:highlight>
                  <a:srgbClr val="3CEFAB"/>
                </a:highlight>
                <a:latin typeface="Helvetica Neue Light"/>
                <a:ea typeface="Helvetica Neue Light"/>
                <a:cs typeface="Helvetica Neue Light"/>
                <a:sym typeface="Helvetica Neue Light"/>
              </a:rPr>
              <a:t>El motor de base de datos impedirá que podamos borrarla a menos que utilicemos la </a:t>
            </a:r>
            <a:r>
              <a:rPr i="1" lang="es-419" sz="1800">
                <a:solidFill>
                  <a:schemeClr val="dk1"/>
                </a:solidFill>
                <a:highlight>
                  <a:srgbClr val="3CEFAB"/>
                </a:highlight>
                <a:latin typeface="Helvetica Neue Light"/>
                <a:ea typeface="Helvetica Neue Light"/>
                <a:cs typeface="Helvetica Neue Light"/>
                <a:sym typeface="Helvetica Neue Light"/>
              </a:rPr>
              <a:t>cláusula de DROP </a:t>
            </a:r>
            <a:r>
              <a:rPr b="0" i="1" lang="es-419" sz="1800" u="none" cap="none" strike="noStrike">
                <a:solidFill>
                  <a:schemeClr val="dk1"/>
                </a:solidFill>
                <a:highlight>
                  <a:srgbClr val="3CEFAB"/>
                </a:highlight>
                <a:latin typeface="Helvetica Neue Light"/>
                <a:ea typeface="Helvetica Neue Light"/>
                <a:cs typeface="Helvetica Neue Light"/>
                <a:sym typeface="Helvetica Neue Light"/>
              </a:rPr>
              <a:t>CASCADE</a:t>
            </a:r>
            <a:endParaRPr b="0" i="1" sz="1800" u="none" cap="none" strike="noStrike">
              <a:solidFill>
                <a:schemeClr val="dk1"/>
              </a:solidFill>
              <a:highlight>
                <a:srgbClr val="3CEFAB"/>
              </a:highlight>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22" name="Shape 622"/>
        <p:cNvGrpSpPr/>
        <p:nvPr/>
      </p:nvGrpSpPr>
      <p:grpSpPr>
        <a:xfrm>
          <a:off x="0" y="0"/>
          <a:ext cx="0" cy="0"/>
          <a:chOff x="0" y="0"/>
          <a:chExt cx="0" cy="0"/>
        </a:xfrm>
      </p:grpSpPr>
      <p:sp>
        <p:nvSpPr>
          <p:cNvPr id="623" name="Google Shape;623;p86"/>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4</a:t>
            </a:r>
            <a:endParaRPr i="1" sz="2200">
              <a:solidFill>
                <a:srgbClr val="121212"/>
              </a:solidFill>
              <a:latin typeface="Anton"/>
              <a:ea typeface="Anton"/>
              <a:cs typeface="Anton"/>
              <a:sym typeface="Anton"/>
            </a:endParaRPr>
          </a:p>
        </p:txBody>
      </p:sp>
      <p:pic>
        <p:nvPicPr>
          <p:cNvPr id="624" name="Google Shape;624;p8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8" name="Shape 628"/>
        <p:cNvGrpSpPr/>
        <p:nvPr/>
      </p:nvGrpSpPr>
      <p:grpSpPr>
        <a:xfrm>
          <a:off x="0" y="0"/>
          <a:ext cx="0" cy="0"/>
          <a:chOff x="0" y="0"/>
          <a:chExt cx="0" cy="0"/>
        </a:xfrm>
      </p:grpSpPr>
      <p:sp>
        <p:nvSpPr>
          <p:cNvPr id="629" name="Google Shape;629;p87"/>
          <p:cNvSpPr txBox="1"/>
          <p:nvPr/>
        </p:nvSpPr>
        <p:spPr>
          <a:xfrm>
            <a:off x="2187450" y="1696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DDL: TRUNCATE</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8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35" name="Google Shape;635;p88"/>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a:t>
            </a:r>
            <a:r>
              <a:rPr b="0" i="1" lang="es-419" sz="4500" u="none" cap="none" strike="noStrike">
                <a:solidFill>
                  <a:srgbClr val="000000"/>
                </a:solidFill>
                <a:latin typeface="Anton"/>
                <a:ea typeface="Anton"/>
                <a:cs typeface="Anton"/>
                <a:sym typeface="Anton"/>
              </a:rPr>
              <a:t> DDL TRUNCATE</a:t>
            </a:r>
            <a:endParaRPr b="0" i="0" sz="4500" u="none" cap="none" strike="noStrike">
              <a:solidFill>
                <a:srgbClr val="000000"/>
              </a:solidFill>
              <a:latin typeface="Arial"/>
              <a:ea typeface="Arial"/>
              <a:cs typeface="Arial"/>
              <a:sym typeface="Arial"/>
            </a:endParaRPr>
          </a:p>
        </p:txBody>
      </p:sp>
      <p:sp>
        <p:nvSpPr>
          <p:cNvPr id="636" name="Google Shape;636;p88"/>
          <p:cNvSpPr txBox="1"/>
          <p:nvPr/>
        </p:nvSpPr>
        <p:spPr>
          <a:xfrm>
            <a:off x="549600" y="1562700"/>
            <a:ext cx="8044800" cy="22050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i="0" lang="es-419" sz="1900" u="none" cap="none" strike="noStrike">
                <a:solidFill>
                  <a:srgbClr val="000000"/>
                </a:solidFill>
                <a:latin typeface="Helvetica Neue Light"/>
                <a:ea typeface="Helvetica Neue Light"/>
                <a:cs typeface="Helvetica Neue Light"/>
                <a:sym typeface="Helvetica Neue Light"/>
              </a:rPr>
              <a:t>La sentencia </a:t>
            </a:r>
            <a:r>
              <a:rPr i="0" lang="es-419" sz="1900" u="none" cap="none" strike="noStrike">
                <a:solidFill>
                  <a:srgbClr val="000000"/>
                </a:solidFill>
                <a:highlight>
                  <a:srgbClr val="3CEFAB"/>
                </a:highlight>
                <a:latin typeface="Helvetica Neue Light"/>
                <a:ea typeface="Helvetica Neue Light"/>
                <a:cs typeface="Helvetica Neue Light"/>
                <a:sym typeface="Helvetica Neue Light"/>
              </a:rPr>
              <a:t>TRUNCATE TABLE</a:t>
            </a:r>
            <a:r>
              <a:rPr i="0" lang="es-419" sz="1900" u="none" cap="none" strike="noStrike">
                <a:solidFill>
                  <a:srgbClr val="000000"/>
                </a:solidFill>
                <a:latin typeface="Helvetica Neue Light"/>
                <a:ea typeface="Helvetica Neue Light"/>
                <a:cs typeface="Helvetica Neue Light"/>
                <a:sym typeface="Helvetica Neue Light"/>
              </a:rPr>
              <a:t> elimina todos los datos que estén almacenados dentro de la tabla definida.</a:t>
            </a:r>
            <a:endParaRPr i="0" sz="19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sz="1900">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Si bien existe la sentencia </a:t>
            </a:r>
            <a:r>
              <a:rPr lang="es-419" sz="1900">
                <a:solidFill>
                  <a:schemeClr val="dk1"/>
                </a:solidFill>
                <a:highlight>
                  <a:srgbClr val="3CEFAB"/>
                </a:highlight>
                <a:latin typeface="Helvetica Neue Light"/>
                <a:ea typeface="Helvetica Neue Light"/>
                <a:cs typeface="Helvetica Neue Light"/>
                <a:sym typeface="Helvetica Neue Light"/>
              </a:rPr>
              <a:t>DELETE</a:t>
            </a:r>
            <a:r>
              <a:rPr lang="es-419" sz="1900">
                <a:solidFill>
                  <a:schemeClr val="dk1"/>
                </a:solidFill>
                <a:latin typeface="Helvetica Neue Light"/>
                <a:ea typeface="Helvetica Neue Light"/>
                <a:cs typeface="Helvetica Neue Light"/>
                <a:sym typeface="Helvetica Neue Light"/>
              </a:rPr>
              <a:t>, propia de </a:t>
            </a:r>
            <a:r>
              <a:rPr lang="es-419" sz="1900">
                <a:solidFill>
                  <a:schemeClr val="dk1"/>
                </a:solidFill>
                <a:highlight>
                  <a:srgbClr val="3CEFAB"/>
                </a:highlight>
                <a:latin typeface="Helvetica Neue Light"/>
                <a:ea typeface="Helvetica Neue Light"/>
                <a:cs typeface="Helvetica Neue Light"/>
                <a:sym typeface="Helvetica Neue Light"/>
              </a:rPr>
              <a:t>DML</a:t>
            </a:r>
            <a:r>
              <a:rPr lang="es-419" sz="1900">
                <a:solidFill>
                  <a:schemeClr val="dk1"/>
                </a:solidFill>
                <a:latin typeface="Helvetica Neue Light"/>
                <a:ea typeface="Helvetica Neue Light"/>
                <a:cs typeface="Helvetica Neue Light"/>
                <a:sym typeface="Helvetica Neue Light"/>
              </a:rPr>
              <a:t>, </a:t>
            </a:r>
            <a:r>
              <a:rPr lang="es-419" sz="1900">
                <a:solidFill>
                  <a:schemeClr val="dk1"/>
                </a:solidFill>
                <a:highlight>
                  <a:srgbClr val="3CEFAB"/>
                </a:highlight>
                <a:latin typeface="Helvetica Neue Light"/>
                <a:ea typeface="Helvetica Neue Light"/>
                <a:cs typeface="Helvetica Neue Light"/>
                <a:sym typeface="Helvetica Neue Light"/>
              </a:rPr>
              <a:t>TRUNCATE </a:t>
            </a:r>
            <a:r>
              <a:rPr lang="es-419" sz="1900">
                <a:solidFill>
                  <a:schemeClr val="dk1"/>
                </a:solidFill>
                <a:latin typeface="Helvetica Neue Light"/>
                <a:ea typeface="Helvetica Neue Light"/>
                <a:cs typeface="Helvetica Neue Light"/>
                <a:sym typeface="Helvetica Neue Light"/>
              </a:rPr>
              <a:t>garantiza una mayor velocidad de borrado de datos. </a:t>
            </a:r>
            <a:endParaRPr sz="1900">
              <a:solidFill>
                <a:schemeClr val="dk1"/>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Noten que </a:t>
            </a:r>
            <a:r>
              <a:rPr lang="es-419" sz="1900" u="sng">
                <a:solidFill>
                  <a:schemeClr val="hlink"/>
                </a:solidFill>
                <a:latin typeface="Helvetica Neue Light"/>
                <a:ea typeface="Helvetica Neue Light"/>
                <a:cs typeface="Helvetica Neue Light"/>
                <a:sym typeface="Helvetica Neue Light"/>
                <a:hlinkClick action="ppaction://hlinksldjump" r:id="rId4"/>
              </a:rPr>
              <a:t>DML</a:t>
            </a:r>
            <a:r>
              <a:rPr lang="es-419" sz="1900">
                <a:solidFill>
                  <a:schemeClr val="dk1"/>
                </a:solidFill>
                <a:latin typeface="Helvetica Neue Light"/>
                <a:ea typeface="Helvetica Neue Light"/>
                <a:cs typeface="Helvetica Neue Light"/>
                <a:sym typeface="Helvetica Neue Light"/>
              </a:rPr>
              <a:t> es parte de la rama del SELECT, por lo que toman las tablas desde sus datos y no como entidades.</a:t>
            </a:r>
            <a:endParaRPr sz="1900">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9"/>
          <p:cNvSpPr/>
          <p:nvPr/>
        </p:nvSpPr>
        <p:spPr>
          <a:xfrm>
            <a:off x="-100" y="2923825"/>
            <a:ext cx="9144000" cy="22197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2" name="Google Shape;642;p8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43" name="Google Shape;643;p89"/>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2600">
                <a:latin typeface="Anton"/>
                <a:ea typeface="Anton"/>
                <a:cs typeface="Anton"/>
                <a:sym typeface="Anton"/>
              </a:rPr>
              <a:t>SENTENCIA </a:t>
            </a:r>
            <a:r>
              <a:rPr b="0" i="1" lang="es-419" sz="2600" u="none" cap="none" strike="noStrike">
                <a:solidFill>
                  <a:srgbClr val="000000"/>
                </a:solidFill>
                <a:latin typeface="Anton"/>
                <a:ea typeface="Anton"/>
                <a:cs typeface="Anton"/>
                <a:sym typeface="Anton"/>
              </a:rPr>
              <a:t>DDL TRUNCATE</a:t>
            </a:r>
            <a:endParaRPr b="0" i="0" sz="2600" u="none" cap="none" strike="noStrike">
              <a:solidFill>
                <a:srgbClr val="000000"/>
              </a:solidFill>
              <a:latin typeface="Arial"/>
              <a:ea typeface="Arial"/>
              <a:cs typeface="Arial"/>
              <a:sym typeface="Arial"/>
            </a:endParaRPr>
          </a:p>
        </p:txBody>
      </p:sp>
      <p:sp>
        <p:nvSpPr>
          <p:cNvPr id="644" name="Google Shape;644;p89"/>
          <p:cNvSpPr txBox="1"/>
          <p:nvPr/>
        </p:nvSpPr>
        <p:spPr>
          <a:xfrm>
            <a:off x="1222250" y="1066925"/>
            <a:ext cx="7050000" cy="33123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La sentencia de esta es la siguiente</a:t>
            </a:r>
            <a:endParaRPr sz="2000">
              <a:latin typeface="Helvetica Neue Light"/>
              <a:ea typeface="Helvetica Neue Light"/>
              <a:cs typeface="Helvetica Neue Light"/>
              <a:sym typeface="Helvetica Neue Light"/>
            </a:endParaRPr>
          </a:p>
          <a:p>
            <a:pPr indent="0" lvl="0" marL="0" marR="38100" rtl="0" algn="ctr">
              <a:lnSpc>
                <a:spcPct val="128571"/>
              </a:lnSpc>
              <a:spcBef>
                <a:spcPts val="0"/>
              </a:spcBef>
              <a:spcAft>
                <a:spcPts val="0"/>
              </a:spcAft>
              <a:buClr>
                <a:srgbClr val="000000"/>
              </a:buClr>
              <a:buSzPts val="1100"/>
              <a:buFont typeface="Arial"/>
              <a:buNone/>
            </a:pPr>
            <a:r>
              <a:rPr lang="es-419"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USE </a:t>
            </a:r>
            <a:r>
              <a:rPr b="0" i="0" lang="es-419" sz="1800" u="none" cap="none" strike="noStrike">
                <a:solidFill>
                  <a:schemeClr val="lt1"/>
                </a:solidFill>
                <a:latin typeface="Consolas"/>
                <a:ea typeface="Consolas"/>
                <a:cs typeface="Consolas"/>
                <a:sym typeface="Consolas"/>
              </a:rPr>
              <a:t>“schema”;</a:t>
            </a:r>
            <a:endParaRPr b="0" i="0" sz="1800" u="none" cap="none" strike="noStrike">
              <a:solidFill>
                <a:schemeClr val="accen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TRUNCATE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friend</a:t>
            </a:r>
            <a:r>
              <a:rPr b="0" i="0" lang="es-419" sz="1800" u="none" cap="none" strike="noStrike">
                <a:solidFill>
                  <a:schemeClr val="lt1"/>
                </a:solidFill>
                <a:latin typeface="Consolas"/>
                <a:ea typeface="Consolas"/>
                <a:cs typeface="Consolas"/>
                <a:sym typeface="Consolas"/>
              </a:rPr>
              <a:t>;</a:t>
            </a:r>
            <a:br>
              <a:rPr b="0" i="0" lang="es-419" sz="1800" u="none" cap="none" strike="noStrike">
                <a:solidFill>
                  <a:schemeClr val="lt1"/>
                </a:solidFill>
                <a:latin typeface="Consolas"/>
                <a:ea typeface="Consolas"/>
                <a:cs typeface="Consolas"/>
                <a:sym typeface="Consolas"/>
              </a:rPr>
            </a:br>
            <a:endParaRPr b="0" i="0" sz="2100" u="none" cap="none" strike="noStrike">
              <a:solidFill>
                <a:srgbClr val="1E1E1E"/>
              </a:solidFill>
              <a:latin typeface="Helvetica Neue"/>
              <a:ea typeface="Helvetica Neue"/>
              <a:cs typeface="Helvetica Neue"/>
              <a:sym typeface="Helvetica Neue"/>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id="649" name="Google Shape;649;p9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50" name="Google Shape;650;p90"/>
          <p:cNvSpPr txBox="1"/>
          <p:nvPr/>
        </p:nvSpPr>
        <p:spPr>
          <a:xfrm>
            <a:off x="596475" y="1446725"/>
            <a:ext cx="5908500" cy="1860600"/>
          </a:xfrm>
          <a:prstGeom prst="rect">
            <a:avLst/>
          </a:prstGeom>
          <a:noFill/>
          <a:ln>
            <a:noFill/>
          </a:ln>
        </p:spPr>
        <p:txBody>
          <a:bodyPr anchorCtr="0" anchor="t"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Al igual que lo visto con la sentencia </a:t>
            </a:r>
            <a:r>
              <a:rPr b="1" i="0" lang="es-419" sz="1800" u="none" cap="none" strike="noStrike">
                <a:solidFill>
                  <a:srgbClr val="000000"/>
                </a:solidFill>
                <a:latin typeface="Helvetica Neue"/>
                <a:ea typeface="Helvetica Neue"/>
                <a:cs typeface="Helvetica Neue"/>
                <a:sym typeface="Helvetica Neue"/>
              </a:rPr>
              <a:t>DROP</a:t>
            </a:r>
            <a:r>
              <a:rPr b="0" i="0" lang="es-419" sz="1800" u="none" cap="none" strike="noStrike">
                <a:solidFill>
                  <a:srgbClr val="000000"/>
                </a:solidFill>
                <a:latin typeface="Helvetica Neue Light"/>
                <a:ea typeface="Helvetica Neue Light"/>
                <a:cs typeface="Helvetica Neue Light"/>
                <a:sym typeface="Helvetica Neue Light"/>
              </a:rPr>
              <a:t>, las relaciones entre tablas son un factor dominante al momento del uso de </a:t>
            </a:r>
            <a:r>
              <a:rPr b="1" i="0" lang="es-419" sz="1800" u="none" cap="none" strike="noStrike">
                <a:solidFill>
                  <a:srgbClr val="000000"/>
                </a:solidFill>
                <a:latin typeface="Helvetica Neue"/>
                <a:ea typeface="Helvetica Neue"/>
                <a:cs typeface="Helvetica Neue"/>
                <a:sym typeface="Helvetica Neue"/>
              </a:rPr>
              <a:t>TRUNCATE TABLE.</a:t>
            </a:r>
            <a:endParaRPr b="0" i="0" sz="1800" u="none" cap="none" strike="noStrike">
              <a:solidFill>
                <a:srgbClr val="1E1E1E"/>
              </a:solidFill>
              <a:latin typeface="Helvetica Neue"/>
              <a:ea typeface="Helvetica Neue"/>
              <a:cs typeface="Helvetica Neue"/>
              <a:sym typeface="Helvetica Neue"/>
            </a:endParaRPr>
          </a:p>
        </p:txBody>
      </p:sp>
      <p:sp>
        <p:nvSpPr>
          <p:cNvPr id="651" name="Google Shape;651;p90"/>
          <p:cNvSpPr txBox="1"/>
          <p:nvPr/>
        </p:nvSpPr>
        <p:spPr>
          <a:xfrm>
            <a:off x="393375" y="356825"/>
            <a:ext cx="80670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TABLAS Y RELACIONES</a:t>
            </a:r>
            <a:endParaRPr b="0" i="0" sz="4500" u="none" cap="none" strike="noStrike">
              <a:solidFill>
                <a:srgbClr val="000000"/>
              </a:solidFill>
              <a:latin typeface="Arial"/>
              <a:ea typeface="Arial"/>
              <a:cs typeface="Arial"/>
              <a:sym typeface="Arial"/>
            </a:endParaRPr>
          </a:p>
        </p:txBody>
      </p:sp>
      <p:pic>
        <p:nvPicPr>
          <p:cNvPr id="652" name="Google Shape;652;p90"/>
          <p:cNvPicPr preferRelativeResize="0"/>
          <p:nvPr/>
        </p:nvPicPr>
        <p:blipFill rotWithShape="1">
          <a:blip r:embed="rId4">
            <a:alphaModFix/>
          </a:blip>
          <a:srcRect b="0" l="0" r="0" t="0"/>
          <a:stretch/>
        </p:blipFill>
        <p:spPr>
          <a:xfrm>
            <a:off x="6599575" y="1446675"/>
            <a:ext cx="1860700" cy="1860700"/>
          </a:xfrm>
          <a:prstGeom prst="rect">
            <a:avLst/>
          </a:prstGeom>
          <a:noFill/>
          <a:ln>
            <a:noFill/>
          </a:ln>
        </p:spPr>
      </p:pic>
      <p:sp>
        <p:nvSpPr>
          <p:cNvPr id="653" name="Google Shape;653;p90"/>
          <p:cNvSpPr txBox="1"/>
          <p:nvPr/>
        </p:nvSpPr>
        <p:spPr>
          <a:xfrm>
            <a:off x="596475" y="3687125"/>
            <a:ext cx="8067000" cy="461700"/>
          </a:xfrm>
          <a:prstGeom prst="rect">
            <a:avLst/>
          </a:prstGeom>
          <a:noFill/>
          <a:ln>
            <a:noFill/>
          </a:ln>
        </p:spPr>
        <p:txBody>
          <a:bodyPr anchorCtr="0" anchor="t" bIns="91425" lIns="91425" spcFirstLastPara="1" rIns="91425" wrap="square" tIns="91425">
            <a:spAutoFit/>
          </a:bodyPr>
          <a:lstStyle/>
          <a:p>
            <a:pPr indent="0" lvl="0" marL="0" marR="38100" rtl="0" algn="ctr">
              <a:lnSpc>
                <a:spcPct val="200000"/>
              </a:lnSpc>
              <a:spcBef>
                <a:spcPts val="0"/>
              </a:spcBef>
              <a:spcAft>
                <a:spcPts val="0"/>
              </a:spcAft>
              <a:buNone/>
            </a:pPr>
            <a:r>
              <a:rPr lang="es-419" sz="1800">
                <a:highlight>
                  <a:schemeClr val="accent6"/>
                </a:highlight>
                <a:latin typeface="Helvetica Neue Light"/>
                <a:ea typeface="Helvetica Neue Light"/>
                <a:cs typeface="Helvetica Neue Light"/>
                <a:sym typeface="Helvetica Neue Light"/>
              </a:rPr>
              <a:t>No podremos borrar datos que estén vinculados a otros datos de otra tabla</a:t>
            </a:r>
            <a:endParaRPr sz="1800">
              <a:highlight>
                <a:schemeClr val="accent6"/>
              </a:highlight>
              <a:latin typeface="Helvetica Neue Light"/>
              <a:ea typeface="Helvetica Neue Light"/>
              <a:cs typeface="Helvetica Neue Light"/>
              <a:sym typeface="Helvetica Neue Ligh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57" name="Shape 657"/>
        <p:cNvGrpSpPr/>
        <p:nvPr/>
      </p:nvGrpSpPr>
      <p:grpSpPr>
        <a:xfrm>
          <a:off x="0" y="0"/>
          <a:ext cx="0" cy="0"/>
          <a:chOff x="0" y="0"/>
          <a:chExt cx="0" cy="0"/>
        </a:xfrm>
      </p:grpSpPr>
      <p:sp>
        <p:nvSpPr>
          <p:cNvPr id="658" name="Google Shape;658;p91"/>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5</a:t>
            </a:r>
            <a:endParaRPr i="1" sz="2200">
              <a:solidFill>
                <a:srgbClr val="121212"/>
              </a:solidFill>
              <a:latin typeface="Anton"/>
              <a:ea typeface="Anton"/>
              <a:cs typeface="Anton"/>
              <a:sym typeface="Anton"/>
            </a:endParaRPr>
          </a:p>
        </p:txBody>
      </p:sp>
      <p:pic>
        <p:nvPicPr>
          <p:cNvPr id="659" name="Google Shape;659;p9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3" name="Shape 663"/>
        <p:cNvGrpSpPr/>
        <p:nvPr/>
      </p:nvGrpSpPr>
      <p:grpSpPr>
        <a:xfrm>
          <a:off x="0" y="0"/>
          <a:ext cx="0" cy="0"/>
          <a:chOff x="0" y="0"/>
          <a:chExt cx="0" cy="0"/>
        </a:xfrm>
      </p:grpSpPr>
      <p:pic>
        <p:nvPicPr>
          <p:cNvPr id="664" name="Google Shape;664;p9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65" name="Google Shape;665;p92"/>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2600">
                <a:latin typeface="Anton"/>
                <a:ea typeface="Anton"/>
                <a:cs typeface="Anton"/>
                <a:sym typeface="Anton"/>
              </a:rPr>
              <a:t>S</a:t>
            </a:r>
            <a:r>
              <a:rPr b="0" i="1" lang="es-419" sz="2600" u="none" cap="none" strike="noStrike">
                <a:solidFill>
                  <a:srgbClr val="000000"/>
                </a:solidFill>
                <a:latin typeface="Anton"/>
                <a:ea typeface="Anton"/>
                <a:cs typeface="Anton"/>
                <a:sym typeface="Anton"/>
              </a:rPr>
              <a:t>ENTENCIA TRUNCATE EN ACCIÓN</a:t>
            </a:r>
            <a:endParaRPr b="0" i="0" sz="2600" u="none" cap="none" strike="noStrike">
              <a:solidFill>
                <a:srgbClr val="000000"/>
              </a:solidFill>
              <a:latin typeface="Arial"/>
              <a:ea typeface="Arial"/>
              <a:cs typeface="Arial"/>
              <a:sym typeface="Arial"/>
            </a:endParaRPr>
          </a:p>
        </p:txBody>
      </p:sp>
      <p:sp>
        <p:nvSpPr>
          <p:cNvPr id="666" name="Google Shape;666;p92"/>
          <p:cNvSpPr txBox="1"/>
          <p:nvPr/>
        </p:nvSpPr>
        <p:spPr>
          <a:xfrm>
            <a:off x="549688" y="4219934"/>
            <a:ext cx="82050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1900"/>
              <a:buFont typeface="Arial"/>
              <a:buNone/>
            </a:pPr>
            <a:r>
              <a:rPr lang="es-419" sz="1800">
                <a:solidFill>
                  <a:schemeClr val="dk1"/>
                </a:solidFill>
                <a:latin typeface="Helvetica Neue Light"/>
                <a:ea typeface="Helvetica Neue Light"/>
                <a:cs typeface="Helvetica Neue Light"/>
                <a:sym typeface="Helvetica Neue Light"/>
              </a:rPr>
              <a:t>L</a:t>
            </a:r>
            <a:r>
              <a:rPr b="0" i="0" lang="es-419" sz="1800" u="none" cap="none" strike="noStrike">
                <a:solidFill>
                  <a:schemeClr val="dk1"/>
                </a:solidFill>
                <a:latin typeface="Helvetica Neue Light"/>
                <a:ea typeface="Helvetica Neue Light"/>
                <a:cs typeface="Helvetica Neue Light"/>
                <a:sym typeface="Helvetica Neue Light"/>
              </a:rPr>
              <a:t>uego, </a:t>
            </a:r>
            <a:r>
              <a:rPr lang="es-419" sz="1800">
                <a:solidFill>
                  <a:schemeClr val="dk1"/>
                </a:solidFill>
                <a:latin typeface="Helvetica Neue Light"/>
                <a:ea typeface="Helvetica Neue Light"/>
                <a:cs typeface="Helvetica Neue Light"/>
                <a:sym typeface="Helvetica Neue Light"/>
              </a:rPr>
              <a:t>ejecutamos</a:t>
            </a:r>
            <a:r>
              <a:rPr b="0" i="0" lang="es-419" sz="1800" u="none" cap="none" strike="noStrike">
                <a:solidFill>
                  <a:schemeClr val="dk1"/>
                </a:solidFill>
                <a:latin typeface="Helvetica Neue Light"/>
                <a:ea typeface="Helvetica Neue Light"/>
                <a:cs typeface="Helvetica Neue Light"/>
                <a:sym typeface="Helvetica Neue Light"/>
              </a:rPr>
              <a:t> en una pestaña de script la sentencia </a:t>
            </a:r>
            <a:r>
              <a:rPr b="1" i="0" lang="es-419" sz="1800" u="none" cap="none" strike="noStrike">
                <a:solidFill>
                  <a:schemeClr val="dk1"/>
                </a:solidFill>
                <a:latin typeface="Consolas"/>
                <a:ea typeface="Consolas"/>
                <a:cs typeface="Consolas"/>
                <a:sym typeface="Consolas"/>
              </a:rPr>
              <a:t>TRUNCATE TABLE </a:t>
            </a:r>
            <a:r>
              <a:rPr b="1" lang="es-419" sz="1800">
                <a:solidFill>
                  <a:schemeClr val="dk1"/>
                </a:solidFill>
                <a:latin typeface="Consolas"/>
                <a:ea typeface="Consolas"/>
                <a:cs typeface="Consolas"/>
                <a:sym typeface="Consolas"/>
              </a:rPr>
              <a:t>friend</a:t>
            </a:r>
            <a:r>
              <a:rPr b="0" i="0" lang="es-419" sz="1800" u="none" cap="none" strike="noStrike">
                <a:solidFill>
                  <a:schemeClr val="dk1"/>
                </a:solidFill>
                <a:latin typeface="Helvetica Neue Light"/>
                <a:ea typeface="Helvetica Neue Light"/>
                <a:cs typeface="Helvetica Neue Light"/>
                <a:sym typeface="Helvetica Neue Light"/>
              </a:rPr>
              <a:t>, para eliminarlos y así probar su efectividad.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667" name="Google Shape;667;p92"/>
          <p:cNvPicPr preferRelativeResize="0"/>
          <p:nvPr/>
        </p:nvPicPr>
        <p:blipFill rotWithShape="1">
          <a:blip r:embed="rId4">
            <a:alphaModFix/>
          </a:blip>
          <a:srcRect b="0" l="0" r="0" t="0"/>
          <a:stretch/>
        </p:blipFill>
        <p:spPr>
          <a:xfrm>
            <a:off x="7291900" y="300843"/>
            <a:ext cx="1634174" cy="639850"/>
          </a:xfrm>
          <a:prstGeom prst="rect">
            <a:avLst/>
          </a:prstGeom>
          <a:noFill/>
          <a:ln>
            <a:noFill/>
          </a:ln>
        </p:spPr>
      </p:pic>
      <p:sp>
        <p:nvSpPr>
          <p:cNvPr id="668" name="Google Shape;668;p92"/>
          <p:cNvSpPr txBox="1"/>
          <p:nvPr/>
        </p:nvSpPr>
        <p:spPr>
          <a:xfrm>
            <a:off x="620400" y="940696"/>
            <a:ext cx="79032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chemeClr val="dk1"/>
              </a:buClr>
              <a:buSzPts val="1900"/>
              <a:buFont typeface="Arial"/>
              <a:buNone/>
            </a:pPr>
            <a:r>
              <a:rPr lang="es-419" sz="1800">
                <a:solidFill>
                  <a:schemeClr val="dk1"/>
                </a:solidFill>
                <a:latin typeface="Helvetica Neue Light"/>
                <a:ea typeface="Helvetica Neue Light"/>
                <a:cs typeface="Helvetica Neue Light"/>
                <a:sym typeface="Helvetica Neue Light"/>
              </a:rPr>
              <a:t>Creemos nuevamente la tabla friend e ingresemos datos a la tabla (también se puede utilizar la opción </a:t>
            </a:r>
            <a:r>
              <a:rPr b="1" lang="es-419" sz="1800">
                <a:solidFill>
                  <a:schemeClr val="dk1"/>
                </a:solidFill>
                <a:latin typeface="Helvetica Neue"/>
                <a:ea typeface="Helvetica Neue"/>
                <a:cs typeface="Helvetica Neue"/>
                <a:sym typeface="Helvetica Neue"/>
              </a:rPr>
              <a:t>insert new row</a:t>
            </a:r>
            <a:r>
              <a:rPr lang="es-419" sz="1800">
                <a:solidFill>
                  <a:schemeClr val="dk1"/>
                </a:solidFill>
                <a:latin typeface="Helvetica Neue Light"/>
                <a:ea typeface="Helvetica Neue Light"/>
                <a:cs typeface="Helvetica Neue Light"/>
                <a:sym typeface="Helvetica Neue Light"/>
              </a:rPr>
              <a:t>):</a:t>
            </a:r>
            <a:endParaRPr sz="1800">
              <a:latin typeface="Calibri"/>
              <a:ea typeface="Calibri"/>
              <a:cs typeface="Calibri"/>
              <a:sym typeface="Calibri"/>
            </a:endParaRPr>
          </a:p>
        </p:txBody>
      </p:sp>
      <p:pic>
        <p:nvPicPr>
          <p:cNvPr id="669" name="Google Shape;669;p92"/>
          <p:cNvPicPr preferRelativeResize="0"/>
          <p:nvPr/>
        </p:nvPicPr>
        <p:blipFill>
          <a:blip r:embed="rId5">
            <a:alphaModFix/>
          </a:blip>
          <a:stretch>
            <a:fillRect/>
          </a:stretch>
        </p:blipFill>
        <p:spPr>
          <a:xfrm>
            <a:off x="1405213" y="1824925"/>
            <a:ext cx="6493925" cy="238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1"/>
          <p:cNvSpPr txBox="1"/>
          <p:nvPr/>
        </p:nvSpPr>
        <p:spPr>
          <a:xfrm>
            <a:off x="400050" y="1115475"/>
            <a:ext cx="8343900" cy="77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i="1" lang="es-419" sz="3000">
                <a:solidFill>
                  <a:srgbClr val="EEFF41"/>
                </a:solidFill>
                <a:latin typeface="Anton"/>
                <a:ea typeface="Anton"/>
                <a:cs typeface="Anton"/>
                <a:sym typeface="Anton"/>
              </a:rPr>
              <a:t>SIMULACIÓN DE ESTA CLASE</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115" name="Google Shape;115;p21"/>
          <p:cNvPicPr preferRelativeResize="0"/>
          <p:nvPr/>
        </p:nvPicPr>
        <p:blipFill rotWithShape="1">
          <a:blip r:embed="rId4">
            <a:alphaModFix/>
          </a:blip>
          <a:srcRect b="0" l="0" r="0" t="0"/>
          <a:stretch/>
        </p:blipFill>
        <p:spPr>
          <a:xfrm>
            <a:off x="3831925" y="52075"/>
            <a:ext cx="1186525" cy="1186525"/>
          </a:xfrm>
          <a:prstGeom prst="rect">
            <a:avLst/>
          </a:prstGeom>
          <a:noFill/>
          <a:ln>
            <a:noFill/>
          </a:ln>
        </p:spPr>
      </p:pic>
      <p:sp>
        <p:nvSpPr>
          <p:cNvPr id="116" name="Google Shape;116;p21"/>
          <p:cNvSpPr txBox="1"/>
          <p:nvPr/>
        </p:nvSpPr>
        <p:spPr>
          <a:xfrm>
            <a:off x="1398000" y="21350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chemeClr val="accent6"/>
                </a:solidFill>
                <a:latin typeface="Anton"/>
                <a:ea typeface="Anton"/>
                <a:cs typeface="Anton"/>
                <a:sym typeface="Anton"/>
              </a:rPr>
              <a:t>¡</a:t>
            </a:r>
            <a:r>
              <a:rPr i="1" lang="es-419" sz="3600">
                <a:solidFill>
                  <a:schemeClr val="accent6"/>
                </a:solidFill>
                <a:latin typeface="Anton"/>
                <a:ea typeface="Anton"/>
                <a:cs typeface="Anton"/>
                <a:sym typeface="Anton"/>
              </a:rPr>
              <a:t>EMPECEMOS LOS REPORTES</a:t>
            </a:r>
            <a:r>
              <a:rPr b="0" i="1" lang="es-419" sz="3600" u="none" cap="none" strike="noStrike">
                <a:solidFill>
                  <a:schemeClr val="accent6"/>
                </a:solidFill>
                <a:latin typeface="Anton"/>
                <a:ea typeface="Anton"/>
                <a:cs typeface="Anton"/>
                <a:sym typeface="Anton"/>
              </a:rPr>
              <a:t>!</a:t>
            </a:r>
            <a:endParaRPr b="0" i="1" sz="3600" u="none" cap="none" strike="noStrike">
              <a:solidFill>
                <a:schemeClr val="accent6"/>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chemeClr val="accent6"/>
                </a:solidFill>
                <a:latin typeface="Anton"/>
                <a:ea typeface="Anton"/>
                <a:cs typeface="Anton"/>
                <a:sym typeface="Anton"/>
              </a:rPr>
              <a:t>REPORTE</a:t>
            </a:r>
            <a:r>
              <a:rPr i="1" lang="es-419" sz="2200">
                <a:solidFill>
                  <a:schemeClr val="accent6"/>
                </a:solidFill>
                <a:latin typeface="Anton"/>
                <a:ea typeface="Anton"/>
                <a:cs typeface="Anton"/>
                <a:sym typeface="Anton"/>
              </a:rPr>
              <a:t> PARTE 1</a:t>
            </a:r>
            <a:endParaRPr i="1" sz="2200">
              <a:solidFill>
                <a:schemeClr val="accent6"/>
              </a:solidFill>
              <a:latin typeface="Anton"/>
              <a:ea typeface="Anton"/>
              <a:cs typeface="Anton"/>
              <a:sym typeface="Anto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3" name="Shape 673"/>
        <p:cNvGrpSpPr/>
        <p:nvPr/>
      </p:nvGrpSpPr>
      <p:grpSpPr>
        <a:xfrm>
          <a:off x="0" y="0"/>
          <a:ext cx="0" cy="0"/>
          <a:chOff x="0" y="0"/>
          <a:chExt cx="0" cy="0"/>
        </a:xfrm>
      </p:grpSpPr>
      <p:sp>
        <p:nvSpPr>
          <p:cNvPr id="674" name="Google Shape;674;p93"/>
          <p:cNvSpPr txBox="1"/>
          <p:nvPr/>
        </p:nvSpPr>
        <p:spPr>
          <a:xfrm>
            <a:off x="400050" y="1115475"/>
            <a:ext cx="8343900" cy="77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i="1" lang="es-419" sz="3000">
                <a:solidFill>
                  <a:srgbClr val="EEFF41"/>
                </a:solidFill>
                <a:latin typeface="Anton"/>
                <a:ea typeface="Anton"/>
                <a:cs typeface="Anton"/>
                <a:sym typeface="Anton"/>
              </a:rPr>
              <a:t>SIMULACIÓN DE ESTA CLASE</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675" name="Google Shape;675;p93"/>
          <p:cNvPicPr preferRelativeResize="0"/>
          <p:nvPr/>
        </p:nvPicPr>
        <p:blipFill rotWithShape="1">
          <a:blip r:embed="rId4">
            <a:alphaModFix/>
          </a:blip>
          <a:srcRect b="0" l="0" r="0" t="0"/>
          <a:stretch/>
        </p:blipFill>
        <p:spPr>
          <a:xfrm>
            <a:off x="3831925" y="52075"/>
            <a:ext cx="1186525" cy="1186525"/>
          </a:xfrm>
          <a:prstGeom prst="rect">
            <a:avLst/>
          </a:prstGeom>
          <a:noFill/>
          <a:ln>
            <a:noFill/>
          </a:ln>
        </p:spPr>
      </p:pic>
      <p:sp>
        <p:nvSpPr>
          <p:cNvPr id="676" name="Google Shape;676;p93"/>
          <p:cNvSpPr txBox="1"/>
          <p:nvPr/>
        </p:nvSpPr>
        <p:spPr>
          <a:xfrm>
            <a:off x="1398000" y="2135075"/>
            <a:ext cx="64221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chemeClr val="accent6"/>
                </a:solidFill>
                <a:latin typeface="Anton"/>
                <a:ea typeface="Anton"/>
                <a:cs typeface="Anton"/>
                <a:sym typeface="Anton"/>
              </a:rPr>
              <a:t>¡</a:t>
            </a:r>
            <a:r>
              <a:rPr i="1" lang="es-419" sz="3600">
                <a:solidFill>
                  <a:schemeClr val="accent6"/>
                </a:solidFill>
                <a:latin typeface="Anton"/>
                <a:ea typeface="Anton"/>
                <a:cs typeface="Anton"/>
                <a:sym typeface="Anton"/>
              </a:rPr>
              <a:t>GUARDEMOS</a:t>
            </a:r>
            <a:r>
              <a:rPr i="1" lang="es-419" sz="3600">
                <a:solidFill>
                  <a:schemeClr val="accent6"/>
                </a:solidFill>
                <a:latin typeface="Anton"/>
                <a:ea typeface="Anton"/>
                <a:cs typeface="Anton"/>
                <a:sym typeface="Anton"/>
              </a:rPr>
              <a:t> NUESTROS RESULTADOS!</a:t>
            </a:r>
            <a:endParaRPr b="0" i="1" sz="3600" u="none" cap="none" strike="noStrike">
              <a:solidFill>
                <a:schemeClr val="accent6"/>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chemeClr val="accent6"/>
                </a:solidFill>
                <a:latin typeface="Anton"/>
                <a:ea typeface="Anton"/>
                <a:cs typeface="Anton"/>
                <a:sym typeface="Anton"/>
              </a:rPr>
              <a:t>REPORTE PARTE 3</a:t>
            </a:r>
            <a:endParaRPr i="1" sz="2200">
              <a:solidFill>
                <a:schemeClr val="accent6"/>
              </a:solidFill>
              <a:latin typeface="Anton"/>
              <a:ea typeface="Anton"/>
              <a:cs typeface="Anton"/>
              <a:sym typeface="Anto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0" name="Shape 680"/>
        <p:cNvGrpSpPr/>
        <p:nvPr/>
      </p:nvGrpSpPr>
      <p:grpSpPr>
        <a:xfrm>
          <a:off x="0" y="0"/>
          <a:ext cx="0" cy="0"/>
          <a:chOff x="0" y="0"/>
          <a:chExt cx="0" cy="0"/>
        </a:xfrm>
      </p:grpSpPr>
      <p:sp>
        <p:nvSpPr>
          <p:cNvPr id="681" name="Google Shape;681;p94"/>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682" name="Google Shape;682;p94"/>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6" name="Shape 686"/>
        <p:cNvGrpSpPr/>
        <p:nvPr/>
      </p:nvGrpSpPr>
      <p:grpSpPr>
        <a:xfrm>
          <a:off x="0" y="0"/>
          <a:ext cx="0" cy="0"/>
          <a:chOff x="0" y="0"/>
          <a:chExt cx="0" cy="0"/>
        </a:xfrm>
      </p:grpSpPr>
      <p:sp>
        <p:nvSpPr>
          <p:cNvPr id="687" name="Google Shape;687;p95"/>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688" name="Google Shape;688;p95"/>
          <p:cNvSpPr txBox="1"/>
          <p:nvPr/>
        </p:nvSpPr>
        <p:spPr>
          <a:xfrm>
            <a:off x="1642787" y="2623175"/>
            <a:ext cx="6467100" cy="19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419"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l">
              <a:lnSpc>
                <a:spcPct val="115000"/>
              </a:lnSpc>
              <a:spcBef>
                <a:spcPts val="0"/>
              </a:spcBef>
              <a:spcAft>
                <a:spcPts val="0"/>
              </a:spcAft>
              <a:buClr>
                <a:srgbClr val="E0FF00"/>
              </a:buClr>
              <a:buSzPts val="2200"/>
              <a:buFont typeface="Arial"/>
              <a:buChar char="-"/>
            </a:pPr>
            <a:r>
              <a:rPr b="0" i="0" lang="es-419" sz="2200" u="none" cap="none" strike="noStrike">
                <a:solidFill>
                  <a:srgbClr val="E0FF00"/>
                </a:solidFill>
                <a:latin typeface="Helvetica Neue Light"/>
                <a:ea typeface="Helvetica Neue Light"/>
                <a:cs typeface="Helvetica Neue Light"/>
                <a:sym typeface="Helvetica Neue Light"/>
              </a:rPr>
              <a:t>Lenguaje DDL.</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l">
              <a:lnSpc>
                <a:spcPct val="115000"/>
              </a:lnSpc>
              <a:spcBef>
                <a:spcPts val="0"/>
              </a:spcBef>
              <a:spcAft>
                <a:spcPts val="0"/>
              </a:spcAft>
              <a:buClr>
                <a:srgbClr val="E0FF00"/>
              </a:buClr>
              <a:buSzPts val="2200"/>
              <a:buFont typeface="Arial"/>
              <a:buChar char="-"/>
            </a:pPr>
            <a:r>
              <a:rPr b="0" i="0" lang="es-419" sz="2200" u="none" cap="none" strike="noStrike">
                <a:solidFill>
                  <a:srgbClr val="E0FF00"/>
                </a:solidFill>
                <a:latin typeface="Helvetica Neue Light"/>
                <a:ea typeface="Helvetica Neue Light"/>
                <a:cs typeface="Helvetica Neue Light"/>
                <a:sym typeface="Helvetica Neue Light"/>
              </a:rPr>
              <a:t>Funciones escalares .</a:t>
            </a:r>
            <a:endParaRPr b="0" i="0" sz="1400" u="none" cap="none" strike="noStrike">
              <a:solidFill>
                <a:srgbClr val="000000"/>
              </a:solidFill>
              <a:latin typeface="Arial"/>
              <a:ea typeface="Arial"/>
              <a:cs typeface="Arial"/>
              <a:sym typeface="Arial"/>
            </a:endParaRPr>
          </a:p>
          <a:p>
            <a:pPr indent="-342900" lvl="0" marL="431800" marR="0" rtl="0" algn="l">
              <a:lnSpc>
                <a:spcPct val="115000"/>
              </a:lnSpc>
              <a:spcBef>
                <a:spcPts val="0"/>
              </a:spcBef>
              <a:spcAft>
                <a:spcPts val="0"/>
              </a:spcAft>
              <a:buClr>
                <a:srgbClr val="E0FF00"/>
              </a:buClr>
              <a:buSzPts val="2200"/>
              <a:buFont typeface="Arial"/>
              <a:buChar char="-"/>
            </a:pPr>
            <a:r>
              <a:rPr b="0" i="0" lang="es-419" sz="2200" u="none" cap="none" strike="noStrike">
                <a:solidFill>
                  <a:srgbClr val="E0FF00"/>
                </a:solidFill>
                <a:latin typeface="Helvetica Neue Light"/>
                <a:ea typeface="Helvetica Neue Light"/>
                <a:cs typeface="Helvetica Neue Light"/>
                <a:sym typeface="Helvetica Neue Light"/>
              </a:rPr>
              <a:t>Funciones de transformación.</a:t>
            </a:r>
            <a:endParaRPr b="0" i="0" sz="2200" u="none" cap="none" strike="noStrike">
              <a:solidFill>
                <a:srgbClr val="E0FF00"/>
              </a:solidFill>
              <a:latin typeface="Helvetica Neue Light"/>
              <a:ea typeface="Helvetica Neue Light"/>
              <a:cs typeface="Helvetica Neue Light"/>
              <a:sym typeface="Helvetica Neue Light"/>
            </a:endParaRPr>
          </a:p>
          <a:p>
            <a:pPr indent="0" lvl="0" marL="457200" marR="0" rtl="0" algn="ctr">
              <a:lnSpc>
                <a:spcPct val="115000"/>
              </a:lnSpc>
              <a:spcBef>
                <a:spcPts val="0"/>
              </a:spcBef>
              <a:spcAft>
                <a:spcPts val="0"/>
              </a:spcAft>
              <a:buClr>
                <a:srgbClr val="000000"/>
              </a:buClr>
              <a:buSzPts val="2200"/>
              <a:buFont typeface="Arial"/>
              <a:buNone/>
            </a:pPr>
            <a:r>
              <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2" name="Shape 692"/>
        <p:cNvGrpSpPr/>
        <p:nvPr/>
      </p:nvGrpSpPr>
      <p:grpSpPr>
        <a:xfrm>
          <a:off x="0" y="0"/>
          <a:ext cx="0" cy="0"/>
          <a:chOff x="0" y="0"/>
          <a:chExt cx="0" cy="0"/>
        </a:xfrm>
      </p:grpSpPr>
      <p:sp>
        <p:nvSpPr>
          <p:cNvPr id="693" name="Google Shape;693;p96"/>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694" name="Google Shape;694;p96"/>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98" name="Shape 698"/>
        <p:cNvGrpSpPr/>
        <p:nvPr/>
      </p:nvGrpSpPr>
      <p:grpSpPr>
        <a:xfrm>
          <a:off x="0" y="0"/>
          <a:ext cx="0" cy="0"/>
          <a:chOff x="0" y="0"/>
          <a:chExt cx="0" cy="0"/>
        </a:xfrm>
      </p:grpSpPr>
      <p:sp>
        <p:nvSpPr>
          <p:cNvPr id="699" name="Google Shape;699;p9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700" name="Google Shape;700;p9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2"/>
          <p:cNvSpPr txBox="1"/>
          <p:nvPr/>
        </p:nvSpPr>
        <p:spPr>
          <a:xfrm>
            <a:off x="2187450" y="2077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FUNCIONES ESCALARES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