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regular.fntdata"/><Relationship Id="rId83" Type="http://schemas.openxmlformats.org/officeDocument/2006/relationships/font" Target="fonts/Lato-boldItalic.fntdata"/><Relationship Id="rId42" Type="http://schemas.openxmlformats.org/officeDocument/2006/relationships/slide" Target="slides/slide37.xml"/><Relationship Id="rId86" Type="http://schemas.openxmlformats.org/officeDocument/2006/relationships/font" Target="fonts/HelveticaNeue-italic.fntdata"/><Relationship Id="rId41" Type="http://schemas.openxmlformats.org/officeDocument/2006/relationships/slide" Target="slides/slide36.xml"/><Relationship Id="rId85" Type="http://schemas.openxmlformats.org/officeDocument/2006/relationships/font" Target="fonts/HelveticaNeue-bold.fntdata"/><Relationship Id="rId44" Type="http://schemas.openxmlformats.org/officeDocument/2006/relationships/slide" Target="slides/slide39.xml"/><Relationship Id="rId88" Type="http://schemas.openxmlformats.org/officeDocument/2006/relationships/font" Target="fonts/HelveticaNeueLight-regular.fntdata"/><Relationship Id="rId43" Type="http://schemas.openxmlformats.org/officeDocument/2006/relationships/slide" Target="slides/slide38.xml"/><Relationship Id="rId87" Type="http://schemas.openxmlformats.org/officeDocument/2006/relationships/font" Target="fonts/HelveticaNeue-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Light-bold.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nton-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mysql.com/doc/refman/8.0/en/string-functions.html"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6d38f3a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6d38f3a0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d38f3a09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06d38f3a09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Además de trabajar la estructura de las tablas de una DB, DDL nos permite también objetos en general como ser </a:t>
            </a:r>
            <a:r>
              <a:rPr b="1" lang="es-419" sz="1000"/>
              <a:t>nuevas bases de datos</a:t>
            </a:r>
            <a:r>
              <a:rPr lang="es-419" sz="1000"/>
              <a:t>, </a:t>
            </a:r>
            <a:r>
              <a:rPr b="1" lang="es-419" sz="1000"/>
              <a:t>vistas</a:t>
            </a:r>
            <a:r>
              <a:rPr lang="es-419" sz="1000"/>
              <a:t> (</a:t>
            </a:r>
            <a:r>
              <a:rPr i="1" lang="es-419" sz="1000"/>
              <a:t>que abordaremos en la próxima clase</a:t>
            </a:r>
            <a:r>
              <a:rPr lang="es-419" sz="1000"/>
              <a:t>), y </a:t>
            </a:r>
            <a:r>
              <a:rPr b="1" lang="es-419" sz="1000"/>
              <a:t>procedimientos almacenados</a:t>
            </a:r>
            <a:r>
              <a:rPr lang="es-419" sz="1000"/>
              <a:t> (</a:t>
            </a:r>
            <a:r>
              <a:rPr i="1" lang="es-419" sz="1000"/>
              <a:t>del inglés: </a:t>
            </a:r>
            <a:r>
              <a:rPr b="1" i="1" lang="es-419" sz="1000"/>
              <a:t>Stored Procedures</a:t>
            </a:r>
            <a:r>
              <a:rPr lang="es-419" sz="1000"/>
              <a:t>).</a:t>
            </a:r>
            <a:endParaRPr sz="1000"/>
          </a:p>
          <a:p>
            <a:pPr indent="0" lvl="0" marL="0" marR="38100" rtl="0" algn="l">
              <a:lnSpc>
                <a:spcPct val="128571"/>
              </a:lnSpc>
              <a:spcBef>
                <a:spcPts val="0"/>
              </a:spcBef>
              <a:spcAft>
                <a:spcPts val="0"/>
              </a:spcAft>
              <a:buSzPts val="1100"/>
              <a:buNone/>
            </a:pPr>
            <a:r>
              <a:t/>
            </a:r>
            <a:endParaRPr sz="1000"/>
          </a:p>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d38f3a09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06d38f3a0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d38f3a09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06d38f3a09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Además de manipular todo tipo de tareas enfrascadas dentro de DDL a través de Mysql Workbench u otro DBMS, también podemos llevar a cabo las mismas mediante la línea de comandos, a través de las diferentes aplicaciones que conforman el motor del DBMS Mysql.</a:t>
            </a:r>
            <a:endParaRPr sz="1000"/>
          </a:p>
          <a:p>
            <a:pPr indent="0" lvl="0" marL="0" marR="38100" rtl="0" algn="l">
              <a:lnSpc>
                <a:spcPct val="128571"/>
              </a:lnSpc>
              <a:spcBef>
                <a:spcPts val="0"/>
              </a:spcBef>
              <a:spcAft>
                <a:spcPts val="0"/>
              </a:spcAft>
              <a:buSzPts val="1100"/>
              <a:buNone/>
            </a:pPr>
            <a:r>
              <a:rPr lang="es-419" sz="1000"/>
              <a:t>La existencia de comandos o sentencias DDL permite crear Funciones, Stored Procedures y/o Triggers para que muchas de esas cosas se programen y se realicen en horarios donde no se utiliza la DB como consulta o almacenamiento de información o, en aquellos casos donde la DB funciona 24/7, que las tareas se disparen de forma programada en un horario determinado, o cuando la concurrencia de usuarios es casi nula.</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d38f3a09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06d38f3a09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d38f3a09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06d38f3a09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d38f3a09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06d38f3a09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Los paréntesis y corchetes definidos en este ejemplo de código no se deben utilizar de la forma en la cual se muestran. Es solo para representar los diferentes bloques que conforman la sentencia de creación de una tabla.</a:t>
            </a:r>
            <a:endParaRPr sz="1000"/>
          </a:p>
          <a:p>
            <a:pPr indent="0" lvl="0" marL="0" marR="38100" rtl="0" algn="l">
              <a:lnSpc>
                <a:spcPct val="128571"/>
              </a:lnSpc>
              <a:spcBef>
                <a:spcPts val="0"/>
              </a:spcBef>
              <a:spcAft>
                <a:spcPts val="0"/>
              </a:spcAft>
              <a:buSzPts val="1100"/>
              <a:buNone/>
            </a:pPr>
            <a:r>
              <a:rPr lang="es-419" sz="1000"/>
              <a:t>Para utilizar esta sentencia debemos primero estar posicionados en una base de datos existente, o haber creado una previamente. La base de datos es definida usualmente como “</a:t>
            </a:r>
            <a:r>
              <a:rPr i="1" lang="es-419" sz="1000"/>
              <a:t>Esquema</a:t>
            </a:r>
            <a:r>
              <a:rPr lang="es-419" sz="1000"/>
              <a:t>” (en inglés: </a:t>
            </a:r>
            <a:r>
              <a:rPr i="1" lang="es-419" sz="1000"/>
              <a:t>SCHEMA</a:t>
            </a:r>
            <a:r>
              <a:rPr lang="es-419" sz="1000"/>
              <a:t>).</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d38f3a09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06d38f3a09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d38f3a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06d38f3a09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d38f3a09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6d38f3a09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d38f3a09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06d38f3a09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00000"/>
              </a:lnSpc>
              <a:spcBef>
                <a:spcPts val="0"/>
              </a:spcBef>
              <a:spcAft>
                <a:spcPts val="0"/>
              </a:spcAft>
              <a:buSzPts val="1100"/>
              <a:buNone/>
            </a:pPr>
            <a:r>
              <a:rPr lang="es-419" sz="1000"/>
              <a:t>Vamos a definir la tabla de pagos </a:t>
            </a:r>
            <a:r>
              <a:rPr b="1" lang="es-419" sz="1000"/>
              <a:t>(PAY)</a:t>
            </a:r>
            <a:r>
              <a:rPr lang="es-419" sz="1000"/>
              <a:t> en la que registramos los pagos que realiza un usuario de nuestra DB GAMERS para jugar un determinado juego que no es libre (FREE). Al definir campo </a:t>
            </a:r>
            <a:r>
              <a:rPr b="1" lang="es-419" sz="1000"/>
              <a:t>id_pay</a:t>
            </a:r>
            <a:r>
              <a:rPr lang="es-419" sz="1000"/>
              <a:t>, le indicamos a continuación de éste una serie de parámetros que lo definen su tipo de dato y el comportamiento que se espera.</a:t>
            </a:r>
            <a:endParaRPr sz="1000"/>
          </a:p>
          <a:p>
            <a:pPr indent="0" lvl="0" marL="0" marR="38100" rtl="0" algn="l">
              <a:lnSpc>
                <a:spcPct val="100000"/>
              </a:lnSpc>
              <a:spcBef>
                <a:spcPts val="0"/>
              </a:spcBef>
              <a:spcAft>
                <a:spcPts val="0"/>
              </a:spcAft>
              <a:buSzPts val="1100"/>
              <a:buNone/>
            </a:pPr>
            <a:r>
              <a:rPr lang="es-419" sz="1000"/>
              <a:t>Por ejemplo, la información que contendrá es numérica, definida por el tipo de dato entero (</a:t>
            </a:r>
            <a:r>
              <a:rPr b="1" lang="es-419" sz="1000"/>
              <a:t>INT</a:t>
            </a:r>
            <a:r>
              <a:rPr lang="es-419" sz="1000"/>
              <a:t>), no acepta valores nulos o vacíos </a:t>
            </a:r>
            <a:r>
              <a:rPr b="1" lang="es-419" sz="1000"/>
              <a:t>NOT NULL</a:t>
            </a:r>
            <a:r>
              <a:rPr lang="es-419" sz="1000"/>
              <a:t>, y su valor será automático y autoincremental </a:t>
            </a:r>
            <a:r>
              <a:rPr b="1" lang="es-419" sz="1000"/>
              <a:t>AUTO_INCREMENT</a:t>
            </a:r>
            <a:r>
              <a:rPr lang="es-419" sz="1000"/>
              <a:t>. Esto implica que, por cada nuevo registro que agreguemos, no debemos definir un valor numérico para este campo porque la tabla lo generará automáticamente partiendo de un valor inicial que es posible configurar y cada nuevo registro tendrá un valor consecutivo.</a:t>
            </a:r>
            <a:endParaRPr sz="1000"/>
          </a:p>
          <a:p>
            <a:pPr indent="0" lvl="0" marL="0" rtl="0" algn="l">
              <a:spcBef>
                <a:spcPts val="0"/>
              </a:spcBef>
              <a:spcAft>
                <a:spcPts val="0"/>
              </a:spcAft>
              <a:buClr>
                <a:schemeClr val="dk1"/>
              </a:buClr>
              <a:buSzPts val="1100"/>
              <a:buFont typeface="Arial"/>
              <a:buNone/>
            </a:pPr>
            <a:r>
              <a:rPr b="1" lang="es-419" sz="1000">
                <a:solidFill>
                  <a:schemeClr val="dk1"/>
                </a:solidFill>
              </a:rPr>
              <a:t>Uso de textos: </a:t>
            </a:r>
            <a:r>
              <a:rPr lang="es-419" sz="1000">
                <a:solidFill>
                  <a:schemeClr val="dk1"/>
                </a:solidFill>
              </a:rPr>
              <a:t>Habremos notado que en los datos de cadenas de caracteres discriminamos aquellos relacionados a solo texto, de los alfanuméricos. Los de </a:t>
            </a:r>
            <a:r>
              <a:rPr b="1" lang="es-419" sz="1000">
                <a:solidFill>
                  <a:schemeClr val="dk1"/>
                </a:solidFill>
              </a:rPr>
              <a:t>longitud variable</a:t>
            </a:r>
            <a:r>
              <a:rPr lang="es-419" sz="1000">
                <a:solidFill>
                  <a:schemeClr val="dk1"/>
                </a:solidFill>
              </a:rPr>
              <a:t>, tanto </a:t>
            </a:r>
            <a:r>
              <a:rPr b="1" lang="es-419" sz="1000">
                <a:solidFill>
                  <a:schemeClr val="dk1"/>
                </a:solidFill>
              </a:rPr>
              <a:t>text</a:t>
            </a:r>
            <a:r>
              <a:rPr lang="es-419" sz="1000">
                <a:solidFill>
                  <a:schemeClr val="dk1"/>
                </a:solidFill>
              </a:rPr>
              <a:t> como </a:t>
            </a:r>
            <a:r>
              <a:rPr b="1" lang="es-419" sz="1000">
                <a:solidFill>
                  <a:schemeClr val="dk1"/>
                </a:solidFill>
              </a:rPr>
              <a:t>varchar</a:t>
            </a:r>
            <a:r>
              <a:rPr lang="es-419" sz="1000">
                <a:solidFill>
                  <a:schemeClr val="dk1"/>
                </a:solidFill>
              </a:rPr>
              <a:t> cuentan con una </a:t>
            </a:r>
            <a:r>
              <a:rPr b="1" lang="es-419" sz="1000">
                <a:solidFill>
                  <a:schemeClr val="dk1"/>
                </a:solidFill>
              </a:rPr>
              <a:t>(n)</a:t>
            </a:r>
            <a:r>
              <a:rPr lang="es-419" sz="1000">
                <a:solidFill>
                  <a:schemeClr val="dk1"/>
                </a:solidFill>
              </a:rPr>
              <a:t> que los procede. Dicha </a:t>
            </a:r>
            <a:r>
              <a:rPr b="1" lang="es-419" sz="1000">
                <a:solidFill>
                  <a:schemeClr val="dk1"/>
                </a:solidFill>
              </a:rPr>
              <a:t>n </a:t>
            </a:r>
            <a:r>
              <a:rPr lang="es-419" sz="1000">
                <a:solidFill>
                  <a:schemeClr val="dk1"/>
                </a:solidFill>
              </a:rPr>
              <a:t>equivale a que nosotros podemos especificar un valor numérico, el cual oficiará de limitante a la cantidad de caracteres que dichos campos puede almacenar como máximo. Si bien podemos obviar poner un número alto, lo más efectivo para estos casos es siempre poner un limitante. También existe el </a:t>
            </a:r>
            <a:r>
              <a:rPr b="1" lang="es-419" sz="1000">
                <a:solidFill>
                  <a:schemeClr val="dk1"/>
                </a:solidFill>
              </a:rPr>
              <a:t>char </a:t>
            </a:r>
            <a:r>
              <a:rPr lang="es-419" sz="1000">
                <a:solidFill>
                  <a:schemeClr val="dk1"/>
                </a:solidFill>
              </a:rPr>
              <a:t>que define un string de</a:t>
            </a:r>
            <a:r>
              <a:rPr b="1" lang="es-419" sz="1000">
                <a:solidFill>
                  <a:schemeClr val="dk1"/>
                </a:solidFill>
              </a:rPr>
              <a:t> caracteres de longitud fija</a:t>
            </a:r>
            <a:r>
              <a:rPr lang="es-419" sz="1000">
                <a:solidFill>
                  <a:schemeClr val="dk1"/>
                </a:solidFill>
              </a:rPr>
              <a:t>, al igual que los anteriores llevan </a:t>
            </a:r>
            <a:r>
              <a:rPr b="1" lang="es-419" sz="1000">
                <a:solidFill>
                  <a:schemeClr val="dk1"/>
                </a:solidFill>
              </a:rPr>
              <a:t>(n) </a:t>
            </a:r>
            <a:r>
              <a:rPr lang="es-419" sz="1000">
                <a:solidFill>
                  <a:schemeClr val="dk1"/>
                </a:solidFill>
              </a:rPr>
              <a:t>que oficia de cantidad total de caracteres a ocupar.</a:t>
            </a:r>
            <a:endParaRPr sz="1000">
              <a:solidFill>
                <a:schemeClr val="dk1"/>
              </a:solidFill>
            </a:endParaRPr>
          </a:p>
          <a:p>
            <a:pPr indent="0" lvl="0" marL="0" rtl="0" algn="l">
              <a:spcBef>
                <a:spcPts val="0"/>
              </a:spcBef>
              <a:spcAft>
                <a:spcPts val="0"/>
              </a:spcAft>
              <a:buClr>
                <a:schemeClr val="dk1"/>
              </a:buClr>
              <a:buSzPts val="1100"/>
              <a:buFont typeface="Arial"/>
              <a:buNone/>
            </a:pPr>
            <a:r>
              <a:rPr lang="es-419" sz="1000">
                <a:solidFill>
                  <a:schemeClr val="dk1"/>
                </a:solidFill>
              </a:rPr>
              <a:t>La limitación de datos nos ayudará a que las bases de datos no solo estén normalizadas, sino a que no se saturen con contenido librado al azar. El objetivo de una base de datos además de almacenar información es poder disponer de contenido efectivo. Imaginemos que un campo de datos alfanumérico que suele almacenar, por ejemplo, el título de películas, tiene como limitante 1000 caracteres. Y alguien que conoce está limitante carga información hasta llenar un registro de ese campo, y luego está información se imprime en papel... por supuesto, gastaremos espacio y tinta por demás, sabiendo que este dato es imposible de que exista en la realidad.</a:t>
            </a:r>
            <a:endParaRPr sz="1000">
              <a:solidFill>
                <a:schemeClr val="dk1"/>
              </a:solidFill>
            </a:endParaRPr>
          </a:p>
          <a:p>
            <a:pPr indent="0" lvl="0" marL="0" rtl="0" algn="l">
              <a:spcBef>
                <a:spcPts val="0"/>
              </a:spcBef>
              <a:spcAft>
                <a:spcPts val="0"/>
              </a:spcAft>
              <a:buClr>
                <a:schemeClr val="dk1"/>
              </a:buClr>
              <a:buSzPts val="1100"/>
              <a:buFont typeface="Arial"/>
              <a:buNone/>
            </a:pPr>
            <a:r>
              <a:rPr b="1" lang="es-419" sz="1000">
                <a:solidFill>
                  <a:schemeClr val="dk1"/>
                </a:solidFill>
              </a:rPr>
              <a:t>Fechas: Date</a:t>
            </a:r>
            <a:r>
              <a:rPr lang="es-419" sz="1000">
                <a:solidFill>
                  <a:schemeClr val="dk1"/>
                </a:solidFill>
              </a:rPr>
              <a:t> y </a:t>
            </a:r>
            <a:r>
              <a:rPr b="1" lang="es-419" sz="1000">
                <a:solidFill>
                  <a:schemeClr val="dk1"/>
                </a:solidFill>
              </a:rPr>
              <a:t>Datetime</a:t>
            </a:r>
            <a:r>
              <a:rPr lang="es-419" sz="1000">
                <a:solidFill>
                  <a:schemeClr val="dk1"/>
                </a:solidFill>
              </a:rPr>
              <a:t> son otro de los ejemplos que encontramos, originalmente existía el tipo de dato </a:t>
            </a:r>
            <a:r>
              <a:rPr b="1" lang="es-419" sz="1000">
                <a:solidFill>
                  <a:schemeClr val="dk1"/>
                </a:solidFill>
              </a:rPr>
              <a:t>datetime</a:t>
            </a:r>
            <a:r>
              <a:rPr lang="es-419" sz="1000">
                <a:solidFill>
                  <a:schemeClr val="dk1"/>
                </a:solidFill>
              </a:rPr>
              <a:t>, y no </a:t>
            </a:r>
            <a:r>
              <a:rPr b="1" lang="es-419" sz="1000">
                <a:solidFill>
                  <a:schemeClr val="dk1"/>
                </a:solidFill>
              </a:rPr>
              <a:t>date</a:t>
            </a:r>
            <a:r>
              <a:rPr lang="es-419" sz="1000">
                <a:solidFill>
                  <a:schemeClr val="dk1"/>
                </a:solidFill>
              </a:rPr>
              <a:t> y </a:t>
            </a:r>
            <a:r>
              <a:rPr b="1" lang="es-419" sz="1000">
                <a:solidFill>
                  <a:schemeClr val="dk1"/>
                </a:solidFill>
              </a:rPr>
              <a:t>time</a:t>
            </a:r>
            <a:r>
              <a:rPr lang="es-419" sz="1000">
                <a:solidFill>
                  <a:schemeClr val="dk1"/>
                </a:solidFill>
              </a:rPr>
              <a:t> por separado. Estos últimos dos llegaron hace menos de 2 décadas y quedaron los tres conviviendo porque datetime es muy útil para aquellas tablas que guardan información del tipo log. Configurando el campo datetime de forma predeterminada, cuando se genere un registro en éste, dicho campo no necesitará recibir un valor, dado que podrá generarlo automáticamente desde el servidor de base de datos.</a:t>
            </a:r>
            <a:endParaRPr sz="1000">
              <a:solidFill>
                <a:schemeClr val="dk1"/>
              </a:solidFill>
            </a:endParaRPr>
          </a:p>
          <a:p>
            <a:pPr indent="0" lvl="0" marL="0" rtl="0" algn="l">
              <a:spcBef>
                <a:spcPts val="0"/>
              </a:spcBef>
              <a:spcAft>
                <a:spcPts val="0"/>
              </a:spcAft>
              <a:buClr>
                <a:schemeClr val="dk1"/>
              </a:buClr>
              <a:buSzPts val="1100"/>
              <a:buFont typeface="Arial"/>
              <a:buNone/>
            </a:pPr>
            <a:r>
              <a:rPr b="1" lang="es-419" sz="1000">
                <a:solidFill>
                  <a:schemeClr val="dk1"/>
                </a:solidFill>
              </a:rPr>
              <a:t>Datos numéricos: </a:t>
            </a:r>
            <a:r>
              <a:rPr lang="es-419" sz="1000">
                <a:solidFill>
                  <a:schemeClr val="dk1"/>
                </a:solidFill>
              </a:rPr>
              <a:t>Por el lado de los datos numéricos, la oferta es bastante amplia en SQL. Tenemos los datos enteros, básicamente un número sin decimales, que podemos definirlo utilizando </a:t>
            </a:r>
            <a:r>
              <a:rPr b="1" lang="es-419" sz="1000">
                <a:solidFill>
                  <a:schemeClr val="dk1"/>
                </a:solidFill>
              </a:rPr>
              <a:t>int</a:t>
            </a:r>
            <a:r>
              <a:rPr lang="es-419" sz="1000">
                <a:solidFill>
                  <a:schemeClr val="dk1"/>
                </a:solidFill>
              </a:rPr>
              <a:t>. Pero también, tenemos posibilidad de seguir con números enteros de mayor o menor tamaño, utilizando </a:t>
            </a:r>
            <a:r>
              <a:rPr b="1" lang="es-419" sz="1000">
                <a:solidFill>
                  <a:schemeClr val="dk1"/>
                </a:solidFill>
              </a:rPr>
              <a:t>smallInt</a:t>
            </a:r>
            <a:r>
              <a:rPr lang="es-419" sz="1000">
                <a:solidFill>
                  <a:schemeClr val="dk1"/>
                </a:solidFill>
              </a:rPr>
              <a:t> y </a:t>
            </a:r>
            <a:r>
              <a:rPr b="1" lang="es-419" sz="1000">
                <a:solidFill>
                  <a:schemeClr val="dk1"/>
                </a:solidFill>
              </a:rPr>
              <a:t>bigInt</a:t>
            </a:r>
            <a:r>
              <a:rPr lang="es-419" sz="1000">
                <a:solidFill>
                  <a:schemeClr val="dk1"/>
                </a:solidFill>
              </a:rPr>
              <a:t>, además de </a:t>
            </a:r>
            <a:r>
              <a:rPr b="1" lang="es-419" sz="1000">
                <a:solidFill>
                  <a:schemeClr val="dk1"/>
                </a:solidFill>
              </a:rPr>
              <a:t>integer</a:t>
            </a:r>
            <a:r>
              <a:rPr lang="es-419" sz="1000">
                <a:solidFill>
                  <a:schemeClr val="dk1"/>
                </a:solidFill>
              </a:rPr>
              <a:t>, </a:t>
            </a:r>
            <a:r>
              <a:rPr b="1" lang="es-419" sz="1000">
                <a:solidFill>
                  <a:schemeClr val="dk1"/>
                </a:solidFill>
              </a:rPr>
              <a:t>numeric</a:t>
            </a:r>
            <a:r>
              <a:rPr lang="es-419" sz="1000">
                <a:solidFill>
                  <a:schemeClr val="dk1"/>
                </a:solidFill>
              </a:rPr>
              <a:t> y </a:t>
            </a:r>
            <a:r>
              <a:rPr b="1" lang="es-419" sz="1000">
                <a:solidFill>
                  <a:schemeClr val="dk1"/>
                </a:solidFill>
              </a:rPr>
              <a:t>decimal</a:t>
            </a:r>
            <a:r>
              <a:rPr lang="es-419" sz="1000">
                <a:solidFill>
                  <a:schemeClr val="dk1"/>
                </a:solidFill>
              </a:rPr>
              <a:t>. numeric y decimal llevan 2 parámetros </a:t>
            </a:r>
            <a:r>
              <a:rPr b="1" lang="es-419" sz="1000">
                <a:solidFill>
                  <a:schemeClr val="dk1"/>
                </a:solidFill>
              </a:rPr>
              <a:t>(L, P)</a:t>
            </a:r>
            <a:r>
              <a:rPr lang="es-419" sz="1000">
                <a:solidFill>
                  <a:schemeClr val="dk1"/>
                </a:solidFill>
              </a:rPr>
              <a:t>; </a:t>
            </a:r>
            <a:r>
              <a:rPr b="1" lang="es-419" sz="1000">
                <a:solidFill>
                  <a:schemeClr val="dk1"/>
                </a:solidFill>
              </a:rPr>
              <a:t>L </a:t>
            </a:r>
            <a:r>
              <a:rPr lang="es-419" sz="1000">
                <a:solidFill>
                  <a:schemeClr val="dk1"/>
                </a:solidFill>
              </a:rPr>
              <a:t>es la longitud total de números a almacenar y </a:t>
            </a:r>
            <a:r>
              <a:rPr b="1" lang="es-419" sz="1000">
                <a:solidFill>
                  <a:schemeClr val="dk1"/>
                </a:solidFill>
              </a:rPr>
              <a:t>P </a:t>
            </a:r>
            <a:r>
              <a:rPr lang="es-419" sz="1000">
                <a:solidFill>
                  <a:schemeClr val="dk1"/>
                </a:solidFill>
              </a:rPr>
              <a:t>el la cantidad de dígitos decimales. En el caso de estos dos, si ponemos un 0 (cero) en su segundo parámetro, técnicamente tendríamos un valor entero también. Y por el lado de los decimales, además de los mencionados hasta aquí, podemos sumar otros tipos de datos asociados a </a:t>
            </a:r>
            <a:r>
              <a:rPr b="1" lang="es-419" sz="1000">
                <a:solidFill>
                  <a:schemeClr val="dk1"/>
                </a:solidFill>
              </a:rPr>
              <a:t>float(p)</a:t>
            </a:r>
            <a:r>
              <a:rPr lang="es-419" sz="1000">
                <a:solidFill>
                  <a:schemeClr val="dk1"/>
                </a:solidFill>
              </a:rPr>
              <a:t>, </a:t>
            </a:r>
            <a:r>
              <a:rPr b="1" lang="es-419" sz="1000">
                <a:solidFill>
                  <a:schemeClr val="dk1"/>
                </a:solidFill>
              </a:rPr>
              <a:t>real</a:t>
            </a:r>
            <a:r>
              <a:rPr lang="es-419" sz="1000">
                <a:solidFill>
                  <a:schemeClr val="dk1"/>
                </a:solidFill>
              </a:rPr>
              <a:t> y </a:t>
            </a:r>
            <a:r>
              <a:rPr b="1" lang="es-419" sz="1000">
                <a:solidFill>
                  <a:schemeClr val="dk1"/>
                </a:solidFill>
              </a:rPr>
              <a:t>double</a:t>
            </a:r>
            <a:r>
              <a:rPr lang="es-419" sz="1000">
                <a:solidFill>
                  <a:schemeClr val="dk1"/>
                </a:solidFill>
              </a:rPr>
              <a:t>, quienes manejan unos límites bastante más amplios que los numéricos mencionados primero.</a:t>
            </a:r>
            <a:endParaRPr sz="1000">
              <a:solidFill>
                <a:schemeClr val="dk1"/>
              </a:solidFill>
            </a:endParaRPr>
          </a:p>
          <a:p>
            <a:pPr indent="0" lvl="0" marL="0" rtl="0" algn="l">
              <a:spcBef>
                <a:spcPts val="0"/>
              </a:spcBef>
              <a:spcAft>
                <a:spcPts val="0"/>
              </a:spcAft>
              <a:buClr>
                <a:schemeClr val="dk1"/>
              </a:buClr>
              <a:buSzPts val="1100"/>
              <a:buFont typeface="Arial"/>
              <a:buNone/>
            </a:pPr>
            <a:r>
              <a:rPr lang="es-419" sz="1000">
                <a:solidFill>
                  <a:schemeClr val="dk1"/>
                </a:solidFill>
              </a:rPr>
              <a:t>Pensemos qué tipo de dato numérico deberíamos elegir para almacenar las ventas de un país, ya sea en una tabla </a:t>
            </a:r>
            <a:r>
              <a:rPr b="1" lang="es-419" sz="1000">
                <a:solidFill>
                  <a:schemeClr val="dk1"/>
                </a:solidFill>
              </a:rPr>
              <a:t>ventas</a:t>
            </a:r>
            <a:r>
              <a:rPr lang="es-419" sz="1000">
                <a:solidFill>
                  <a:schemeClr val="dk1"/>
                </a:solidFill>
              </a:rPr>
              <a:t> como en otra tabla que maneje, por ejemplo, el histórico de </a:t>
            </a:r>
            <a:r>
              <a:rPr b="1" lang="es-419" sz="1000">
                <a:solidFill>
                  <a:schemeClr val="dk1"/>
                </a:solidFill>
              </a:rPr>
              <a:t>Estado de Resultado</a:t>
            </a:r>
            <a:r>
              <a:rPr lang="es-419" sz="1000">
                <a:solidFill>
                  <a:schemeClr val="dk1"/>
                </a:solidFill>
              </a:rPr>
              <a:t> solo con totales generados a partir del </a:t>
            </a:r>
            <a:r>
              <a:rPr b="1" lang="es-419" sz="1000">
                <a:solidFill>
                  <a:schemeClr val="dk1"/>
                </a:solidFill>
              </a:rPr>
              <a:t>cierre de un ejercicio</a:t>
            </a:r>
            <a:r>
              <a:rPr lang="es-419" sz="1000">
                <a:solidFill>
                  <a:schemeClr val="dk1"/>
                </a:solidFill>
              </a:rPr>
              <a:t>. Si bien para esto último podemos pensar que un valor float alcanza y sobra, también deberíamos contemplar que el país puede llegar a pasar por una inflación escalonada con el paso del tiempo, a su vez se vuelve un país competitivo por lo cual puede sostener sus ventas. Está fórmula haría que en un par de años, tal vez un campo </a:t>
            </a:r>
            <a:r>
              <a:rPr b="1" lang="es-419" sz="1000">
                <a:solidFill>
                  <a:schemeClr val="dk1"/>
                </a:solidFill>
              </a:rPr>
              <a:t>numeric</a:t>
            </a:r>
            <a:r>
              <a:rPr lang="es-419" sz="1000">
                <a:solidFill>
                  <a:schemeClr val="dk1"/>
                </a:solidFill>
              </a:rPr>
              <a:t> o </a:t>
            </a:r>
            <a:r>
              <a:rPr b="1" lang="es-419" sz="1000">
                <a:solidFill>
                  <a:schemeClr val="dk1"/>
                </a:solidFill>
              </a:rPr>
              <a:t>decimal</a:t>
            </a:r>
            <a:r>
              <a:rPr lang="es-419" sz="1000">
                <a:solidFill>
                  <a:schemeClr val="dk1"/>
                </a:solidFill>
              </a:rPr>
              <a:t>, no muy bien definido, nos quede demasiado justo o tal vez corto para este propósito.</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6d38f3a0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6d38f3a0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6d38f3a09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06d38f3a09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Nuestra tabla no tendrá parámetros adicionales. Solo le agregamos la clave primaria al campo </a:t>
            </a:r>
            <a:r>
              <a:rPr b="1" lang="es-419" sz="1000"/>
              <a:t>id_pay</a:t>
            </a:r>
            <a:r>
              <a:rPr lang="es-419" sz="1000"/>
              <a:t>, que será la forma en la cual indexaremos los registros almacenados. </a:t>
            </a:r>
            <a:r>
              <a:rPr b="1" lang="es-419" sz="1000"/>
              <a:t>PRIMARY KEY</a:t>
            </a:r>
            <a:r>
              <a:rPr lang="es-419" sz="1000"/>
              <a:t> lo agregamos inmediatamente después del parámetro </a:t>
            </a:r>
            <a:r>
              <a:rPr b="1" lang="es-419" sz="1000"/>
              <a:t>AUTO_INCREMENT</a:t>
            </a:r>
            <a:r>
              <a:rPr lang="es-419" sz="1000"/>
              <a:t>.</a:t>
            </a:r>
            <a:endParaRPr sz="1000"/>
          </a:p>
          <a:p>
            <a:pPr indent="0" lvl="0" marL="0" marR="38100" rtl="0" algn="l">
              <a:lnSpc>
                <a:spcPct val="128571"/>
              </a:lnSpc>
              <a:spcBef>
                <a:spcPts val="0"/>
              </a:spcBef>
              <a:spcAft>
                <a:spcPts val="0"/>
              </a:spcAft>
              <a:buSzPts val="1100"/>
              <a:buNone/>
            </a:pPr>
            <a:r>
              <a:rPr b="1" lang="es-419" sz="1000">
                <a:solidFill>
                  <a:srgbClr val="FF0000"/>
                </a:solidFill>
              </a:rPr>
              <a:t>ATENCIÓN: </a:t>
            </a:r>
            <a:r>
              <a:rPr lang="es-419" sz="1000"/>
              <a:t>Es probable que en versiones más viejas de este motor de base de datos o e</a:t>
            </a:r>
            <a:r>
              <a:rPr b="1" lang="es-419" sz="1000"/>
              <a:t>n los casos en los que la clave tiene más de un campo</a:t>
            </a:r>
            <a:r>
              <a:rPr lang="es-419" sz="1000"/>
              <a:t>, la definición de la clave primaria o cualquier otro tipo de clave lo debas hacer dentro del apartado </a:t>
            </a:r>
            <a:r>
              <a:rPr b="1" lang="es-419" sz="1000"/>
              <a:t>{parámetros de la tabla}</a:t>
            </a:r>
            <a:r>
              <a:rPr lang="es-419" sz="1000"/>
              <a:t>. Ten presente esto por si te topas con dicho error en algún momento que debas trabajar con </a:t>
            </a:r>
            <a:r>
              <a:rPr lang="es-419" sz="1000">
                <a:solidFill>
                  <a:schemeClr val="dk1"/>
                </a:solidFill>
              </a:rPr>
              <a:t>versiones antiguas de </a:t>
            </a:r>
            <a:r>
              <a:rPr lang="es-419" sz="1000"/>
              <a:t>bases de datos Mysql.</a:t>
            </a:r>
            <a:endParaRPr sz="1000">
              <a:solidFill>
                <a:srgbClr val="999999"/>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6d38f3a0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06d38f3a09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d38f3a09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06d38f3a09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use GAMER;</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CREATE TABLE pay (</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id_pay 			INT NOT NULL AUTO_INCREMENT PRIMARY KEY,</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amount 			REAL NOT NULL,</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currency 		VARCHAR(20),</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date_pay 		DATE NOT NULL,</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pay_type 		VARCHAR(50),</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id_system_user INT NOT NULL,</a:t>
            </a:r>
            <a:endParaRPr sz="1000">
              <a:solidFill>
                <a:srgbClr val="999999"/>
              </a:solidFill>
            </a:endParaRPr>
          </a:p>
          <a:p>
            <a:pPr indent="0" lvl="0" marL="0" marR="38100" rtl="0" algn="l">
              <a:lnSpc>
                <a:spcPct val="150000"/>
              </a:lnSpc>
              <a:spcBef>
                <a:spcPts val="0"/>
              </a:spcBef>
              <a:spcAft>
                <a:spcPts val="0"/>
              </a:spcAft>
              <a:buClr>
                <a:schemeClr val="dk1"/>
              </a:buClr>
              <a:buSzPts val="1100"/>
              <a:buFont typeface="Arial"/>
              <a:buNone/>
            </a:pPr>
            <a:r>
              <a:rPr lang="es-419" sz="1000">
                <a:solidFill>
                  <a:srgbClr val="999999"/>
                </a:solidFill>
              </a:rPr>
              <a:t>id_game 		INT NOT NULL);</a:t>
            </a:r>
            <a:endParaRPr sz="1000">
              <a:solidFill>
                <a:srgbClr val="999999"/>
              </a:solidFill>
            </a:endParaRPr>
          </a:p>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d38f3a09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06d38f3a09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rPr b="1" lang="es-419" sz="1000">
                <a:solidFill>
                  <a:schemeClr val="dk1"/>
                </a:solidFill>
              </a:rPr>
              <a:t>ALTERNATIVA PARA VISUALIZAR INFORMACIÓN: </a:t>
            </a:r>
            <a:r>
              <a:rPr lang="es-419" sz="1000">
                <a:solidFill>
                  <a:schemeClr val="dk1"/>
                </a:solidFill>
              </a:rPr>
              <a:t>También podemos ver la información de la estructura de la tabla, utilizando el comando </a:t>
            </a:r>
            <a:r>
              <a:rPr b="1" lang="es-419" sz="1000">
                <a:solidFill>
                  <a:schemeClr val="dk1"/>
                </a:solidFill>
              </a:rPr>
              <a:t>DESCRIBE</a:t>
            </a:r>
            <a:r>
              <a:rPr lang="es-419" sz="1000">
                <a:solidFill>
                  <a:schemeClr val="dk1"/>
                </a:solidFill>
              </a:rPr>
              <a:t>, específico para ello. Este nos permitirá visualizar una vista previa (</a:t>
            </a:r>
            <a:r>
              <a:rPr i="1" lang="es-419" sz="1000">
                <a:solidFill>
                  <a:schemeClr val="dk1"/>
                </a:solidFill>
              </a:rPr>
              <a:t>sin acceso visual a su modificación</a:t>
            </a:r>
            <a:r>
              <a:rPr lang="es-419" sz="1000">
                <a:solidFill>
                  <a:schemeClr val="dk1"/>
                </a:solidFill>
              </a:rPr>
              <a:t>), de la misma información que vemos de la forma anteriormente descripta.</a:t>
            </a:r>
            <a:endParaRPr sz="1000">
              <a:solidFill>
                <a:schemeClr val="dk1"/>
              </a:solidFill>
            </a:endParaRPr>
          </a:p>
          <a:p>
            <a:pPr indent="0" lvl="0" marL="0" marR="38100" rtl="0" algn="l">
              <a:lnSpc>
                <a:spcPct val="150000"/>
              </a:lnSpc>
              <a:spcBef>
                <a:spcPts val="0"/>
              </a:spcBef>
              <a:spcAft>
                <a:spcPts val="0"/>
              </a:spcAft>
              <a:buSzPts val="1100"/>
              <a:buNone/>
            </a:pPr>
            <a:r>
              <a:rPr lang="es-419" sz="1000">
                <a:solidFill>
                  <a:schemeClr val="dk1"/>
                </a:solidFill>
                <a:highlight>
                  <a:schemeClr val="lt2"/>
                </a:highlight>
                <a:latin typeface="Consolas"/>
                <a:ea typeface="Consolas"/>
                <a:cs typeface="Consolas"/>
                <a:sym typeface="Consolas"/>
              </a:rPr>
              <a:t>DESCRIBE pay;</a:t>
            </a:r>
            <a:endParaRPr sz="1000">
              <a:solidFill>
                <a:schemeClr val="dk1"/>
              </a:solidFill>
              <a:highlight>
                <a:schemeClr val="lt2"/>
              </a:highlight>
              <a:latin typeface="Consolas"/>
              <a:ea typeface="Consolas"/>
              <a:cs typeface="Consolas"/>
              <a:sym typeface="Consola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d38f3a09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6d38f3a09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6d38f3a09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06d38f3a09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6d38f3a09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6d38f3a09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Los paréntesis y corchetes definidos en este ejemplo de código no se deben utilizar de la forma en la cual se muestran. Es solo para representar los diferentes bloques que conforman la sentencia de creación de una tabla.</a:t>
            </a:r>
            <a:endParaRPr sz="1000"/>
          </a:p>
          <a:p>
            <a:pPr indent="0" lvl="0" marL="0" marR="38100" rtl="0" algn="l">
              <a:lnSpc>
                <a:spcPct val="128571"/>
              </a:lnSpc>
              <a:spcBef>
                <a:spcPts val="0"/>
              </a:spcBef>
              <a:spcAft>
                <a:spcPts val="0"/>
              </a:spcAft>
              <a:buSzPts val="1100"/>
              <a:buNone/>
            </a:pPr>
            <a:r>
              <a:rPr lang="es-419" sz="1000"/>
              <a:t>Para utilizar esta sentencia debemos primero estar posicionados en una base de datos existente, o haber creado una previamente. La base de datos es definida usualmente como “</a:t>
            </a:r>
            <a:r>
              <a:rPr i="1" lang="es-419" sz="1000"/>
              <a:t>Esquema</a:t>
            </a:r>
            <a:r>
              <a:rPr lang="es-419" sz="1000"/>
              <a:t>” (en inglés: </a:t>
            </a:r>
            <a:r>
              <a:rPr i="1" lang="es-419" sz="1000"/>
              <a:t>SCHEMA</a:t>
            </a:r>
            <a:r>
              <a:rPr lang="es-419" sz="1000"/>
              <a:t>).</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6d38f3a09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06d38f3a09_0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6d38f3a09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06d38f3a09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rPr lang="es-419" sz="1000"/>
              <a:t>Si deseamos agregar múltiples nuevos campos, simplemente debemos respetar la estructura de la sintaxis que vimos en CREATE TABLE, definiendo cada nuevo campo y su tipo de datos, separado por una coma del anterior.</a:t>
            </a:r>
            <a:endParaRPr sz="1000">
              <a:solidFill>
                <a:srgbClr val="999999"/>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6d38f3a09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06d38f3a09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rPr b="1" lang="es-419" sz="1000">
                <a:solidFill>
                  <a:schemeClr val="dk1"/>
                </a:solidFill>
              </a:rPr>
              <a:t>CONDICIONES DEL CAMPO telefono, a</a:t>
            </a:r>
            <a:r>
              <a:rPr lang="es-419" sz="1000">
                <a:solidFill>
                  <a:schemeClr val="dk1"/>
                </a:solidFill>
              </a:rPr>
              <a:t> diferencia de los otros campos creados, a este último no le definimos el valor NOT NULL, por lo cual cuando agreguemos información en él, podremos obviar la carga de algún dato en este último campo. Siempre que se agrega una columna a una tabla que ya posee datos no podemos utilizar la cláusula NOT NULL para dicha columna, es necesario primero completar con valores en dicho campo a todos los registros y luego alterar nuevamente la tabla con la cláusula NOT NULL. </a:t>
            </a:r>
            <a:endParaRPr sz="1000">
              <a:solidFill>
                <a:schemeClr val="dk1"/>
              </a:solidFill>
              <a:highlight>
                <a:schemeClr val="lt2"/>
              </a:highlight>
              <a:latin typeface="Consolas"/>
              <a:ea typeface="Consolas"/>
              <a:cs typeface="Consolas"/>
              <a:sym typeface="Consola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d38f3a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6d38f3a0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6d38f3a0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6d38f3a09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6d38f3a09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06d38f3a09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6d38f3a09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06d38f3a09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chemeClr val="dk1"/>
              </a:solidFill>
              <a:highlight>
                <a:schemeClr val="lt2"/>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6d38f3a09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06d38f3a09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d38f3a09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06d38f3a09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6d38f3a09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06d38f3a09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6d38f3a0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06d38f3a09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6d38f3a09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06d38f3a09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6d38f3a09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06d38f3a09_0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6d38f3a09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06d38f3a09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d38f3a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6d38f3a09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6d38f3a09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06d38f3a09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Más adelante, dedicaremos un apartado especial al manejo de relaciones entre tablas, y veremos cómo eliminar las mismas previo a la eliminación de una tabla.</a:t>
            </a:r>
            <a:endParaRPr sz="10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6d38f3a09_0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06d38f3a09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6d38f3a09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06d38f3a09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Otra diferencia entre </a:t>
            </a:r>
            <a:r>
              <a:rPr b="1" lang="es-419" sz="1000"/>
              <a:t>TRUNCATE y DELETE</a:t>
            </a:r>
            <a:r>
              <a:rPr lang="es-419" sz="1000"/>
              <a:t>, es que TRUNCATE “</a:t>
            </a:r>
            <a:r>
              <a:rPr i="1" lang="es-419" sz="1000"/>
              <a:t>limpia</a:t>
            </a:r>
            <a:r>
              <a:rPr lang="es-419" sz="1000"/>
              <a:t>” absolutamente todos los datos de la tabla indicada mientras que DELETE acepta el parámetro WHERE, el cual puede especificar la eliminación de determinados registros y no de todos ellos.</a:t>
            </a:r>
            <a:endParaRPr sz="1000"/>
          </a:p>
          <a:p>
            <a:pPr indent="0" lvl="0" marL="0" marR="38100" rtl="0" algn="l">
              <a:lnSpc>
                <a:spcPct val="128571"/>
              </a:lnSpc>
              <a:spcBef>
                <a:spcPts val="0"/>
              </a:spcBef>
              <a:spcAft>
                <a:spcPts val="0"/>
              </a:spcAft>
              <a:buSzPts val="1100"/>
              <a:buNone/>
            </a:pPr>
            <a:r>
              <a:rPr lang="es-419" sz="1000"/>
              <a:t>La eficiencia de TRUNCATE pasa porque eliminar todos los datos a la vez, casi como si copiara la estructura de la tabla, eliminara la misma, y la volviera a crear. DELETE, por su parte, se ocupa de eliminar uno a uno los registros de la tabla. Por ello es que DELETE tiene mayor lentitud que TRUNCATE.</a:t>
            </a:r>
            <a:endParaRPr sz="1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6d38f3a09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06d38f3a09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6d38f3a09_0_3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06d38f3a09_0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Más adelante, dedicaremos un apartado especial al manejo de relaciones entre tablas, y veremos cómo eliminar las mismas previo a la eliminación de una tabla.</a:t>
            </a:r>
            <a:endParaRPr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6d38f3a0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06d38f3a09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6d38f3a09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106d38f3a09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6d38f3a0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06d38f3a09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6d38f3a09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106d38f3a09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6d38f3a09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06d38f3a09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Cada función es básicamente una pieza de código que realiza una operación determinada, por supuesto para lo que fue ideada. En algunos casos, la función espera uno o más parámetros a procesar, y en otros casos, simplemente se las ejecuta para que devuelvan un dato específico.</a:t>
            </a:r>
            <a:endParaRPr sz="1000"/>
          </a:p>
          <a:p>
            <a:pPr indent="0" lvl="0" marL="0" marR="38100" rtl="0" algn="l">
              <a:lnSpc>
                <a:spcPct val="128571"/>
              </a:lnSpc>
              <a:spcBef>
                <a:spcPts val="0"/>
              </a:spcBef>
              <a:spcAft>
                <a:spcPts val="0"/>
              </a:spcAft>
              <a:buSzPts val="1100"/>
              <a:buNone/>
            </a:pPr>
            <a:r>
              <a:rPr lang="es-419" sz="1000"/>
              <a:t>Pensando como un lenguaje de programación, la función puede o no recibir parámetros de entrada, y siempre retornará un valor esperado por el usuario. Sus nombres son acorde a lo que deben hacer, y se las utiliza para trabajar con los diferentes tipos de datos que pueden almacenarse en los registros de una tabla.</a:t>
            </a:r>
            <a:endParaRPr sz="1000"/>
          </a:p>
          <a:p>
            <a:pPr indent="0" lvl="0" marL="0" marR="38100" rtl="0" algn="l">
              <a:lnSpc>
                <a:spcPct val="128571"/>
              </a:lnSpc>
              <a:spcBef>
                <a:spcPts val="0"/>
              </a:spcBef>
              <a:spcAft>
                <a:spcPts val="0"/>
              </a:spcAft>
              <a:buSzPts val="1100"/>
              <a:buNone/>
            </a:pPr>
            <a:r>
              <a:t/>
            </a:r>
            <a:endParaRPr sz="1000"/>
          </a:p>
          <a:p>
            <a:pPr indent="0" lvl="0" marL="0" marR="38100" rtl="0" algn="l">
              <a:lnSpc>
                <a:spcPct val="128571"/>
              </a:lnSpc>
              <a:spcBef>
                <a:spcPts val="0"/>
              </a:spcBef>
              <a:spcAft>
                <a:spcPts val="0"/>
              </a:spcAft>
              <a:buSzPts val="1100"/>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d38f3a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06d38f3a09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6d38f3a09_0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106d38f3a09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6d38f3a09_0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106d38f3a09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6d38f3a09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06d38f3a09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6d38f3a0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106d38f3a09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6d38f3a09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106d38f3a09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6d38f3a09_0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06d38f3a09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6d38f3a09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106d38f3a09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400"/>
              <a:t>También existen funciones equivalentes que realizan la misma tarea, llamadas:</a:t>
            </a:r>
            <a:endParaRPr sz="1400"/>
          </a:p>
          <a:p>
            <a:pPr indent="-317500" lvl="0" marL="457200" marR="38100" rtl="0" algn="l">
              <a:lnSpc>
                <a:spcPct val="128571"/>
              </a:lnSpc>
              <a:spcBef>
                <a:spcPts val="0"/>
              </a:spcBef>
              <a:spcAft>
                <a:spcPts val="0"/>
              </a:spcAft>
              <a:buSzPts val="1400"/>
              <a:buChar char="●"/>
            </a:pPr>
            <a:r>
              <a:rPr lang="es-419" sz="1400"/>
              <a:t>LOWER(campo1)</a:t>
            </a:r>
            <a:endParaRPr sz="1400"/>
          </a:p>
          <a:p>
            <a:pPr indent="-317500" lvl="0" marL="457200" marR="38100" rtl="0" algn="l">
              <a:lnSpc>
                <a:spcPct val="128571"/>
              </a:lnSpc>
              <a:spcBef>
                <a:spcPts val="0"/>
              </a:spcBef>
              <a:spcAft>
                <a:spcPts val="0"/>
              </a:spcAft>
              <a:buSzPts val="1400"/>
              <a:buChar char="●"/>
            </a:pPr>
            <a:r>
              <a:rPr lang="es-419" sz="1400"/>
              <a:t>UPPER(campo2)</a:t>
            </a: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6d38f3a09_0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06d38f3a09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6d38f3a09_0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106d38f3a09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400"/>
              <a:t>Sobre cualquiera de los temas expuestos de Mysql que quieras ampliar o re-consultar, te recomendamos recurrir siempre a la documentación oficial de la herramienta, y no buscar información en sitios web de terceros. La documentación oficial te garantiza estar actualizada siempre, mientras que los sitios web de terceros pueden no contener la fecha de publicación, y terminarás accediendo tal vez a algo en desuso o próximo a ser discontinuado.</a:t>
            </a:r>
            <a:endParaRPr sz="1400"/>
          </a:p>
          <a:p>
            <a:pPr indent="0" lvl="0" marL="0" marR="38100" rtl="0" algn="l">
              <a:lnSpc>
                <a:spcPct val="128571"/>
              </a:lnSpc>
              <a:spcBef>
                <a:spcPts val="0"/>
              </a:spcBef>
              <a:spcAft>
                <a:spcPts val="0"/>
              </a:spcAft>
              <a:buSzPts val="1100"/>
              <a:buNone/>
            </a:pPr>
            <a:r>
              <a:t/>
            </a:r>
            <a:endParaRPr sz="1400"/>
          </a:p>
          <a:p>
            <a:pPr indent="0" lvl="0" marL="0" marR="38100" rtl="0" algn="l">
              <a:lnSpc>
                <a:spcPct val="128571"/>
              </a:lnSpc>
              <a:spcBef>
                <a:spcPts val="0"/>
              </a:spcBef>
              <a:spcAft>
                <a:spcPts val="0"/>
              </a:spcAft>
              <a:buSzPts val="1100"/>
              <a:buNone/>
            </a:pPr>
            <a:r>
              <a:rPr lang="es-419" sz="1400" u="sng">
                <a:solidFill>
                  <a:schemeClr val="hlink"/>
                </a:solidFill>
                <a:hlinkClick r:id="rId2"/>
              </a:rPr>
              <a:t>https://dev.mysql.com/doc/refman/8.0/en/string-functions.html</a:t>
            </a:r>
            <a:endParaRPr sz="1400">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6d38f3a09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106d38f3a09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d38f3a09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6d38f3a09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6d38f3a09_0_4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106d38f3a09_0_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50000"/>
              </a:lnSpc>
              <a:spcBef>
                <a:spcPts val="0"/>
              </a:spcBef>
              <a:spcAft>
                <a:spcPts val="0"/>
              </a:spcAft>
              <a:buSzPts val="1100"/>
              <a:buNone/>
            </a:pPr>
            <a:r>
              <a:t/>
            </a:r>
            <a:endParaRPr sz="1000">
              <a:solidFill>
                <a:srgbClr val="999999"/>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6d38f3a09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106d38f3a09_0_4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06d38f3a09_0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06d38f3a09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6d38f3a09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106d38f3a09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400"/>
              <a:t>También podemos calcular el módulo de un número utilizando </a:t>
            </a:r>
            <a:r>
              <a:rPr b="1" lang="es-419" sz="1400">
                <a:latin typeface="Consolas"/>
                <a:ea typeface="Consolas"/>
                <a:cs typeface="Consolas"/>
                <a:sym typeface="Consolas"/>
              </a:rPr>
              <a:t>%</a:t>
            </a:r>
            <a:r>
              <a:rPr lang="es-419" sz="1400"/>
              <a:t> o la función </a:t>
            </a:r>
            <a:r>
              <a:rPr b="1" lang="es-419" sz="1400">
                <a:latin typeface="Consolas"/>
                <a:ea typeface="Consolas"/>
                <a:cs typeface="Consolas"/>
                <a:sym typeface="Consolas"/>
              </a:rPr>
              <a:t>MOD()</a:t>
            </a:r>
            <a:r>
              <a:rPr lang="es-419" sz="1400"/>
              <a:t>.</a:t>
            </a:r>
            <a:endParaRPr sz="1400"/>
          </a:p>
          <a:p>
            <a:pPr indent="0" lvl="0" marL="0" marR="38100" rtl="0" algn="l">
              <a:lnSpc>
                <a:spcPct val="128571"/>
              </a:lnSpc>
              <a:spcBef>
                <a:spcPts val="0"/>
              </a:spcBef>
              <a:spcAft>
                <a:spcPts val="0"/>
              </a:spcAft>
              <a:buSzPts val="1100"/>
              <a:buNone/>
            </a:pPr>
            <a:r>
              <a:t/>
            </a:r>
            <a:endParaRPr sz="1400"/>
          </a:p>
          <a:p>
            <a:pPr indent="0" lvl="0" marL="0" marR="38100" rtl="0" algn="l">
              <a:lnSpc>
                <a:spcPct val="128571"/>
              </a:lnSpc>
              <a:spcBef>
                <a:spcPts val="0"/>
              </a:spcBef>
              <a:spcAft>
                <a:spcPts val="0"/>
              </a:spcAft>
              <a:buSzPts val="1100"/>
              <a:buNone/>
            </a:pPr>
            <a:r>
              <a:rPr lang="es-419" sz="1400"/>
              <a:t>La división de números utilizando la contrabarra </a:t>
            </a:r>
            <a:r>
              <a:rPr b="1" lang="es-419" sz="1400"/>
              <a:t>/</a:t>
            </a:r>
            <a:r>
              <a:rPr lang="es-419" sz="1400"/>
              <a:t>, devolverá en aquellos casos que aplique, un valor numérico decimal. Si queremos solamente un número entero, aún cuando la división tenga un resto, podemos recurrir a la función </a:t>
            </a:r>
            <a:r>
              <a:rPr b="1" lang="es-419" sz="1400"/>
              <a:t>DIV</a:t>
            </a:r>
            <a:r>
              <a:rPr lang="es-419" sz="1400"/>
              <a:t>.</a:t>
            </a:r>
            <a:endParaRPr sz="1400"/>
          </a:p>
          <a:p>
            <a:pPr indent="0" lvl="0" marL="0" marR="38100" rtl="0" algn="l">
              <a:lnSpc>
                <a:spcPct val="128571"/>
              </a:lnSpc>
              <a:spcBef>
                <a:spcPts val="0"/>
              </a:spcBef>
              <a:spcAft>
                <a:spcPts val="0"/>
              </a:spcAft>
              <a:buSzPts val="1100"/>
              <a:buNone/>
            </a:pPr>
            <a:r>
              <a:rPr lang="es-419" sz="1400">
                <a:highlight>
                  <a:srgbClr val="EFEFEF"/>
                </a:highlight>
                <a:latin typeface="Consolas"/>
                <a:ea typeface="Consolas"/>
                <a:cs typeface="Consolas"/>
                <a:sym typeface="Consolas"/>
              </a:rPr>
              <a:t>(21 DIV 3.2)</a:t>
            </a:r>
            <a:endParaRPr sz="1400">
              <a:highlight>
                <a:srgbClr val="EFEFEF"/>
              </a:highlight>
              <a:latin typeface="Consolas"/>
              <a:ea typeface="Consolas"/>
              <a:cs typeface="Consolas"/>
              <a:sym typeface="Consolas"/>
            </a:endParaRPr>
          </a:p>
          <a:p>
            <a:pPr indent="0" lvl="0" marL="0" marR="38100" rtl="0" algn="l">
              <a:lnSpc>
                <a:spcPct val="128571"/>
              </a:lnSpc>
              <a:spcBef>
                <a:spcPts val="0"/>
              </a:spcBef>
              <a:spcAft>
                <a:spcPts val="0"/>
              </a:spcAft>
              <a:buSzPts val="1100"/>
              <a:buNone/>
            </a:pPr>
            <a:r>
              <a:rPr lang="es-419" sz="1400">
                <a:highlight>
                  <a:srgbClr val="EFEFEF"/>
                </a:highlight>
                <a:latin typeface="Consolas"/>
                <a:ea typeface="Consolas"/>
                <a:cs typeface="Consolas"/>
                <a:sym typeface="Consolas"/>
              </a:rPr>
              <a:t>-- resultado: 6</a:t>
            </a:r>
            <a:endParaRPr sz="1400">
              <a:highlight>
                <a:srgbClr val="EFEFEF"/>
              </a:highlight>
              <a:latin typeface="Consolas"/>
              <a:ea typeface="Consolas"/>
              <a:cs typeface="Consolas"/>
              <a:sym typeface="Consolas"/>
            </a:endParaRPr>
          </a:p>
          <a:p>
            <a:pPr indent="0" lvl="0" marL="0" marR="38100" rtl="0" algn="l">
              <a:lnSpc>
                <a:spcPct val="128571"/>
              </a:lnSpc>
              <a:spcBef>
                <a:spcPts val="0"/>
              </a:spcBef>
              <a:spcAft>
                <a:spcPts val="0"/>
              </a:spcAft>
              <a:buSzPts val="1100"/>
              <a:buNone/>
            </a:pPr>
            <a:r>
              <a:t/>
            </a:r>
            <a:endParaRPr sz="1400"/>
          </a:p>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6d38f3a09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106d38f3a09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6d38f3a09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106d38f3a09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06d38f3a09_0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106d38f3a09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06d38f3a09_0_5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106d38f3a09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06d38f3a09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106d38f3a09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06d38f3a0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106d38f3a09_0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d38f3a09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06d38f3a09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6d38f3a09_0_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106d38f3a09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06d38f3a09_0_5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106d38f3a09_0_5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6d38f3a09_0_5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106d38f3a09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06d38f3a09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06d38f3a09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d38f3a09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6d38f3a0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6d38f3a09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06d38f3a09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hyperlink" Target="https://dev.mysql.com/doc/refman/8.0/en/string-functions.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hyperlink" Target="https://dev.mysql.com/doc/refman/8.0/en/mathematical-functions.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hyperlink" Target="https://dev.mysql.com/doc/refman/8.0/en/date-and-time-functions.html" TargetMode="External"/><Relationship Id="rId5" Type="http://schemas.openxmlformats.org/officeDocument/2006/relationships/hyperlink" Target="https://dev.mysql.com/doc/refman/8.0/en/date-and-time-functions.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1.png"/><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1.png"/><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SUBLENGUAJE DDL</a:t>
            </a:r>
            <a:endParaRPr b="0" i="1" sz="3600" u="none" cap="none" strike="noStrike">
              <a:solidFill>
                <a:srgbClr val="121212"/>
              </a:solidFill>
              <a:latin typeface="Anton"/>
              <a:ea typeface="Anton"/>
              <a:cs typeface="Anton"/>
              <a:sym typeface="Anton"/>
            </a:endParaRPr>
          </a:p>
        </p:txBody>
      </p:sp>
      <p:sp>
        <p:nvSpPr>
          <p:cNvPr id="55" name="Google Shape;55;p13"/>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06. </a:t>
            </a:r>
            <a:r>
              <a:rPr b="0" i="0" lang="es-419" sz="2000" u="none" cap="none" strike="noStrike">
                <a:solidFill>
                  <a:srgbClr val="121212"/>
                </a:solidFill>
                <a:latin typeface="Helvetica Neue Light"/>
                <a:ea typeface="Helvetica Neue Light"/>
                <a:cs typeface="Helvetica Neue Light"/>
                <a:sym typeface="Helvetica Neue Light"/>
              </a:rPr>
              <a:t>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2" name="Google Shape;132;p22"/>
          <p:cNvSpPr txBox="1"/>
          <p:nvPr/>
        </p:nvSpPr>
        <p:spPr>
          <a:xfrm>
            <a:off x="1882125" y="1256063"/>
            <a:ext cx="6712500" cy="1164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s-419" sz="2000" u="none" cap="none" strike="noStrike">
                <a:solidFill>
                  <a:schemeClr val="dk1"/>
                </a:solidFill>
                <a:latin typeface="Helvetica Neue Light"/>
                <a:ea typeface="Helvetica Neue Light"/>
                <a:cs typeface="Helvetica Neue Light"/>
                <a:sym typeface="Helvetica Neue Light"/>
              </a:rPr>
              <a:t>El </a:t>
            </a:r>
            <a:r>
              <a:rPr b="1" i="0" lang="es-419" sz="2000" u="none" cap="none" strike="noStrike">
                <a:solidFill>
                  <a:schemeClr val="dk1"/>
                </a:solidFill>
                <a:latin typeface="Helvetica Neue"/>
                <a:ea typeface="Helvetica Neue"/>
                <a:cs typeface="Helvetica Neue"/>
                <a:sym typeface="Helvetica Neue"/>
              </a:rPr>
              <a:t>Lenguaje de Definición de Datos</a:t>
            </a:r>
            <a:r>
              <a:rPr b="0" i="0" lang="es-419" sz="2000" u="none" cap="none" strike="noStrike">
                <a:solidFill>
                  <a:schemeClr val="dk1"/>
                </a:solidFill>
                <a:latin typeface="Helvetica Neue"/>
                <a:ea typeface="Helvetica Neue"/>
                <a:cs typeface="Helvetica Neue"/>
                <a:sym typeface="Helvetica Neue"/>
              </a:rPr>
              <a:t> </a:t>
            </a:r>
            <a:r>
              <a:rPr b="0" i="0" lang="es-419" sz="2000" u="none" cap="none" strike="noStrike">
                <a:solidFill>
                  <a:schemeClr val="dk1"/>
                </a:solidFill>
                <a:latin typeface="Helvetica Neue Light"/>
                <a:ea typeface="Helvetica Neue Light"/>
                <a:cs typeface="Helvetica Neue Light"/>
                <a:sym typeface="Helvetica Neue Light"/>
              </a:rPr>
              <a:t>se ocupa de</a:t>
            </a:r>
            <a:r>
              <a:rPr b="0" i="0" lang="es-419" sz="2000" u="none" cap="none" strike="noStrike">
                <a:solidFill>
                  <a:schemeClr val="dk1"/>
                </a:solidFill>
                <a:latin typeface="Helvetica Neue"/>
                <a:ea typeface="Helvetica Neue"/>
                <a:cs typeface="Helvetica Neue"/>
                <a:sym typeface="Helvetica Neue"/>
              </a:rPr>
              <a:t> </a:t>
            </a:r>
            <a:r>
              <a:rPr b="1" i="0" lang="es-419" sz="2000" u="none" cap="none" strike="noStrike">
                <a:solidFill>
                  <a:schemeClr val="dk1"/>
                </a:solidFill>
                <a:latin typeface="Helvetica Neue"/>
                <a:ea typeface="Helvetica Neue"/>
                <a:cs typeface="Helvetica Neue"/>
                <a:sym typeface="Helvetica Neue"/>
              </a:rPr>
              <a:t>modificar la estructura de objetos de una</a:t>
            </a:r>
            <a:r>
              <a:rPr b="1" lang="es-419" sz="2000">
                <a:solidFill>
                  <a:schemeClr val="dk1"/>
                </a:solidFill>
                <a:latin typeface="Helvetica Neue"/>
                <a:ea typeface="Helvetica Neue"/>
                <a:cs typeface="Helvetica Neue"/>
                <a:sym typeface="Helvetica Neue"/>
              </a:rPr>
              <a:t> DB</a:t>
            </a:r>
            <a:endParaRPr b="0" i="0" sz="2000" u="none" cap="none" strike="noStrike">
              <a:solidFill>
                <a:schemeClr val="dk1"/>
              </a:solidFill>
              <a:latin typeface="Arial"/>
              <a:ea typeface="Arial"/>
              <a:cs typeface="Arial"/>
              <a:sym typeface="Arial"/>
            </a:endParaRPr>
          </a:p>
        </p:txBody>
      </p:sp>
      <p:sp>
        <p:nvSpPr>
          <p:cNvPr id="133" name="Google Shape;133;p22"/>
          <p:cNvSpPr txBox="1"/>
          <p:nvPr/>
        </p:nvSpPr>
        <p:spPr>
          <a:xfrm>
            <a:off x="1882125" y="356825"/>
            <a:ext cx="67125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a:t>
            </a:r>
            <a:endParaRPr b="0" i="0" sz="4500" u="none" cap="none" strike="noStrike">
              <a:solidFill>
                <a:srgbClr val="000000"/>
              </a:solidFill>
              <a:latin typeface="Arial"/>
              <a:ea typeface="Arial"/>
              <a:cs typeface="Arial"/>
              <a:sym typeface="Arial"/>
            </a:endParaRPr>
          </a:p>
        </p:txBody>
      </p:sp>
      <p:sp>
        <p:nvSpPr>
          <p:cNvPr id="134" name="Google Shape;134;p22"/>
          <p:cNvSpPr/>
          <p:nvPr/>
        </p:nvSpPr>
        <p:spPr>
          <a:xfrm>
            <a:off x="0" y="0"/>
            <a:ext cx="1731300" cy="5143500"/>
          </a:xfrm>
          <a:prstGeom prst="rect">
            <a:avLst/>
          </a:prstGeom>
          <a:gradFill>
            <a:gsLst>
              <a:gs pos="0">
                <a:srgbClr val="4D4D4D"/>
              </a:gs>
              <a:gs pos="100000">
                <a:srgbClr val="000000"/>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2"/>
          <p:cNvSpPr txBox="1"/>
          <p:nvPr/>
        </p:nvSpPr>
        <p:spPr>
          <a:xfrm rot="-5400000">
            <a:off x="-1632725" y="1743675"/>
            <a:ext cx="5059200" cy="1668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600"/>
              <a:buFont typeface="Arial"/>
              <a:buNone/>
            </a:pPr>
            <a:r>
              <a:rPr b="1" i="0" lang="es-419" sz="3600" u="none" cap="none" strike="noStrike">
                <a:solidFill>
                  <a:schemeClr val="lt1"/>
                </a:solidFill>
                <a:latin typeface="Arial"/>
                <a:ea typeface="Arial"/>
                <a:cs typeface="Arial"/>
                <a:sym typeface="Arial"/>
              </a:rPr>
              <a:t>DATA DEFINITION </a:t>
            </a:r>
            <a:r>
              <a:rPr b="1" i="0" lang="es-419" sz="5500" u="none" cap="none" strike="noStrike">
                <a:solidFill>
                  <a:schemeClr val="lt1"/>
                </a:solidFill>
                <a:latin typeface="Arial"/>
                <a:ea typeface="Arial"/>
                <a:cs typeface="Arial"/>
                <a:sym typeface="Arial"/>
              </a:rPr>
              <a:t>LANGUAGE</a:t>
            </a:r>
            <a:endParaRPr b="0" i="0" sz="5100" u="none" cap="none" strike="noStrike">
              <a:solidFill>
                <a:schemeClr val="lt1"/>
              </a:solidFill>
              <a:latin typeface="Arial"/>
              <a:ea typeface="Arial"/>
              <a:cs typeface="Arial"/>
              <a:sym typeface="Arial"/>
            </a:endParaRPr>
          </a:p>
        </p:txBody>
      </p:sp>
      <p:sp>
        <p:nvSpPr>
          <p:cNvPr id="136" name="Google Shape;136;p22"/>
          <p:cNvSpPr txBox="1"/>
          <p:nvPr/>
        </p:nvSpPr>
        <p:spPr>
          <a:xfrm>
            <a:off x="1897800" y="2609500"/>
            <a:ext cx="6696900" cy="1785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latin typeface="Helvetica Neue Light"/>
                <a:ea typeface="Helvetica Neue Light"/>
                <a:cs typeface="Helvetica Neue Light"/>
                <a:sym typeface="Helvetica Neue Light"/>
              </a:rPr>
              <a:t>Lo conforman </a:t>
            </a:r>
            <a:r>
              <a:rPr b="1" lang="es-419" sz="2000">
                <a:solidFill>
                  <a:schemeClr val="dk1"/>
                </a:solidFill>
                <a:latin typeface="Helvetica Neue"/>
                <a:ea typeface="Helvetica Neue"/>
                <a:cs typeface="Helvetica Neue"/>
                <a:sym typeface="Helvetica Neue"/>
              </a:rPr>
              <a:t>diferentes sentencias</a:t>
            </a:r>
            <a:r>
              <a:rPr lang="es-419" sz="2000">
                <a:solidFill>
                  <a:schemeClr val="dk1"/>
                </a:solidFill>
                <a:latin typeface="Helvetica Neue"/>
                <a:ea typeface="Helvetica Neue"/>
                <a:cs typeface="Helvetica Neue"/>
                <a:sym typeface="Helvetica Neue"/>
              </a:rPr>
              <a:t> </a:t>
            </a:r>
            <a:r>
              <a:rPr lang="es-419" sz="2000">
                <a:solidFill>
                  <a:schemeClr val="dk1"/>
                </a:solidFill>
                <a:latin typeface="Helvetica Neue Light"/>
                <a:ea typeface="Helvetica Neue Light"/>
                <a:cs typeface="Helvetica Neue Light"/>
                <a:sym typeface="Helvetica Neue Light"/>
              </a:rPr>
              <a:t>que nos</a:t>
            </a:r>
            <a:r>
              <a:rPr lang="es-419" sz="2000">
                <a:solidFill>
                  <a:schemeClr val="dk1"/>
                </a:solidFill>
                <a:latin typeface="Helvetica Neue"/>
                <a:ea typeface="Helvetica Neue"/>
                <a:cs typeface="Helvetica Neue"/>
                <a:sym typeface="Helvetica Neue"/>
              </a:rPr>
              <a:t> </a:t>
            </a:r>
            <a:r>
              <a:rPr b="1" lang="es-419" sz="2000">
                <a:solidFill>
                  <a:schemeClr val="dk1"/>
                </a:solidFill>
                <a:latin typeface="Helvetica Neue"/>
                <a:ea typeface="Helvetica Neue"/>
                <a:cs typeface="Helvetica Neue"/>
                <a:sym typeface="Helvetica Neue"/>
              </a:rPr>
              <a:t>permiten crear, modificar, borrar o definir la estructura</a:t>
            </a:r>
            <a:r>
              <a:rPr lang="es-419" sz="2000">
                <a:solidFill>
                  <a:schemeClr val="dk1"/>
                </a:solidFill>
                <a:latin typeface="Helvetica Neue"/>
                <a:ea typeface="Helvetica Neue"/>
                <a:cs typeface="Helvetica Neue"/>
                <a:sym typeface="Helvetica Neue"/>
              </a:rPr>
              <a:t> </a:t>
            </a:r>
            <a:r>
              <a:rPr lang="es-419" sz="2000">
                <a:solidFill>
                  <a:schemeClr val="dk1"/>
                </a:solidFill>
                <a:latin typeface="Helvetica Neue Light"/>
                <a:ea typeface="Helvetica Neue Light"/>
                <a:cs typeface="Helvetica Neue Light"/>
                <a:sym typeface="Helvetica Neue Light"/>
              </a:rPr>
              <a:t>de las tablas que almacenan datos</a:t>
            </a:r>
            <a:endParaRPr sz="2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2" name="Google Shape;142;p23"/>
          <p:cNvSpPr txBox="1"/>
          <p:nvPr/>
        </p:nvSpPr>
        <p:spPr>
          <a:xfrm>
            <a:off x="1623600" y="283325"/>
            <a:ext cx="5726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SENTENCIAS</a:t>
            </a:r>
            <a:r>
              <a:rPr b="0" i="1" lang="es-419" sz="4500" u="none" cap="none" strike="noStrike">
                <a:solidFill>
                  <a:srgbClr val="000000"/>
                </a:solidFill>
                <a:latin typeface="Anton"/>
                <a:ea typeface="Anton"/>
                <a:cs typeface="Anton"/>
                <a:sym typeface="Anton"/>
              </a:rPr>
              <a:t> DDL</a:t>
            </a:r>
            <a:endParaRPr b="0" i="0" sz="4500" u="none" cap="none" strike="noStrike">
              <a:solidFill>
                <a:srgbClr val="000000"/>
              </a:solidFill>
              <a:latin typeface="Arial"/>
              <a:ea typeface="Arial"/>
              <a:cs typeface="Arial"/>
              <a:sym typeface="Arial"/>
            </a:endParaRPr>
          </a:p>
        </p:txBody>
      </p:sp>
      <p:sp>
        <p:nvSpPr>
          <p:cNvPr id="143" name="Google Shape;143;p23"/>
          <p:cNvSpPr txBox="1"/>
          <p:nvPr/>
        </p:nvSpPr>
        <p:spPr>
          <a:xfrm>
            <a:off x="3153300" y="1156453"/>
            <a:ext cx="5654100" cy="22320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Las sentencias disponibles a través de DDL, son:</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CREATE</a:t>
            </a:r>
            <a:endParaRPr b="1" i="0" sz="1900" u="none" cap="none" strike="noStrike">
              <a:solidFill>
                <a:schemeClr val="dk1"/>
              </a:solidFill>
              <a:latin typeface="Helvetica Neue"/>
              <a:ea typeface="Helvetica Neue"/>
              <a:cs typeface="Helvetica Neue"/>
              <a:sym typeface="Helvetica Neue"/>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ALTER</a:t>
            </a:r>
            <a:endParaRPr b="1" i="0" sz="1900" u="none" cap="none" strike="noStrike">
              <a:solidFill>
                <a:schemeClr val="dk1"/>
              </a:solidFill>
              <a:latin typeface="Helvetica Neue"/>
              <a:ea typeface="Helvetica Neue"/>
              <a:cs typeface="Helvetica Neue"/>
              <a:sym typeface="Helvetica Neue"/>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DROP</a:t>
            </a:r>
            <a:endParaRPr b="1" i="0" sz="1900" u="none" cap="none" strike="noStrike">
              <a:solidFill>
                <a:schemeClr val="dk1"/>
              </a:solidFill>
              <a:latin typeface="Helvetica Neue"/>
              <a:ea typeface="Helvetica Neue"/>
              <a:cs typeface="Helvetica Neue"/>
              <a:sym typeface="Helvetica Neue"/>
            </a:endParaRPr>
          </a:p>
          <a:p>
            <a:pPr indent="-349250" lvl="0" marL="1371600" marR="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TRUNCATE</a:t>
            </a:r>
            <a:endParaRPr b="1" i="0" sz="1900" u="none" cap="none" strike="noStrike">
              <a:solidFill>
                <a:schemeClr val="dk1"/>
              </a:solidFill>
              <a:latin typeface="Helvetica Neue"/>
              <a:ea typeface="Helvetica Neue"/>
              <a:cs typeface="Helvetica Neue"/>
              <a:sym typeface="Helvetica Neue"/>
            </a:endParaRPr>
          </a:p>
        </p:txBody>
      </p:sp>
      <p:pic>
        <p:nvPicPr>
          <p:cNvPr id="144" name="Google Shape;144;p23"/>
          <p:cNvPicPr preferRelativeResize="0"/>
          <p:nvPr/>
        </p:nvPicPr>
        <p:blipFill rotWithShape="1">
          <a:blip r:embed="rId4">
            <a:alphaModFix/>
          </a:blip>
          <a:srcRect b="0" l="10274" r="29920" t="0"/>
          <a:stretch/>
        </p:blipFill>
        <p:spPr>
          <a:xfrm>
            <a:off x="420000" y="1143125"/>
            <a:ext cx="2576049" cy="3255950"/>
          </a:xfrm>
          <a:prstGeom prst="rect">
            <a:avLst/>
          </a:prstGeom>
          <a:noFill/>
          <a:ln>
            <a:noFill/>
          </a:ln>
        </p:spPr>
      </p:pic>
      <p:sp>
        <p:nvSpPr>
          <p:cNvPr id="145" name="Google Shape;145;p23"/>
          <p:cNvSpPr txBox="1"/>
          <p:nvPr/>
        </p:nvSpPr>
        <p:spPr>
          <a:xfrm>
            <a:off x="3062650" y="3566088"/>
            <a:ext cx="55926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000"/>
              </a:spcBef>
              <a:spcAft>
                <a:spcPts val="0"/>
              </a:spcAft>
              <a:buNone/>
            </a:pPr>
            <a:r>
              <a:rPr lang="es-419" sz="1900">
                <a:solidFill>
                  <a:schemeClr val="dk1"/>
                </a:solidFill>
                <a:latin typeface="Helvetica Neue Light"/>
                <a:ea typeface="Helvetica Neue Light"/>
                <a:cs typeface="Helvetica Neue Light"/>
                <a:sym typeface="Helvetica Neue Light"/>
              </a:rPr>
              <a:t>Con ellas creamos, modificamos, alteramos y eliminamos objetos.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1" name="Google Shape;151;p24"/>
          <p:cNvSpPr txBox="1"/>
          <p:nvPr/>
        </p:nvSpPr>
        <p:spPr>
          <a:xfrm>
            <a:off x="496050" y="806650"/>
            <a:ext cx="8397000" cy="3209100"/>
          </a:xfrm>
          <a:prstGeom prst="rect">
            <a:avLst/>
          </a:prstGeom>
          <a:noFill/>
          <a:ln>
            <a:noFill/>
          </a:ln>
        </p:spPr>
        <p:txBody>
          <a:bodyPr anchorCtr="0" anchor="ctr"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Si bien estas tareas se pueden, y suelen realizar a través de una herramienta de gestión como </a:t>
            </a:r>
            <a:r>
              <a:rPr b="1" i="0" lang="es-419" sz="1800" u="none" cap="none" strike="noStrike">
                <a:solidFill>
                  <a:srgbClr val="000000"/>
                </a:solidFill>
                <a:latin typeface="Helvetica Neue"/>
                <a:ea typeface="Helvetica Neue"/>
                <a:cs typeface="Helvetica Neue"/>
                <a:sym typeface="Helvetica Neue"/>
              </a:rPr>
              <a:t>Mysql Workbench</a:t>
            </a:r>
            <a:r>
              <a:rPr b="0" i="0" lang="es-419" sz="1800" u="none" cap="none" strike="noStrike">
                <a:solidFill>
                  <a:srgbClr val="000000"/>
                </a:solidFill>
                <a:latin typeface="Helvetica Neue Light"/>
                <a:ea typeface="Helvetica Neue Light"/>
                <a:cs typeface="Helvetica Neue Light"/>
                <a:sym typeface="Helvetica Neue Light"/>
              </a:rPr>
              <a:t>, el DDL permite en aquellos casos donde la </a:t>
            </a:r>
            <a:r>
              <a:rPr lang="es-419" sz="1800">
                <a:latin typeface="Helvetica Neue Light"/>
                <a:ea typeface="Helvetica Neue Light"/>
                <a:cs typeface="Helvetica Neue Light"/>
                <a:sym typeface="Helvetica Neue Light"/>
              </a:rPr>
              <a:t>DB</a:t>
            </a:r>
            <a:r>
              <a:rPr b="0" i="0" lang="es-419" sz="1800" u="none" cap="none" strike="noStrike">
                <a:solidFill>
                  <a:srgbClr val="000000"/>
                </a:solidFill>
                <a:latin typeface="Helvetica Neue Light"/>
                <a:ea typeface="Helvetica Neue Light"/>
                <a:cs typeface="Helvetica Neue Light"/>
                <a:sym typeface="Helvetica Neue Light"/>
              </a:rPr>
              <a:t> oficia de motor de sistemas web o de gestión, generar muchas o todas estas tareas de forma automatizada.</a:t>
            </a:r>
            <a:endParaRPr b="0" i="0" sz="1800" u="none" cap="none" strike="noStrike">
              <a:solidFill>
                <a:srgbClr val="1E1E1E"/>
              </a:solidFill>
              <a:latin typeface="Helvetica Neue"/>
              <a:ea typeface="Helvetica Neue"/>
              <a:cs typeface="Helvetica Neue"/>
              <a:sym typeface="Helvetica Neue"/>
            </a:endParaRPr>
          </a:p>
        </p:txBody>
      </p:sp>
      <p:sp>
        <p:nvSpPr>
          <p:cNvPr id="152" name="Google Shape;152;p24"/>
          <p:cNvSpPr txBox="1"/>
          <p:nvPr/>
        </p:nvSpPr>
        <p:spPr>
          <a:xfrm>
            <a:off x="1623600" y="283325"/>
            <a:ext cx="5726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SENTENCIAS</a:t>
            </a:r>
            <a:r>
              <a:rPr b="0" i="1" lang="es-419" sz="4500" u="none" cap="none" strike="noStrike">
                <a:solidFill>
                  <a:srgbClr val="000000"/>
                </a:solidFill>
                <a:latin typeface="Anton"/>
                <a:ea typeface="Anton"/>
                <a:cs typeface="Anton"/>
                <a:sym typeface="Anton"/>
              </a:rPr>
              <a:t> DDL</a:t>
            </a:r>
            <a:endParaRPr b="0" i="0" sz="4500" u="none" cap="none" strike="noStrike">
              <a:solidFill>
                <a:srgbClr val="000000"/>
              </a:solidFill>
              <a:latin typeface="Arial"/>
              <a:ea typeface="Arial"/>
              <a:cs typeface="Arial"/>
              <a:sym typeface="Arial"/>
            </a:endParaRPr>
          </a:p>
        </p:txBody>
      </p:sp>
      <p:pic>
        <p:nvPicPr>
          <p:cNvPr id="153" name="Google Shape;153;p24"/>
          <p:cNvPicPr preferRelativeResize="0"/>
          <p:nvPr/>
        </p:nvPicPr>
        <p:blipFill>
          <a:blip r:embed="rId4">
            <a:alphaModFix/>
          </a:blip>
          <a:stretch>
            <a:fillRect/>
          </a:stretch>
        </p:blipFill>
        <p:spPr>
          <a:xfrm>
            <a:off x="4000175" y="3686700"/>
            <a:ext cx="972925" cy="97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5"/>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CREATE</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4" name="Google Shape;164;p26"/>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a:t>
            </a:r>
            <a:endParaRPr b="0" i="0" sz="4500" u="none" cap="none" strike="noStrike">
              <a:solidFill>
                <a:srgbClr val="000000"/>
              </a:solidFill>
              <a:latin typeface="Arial"/>
              <a:ea typeface="Arial"/>
              <a:cs typeface="Arial"/>
              <a:sym typeface="Arial"/>
            </a:endParaRPr>
          </a:p>
        </p:txBody>
      </p:sp>
      <p:sp>
        <p:nvSpPr>
          <p:cNvPr id="165" name="Google Shape;165;p26"/>
          <p:cNvSpPr txBox="1"/>
          <p:nvPr/>
        </p:nvSpPr>
        <p:spPr>
          <a:xfrm>
            <a:off x="549675" y="1635963"/>
            <a:ext cx="6351300" cy="25581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100" u="none" cap="none" strike="noStrike">
                <a:solidFill>
                  <a:srgbClr val="000000"/>
                </a:solidFill>
                <a:latin typeface="Helvetica Neue Light"/>
                <a:ea typeface="Helvetica Neue Light"/>
                <a:cs typeface="Helvetica Neue Light"/>
                <a:sym typeface="Helvetica Neue Light"/>
              </a:rPr>
              <a:t>La sentencia </a:t>
            </a:r>
            <a:r>
              <a:rPr b="1" i="0" lang="es-419" sz="2100" u="none" cap="none" strike="noStrike">
                <a:solidFill>
                  <a:srgbClr val="000000"/>
                </a:solidFill>
                <a:latin typeface="Helvetica Neue"/>
                <a:ea typeface="Helvetica Neue"/>
                <a:cs typeface="Helvetica Neue"/>
                <a:sym typeface="Helvetica Neue"/>
              </a:rPr>
              <a:t>CREATE</a:t>
            </a:r>
            <a:r>
              <a:rPr b="0" i="0" lang="es-419" sz="2100" u="none" cap="none" strike="noStrike">
                <a:solidFill>
                  <a:srgbClr val="000000"/>
                </a:solidFill>
                <a:latin typeface="Helvetica Neue Light"/>
                <a:ea typeface="Helvetica Neue Light"/>
                <a:cs typeface="Helvetica Neue Light"/>
                <a:sym typeface="Helvetica Neue Light"/>
              </a:rPr>
              <a:t> </a:t>
            </a:r>
            <a:r>
              <a:rPr b="0" i="0" lang="es-419" sz="2100" u="none" cap="none" strike="noStrike">
                <a:solidFill>
                  <a:schemeClr val="dk1"/>
                </a:solidFill>
                <a:latin typeface="Helvetica Neue Light"/>
                <a:ea typeface="Helvetica Neue Light"/>
                <a:cs typeface="Helvetica Neue Light"/>
                <a:sym typeface="Helvetica Neue Light"/>
              </a:rPr>
              <a:t>cumple la función de </a:t>
            </a:r>
            <a:r>
              <a:rPr b="1" i="0" lang="es-419" sz="2100" u="none" cap="none" strike="noStrike">
                <a:solidFill>
                  <a:schemeClr val="dk1"/>
                </a:solidFill>
                <a:latin typeface="Helvetica Neue"/>
                <a:ea typeface="Helvetica Neue"/>
                <a:cs typeface="Helvetica Neue"/>
                <a:sym typeface="Helvetica Neue"/>
              </a:rPr>
              <a:t>crear nuevos objetos en la base de datos</a:t>
            </a:r>
            <a:r>
              <a:rPr b="0" i="0" lang="es-419" sz="2100" u="none" cap="none" strike="noStrike">
                <a:solidFill>
                  <a:schemeClr val="dk1"/>
                </a:solidFill>
                <a:latin typeface="Helvetica Neue Light"/>
                <a:ea typeface="Helvetica Neue Light"/>
                <a:cs typeface="Helvetica Neue Light"/>
                <a:sym typeface="Helvetica Neue Light"/>
              </a:rPr>
              <a:t>.</a:t>
            </a:r>
            <a:endParaRPr b="0" i="0" sz="21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Los tipos de objetos a crear pueden ser: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tablas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índices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stored procedures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y hasta nuevas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bases de datos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además, </a:t>
            </a:r>
            <a:r>
              <a:rPr b="0" i="1" lang="es-419" sz="2100" u="none" cap="none" strike="noStrike">
                <a:solidFill>
                  <a:srgbClr val="000000"/>
                </a:solidFill>
                <a:highlight>
                  <a:schemeClr val="accent6"/>
                </a:highlight>
                <a:latin typeface="Helvetica Neue Light"/>
                <a:ea typeface="Helvetica Neue Light"/>
                <a:cs typeface="Helvetica Neue Light"/>
                <a:sym typeface="Helvetica Neue Light"/>
              </a:rPr>
              <a:t>usuarios</a:t>
            </a:r>
            <a:r>
              <a:rPr b="0" i="0" lang="es-419" sz="2100" u="none" cap="none" strike="noStrike">
                <a:solidFill>
                  <a:srgbClr val="000000"/>
                </a:solidFill>
                <a:highlight>
                  <a:schemeClr val="accent6"/>
                </a:highlight>
                <a:latin typeface="Helvetica Neue Light"/>
                <a:ea typeface="Helvetica Neue Light"/>
                <a:cs typeface="Helvetica Neue Light"/>
                <a:sym typeface="Helvetica Neue Light"/>
              </a:rPr>
              <a:t> específicos.</a:t>
            </a:r>
            <a:r>
              <a:rPr b="0" i="0" lang="es-419" sz="2100" u="none" cap="none" strike="noStrike">
                <a:solidFill>
                  <a:srgbClr val="000000"/>
                </a:solidFill>
                <a:latin typeface="Helvetica Neue Light"/>
                <a:ea typeface="Helvetica Neue Light"/>
                <a:cs typeface="Helvetica Neue Light"/>
                <a:sym typeface="Helvetica Neue Light"/>
              </a:rPr>
              <a:t> </a:t>
            </a:r>
            <a:endParaRPr b="0" i="0" sz="2100" u="none" cap="none" strike="noStrike">
              <a:solidFill>
                <a:srgbClr val="1E1E1E"/>
              </a:solidFill>
              <a:latin typeface="Helvetica Neue"/>
              <a:ea typeface="Helvetica Neue"/>
              <a:cs typeface="Helvetica Neue"/>
              <a:sym typeface="Helvetica Neue"/>
            </a:endParaRPr>
          </a:p>
        </p:txBody>
      </p:sp>
      <p:pic>
        <p:nvPicPr>
          <p:cNvPr id="166" name="Google Shape;166;p26"/>
          <p:cNvPicPr preferRelativeResize="0"/>
          <p:nvPr/>
        </p:nvPicPr>
        <p:blipFill rotWithShape="1">
          <a:blip r:embed="rId4">
            <a:alphaModFix/>
          </a:blip>
          <a:srcRect b="0" l="0" r="0" t="0"/>
          <a:stretch/>
        </p:blipFill>
        <p:spPr>
          <a:xfrm>
            <a:off x="6986875" y="1361663"/>
            <a:ext cx="1607598" cy="22734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25" y="2529300"/>
            <a:ext cx="9144000" cy="26142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3" name="Google Shape;173;p2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 </a:t>
            </a:r>
            <a:r>
              <a:rPr b="0" i="1" lang="es-419" sz="4500" u="none" cap="none" strike="noStrike">
                <a:solidFill>
                  <a:srgbClr val="000000"/>
                </a:solidFill>
                <a:latin typeface="Anton"/>
                <a:ea typeface="Anton"/>
                <a:cs typeface="Anton"/>
                <a:sym typeface="Anton"/>
              </a:rPr>
              <a:t>DDL CREATE</a:t>
            </a:r>
            <a:endParaRPr b="0" i="0" sz="4500" u="none" cap="none" strike="noStrike">
              <a:solidFill>
                <a:srgbClr val="000000"/>
              </a:solidFill>
              <a:latin typeface="Arial"/>
              <a:ea typeface="Arial"/>
              <a:cs typeface="Arial"/>
              <a:sym typeface="Arial"/>
            </a:endParaRPr>
          </a:p>
        </p:txBody>
      </p:sp>
      <p:sp>
        <p:nvSpPr>
          <p:cNvPr id="174" name="Google Shape;174;p27"/>
          <p:cNvSpPr txBox="1"/>
          <p:nvPr/>
        </p:nvSpPr>
        <p:spPr>
          <a:xfrm>
            <a:off x="698425" y="1363275"/>
            <a:ext cx="6337500" cy="28767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Enfoquémonos en la creación de una tabla.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Su sentencia sería</a:t>
            </a:r>
            <a:r>
              <a:rPr lang="es-419"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457200" lvl="0" marL="45720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[nombre de la tabla]</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457200" lvl="0" marL="45720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lt1"/>
                </a:solidFill>
                <a:latin typeface="Consolas"/>
                <a:ea typeface="Consolas"/>
                <a:cs typeface="Consolas"/>
                <a:sym typeface="Consolas"/>
              </a:rPr>
              <a:t>[definiciones de columnas]</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457200" lvl="0" marL="45720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[parámetros de la tabla]</a:t>
            </a: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175" name="Google Shape;175;p27"/>
          <p:cNvPicPr preferRelativeResize="0"/>
          <p:nvPr/>
        </p:nvPicPr>
        <p:blipFill rotWithShape="1">
          <a:blip r:embed="rId4">
            <a:alphaModFix/>
          </a:blip>
          <a:srcRect b="0" l="0" r="0" t="0"/>
          <a:stretch/>
        </p:blipFill>
        <p:spPr>
          <a:xfrm>
            <a:off x="7667713" y="938550"/>
            <a:ext cx="986950" cy="98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1" name="Google Shape;181;p2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 </a:t>
            </a:r>
            <a:r>
              <a:rPr b="0" i="1" lang="es-419" sz="4500" u="none" cap="none" strike="noStrike">
                <a:solidFill>
                  <a:srgbClr val="000000"/>
                </a:solidFill>
                <a:latin typeface="Anton"/>
                <a:ea typeface="Anton"/>
                <a:cs typeface="Anton"/>
                <a:sym typeface="Anton"/>
              </a:rPr>
              <a:t>DDL CREATE</a:t>
            </a:r>
            <a:endParaRPr b="0" i="0" sz="4500" u="none" cap="none" strike="noStrike">
              <a:solidFill>
                <a:srgbClr val="000000"/>
              </a:solidFill>
              <a:latin typeface="Arial"/>
              <a:ea typeface="Arial"/>
              <a:cs typeface="Arial"/>
              <a:sym typeface="Arial"/>
            </a:endParaRPr>
          </a:p>
        </p:txBody>
      </p:sp>
      <p:sp>
        <p:nvSpPr>
          <p:cNvPr id="182" name="Google Shape;182;p28"/>
          <p:cNvSpPr txBox="1"/>
          <p:nvPr/>
        </p:nvSpPr>
        <p:spPr>
          <a:xfrm>
            <a:off x="664325" y="1347325"/>
            <a:ext cx="6903600" cy="33123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419" sz="1900" u="none" cap="none" strike="noStrike">
                <a:solidFill>
                  <a:srgbClr val="000000"/>
                </a:solidFill>
                <a:latin typeface="Consolas"/>
                <a:ea typeface="Consolas"/>
                <a:cs typeface="Consolas"/>
                <a:sym typeface="Consolas"/>
              </a:rPr>
              <a:t>[nombre de la tabla]</a:t>
            </a:r>
            <a:r>
              <a:rPr b="0" i="0" lang="es-419" sz="1900" u="none" cap="none" strike="noStrike">
                <a:solidFill>
                  <a:srgbClr val="000000"/>
                </a:solidFill>
                <a:latin typeface="Helvetica Neue Light"/>
                <a:ea typeface="Helvetica Neue Light"/>
                <a:cs typeface="Helvetica Neue Light"/>
                <a:sym typeface="Helvetica Neue Light"/>
              </a:rPr>
              <a:t>: definimos el nombre distintivo de la tabla a crear. Ej: </a:t>
            </a:r>
            <a:r>
              <a:rPr b="1" lang="es-419" sz="1900">
                <a:latin typeface="Helvetica Neue"/>
                <a:ea typeface="Helvetica Neue"/>
                <a:cs typeface="Helvetica Neue"/>
                <a:sym typeface="Helvetica Neue"/>
              </a:rPr>
              <a:t>friend</a:t>
            </a:r>
            <a:r>
              <a:rPr b="0" i="0" lang="es-419" sz="1900" u="none" cap="none" strike="noStrike">
                <a:solidFill>
                  <a:srgbClr val="000000"/>
                </a:solidFill>
                <a:latin typeface="Helvetica Neue Light"/>
                <a:ea typeface="Helvetica Neue Light"/>
                <a:cs typeface="Helvetica Neue Light"/>
                <a:sym typeface="Helvetica Neue Light"/>
              </a:rPr>
              <a:t>.</a:t>
            </a:r>
            <a:endParaRPr b="0" i="0" sz="19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9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900" u="none" cap="none" strike="noStrike">
                <a:solidFill>
                  <a:schemeClr val="dk1"/>
                </a:solidFill>
                <a:latin typeface="Consolas"/>
                <a:ea typeface="Consolas"/>
                <a:cs typeface="Consolas"/>
                <a:sym typeface="Consolas"/>
              </a:rPr>
              <a:t>[definiciones de columnas]</a:t>
            </a:r>
            <a:r>
              <a:rPr b="0" i="0" lang="es-419" sz="1900" u="none" cap="none" strike="noStrike">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d</a:t>
            </a:r>
            <a:r>
              <a:rPr b="0" i="0" lang="es-419" sz="1900" u="none" cap="none" strike="noStrike">
                <a:solidFill>
                  <a:schemeClr val="dk1"/>
                </a:solidFill>
                <a:latin typeface="Helvetica Neue Light"/>
                <a:ea typeface="Helvetica Neue Light"/>
                <a:cs typeface="Helvetica Neue Light"/>
                <a:sym typeface="Helvetica Neue Light"/>
              </a:rPr>
              <a:t>efinimos las columnas o campos y sus propiedades o tipo de datos.</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900" u="none" cap="none" strike="noStrike">
                <a:solidFill>
                  <a:schemeClr val="dk1"/>
                </a:solidFill>
                <a:latin typeface="Consolas"/>
                <a:ea typeface="Consolas"/>
                <a:cs typeface="Consolas"/>
                <a:sym typeface="Consolas"/>
              </a:rPr>
              <a:t>[parámetros de la tabla]</a:t>
            </a:r>
            <a:r>
              <a:rPr b="0" i="0" lang="es-419" sz="1900" u="none" cap="none" strike="noStrike">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d</a:t>
            </a:r>
            <a:r>
              <a:rPr b="0" i="0" lang="es-419" sz="1900" u="none" cap="none" strike="noStrike">
                <a:solidFill>
                  <a:schemeClr val="dk1"/>
                </a:solidFill>
                <a:latin typeface="Helvetica Neue Light"/>
                <a:ea typeface="Helvetica Neue Light"/>
                <a:cs typeface="Helvetica Neue Light"/>
                <a:sym typeface="Helvetica Neue Light"/>
              </a:rPr>
              <a:t>efinimos otras particularidades de la tabla como por ejemplo, los índices.</a:t>
            </a:r>
            <a:endParaRPr b="0" i="0" sz="1900" u="none" cap="none" strike="noStrike">
              <a:solidFill>
                <a:srgbClr val="1E1E1E"/>
              </a:solidFill>
              <a:latin typeface="Helvetica Neue"/>
              <a:ea typeface="Helvetica Neue"/>
              <a:cs typeface="Helvetica Neue"/>
              <a:sym typeface="Helvetica Neue"/>
            </a:endParaRPr>
          </a:p>
        </p:txBody>
      </p:sp>
      <p:pic>
        <p:nvPicPr>
          <p:cNvPr id="183" name="Google Shape;183;p28"/>
          <p:cNvPicPr preferRelativeResize="0"/>
          <p:nvPr/>
        </p:nvPicPr>
        <p:blipFill rotWithShape="1">
          <a:blip r:embed="rId4">
            <a:alphaModFix/>
          </a:blip>
          <a:srcRect b="0" l="0" r="0" t="0"/>
          <a:stretch/>
        </p:blipFill>
        <p:spPr>
          <a:xfrm>
            <a:off x="7667713" y="938550"/>
            <a:ext cx="986950" cy="98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87" name="Shape 187"/>
        <p:cNvGrpSpPr/>
        <p:nvPr/>
      </p:nvGrpSpPr>
      <p:grpSpPr>
        <a:xfrm>
          <a:off x="0" y="0"/>
          <a:ext cx="0" cy="0"/>
          <a:chOff x="0" y="0"/>
          <a:chExt cx="0" cy="0"/>
        </a:xfrm>
      </p:grpSpPr>
      <p:sp>
        <p:nvSpPr>
          <p:cNvPr id="188" name="Google Shape;188;p29"/>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latin typeface="Anton"/>
                <a:ea typeface="Anton"/>
                <a:cs typeface="Anton"/>
                <a:sym typeface="Anton"/>
              </a:rPr>
              <a:t>DEFINICIÓN DE </a:t>
            </a:r>
            <a:r>
              <a:rPr i="1" lang="es-419" sz="3600">
                <a:latin typeface="Anton"/>
                <a:ea typeface="Anton"/>
                <a:cs typeface="Anton"/>
                <a:sym typeface="Anton"/>
              </a:rPr>
              <a:t>COLUMNAS</a:t>
            </a:r>
            <a:r>
              <a:rPr i="1" lang="es-419" sz="3600">
                <a:latin typeface="Anton"/>
                <a:ea typeface="Anton"/>
                <a:cs typeface="Anton"/>
                <a:sym typeface="Anton"/>
              </a:rPr>
              <a:t> O CAMPOS</a:t>
            </a:r>
            <a:endParaRPr b="0" i="1" sz="3600" u="none" cap="none" strike="noStrike">
              <a:solidFill>
                <a:schemeClr val="dk1"/>
              </a:solidFill>
              <a:latin typeface="Anton"/>
              <a:ea typeface="Anton"/>
              <a:cs typeface="Anton"/>
              <a:sym typeface="Anton"/>
            </a:endParaRPr>
          </a:p>
        </p:txBody>
      </p:sp>
      <p:pic>
        <p:nvPicPr>
          <p:cNvPr id="189" name="Google Shape;189;p2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5" name="Google Shape;195;p3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a:t>
            </a:r>
            <a:r>
              <a:rPr i="1" lang="es-419" sz="4500">
                <a:latin typeface="Anton"/>
                <a:ea typeface="Anton"/>
                <a:cs typeface="Anton"/>
                <a:sym typeface="Anton"/>
              </a:rPr>
              <a:t> DEFINICIÓN DE CAMPOS</a:t>
            </a:r>
            <a:endParaRPr b="0" i="0" sz="4500" u="none" cap="none" strike="noStrike">
              <a:solidFill>
                <a:srgbClr val="000000"/>
              </a:solidFill>
              <a:latin typeface="Arial"/>
              <a:ea typeface="Arial"/>
              <a:cs typeface="Arial"/>
              <a:sym typeface="Arial"/>
            </a:endParaRPr>
          </a:p>
        </p:txBody>
      </p:sp>
      <p:sp>
        <p:nvSpPr>
          <p:cNvPr id="196" name="Google Shape;196;p30"/>
          <p:cNvSpPr txBox="1"/>
          <p:nvPr/>
        </p:nvSpPr>
        <p:spPr>
          <a:xfrm>
            <a:off x="672425" y="1517850"/>
            <a:ext cx="6895500" cy="21078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Para </a:t>
            </a:r>
            <a:r>
              <a:rPr b="1" i="0" lang="es-419" sz="2000" u="none" cap="none" strike="noStrike">
                <a:solidFill>
                  <a:srgbClr val="000000"/>
                </a:solidFill>
                <a:latin typeface="Helvetica Neue"/>
                <a:ea typeface="Helvetica Neue"/>
                <a:cs typeface="Helvetica Neue"/>
                <a:sym typeface="Helvetica Neue"/>
              </a:rPr>
              <a:t>definir los campos</a:t>
            </a:r>
            <a:r>
              <a:rPr b="0" i="0" lang="es-419" sz="2000" u="none" cap="none" strike="noStrike">
                <a:solidFill>
                  <a:srgbClr val="000000"/>
                </a:solidFill>
                <a:latin typeface="Helvetica Neue Light"/>
                <a:ea typeface="Helvetica Neue Light"/>
                <a:cs typeface="Helvetica Neue Light"/>
                <a:sym typeface="Helvetica Neue Light"/>
              </a:rPr>
              <a:t> o columnas, </a:t>
            </a:r>
            <a:r>
              <a:rPr b="1" i="0" lang="es-419" sz="2000" u="none" cap="none" strike="noStrike">
                <a:solidFill>
                  <a:srgbClr val="000000"/>
                </a:solidFill>
                <a:latin typeface="Helvetica Neue"/>
                <a:ea typeface="Helvetica Neue"/>
                <a:cs typeface="Helvetica Neue"/>
                <a:sym typeface="Helvetica Neue"/>
              </a:rPr>
              <a:t>debemos indicar el nombre</a:t>
            </a:r>
            <a:r>
              <a:rPr b="0" i="0" lang="es-419" sz="2000" u="none" cap="none" strike="noStrike">
                <a:solidFill>
                  <a:srgbClr val="000000"/>
                </a:solidFill>
                <a:latin typeface="Helvetica Neue Light"/>
                <a:ea typeface="Helvetica Neue Light"/>
                <a:cs typeface="Helvetica Neue Light"/>
                <a:sym typeface="Helvetica Neue Light"/>
              </a:rPr>
              <a:t> que queremos para éste, </a:t>
            </a:r>
            <a:r>
              <a:rPr b="1" i="0" lang="es-419" sz="2000" u="none" cap="none" strike="noStrike">
                <a:solidFill>
                  <a:srgbClr val="000000"/>
                </a:solidFill>
                <a:latin typeface="Helvetica Neue"/>
                <a:ea typeface="Helvetica Neue"/>
                <a:cs typeface="Helvetica Neue"/>
                <a:sym typeface="Helvetica Neue"/>
              </a:rPr>
              <a:t>el tipo de dato</a:t>
            </a:r>
            <a:r>
              <a:rPr b="0" i="0" lang="es-419" sz="2000" u="none" cap="none" strike="noStrike">
                <a:solidFill>
                  <a:srgbClr val="000000"/>
                </a:solidFill>
                <a:latin typeface="Helvetica Neue Light"/>
                <a:ea typeface="Helvetica Neue Light"/>
                <a:cs typeface="Helvetica Neue Light"/>
                <a:sym typeface="Helvetica Neue Light"/>
              </a:rPr>
              <a:t> que contendrá (con o sin límite en cantidad de caracteres), y </a:t>
            </a:r>
            <a:r>
              <a:rPr b="1" i="0" lang="es-419" sz="2000" u="none" cap="none" strike="noStrike">
                <a:solidFill>
                  <a:srgbClr val="000000"/>
                </a:solidFill>
                <a:latin typeface="Helvetica Neue"/>
                <a:ea typeface="Helvetica Neue"/>
                <a:cs typeface="Helvetica Neue"/>
                <a:sym typeface="Helvetica Neue"/>
              </a:rPr>
              <a:t>si acepta o no valores nulos</a:t>
            </a:r>
            <a:r>
              <a:rPr b="0" i="0" lang="es-419" sz="2000" u="none" cap="none" strike="noStrike">
                <a:solidFill>
                  <a:srgbClr val="000000"/>
                </a:solidFill>
                <a:latin typeface="Helvetica Neue Light"/>
                <a:ea typeface="Helvetica Neue Light"/>
                <a:cs typeface="Helvetica Neue Light"/>
                <a:sym typeface="Helvetica Neue Light"/>
              </a:rPr>
              <a:t>.</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100"/>
              <a:buFont typeface="Arial"/>
              <a:buNone/>
            </a:pPr>
            <a:r>
              <a:t/>
            </a:r>
            <a:endParaRPr b="0" i="0" sz="2400" u="none" cap="none" strike="noStrike">
              <a:solidFill>
                <a:srgbClr val="1E1E1E"/>
              </a:solidFill>
              <a:latin typeface="Helvetica Neue"/>
              <a:ea typeface="Helvetica Neue"/>
              <a:cs typeface="Helvetica Neue"/>
              <a:sym typeface="Helvetica Neue"/>
            </a:endParaRPr>
          </a:p>
        </p:txBody>
      </p:sp>
      <p:pic>
        <p:nvPicPr>
          <p:cNvPr id="197" name="Google Shape;197;p30"/>
          <p:cNvPicPr preferRelativeResize="0"/>
          <p:nvPr/>
        </p:nvPicPr>
        <p:blipFill rotWithShape="1">
          <a:blip r:embed="rId4">
            <a:alphaModFix/>
          </a:blip>
          <a:srcRect b="0" l="0" r="0" t="0"/>
          <a:stretch/>
        </p:blipFill>
        <p:spPr>
          <a:xfrm>
            <a:off x="7667713" y="1344775"/>
            <a:ext cx="986950" cy="98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p:nvPr/>
        </p:nvSpPr>
        <p:spPr>
          <a:xfrm>
            <a:off x="201150" y="1066925"/>
            <a:ext cx="7299000" cy="40767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4" name="Google Shape;204;p31"/>
          <p:cNvSpPr txBox="1"/>
          <p:nvPr/>
        </p:nvSpPr>
        <p:spPr>
          <a:xfrm>
            <a:off x="1073425" y="1066925"/>
            <a:ext cx="5902800" cy="37866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pay </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id_pay 			</a:t>
            </a:r>
            <a:r>
              <a:rPr b="0" i="0" lang="es-419" sz="1800" u="none" cap="none" strike="noStrike">
                <a:solidFill>
                  <a:srgbClr val="3CEFAB"/>
                </a:solidFill>
                <a:latin typeface="Consolas"/>
                <a:ea typeface="Consolas"/>
                <a:cs typeface="Consolas"/>
                <a:sym typeface="Consolas"/>
              </a:rPr>
              <a:t>INT</a:t>
            </a:r>
            <a:r>
              <a:rPr b="0" i="0" lang="es-419" sz="1800" u="none" cap="none" strike="noStrike">
                <a:solidFill>
                  <a:schemeClr val="lt1"/>
                </a:solidFill>
                <a:latin typeface="Consolas"/>
                <a:ea typeface="Consolas"/>
                <a:cs typeface="Consolas"/>
                <a:sym typeface="Consolas"/>
              </a:rPr>
              <a:t> NOT NULL </a:t>
            </a:r>
            <a:r>
              <a:rPr b="0" i="0" lang="es-419" sz="1800" u="none" cap="none" strike="noStrike">
                <a:solidFill>
                  <a:srgbClr val="E69138"/>
                </a:solidFill>
                <a:latin typeface="Consolas"/>
                <a:ea typeface="Consolas"/>
                <a:cs typeface="Consolas"/>
                <a:sym typeface="Consolas"/>
              </a:rPr>
              <a:t>AUTO_INCREMENT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amount 			</a:t>
            </a:r>
            <a:r>
              <a:rPr lang="es-419" sz="1800">
                <a:solidFill>
                  <a:srgbClr val="3CEFAB"/>
                </a:solidFill>
                <a:latin typeface="Consolas"/>
                <a:ea typeface="Consolas"/>
                <a:cs typeface="Consolas"/>
                <a:sym typeface="Consolas"/>
              </a:rPr>
              <a:t>REAL </a:t>
            </a:r>
            <a:r>
              <a:rPr b="0" i="0" lang="es-419" sz="1800" u="none" cap="none" strike="noStrike">
                <a:solidFill>
                  <a:schemeClr val="lt1"/>
                </a:solidFill>
                <a:latin typeface="Consolas"/>
                <a:ea typeface="Consolas"/>
                <a:cs typeface="Consolas"/>
                <a:sym typeface="Consolas"/>
              </a:rPr>
              <a:t>NOT NULL,</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currency</a:t>
            </a:r>
            <a:r>
              <a:rPr lang="es-419" sz="1800">
                <a:solidFill>
                  <a:schemeClr val="lt1"/>
                </a:solidFill>
                <a:latin typeface="Consolas"/>
                <a:ea typeface="Consolas"/>
                <a:cs typeface="Consolas"/>
                <a:sym typeface="Consolas"/>
              </a:rPr>
              <a:t> 		</a:t>
            </a:r>
            <a:r>
              <a:rPr lang="es-419" sz="1800">
                <a:solidFill>
                  <a:srgbClr val="3CEFAB"/>
                </a:solidFill>
                <a:latin typeface="Consolas"/>
                <a:ea typeface="Consolas"/>
                <a:cs typeface="Consolas"/>
                <a:sym typeface="Consolas"/>
              </a:rPr>
              <a:t>VARCHAR(20) </a:t>
            </a:r>
            <a:r>
              <a:rPr lang="es-419" sz="1800">
                <a:solidFill>
                  <a:schemeClr val="lt1"/>
                </a:solidFill>
                <a:latin typeface="Consolas"/>
                <a:ea typeface="Consolas"/>
                <a:cs typeface="Consolas"/>
                <a:sym typeface="Consolas"/>
              </a:rPr>
              <a:t>NOT NULL,</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date_pay</a:t>
            </a:r>
            <a:r>
              <a:rPr b="0" i="0" lang="es-419" sz="1800" u="none" cap="none" strike="noStrike">
                <a:solidFill>
                  <a:schemeClr val="lt1"/>
                </a:solidFill>
                <a:latin typeface="Consolas"/>
                <a:ea typeface="Consolas"/>
                <a:cs typeface="Consolas"/>
                <a:sym typeface="Consolas"/>
              </a:rPr>
              <a:t> 		</a:t>
            </a:r>
            <a:r>
              <a:rPr lang="es-419" sz="1800">
                <a:solidFill>
                  <a:srgbClr val="3CEFAB"/>
                </a:solidFill>
                <a:latin typeface="Consolas"/>
                <a:ea typeface="Consolas"/>
                <a:cs typeface="Consolas"/>
                <a:sym typeface="Consolas"/>
              </a:rPr>
              <a:t>DATE </a:t>
            </a:r>
            <a:r>
              <a:rPr b="0" i="0" lang="es-419" sz="1800" u="none" cap="none" strike="noStrike">
                <a:solidFill>
                  <a:schemeClr val="lt1"/>
                </a:solidFill>
                <a:latin typeface="Consolas"/>
                <a:ea typeface="Consolas"/>
                <a:cs typeface="Consolas"/>
                <a:sym typeface="Consolas"/>
              </a:rPr>
              <a:t>NOT NULL,</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pay_type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rgbClr val="3CEFAB"/>
                </a:solidFill>
                <a:latin typeface="Consolas"/>
                <a:ea typeface="Consolas"/>
                <a:cs typeface="Consolas"/>
                <a:sym typeface="Consolas"/>
              </a:rPr>
              <a:t>VARCHAR(50)</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id_system_user</a:t>
            </a:r>
            <a:r>
              <a:rPr lang="es-419" sz="1800">
                <a:solidFill>
                  <a:schemeClr val="accent1"/>
                </a:solidFill>
                <a:latin typeface="Consolas"/>
                <a:ea typeface="Consolas"/>
                <a:cs typeface="Consolas"/>
                <a:sym typeface="Consolas"/>
              </a:rPr>
              <a:t> </a:t>
            </a:r>
            <a:r>
              <a:rPr lang="es-419" sz="1800">
                <a:solidFill>
                  <a:srgbClr val="3CEFAB"/>
                </a:solidFill>
                <a:latin typeface="Consolas"/>
                <a:ea typeface="Consolas"/>
                <a:cs typeface="Consolas"/>
                <a:sym typeface="Consolas"/>
              </a:rPr>
              <a:t>INT</a:t>
            </a:r>
            <a:r>
              <a:rPr lang="es-419" sz="1800">
                <a:solidFill>
                  <a:schemeClr val="lt1"/>
                </a:solidFill>
                <a:latin typeface="Consolas"/>
                <a:ea typeface="Consolas"/>
                <a:cs typeface="Consolas"/>
                <a:sym typeface="Consolas"/>
              </a:rPr>
              <a:t> NOT NULL,</a:t>
            </a:r>
            <a:endParaRPr sz="1800">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id_game</a:t>
            </a:r>
            <a:r>
              <a:rPr lang="es-419" sz="1800">
                <a:solidFill>
                  <a:schemeClr val="accent1"/>
                </a:solidFill>
                <a:latin typeface="Consolas"/>
                <a:ea typeface="Consolas"/>
                <a:cs typeface="Consolas"/>
                <a:sym typeface="Consolas"/>
              </a:rPr>
              <a:t> 		</a:t>
            </a:r>
            <a:r>
              <a:rPr lang="es-419" sz="1800">
                <a:solidFill>
                  <a:srgbClr val="3CEFAB"/>
                </a:solidFill>
                <a:latin typeface="Consolas"/>
                <a:ea typeface="Consolas"/>
                <a:cs typeface="Consolas"/>
                <a:sym typeface="Consolas"/>
              </a:rPr>
              <a:t>INT</a:t>
            </a:r>
            <a:r>
              <a:rPr lang="es-419" sz="1800">
                <a:solidFill>
                  <a:schemeClr val="lt1"/>
                </a:solidFill>
                <a:latin typeface="Consolas"/>
                <a:ea typeface="Consolas"/>
                <a:cs typeface="Consolas"/>
                <a:sym typeface="Consolas"/>
              </a:rPr>
              <a:t> NOT NULL</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[parámetros de la tabla]</a:t>
            </a: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pic>
        <p:nvPicPr>
          <p:cNvPr id="205" name="Google Shape;205;p31"/>
          <p:cNvPicPr preferRelativeResize="0"/>
          <p:nvPr/>
        </p:nvPicPr>
        <p:blipFill rotWithShape="1">
          <a:blip r:embed="rId4">
            <a:alphaModFix/>
          </a:blip>
          <a:srcRect b="0" l="0" r="0" t="0"/>
          <a:stretch/>
        </p:blipFill>
        <p:spPr>
          <a:xfrm>
            <a:off x="7667713" y="2078275"/>
            <a:ext cx="986950" cy="986950"/>
          </a:xfrm>
          <a:prstGeom prst="rect">
            <a:avLst/>
          </a:prstGeom>
          <a:noFill/>
          <a:ln>
            <a:noFill/>
          </a:ln>
        </p:spPr>
      </p:pic>
      <p:sp>
        <p:nvSpPr>
          <p:cNvPr id="206" name="Google Shape;206;p3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a:t>
            </a:r>
            <a:r>
              <a:rPr i="1" lang="es-419" sz="4500">
                <a:latin typeface="Anton"/>
                <a:ea typeface="Anton"/>
                <a:cs typeface="Anton"/>
                <a:sym typeface="Anton"/>
              </a:rPr>
              <a:t> DEFINICIÓN DE CAMPOS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 name="Shape 60"/>
        <p:cNvGrpSpPr/>
        <p:nvPr/>
      </p:nvGrpSpPr>
      <p:grpSpPr>
        <a:xfrm>
          <a:off x="0" y="0"/>
          <a:ext cx="0" cy="0"/>
          <a:chOff x="0" y="0"/>
          <a:chExt cx="0" cy="0"/>
        </a:xfrm>
      </p:grpSpPr>
      <p:sp>
        <p:nvSpPr>
          <p:cNvPr id="61" name="Google Shape;61;p1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2" name="Google Shape;62;p14"/>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p:nvPr/>
        </p:nvSpPr>
        <p:spPr>
          <a:xfrm>
            <a:off x="114950" y="1149375"/>
            <a:ext cx="7385100" cy="39942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2" name="Google Shape;21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3" name="Google Shape;213;p32"/>
          <p:cNvSpPr txBox="1"/>
          <p:nvPr/>
        </p:nvSpPr>
        <p:spPr>
          <a:xfrm>
            <a:off x="114950" y="356825"/>
            <a:ext cx="86394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CREATE </a:t>
            </a:r>
            <a:r>
              <a:rPr i="1" lang="es-419" sz="4500">
                <a:latin typeface="Anton"/>
                <a:ea typeface="Anton"/>
                <a:cs typeface="Anton"/>
                <a:sym typeface="Anton"/>
              </a:rPr>
              <a:t>PARÁMETROS DE LA TABLA</a:t>
            </a:r>
            <a:endParaRPr b="0" i="0" sz="4500" u="none" cap="none" strike="noStrike">
              <a:solidFill>
                <a:srgbClr val="000000"/>
              </a:solidFill>
              <a:latin typeface="Arial"/>
              <a:ea typeface="Arial"/>
              <a:cs typeface="Arial"/>
              <a:sym typeface="Arial"/>
            </a:endParaRPr>
          </a:p>
        </p:txBody>
      </p:sp>
      <p:pic>
        <p:nvPicPr>
          <p:cNvPr id="214" name="Google Shape;214;p32"/>
          <p:cNvPicPr preferRelativeResize="0"/>
          <p:nvPr/>
        </p:nvPicPr>
        <p:blipFill rotWithShape="1">
          <a:blip r:embed="rId4">
            <a:alphaModFix/>
          </a:blip>
          <a:srcRect b="0" l="0" r="0" t="0"/>
          <a:stretch/>
        </p:blipFill>
        <p:spPr>
          <a:xfrm>
            <a:off x="7667713" y="2078275"/>
            <a:ext cx="986950" cy="986950"/>
          </a:xfrm>
          <a:prstGeom prst="rect">
            <a:avLst/>
          </a:prstGeom>
          <a:noFill/>
          <a:ln>
            <a:noFill/>
          </a:ln>
        </p:spPr>
      </p:pic>
      <p:sp>
        <p:nvSpPr>
          <p:cNvPr id="215" name="Google Shape;215;p32"/>
          <p:cNvSpPr txBox="1"/>
          <p:nvPr/>
        </p:nvSpPr>
        <p:spPr>
          <a:xfrm>
            <a:off x="344900" y="1045425"/>
            <a:ext cx="6925200" cy="42021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pay </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id_pay 			</a:t>
            </a:r>
            <a:r>
              <a:rPr b="0" i="0" lang="es-419" sz="1800" u="none" cap="none" strike="noStrike">
                <a:solidFill>
                  <a:srgbClr val="3CEFAB"/>
                </a:solidFill>
                <a:latin typeface="Consolas"/>
                <a:ea typeface="Consolas"/>
                <a:cs typeface="Consolas"/>
                <a:sym typeface="Consolas"/>
              </a:rPr>
              <a:t>INT</a:t>
            </a:r>
            <a:r>
              <a:rPr b="0" i="0" lang="es-419" sz="1800" u="none" cap="none" strike="noStrike">
                <a:solidFill>
                  <a:schemeClr val="lt1"/>
                </a:solidFill>
                <a:latin typeface="Consolas"/>
                <a:ea typeface="Consolas"/>
                <a:cs typeface="Consolas"/>
                <a:sym typeface="Consolas"/>
              </a:rPr>
              <a:t> NOT NULL </a:t>
            </a:r>
            <a:r>
              <a:rPr b="0" i="0" lang="es-419" sz="1800" u="none" cap="none" strike="noStrike">
                <a:solidFill>
                  <a:srgbClr val="E69138"/>
                </a:solidFill>
                <a:latin typeface="Consolas"/>
                <a:ea typeface="Consolas"/>
                <a:cs typeface="Consolas"/>
                <a:sym typeface="Consolas"/>
              </a:rPr>
              <a:t>AUTO_INCREMENT</a:t>
            </a:r>
            <a:endParaRPr b="0" i="0" sz="1800" u="none" cap="none" strike="noStrike">
              <a:solidFill>
                <a:srgbClr val="E69138"/>
              </a:solidFill>
              <a:latin typeface="Consolas"/>
              <a:ea typeface="Consolas"/>
              <a:cs typeface="Consolas"/>
              <a:sym typeface="Consolas"/>
            </a:endParaRPr>
          </a:p>
          <a:p>
            <a:pPr indent="457200" lvl="0" marL="1371600" marR="38100" rtl="0" algn="l">
              <a:lnSpc>
                <a:spcPct val="150000"/>
              </a:lnSpc>
              <a:spcBef>
                <a:spcPts val="0"/>
              </a:spcBef>
              <a:spcAft>
                <a:spcPts val="0"/>
              </a:spcAft>
              <a:buClr>
                <a:srgbClr val="000000"/>
              </a:buClr>
              <a:buSzPts val="1800"/>
              <a:buFont typeface="Arial"/>
              <a:buNone/>
            </a:pPr>
            <a:r>
              <a:rPr lang="es-419" sz="1800">
                <a:solidFill>
                  <a:srgbClr val="3CEFAB"/>
                </a:solidFill>
                <a:latin typeface="Consolas"/>
                <a:ea typeface="Consolas"/>
                <a:cs typeface="Consolas"/>
                <a:sym typeface="Consolas"/>
              </a:rPr>
              <a:t>PRIMARY KEY</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amount 			</a:t>
            </a:r>
            <a:r>
              <a:rPr lang="es-419" sz="1800">
                <a:solidFill>
                  <a:srgbClr val="3CEFAB"/>
                </a:solidFill>
                <a:latin typeface="Consolas"/>
                <a:ea typeface="Consolas"/>
                <a:cs typeface="Consolas"/>
                <a:sym typeface="Consolas"/>
              </a:rPr>
              <a:t>REAL </a:t>
            </a:r>
            <a:r>
              <a:rPr b="0" i="0" lang="es-419" sz="1800" u="none" cap="none" strike="noStrike">
                <a:solidFill>
                  <a:schemeClr val="lt1"/>
                </a:solidFill>
                <a:latin typeface="Consolas"/>
                <a:ea typeface="Consolas"/>
                <a:cs typeface="Consolas"/>
                <a:sym typeface="Consolas"/>
              </a:rPr>
              <a:t>NOT NULL,</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currency</a:t>
            </a:r>
            <a:r>
              <a:rPr lang="es-419" sz="1800">
                <a:solidFill>
                  <a:schemeClr val="lt1"/>
                </a:solidFill>
                <a:latin typeface="Consolas"/>
                <a:ea typeface="Consolas"/>
                <a:cs typeface="Consolas"/>
                <a:sym typeface="Consolas"/>
              </a:rPr>
              <a:t> 		</a:t>
            </a:r>
            <a:r>
              <a:rPr lang="es-419" sz="1800">
                <a:solidFill>
                  <a:srgbClr val="3CEFAB"/>
                </a:solidFill>
                <a:latin typeface="Consolas"/>
                <a:ea typeface="Consolas"/>
                <a:cs typeface="Consolas"/>
                <a:sym typeface="Consolas"/>
              </a:rPr>
              <a:t>VARCHAR(20) </a:t>
            </a:r>
            <a:r>
              <a:rPr lang="es-419" sz="1800">
                <a:solidFill>
                  <a:schemeClr val="lt1"/>
                </a:solidFill>
                <a:latin typeface="Consolas"/>
                <a:ea typeface="Consolas"/>
                <a:cs typeface="Consolas"/>
                <a:sym typeface="Consolas"/>
              </a:rPr>
              <a:t>NOT NULL,</a:t>
            </a:r>
            <a:endParaRPr sz="1800">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date_pay</a:t>
            </a:r>
            <a:r>
              <a:rPr b="0" i="0" lang="es-419" sz="1800" u="none" cap="none" strike="noStrike">
                <a:solidFill>
                  <a:schemeClr val="lt1"/>
                </a:solidFill>
                <a:latin typeface="Consolas"/>
                <a:ea typeface="Consolas"/>
                <a:cs typeface="Consolas"/>
                <a:sym typeface="Consolas"/>
              </a:rPr>
              <a:t> 		</a:t>
            </a:r>
            <a:r>
              <a:rPr lang="es-419" sz="1800">
                <a:solidFill>
                  <a:srgbClr val="3CEFAB"/>
                </a:solidFill>
                <a:latin typeface="Consolas"/>
                <a:ea typeface="Consolas"/>
                <a:cs typeface="Consolas"/>
                <a:sym typeface="Consolas"/>
              </a:rPr>
              <a:t>DATE </a:t>
            </a:r>
            <a:r>
              <a:rPr b="0" i="0" lang="es-419" sz="1800" u="none" cap="none" strike="noStrike">
                <a:solidFill>
                  <a:schemeClr val="lt1"/>
                </a:solidFill>
                <a:latin typeface="Consolas"/>
                <a:ea typeface="Consolas"/>
                <a:cs typeface="Consolas"/>
                <a:sym typeface="Consolas"/>
              </a:rPr>
              <a:t>NOT NULL,</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pay_type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rgbClr val="3CEFAB"/>
                </a:solidFill>
                <a:latin typeface="Consolas"/>
                <a:ea typeface="Consolas"/>
                <a:cs typeface="Consolas"/>
                <a:sym typeface="Consolas"/>
              </a:rPr>
              <a:t>VARCHAR(50)</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id_system_user</a:t>
            </a:r>
            <a:r>
              <a:rPr lang="es-419" sz="1800">
                <a:solidFill>
                  <a:schemeClr val="accent1"/>
                </a:solidFill>
                <a:latin typeface="Consolas"/>
                <a:ea typeface="Consolas"/>
                <a:cs typeface="Consolas"/>
                <a:sym typeface="Consolas"/>
              </a:rPr>
              <a:t> </a:t>
            </a:r>
            <a:r>
              <a:rPr lang="es-419" sz="1800">
                <a:solidFill>
                  <a:srgbClr val="3CEFAB"/>
                </a:solidFill>
                <a:latin typeface="Consolas"/>
                <a:ea typeface="Consolas"/>
                <a:cs typeface="Consolas"/>
                <a:sym typeface="Consolas"/>
              </a:rPr>
              <a:t>INT</a:t>
            </a:r>
            <a:r>
              <a:rPr lang="es-419" sz="1800">
                <a:solidFill>
                  <a:schemeClr val="lt1"/>
                </a:solidFill>
                <a:latin typeface="Consolas"/>
                <a:ea typeface="Consolas"/>
                <a:cs typeface="Consolas"/>
                <a:sym typeface="Consolas"/>
              </a:rPr>
              <a:t> NOT NULL,</a:t>
            </a:r>
            <a:endParaRPr sz="1800">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lang="es-419" sz="1800">
                <a:solidFill>
                  <a:srgbClr val="E0FF00"/>
                </a:solidFill>
                <a:latin typeface="Consolas"/>
                <a:ea typeface="Consolas"/>
                <a:cs typeface="Consolas"/>
                <a:sym typeface="Consolas"/>
              </a:rPr>
              <a:t>id_game</a:t>
            </a:r>
            <a:r>
              <a:rPr lang="es-419" sz="1800">
                <a:solidFill>
                  <a:schemeClr val="accent1"/>
                </a:solidFill>
                <a:latin typeface="Consolas"/>
                <a:ea typeface="Consolas"/>
                <a:cs typeface="Consolas"/>
                <a:sym typeface="Consolas"/>
              </a:rPr>
              <a:t> 		</a:t>
            </a:r>
            <a:r>
              <a:rPr lang="es-419" sz="1800">
                <a:solidFill>
                  <a:srgbClr val="3CEFAB"/>
                </a:solidFill>
                <a:latin typeface="Consolas"/>
                <a:ea typeface="Consolas"/>
                <a:cs typeface="Consolas"/>
                <a:sym typeface="Consolas"/>
              </a:rPr>
              <a:t>INT</a:t>
            </a:r>
            <a:r>
              <a:rPr lang="es-419" sz="1800">
                <a:solidFill>
                  <a:schemeClr val="lt1"/>
                </a:solidFill>
                <a:latin typeface="Consolas"/>
                <a:ea typeface="Consolas"/>
                <a:cs typeface="Consolas"/>
                <a:sym typeface="Consolas"/>
              </a:rPr>
              <a:t> NOT NULL</a:t>
            </a:r>
            <a:r>
              <a:rPr b="0" i="0" lang="es-419" sz="1800" u="none" cap="none" strike="noStrike">
                <a:solidFill>
                  <a:schemeClr val="accent1"/>
                </a:solidFill>
                <a:latin typeface="Consolas"/>
                <a:ea typeface="Consolas"/>
                <a:cs typeface="Consolas"/>
                <a:sym typeface="Consolas"/>
              </a:rPr>
              <a:t>),</a:t>
            </a:r>
            <a:endParaRPr b="0" i="0" sz="1800" u="none" cap="none" strike="noStrike">
              <a:solidFill>
                <a:schemeClr val="accent1"/>
              </a:solidFill>
              <a:latin typeface="Consolas"/>
              <a:ea typeface="Consolas"/>
              <a:cs typeface="Consolas"/>
              <a:sym typeface="Consolas"/>
            </a:endParaRPr>
          </a:p>
          <a:p>
            <a:pPr indent="0" lvl="0" marL="0" marR="38100" rtl="0" algn="l">
              <a:lnSpc>
                <a:spcPct val="15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[parámetros de la tabla]</a:t>
            </a:r>
            <a:r>
              <a:rPr b="0" i="0" lang="es-419" sz="1800" u="none" cap="none" strike="noStrike">
                <a:solidFill>
                  <a:schemeClr val="accen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19" name="Shape 219"/>
        <p:cNvGrpSpPr/>
        <p:nvPr/>
      </p:nvGrpSpPr>
      <p:grpSpPr>
        <a:xfrm>
          <a:off x="0" y="0"/>
          <a:ext cx="0" cy="0"/>
          <a:chOff x="0" y="0"/>
          <a:chExt cx="0" cy="0"/>
        </a:xfrm>
      </p:grpSpPr>
      <p:sp>
        <p:nvSpPr>
          <p:cNvPr id="220" name="Google Shape;220;p3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p:txBody>
      </p:sp>
      <p:pic>
        <p:nvPicPr>
          <p:cNvPr id="221" name="Google Shape;221;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2" name="Google Shape;222;p33"/>
          <p:cNvPicPr preferRelativeResize="0"/>
          <p:nvPr/>
        </p:nvPicPr>
        <p:blipFill rotWithShape="1">
          <a:blip r:embed="rId4">
            <a:alphaModFix/>
          </a:blip>
          <a:srcRect b="0" l="0" r="0" t="0"/>
          <a:stretch/>
        </p:blipFill>
        <p:spPr>
          <a:xfrm>
            <a:off x="7567925" y="341875"/>
            <a:ext cx="1186525" cy="11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8" name="Google Shape;228;p3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PRUEBA DE CREACIÓN DE LA TABLA</a:t>
            </a:r>
            <a:endParaRPr b="0" i="0" sz="4500" u="none" cap="none" strike="noStrike">
              <a:solidFill>
                <a:srgbClr val="000000"/>
              </a:solidFill>
              <a:latin typeface="Arial"/>
              <a:ea typeface="Arial"/>
              <a:cs typeface="Arial"/>
              <a:sym typeface="Arial"/>
            </a:endParaRPr>
          </a:p>
        </p:txBody>
      </p:sp>
      <p:sp>
        <p:nvSpPr>
          <p:cNvPr id="229" name="Google Shape;229;p34"/>
          <p:cNvSpPr txBox="1"/>
          <p:nvPr/>
        </p:nvSpPr>
        <p:spPr>
          <a:xfrm>
            <a:off x="6265300" y="1642550"/>
            <a:ext cx="2782200" cy="1416000"/>
          </a:xfrm>
          <a:prstGeom prst="rect">
            <a:avLst/>
          </a:prstGeom>
          <a:noFill/>
          <a:ln>
            <a:noFill/>
          </a:ln>
        </p:spPr>
        <p:txBody>
          <a:bodyPr anchorCtr="0" anchor="t" bIns="91425" lIns="91425" spcFirstLastPara="1" rIns="91425" wrap="square" tIns="91425">
            <a:spAutoFit/>
          </a:bodyPr>
          <a:lstStyle/>
          <a:p>
            <a:pPr indent="0" lvl="0" marL="0" marR="38100" rtl="0" algn="ctr">
              <a:lnSpc>
                <a:spcPct val="200000"/>
              </a:lnSpc>
              <a:spcBef>
                <a:spcPts val="0"/>
              </a:spcBef>
              <a:spcAft>
                <a:spcPts val="0"/>
              </a:spcAft>
              <a:buClr>
                <a:srgbClr val="000000"/>
              </a:buClr>
              <a:buSzPts val="19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Prueba la sentencia </a:t>
            </a:r>
            <a:r>
              <a:rPr b="1" i="0" lang="es-419" sz="1600" u="none" cap="none" strike="noStrike">
                <a:solidFill>
                  <a:schemeClr val="dk1"/>
                </a:solidFill>
                <a:latin typeface="Helvetica Neue"/>
                <a:ea typeface="Helvetica Neue"/>
                <a:cs typeface="Helvetica Neue"/>
                <a:sym typeface="Helvetica Neue"/>
              </a:rPr>
              <a:t>CREATE TABLE</a:t>
            </a:r>
            <a:r>
              <a:rPr b="0" i="0" lang="es-419" sz="1600" u="none" cap="none" strike="noStrike">
                <a:solidFill>
                  <a:schemeClr val="dk1"/>
                </a:solidFill>
                <a:latin typeface="Helvetica Neue Light"/>
                <a:ea typeface="Helvetica Neue Light"/>
                <a:cs typeface="Helvetica Neue Light"/>
                <a:sym typeface="Helvetica Neue Light"/>
              </a:rPr>
              <a:t>, en </a:t>
            </a:r>
            <a:r>
              <a:rPr b="1" i="0" lang="es-419" sz="1600" u="none" cap="none" strike="noStrike">
                <a:solidFill>
                  <a:schemeClr val="dk1"/>
                </a:solidFill>
                <a:latin typeface="Helvetica Neue"/>
                <a:ea typeface="Helvetica Neue"/>
                <a:cs typeface="Helvetica Neue"/>
                <a:sym typeface="Helvetica Neue"/>
              </a:rPr>
              <a:t>Mysql Workbench</a:t>
            </a:r>
            <a:r>
              <a:rPr b="0" i="0" lang="es-419" sz="1600" u="none" cap="none" strike="noStrike">
                <a:solidFill>
                  <a:schemeClr val="dk1"/>
                </a:solidFill>
                <a:latin typeface="Helvetica Neue Light"/>
                <a:ea typeface="Helvetica Neue Light"/>
                <a:cs typeface="Helvetica Neue Light"/>
                <a:sym typeface="Helvetica Neue Light"/>
              </a:rPr>
              <a:t>.</a:t>
            </a:r>
            <a:endParaRPr b="0" i="0" sz="600" u="none" cap="none" strike="noStrike">
              <a:solidFill>
                <a:srgbClr val="000000"/>
              </a:solidFill>
              <a:latin typeface="Arial"/>
              <a:ea typeface="Arial"/>
              <a:cs typeface="Arial"/>
              <a:sym typeface="Arial"/>
            </a:endParaRPr>
          </a:p>
        </p:txBody>
      </p:sp>
      <p:sp>
        <p:nvSpPr>
          <p:cNvPr id="230" name="Google Shape;230;p34"/>
          <p:cNvSpPr/>
          <p:nvPr/>
        </p:nvSpPr>
        <p:spPr>
          <a:xfrm>
            <a:off x="728771" y="3962715"/>
            <a:ext cx="220500" cy="220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Arial"/>
              <a:ea typeface="Arial"/>
              <a:cs typeface="Arial"/>
              <a:sym typeface="Arial"/>
            </a:endParaRPr>
          </a:p>
        </p:txBody>
      </p:sp>
      <p:sp>
        <p:nvSpPr>
          <p:cNvPr id="231" name="Google Shape;231;p34"/>
          <p:cNvSpPr txBox="1"/>
          <p:nvPr/>
        </p:nvSpPr>
        <p:spPr>
          <a:xfrm>
            <a:off x="1019400" y="3835600"/>
            <a:ext cx="7735200" cy="800400"/>
          </a:xfrm>
          <a:prstGeom prst="rect">
            <a:avLst/>
          </a:prstGeom>
          <a:noFill/>
          <a:ln>
            <a:noFill/>
          </a:ln>
        </p:spPr>
        <p:txBody>
          <a:bodyPr anchorCtr="0" anchor="t" bIns="91425" lIns="91425" spcFirstLastPara="1" rIns="91425" wrap="square" tIns="91425">
            <a:spAutoFit/>
          </a:bodyPr>
          <a:lstStyle/>
          <a:p>
            <a:pPr indent="0" lvl="0" marL="0" marR="3810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ubica la tabla en el apartado </a:t>
            </a:r>
            <a:r>
              <a:rPr b="1" i="0" lang="es-419" sz="1600" u="none" cap="none" strike="noStrike">
                <a:solidFill>
                  <a:schemeClr val="dk1"/>
                </a:solidFill>
                <a:latin typeface="Helvetica Neue"/>
                <a:ea typeface="Helvetica Neue"/>
                <a:cs typeface="Helvetica Neue"/>
                <a:sym typeface="Helvetica Neue"/>
              </a:rPr>
              <a:t>tables</a:t>
            </a:r>
            <a:r>
              <a:rPr b="0" i="0" lang="es-419" sz="1600" u="none" cap="none" strike="noStrike">
                <a:solidFill>
                  <a:schemeClr val="dk1"/>
                </a:solidFill>
                <a:latin typeface="Helvetica Neue Light"/>
                <a:ea typeface="Helvetica Neue Light"/>
                <a:cs typeface="Helvetica Neue Light"/>
                <a:sym typeface="Helvetica Neue Light"/>
              </a:rPr>
              <a:t>, una vez ejecutado el script</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600"/>
              <a:buFont typeface="Arial"/>
              <a:buNone/>
            </a:pPr>
            <a:r>
              <a:rPr b="0" i="0" lang="es-419" sz="1600" u="none" cap="none" strike="noStrike">
                <a:solidFill>
                  <a:schemeClr val="dk1"/>
                </a:solidFill>
                <a:latin typeface="Helvetica Neue Light"/>
                <a:ea typeface="Helvetica Neue Light"/>
                <a:cs typeface="Helvetica Neue Light"/>
                <a:sym typeface="Helvetica Neue Light"/>
              </a:rPr>
              <a:t>si no la visualizas, pulsa </a:t>
            </a:r>
            <a:r>
              <a:rPr b="1" i="0" lang="es-419" sz="1600" u="none" cap="none" strike="noStrike">
                <a:solidFill>
                  <a:schemeClr val="dk1"/>
                </a:solidFill>
                <a:latin typeface="Helvetica Neue"/>
                <a:ea typeface="Helvetica Neue"/>
                <a:cs typeface="Helvetica Neue"/>
                <a:sym typeface="Helvetica Neue"/>
              </a:rPr>
              <a:t>refresh</a:t>
            </a:r>
            <a:r>
              <a:rPr b="0" i="0" lang="es-419" sz="1600" u="none" cap="none" strike="noStrike">
                <a:solidFill>
                  <a:schemeClr val="dk1"/>
                </a:solidFill>
                <a:latin typeface="Helvetica Neue Light"/>
                <a:ea typeface="Helvetica Neue Light"/>
                <a:cs typeface="Helvetica Neue Light"/>
                <a:sym typeface="Helvetica Neue Light"/>
              </a:rPr>
              <a:t> para actualizar la vista de objetos</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232" name="Google Shape;232;p34"/>
          <p:cNvSpPr/>
          <p:nvPr/>
        </p:nvSpPr>
        <p:spPr>
          <a:xfrm>
            <a:off x="728771" y="4318960"/>
            <a:ext cx="220500" cy="220500"/>
          </a:xfrm>
          <a:prstGeom prst="ellipse">
            <a:avLst/>
          </a:prstGeom>
          <a:solidFill>
            <a:srgbClr val="3CEFAB"/>
          </a:solidFill>
          <a:ln cap="flat" cmpd="sng" w="952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EFAB"/>
              </a:solidFill>
              <a:latin typeface="Arial"/>
              <a:ea typeface="Arial"/>
              <a:cs typeface="Arial"/>
              <a:sym typeface="Arial"/>
            </a:endParaRPr>
          </a:p>
        </p:txBody>
      </p:sp>
      <p:pic>
        <p:nvPicPr>
          <p:cNvPr id="233" name="Google Shape;233;p34"/>
          <p:cNvPicPr preferRelativeResize="0"/>
          <p:nvPr/>
        </p:nvPicPr>
        <p:blipFill rotWithShape="1">
          <a:blip r:embed="rId4">
            <a:alphaModFix/>
          </a:blip>
          <a:srcRect b="0" l="0" r="0" t="0"/>
          <a:stretch/>
        </p:blipFill>
        <p:spPr>
          <a:xfrm>
            <a:off x="7788977" y="-2"/>
            <a:ext cx="1355025" cy="530550"/>
          </a:xfrm>
          <a:prstGeom prst="rect">
            <a:avLst/>
          </a:prstGeom>
          <a:noFill/>
          <a:ln>
            <a:noFill/>
          </a:ln>
        </p:spPr>
      </p:pic>
      <p:pic>
        <p:nvPicPr>
          <p:cNvPr id="234" name="Google Shape;234;p34"/>
          <p:cNvPicPr preferRelativeResize="0"/>
          <p:nvPr/>
        </p:nvPicPr>
        <p:blipFill>
          <a:blip r:embed="rId5">
            <a:alphaModFix/>
          </a:blip>
          <a:stretch>
            <a:fillRect/>
          </a:stretch>
        </p:blipFill>
        <p:spPr>
          <a:xfrm>
            <a:off x="614133" y="1131500"/>
            <a:ext cx="5493918" cy="270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0" name="Google Shape;240;p35"/>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VERIFICACIÓN DE DATOS</a:t>
            </a:r>
            <a:endParaRPr b="0" i="0" sz="4500" u="none" cap="none" strike="noStrike">
              <a:solidFill>
                <a:srgbClr val="000000"/>
              </a:solidFill>
              <a:latin typeface="Arial"/>
              <a:ea typeface="Arial"/>
              <a:cs typeface="Arial"/>
              <a:sym typeface="Arial"/>
            </a:endParaRPr>
          </a:p>
        </p:txBody>
      </p:sp>
      <p:sp>
        <p:nvSpPr>
          <p:cNvPr id="241" name="Google Shape;241;p35"/>
          <p:cNvSpPr txBox="1"/>
          <p:nvPr/>
        </p:nvSpPr>
        <p:spPr>
          <a:xfrm>
            <a:off x="653025" y="3306604"/>
            <a:ext cx="7838100" cy="1708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Finalmente, puls</a:t>
            </a:r>
            <a:r>
              <a:rPr lang="es-419" sz="1800">
                <a:solidFill>
                  <a:schemeClr val="dk1"/>
                </a:solidFill>
                <a:latin typeface="Helvetica Neue Light"/>
                <a:ea typeface="Helvetica Neue Light"/>
                <a:cs typeface="Helvetica Neue Light"/>
                <a:sym typeface="Helvetica Neue Light"/>
              </a:rPr>
              <a:t>a</a:t>
            </a:r>
            <a:r>
              <a:rPr b="0" i="0" lang="es-419" sz="1800" u="none" cap="none" strike="noStrike">
                <a:solidFill>
                  <a:schemeClr val="dk1"/>
                </a:solidFill>
                <a:latin typeface="Helvetica Neue Light"/>
                <a:ea typeface="Helvetica Neue Light"/>
                <a:cs typeface="Helvetica Neue Light"/>
                <a:sym typeface="Helvetica Neue Light"/>
              </a:rPr>
              <a:t> el botón secundario del mouse sobre la tabla creada, elige del menú la opción </a:t>
            </a:r>
            <a:r>
              <a:rPr b="1" i="0" lang="es-419" sz="1800" u="none" cap="none" strike="noStrike">
                <a:solidFill>
                  <a:schemeClr val="dk1"/>
                </a:solidFill>
                <a:latin typeface="Helvetica Neue"/>
                <a:ea typeface="Helvetica Neue"/>
                <a:cs typeface="Helvetica Neue"/>
                <a:sym typeface="Helvetica Neue"/>
              </a:rPr>
              <a:t>TABLE INSPECTOR</a:t>
            </a:r>
            <a:r>
              <a:rPr b="0" i="0" lang="es-419" sz="1800" u="none" cap="none" strike="noStrike">
                <a:solidFill>
                  <a:schemeClr val="dk1"/>
                </a:solidFill>
                <a:latin typeface="Helvetica Neue Light"/>
                <a:ea typeface="Helvetica Neue Light"/>
                <a:cs typeface="Helvetica Neue Light"/>
                <a:sym typeface="Helvetica Neue Light"/>
              </a:rPr>
              <a:t>, y posiciónate en la pestaña </a:t>
            </a:r>
            <a:r>
              <a:rPr b="1" i="0" lang="es-419" sz="1800" u="none" cap="none" strike="noStrike">
                <a:solidFill>
                  <a:schemeClr val="dk1"/>
                </a:solidFill>
                <a:latin typeface="Helvetica Neue"/>
                <a:ea typeface="Helvetica Neue"/>
                <a:cs typeface="Helvetica Neue"/>
                <a:sym typeface="Helvetica Neue"/>
              </a:rPr>
              <a:t>Columns</a:t>
            </a:r>
            <a:r>
              <a:rPr b="0" i="0" lang="es-419" sz="1800" u="none" cap="none" strike="noStrike">
                <a:solidFill>
                  <a:schemeClr val="dk1"/>
                </a:solidFill>
                <a:latin typeface="Helvetica Neue Light"/>
                <a:ea typeface="Helvetica Neue Light"/>
                <a:cs typeface="Helvetica Neue Light"/>
                <a:sym typeface="Helvetica Neue Light"/>
              </a:rPr>
              <a:t>. Allí podrás verificar la generación de cada campo de la tabla y sus tipos de datos y parámetros definidos</a:t>
            </a:r>
            <a:endParaRPr b="0" i="0" sz="1800" u="none" cap="none" strike="noStrike">
              <a:solidFill>
                <a:srgbClr val="000000"/>
              </a:solidFill>
              <a:latin typeface="Arial"/>
              <a:ea typeface="Arial"/>
              <a:cs typeface="Arial"/>
              <a:sym typeface="Arial"/>
            </a:endParaRPr>
          </a:p>
        </p:txBody>
      </p:sp>
      <p:pic>
        <p:nvPicPr>
          <p:cNvPr id="242" name="Google Shape;242;p35"/>
          <p:cNvPicPr preferRelativeResize="0"/>
          <p:nvPr/>
        </p:nvPicPr>
        <p:blipFill>
          <a:blip r:embed="rId4">
            <a:alphaModFix/>
          </a:blip>
          <a:stretch>
            <a:fillRect/>
          </a:stretch>
        </p:blipFill>
        <p:spPr>
          <a:xfrm>
            <a:off x="653025" y="1266914"/>
            <a:ext cx="7838101" cy="1966810"/>
          </a:xfrm>
          <a:prstGeom prst="rect">
            <a:avLst/>
          </a:prstGeom>
          <a:noFill/>
          <a:ln>
            <a:noFill/>
          </a:ln>
        </p:spPr>
      </p:pic>
      <p:pic>
        <p:nvPicPr>
          <p:cNvPr id="243" name="Google Shape;243;p35"/>
          <p:cNvPicPr preferRelativeResize="0"/>
          <p:nvPr/>
        </p:nvPicPr>
        <p:blipFill rotWithShape="1">
          <a:blip r:embed="rId5">
            <a:alphaModFix/>
          </a:blip>
          <a:srcRect b="0" l="0" r="0" t="0"/>
          <a:stretch/>
        </p:blipFill>
        <p:spPr>
          <a:xfrm>
            <a:off x="7788977" y="-2"/>
            <a:ext cx="1355025" cy="53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6"/>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ALTER</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4" name="Google Shape;254;p3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ALTER</a:t>
            </a:r>
            <a:endParaRPr b="0" i="0" sz="4500" u="none" cap="none" strike="noStrike">
              <a:solidFill>
                <a:srgbClr val="000000"/>
              </a:solidFill>
              <a:latin typeface="Arial"/>
              <a:ea typeface="Arial"/>
              <a:cs typeface="Arial"/>
              <a:sym typeface="Arial"/>
            </a:endParaRPr>
          </a:p>
        </p:txBody>
      </p:sp>
      <p:sp>
        <p:nvSpPr>
          <p:cNvPr id="255" name="Google Shape;255;p37"/>
          <p:cNvSpPr txBox="1"/>
          <p:nvPr/>
        </p:nvSpPr>
        <p:spPr>
          <a:xfrm>
            <a:off x="549675" y="1413025"/>
            <a:ext cx="6591900" cy="12849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La sentencia </a:t>
            </a:r>
            <a:r>
              <a:rPr b="1" i="0" lang="es-419" sz="1800" u="none" cap="none" strike="noStrike">
                <a:solidFill>
                  <a:srgbClr val="000000"/>
                </a:solidFill>
                <a:latin typeface="Helvetica Neue"/>
                <a:ea typeface="Helvetica Neue"/>
                <a:cs typeface="Helvetica Neue"/>
                <a:sym typeface="Helvetica Neue"/>
              </a:rPr>
              <a:t>ALTER</a:t>
            </a:r>
            <a:r>
              <a:rPr b="0" i="0" lang="es-419" sz="1800" u="none" cap="none" strike="noStrike">
                <a:solidFill>
                  <a:srgbClr val="000000"/>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 del inglés “</a:t>
            </a:r>
            <a:r>
              <a:rPr b="0" i="1" lang="es-419" sz="1800" u="none" cap="none" strike="noStrike">
                <a:solidFill>
                  <a:schemeClr val="dk1"/>
                </a:solidFill>
                <a:latin typeface="Helvetica Neue Light"/>
                <a:ea typeface="Helvetica Neue Light"/>
                <a:cs typeface="Helvetica Neue Light"/>
                <a:sym typeface="Helvetica Neue Light"/>
              </a:rPr>
              <a:t>alterar</a:t>
            </a:r>
            <a:r>
              <a:rPr b="0" i="0" lang="es-419" sz="1800" u="none" cap="none" strike="noStrike">
                <a:solidFill>
                  <a:schemeClr val="dk1"/>
                </a:solidFill>
                <a:latin typeface="Helvetica Neue Light"/>
                <a:ea typeface="Helvetica Neue Light"/>
                <a:cs typeface="Helvetica Neue Light"/>
                <a:sym typeface="Helvetica Neue Light"/>
              </a:rPr>
              <a:t>”, permite modificar la estructura de una tabla u objeto de base de datos.</a:t>
            </a:r>
            <a:endParaRPr b="0" i="0" sz="1800" u="none" cap="none" strike="noStrike">
              <a:solidFill>
                <a:srgbClr val="1E1E1E"/>
              </a:solidFill>
              <a:latin typeface="Helvetica Neue"/>
              <a:ea typeface="Helvetica Neue"/>
              <a:cs typeface="Helvetica Neue"/>
              <a:sym typeface="Helvetica Neue"/>
            </a:endParaRPr>
          </a:p>
        </p:txBody>
      </p:sp>
      <p:pic>
        <p:nvPicPr>
          <p:cNvPr id="256" name="Google Shape;256;p37"/>
          <p:cNvPicPr preferRelativeResize="0"/>
          <p:nvPr/>
        </p:nvPicPr>
        <p:blipFill rotWithShape="1">
          <a:blip r:embed="rId4">
            <a:alphaModFix/>
          </a:blip>
          <a:srcRect b="0" l="4643" r="0" t="0"/>
          <a:stretch/>
        </p:blipFill>
        <p:spPr>
          <a:xfrm>
            <a:off x="7263100" y="1066925"/>
            <a:ext cx="1225235" cy="1284900"/>
          </a:xfrm>
          <a:prstGeom prst="rect">
            <a:avLst/>
          </a:prstGeom>
          <a:noFill/>
          <a:ln>
            <a:noFill/>
          </a:ln>
        </p:spPr>
      </p:pic>
      <p:sp>
        <p:nvSpPr>
          <p:cNvPr id="257" name="Google Shape;257;p37"/>
          <p:cNvSpPr txBox="1"/>
          <p:nvPr/>
        </p:nvSpPr>
        <p:spPr>
          <a:xfrm>
            <a:off x="549675" y="3044025"/>
            <a:ext cx="7840500" cy="8181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None/>
            </a:pPr>
            <a:r>
              <a:rPr lang="es-419" sz="1800">
                <a:solidFill>
                  <a:schemeClr val="dk1"/>
                </a:solidFill>
                <a:highlight>
                  <a:schemeClr val="accent6"/>
                </a:highlight>
                <a:latin typeface="Helvetica Neue Light"/>
                <a:ea typeface="Helvetica Neue Light"/>
                <a:cs typeface="Helvetica Neue Light"/>
                <a:sym typeface="Helvetica Neue Light"/>
              </a:rPr>
              <a:t>Con ella podemos agregar/quitar campos, modificar el tipo de datos de un campo y agregar o quitar índices.</a:t>
            </a:r>
            <a:endParaRPr sz="1800">
              <a:highlight>
                <a:schemeClr val="accent6"/>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p:nvPr/>
        </p:nvSpPr>
        <p:spPr>
          <a:xfrm>
            <a:off x="0" y="2571750"/>
            <a:ext cx="9144000" cy="26142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4" name="Google Shape;264;p3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 </a:t>
            </a:r>
            <a:r>
              <a:rPr b="0" i="1" lang="es-419" sz="4500" u="none" cap="none" strike="noStrike">
                <a:solidFill>
                  <a:srgbClr val="000000"/>
                </a:solidFill>
                <a:latin typeface="Anton"/>
                <a:ea typeface="Anton"/>
                <a:cs typeface="Anton"/>
                <a:sym typeface="Anton"/>
              </a:rPr>
              <a:t>DDL ALTER</a:t>
            </a:r>
            <a:endParaRPr b="0" i="0" sz="4500" u="none" cap="none" strike="noStrike">
              <a:solidFill>
                <a:srgbClr val="000000"/>
              </a:solidFill>
              <a:latin typeface="Arial"/>
              <a:ea typeface="Arial"/>
              <a:cs typeface="Arial"/>
              <a:sym typeface="Arial"/>
            </a:endParaRPr>
          </a:p>
        </p:txBody>
      </p:sp>
      <p:sp>
        <p:nvSpPr>
          <p:cNvPr id="265" name="Google Shape;265;p38"/>
          <p:cNvSpPr txBox="1"/>
          <p:nvPr/>
        </p:nvSpPr>
        <p:spPr>
          <a:xfrm>
            <a:off x="549675" y="1347325"/>
            <a:ext cx="5964600" cy="33123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Veamos a continuación</a:t>
            </a:r>
            <a:r>
              <a:rPr lang="es-419" sz="1800">
                <a:latin typeface="Helvetica Neue Light"/>
                <a:ea typeface="Helvetica Neue Light"/>
                <a:cs typeface="Helvetica Neue Light"/>
                <a:sym typeface="Helvetica Neue Light"/>
              </a:rPr>
              <a:t> </a:t>
            </a:r>
            <a:r>
              <a:rPr b="0" i="0" lang="es-419" sz="1800" u="none" cap="none" strike="noStrike">
                <a:solidFill>
                  <a:srgbClr val="000000"/>
                </a:solidFill>
                <a:latin typeface="Helvetica Neue Light"/>
                <a:ea typeface="Helvetica Neue Light"/>
                <a:cs typeface="Helvetica Neue Light"/>
                <a:sym typeface="Helvetica Neue Light"/>
              </a:rPr>
              <a:t>cómo podemos agregar un campo a la una tabla </a:t>
            </a:r>
            <a:r>
              <a:rPr lang="es-419" sz="1800">
                <a:latin typeface="Helvetica Neue"/>
                <a:ea typeface="Helvetica Neue"/>
                <a:cs typeface="Helvetica Neue"/>
                <a:sym typeface="Helvetica Neue"/>
              </a:rPr>
              <a:t>ya </a:t>
            </a:r>
            <a:r>
              <a:rPr b="0" i="0" lang="es-419" sz="1800" u="none" cap="none" strike="noStrike">
                <a:solidFill>
                  <a:srgbClr val="000000"/>
                </a:solidFill>
                <a:latin typeface="Helvetica Neue Light"/>
                <a:ea typeface="Helvetica Neue Light"/>
                <a:cs typeface="Helvetica Neue Light"/>
                <a:sym typeface="Helvetica Neue Light"/>
              </a:rPr>
              <a:t>creada</a:t>
            </a:r>
            <a:r>
              <a:rPr lang="es-419"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ALTER TABLE</a:t>
            </a:r>
            <a:r>
              <a:rPr b="0" i="0" lang="es-419" sz="1800" u="none" cap="none" strike="noStrike">
                <a:solidFill>
                  <a:schemeClr val="lt1"/>
                </a:solidFill>
                <a:latin typeface="Consolas"/>
                <a:ea typeface="Consolas"/>
                <a:cs typeface="Consolas"/>
                <a:sym typeface="Consolas"/>
              </a:rPr>
              <a:t> [nombre de la tabla]</a:t>
            </a:r>
            <a:br>
              <a:rPr b="0" i="0" lang="es-419" sz="1800" u="none" cap="none" strike="noStrike">
                <a:solidFill>
                  <a:schemeClr val="lt1"/>
                </a:solidFill>
                <a:latin typeface="Consolas"/>
                <a:ea typeface="Consolas"/>
                <a:cs typeface="Consolas"/>
                <a:sym typeface="Consolas"/>
              </a:rPr>
            </a:br>
            <a:r>
              <a:rPr b="0" i="0" lang="es-419" sz="1800" u="none" cap="none" strike="noStrike">
                <a:solidFill>
                  <a:schemeClr val="accent1"/>
                </a:solidFill>
                <a:latin typeface="Consolas"/>
                <a:ea typeface="Consolas"/>
                <a:cs typeface="Consolas"/>
                <a:sym typeface="Consolas"/>
              </a:rPr>
              <a:t>ADD </a:t>
            </a:r>
            <a:r>
              <a:rPr b="0" i="0" lang="es-419" sz="1800" u="none" cap="none" strike="noStrike">
                <a:solidFill>
                  <a:schemeClr val="lt1"/>
                </a:solidFill>
                <a:latin typeface="Consolas"/>
                <a:ea typeface="Consolas"/>
                <a:cs typeface="Consolas"/>
                <a:sym typeface="Consolas"/>
              </a:rPr>
              <a:t>[definiciones de columnas];</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266" name="Google Shape;266;p38"/>
          <p:cNvPicPr preferRelativeResize="0"/>
          <p:nvPr/>
        </p:nvPicPr>
        <p:blipFill rotWithShape="1">
          <a:blip r:embed="rId4">
            <a:alphaModFix/>
          </a:blip>
          <a:srcRect b="0" l="0" r="0" t="0"/>
          <a:stretch/>
        </p:blipFill>
        <p:spPr>
          <a:xfrm>
            <a:off x="7249625" y="727950"/>
            <a:ext cx="1504826" cy="1504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2" name="Google Shape;272;p3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a:t>
            </a:r>
            <a:r>
              <a:rPr b="0" i="1" lang="es-419" sz="4500" u="none" cap="none" strike="noStrike">
                <a:solidFill>
                  <a:srgbClr val="000000"/>
                </a:solidFill>
                <a:latin typeface="Anton"/>
                <a:ea typeface="Anton"/>
                <a:cs typeface="Anton"/>
                <a:sym typeface="Anton"/>
              </a:rPr>
              <a:t> DDL ALTER</a:t>
            </a:r>
            <a:endParaRPr b="0" i="0" sz="4500" u="none" cap="none" strike="noStrike">
              <a:solidFill>
                <a:srgbClr val="000000"/>
              </a:solidFill>
              <a:latin typeface="Arial"/>
              <a:ea typeface="Arial"/>
              <a:cs typeface="Arial"/>
              <a:sym typeface="Arial"/>
            </a:endParaRPr>
          </a:p>
        </p:txBody>
      </p:sp>
      <p:sp>
        <p:nvSpPr>
          <p:cNvPr id="273" name="Google Shape;273;p39"/>
          <p:cNvSpPr txBox="1"/>
          <p:nvPr/>
        </p:nvSpPr>
        <p:spPr>
          <a:xfrm>
            <a:off x="395225" y="1225700"/>
            <a:ext cx="7172700" cy="33123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rgbClr val="000000"/>
                </a:solidFill>
                <a:latin typeface="Consolas"/>
                <a:ea typeface="Consolas"/>
                <a:cs typeface="Consolas"/>
                <a:sym typeface="Consolas"/>
              </a:rPr>
              <a:t>[nombre de la tabla]</a:t>
            </a:r>
            <a:r>
              <a:rPr b="0" i="0" lang="es-419" sz="1800" u="none" cap="none" strike="noStrike">
                <a:solidFill>
                  <a:srgbClr val="000000"/>
                </a:solidFill>
                <a:latin typeface="Helvetica Neue Light"/>
                <a:ea typeface="Helvetica Neue Light"/>
                <a:cs typeface="Helvetica Neue Light"/>
                <a:sym typeface="Helvetica Neue Light"/>
              </a:rPr>
              <a:t>: nombre </a:t>
            </a:r>
            <a:r>
              <a:rPr lang="es-419" sz="1800">
                <a:latin typeface="Helvetica Neue Light"/>
                <a:ea typeface="Helvetica Neue Light"/>
                <a:cs typeface="Helvetica Neue Light"/>
                <a:sym typeface="Helvetica Neue Light"/>
              </a:rPr>
              <a:t>de la tabla a alterar. Ejemplo: </a:t>
            </a:r>
            <a:r>
              <a:rPr b="1" lang="es-419" sz="1800">
                <a:latin typeface="Helvetica Neue"/>
                <a:ea typeface="Helvetica Neue"/>
                <a:cs typeface="Helvetica Neue"/>
                <a:sym typeface="Helvetica Neue"/>
              </a:rPr>
              <a:t>friend</a:t>
            </a:r>
            <a:endParaRPr b="1" i="0" sz="1800" u="none" cap="none" strike="noStrike">
              <a:solidFill>
                <a:srgbClr val="000000"/>
              </a:solidFill>
              <a:latin typeface="Helvetica Neue"/>
              <a:ea typeface="Helvetica Neue"/>
              <a:cs typeface="Helvetica Neue"/>
              <a:sym typeface="Helvetica Neue"/>
            </a:endParaRPr>
          </a:p>
          <a:p>
            <a:pPr indent="0" lvl="0" marL="0" marR="38100" rtl="0" algn="l">
              <a:lnSpc>
                <a:spcPct val="128571"/>
              </a:lnSpc>
              <a:spcBef>
                <a:spcPts val="0"/>
              </a:spcBef>
              <a:spcAft>
                <a:spcPts val="0"/>
              </a:spcAft>
              <a:buClr>
                <a:srgbClr val="000000"/>
              </a:buClr>
              <a:buSzPts val="11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ADD</a:t>
            </a:r>
            <a:r>
              <a:rPr b="0" i="0" lang="es-419" sz="1800" u="none" cap="none" strike="noStrike">
                <a:solidFill>
                  <a:schemeClr val="dk1"/>
                </a:solidFill>
                <a:latin typeface="Helvetica Neue Light"/>
                <a:ea typeface="Helvetica Neue Light"/>
                <a:cs typeface="Helvetica Neue Light"/>
                <a:sym typeface="Helvetica Neue Light"/>
              </a:rPr>
              <a:t>: es la acción que realizaremos sobre la tabla. En este caso, agregar un nuevo campo.</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[definición de columna]</a:t>
            </a:r>
            <a:r>
              <a:rPr b="0" i="0" lang="es-419" sz="1800" u="none" cap="none" strike="noStrike">
                <a:solidFill>
                  <a:schemeClr val="dk1"/>
                </a:solidFill>
                <a:latin typeface="Helvetica Neue Light"/>
                <a:ea typeface="Helvetica Neue Light"/>
                <a:cs typeface="Helvetica Neue Light"/>
                <a:sym typeface="Helvetica Neue Light"/>
              </a:rPr>
              <a:t>: Definimos la o las nuevas columnas, tal como hicimos con la sentencia </a:t>
            </a:r>
            <a:r>
              <a:rPr b="1" i="0" lang="es-419" sz="1800" u="none" cap="none" strike="noStrike">
                <a:solidFill>
                  <a:schemeClr val="dk1"/>
                </a:solidFill>
                <a:latin typeface="Helvetica Neue"/>
                <a:ea typeface="Helvetica Neue"/>
                <a:cs typeface="Helvetica Neue"/>
                <a:sym typeface="Helvetica Neue"/>
              </a:rPr>
              <a:t>CREATE</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1E1E1E"/>
              </a:solidFill>
              <a:latin typeface="Helvetica Neue"/>
              <a:ea typeface="Helvetica Neue"/>
              <a:cs typeface="Helvetica Neue"/>
              <a:sym typeface="Helvetica Neue"/>
            </a:endParaRPr>
          </a:p>
        </p:txBody>
      </p:sp>
      <p:pic>
        <p:nvPicPr>
          <p:cNvPr id="274" name="Google Shape;274;p39"/>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p:nvPr/>
        </p:nvSpPr>
        <p:spPr>
          <a:xfrm>
            <a:off x="50" y="2975875"/>
            <a:ext cx="9144000" cy="2167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0" name="Google Shape;280;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1" name="Google Shape;281;p4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100" u="none" cap="none" strike="noStrike">
                <a:solidFill>
                  <a:srgbClr val="000000"/>
                </a:solidFill>
                <a:latin typeface="Anton"/>
                <a:ea typeface="Anton"/>
                <a:cs typeface="Anton"/>
                <a:sym typeface="Anton"/>
              </a:rPr>
              <a:t>DDL: ALTER (</a:t>
            </a:r>
            <a:r>
              <a:rPr i="1" lang="es-419" sz="4100">
                <a:latin typeface="Anton"/>
                <a:ea typeface="Anton"/>
                <a:cs typeface="Anton"/>
                <a:sym typeface="Anton"/>
              </a:rPr>
              <a:t>PARÁMETROS DE LA TABLA</a:t>
            </a:r>
            <a:r>
              <a:rPr b="0" i="1" lang="es-419" sz="4100" u="none" cap="none" strike="noStrike">
                <a:solidFill>
                  <a:srgbClr val="000000"/>
                </a:solidFill>
                <a:latin typeface="Anton"/>
                <a:ea typeface="Anton"/>
                <a:cs typeface="Anton"/>
                <a:sym typeface="Anton"/>
              </a:rPr>
              <a:t>)</a:t>
            </a:r>
            <a:endParaRPr b="0" i="0" sz="4100" u="none" cap="none" strike="noStrike">
              <a:solidFill>
                <a:srgbClr val="000000"/>
              </a:solidFill>
              <a:latin typeface="Arial"/>
              <a:ea typeface="Arial"/>
              <a:cs typeface="Arial"/>
              <a:sym typeface="Arial"/>
            </a:endParaRPr>
          </a:p>
        </p:txBody>
      </p:sp>
      <p:sp>
        <p:nvSpPr>
          <p:cNvPr id="282" name="Google Shape;282;p40"/>
          <p:cNvSpPr txBox="1"/>
          <p:nvPr/>
        </p:nvSpPr>
        <p:spPr>
          <a:xfrm>
            <a:off x="1769250" y="3401175"/>
            <a:ext cx="69852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ALTER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ADD </a:t>
            </a:r>
            <a:r>
              <a:rPr lang="es-419" sz="1800">
                <a:solidFill>
                  <a:srgbClr val="E0FF00"/>
                </a:solidFill>
                <a:latin typeface="Consolas"/>
                <a:ea typeface="Consolas"/>
                <a:cs typeface="Consolas"/>
                <a:sym typeface="Consolas"/>
              </a:rPr>
              <a:t>age </a:t>
            </a:r>
            <a:r>
              <a:rPr lang="es-419" sz="1800">
                <a:solidFill>
                  <a:srgbClr val="3CEFAB"/>
                </a:solidFill>
                <a:latin typeface="Consolas"/>
                <a:ea typeface="Consolas"/>
                <a:cs typeface="Consolas"/>
                <a:sym typeface="Consolas"/>
              </a:rPr>
              <a:t>INT</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
        <p:nvSpPr>
          <p:cNvPr id="283" name="Google Shape;283;p40"/>
          <p:cNvSpPr txBox="1"/>
          <p:nvPr/>
        </p:nvSpPr>
        <p:spPr>
          <a:xfrm>
            <a:off x="549675" y="1427925"/>
            <a:ext cx="66759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Agreguemos a continuación un campo en nuestra tabla </a:t>
            </a:r>
            <a:r>
              <a:rPr b="1" lang="es-419" sz="1800">
                <a:solidFill>
                  <a:schemeClr val="dk1"/>
                </a:solidFill>
                <a:latin typeface="Helvetica Neue"/>
                <a:ea typeface="Helvetica Neue"/>
                <a:cs typeface="Helvetica Neue"/>
                <a:sym typeface="Helvetica Neue"/>
              </a:rPr>
              <a:t>friend</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El mismo se llamará </a:t>
            </a:r>
            <a:r>
              <a:rPr b="1" lang="es-419" sz="1800">
                <a:solidFill>
                  <a:schemeClr val="dk1"/>
                </a:solidFill>
                <a:latin typeface="Helvetica Neue"/>
                <a:ea typeface="Helvetica Neue"/>
                <a:cs typeface="Helvetica Neue"/>
                <a:sym typeface="Helvetica Neue"/>
              </a:rPr>
              <a:t>age </a:t>
            </a:r>
            <a:r>
              <a:rPr b="0" i="0" lang="es-419" sz="1800" u="none" cap="none" strike="noStrike">
                <a:solidFill>
                  <a:schemeClr val="dk1"/>
                </a:solidFill>
                <a:latin typeface="Helvetica Neue Light"/>
                <a:ea typeface="Helvetica Neue Light"/>
                <a:cs typeface="Helvetica Neue Light"/>
                <a:sym typeface="Helvetica Neue Light"/>
              </a:rPr>
              <a:t>y será del tipo </a:t>
            </a:r>
            <a:r>
              <a:rPr b="1" lang="es-419" sz="1800">
                <a:solidFill>
                  <a:schemeClr val="dk1"/>
                </a:solidFill>
                <a:latin typeface="Helvetica Neue"/>
                <a:ea typeface="Helvetica Neue"/>
                <a:cs typeface="Helvetica Neue"/>
                <a:sym typeface="Helvetica Neue"/>
              </a:rPr>
              <a:t>INT</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000000"/>
              </a:solidFill>
              <a:latin typeface="Arial"/>
              <a:ea typeface="Arial"/>
              <a:cs typeface="Arial"/>
              <a:sym typeface="Arial"/>
            </a:endParaRPr>
          </a:p>
        </p:txBody>
      </p:sp>
      <p:pic>
        <p:nvPicPr>
          <p:cNvPr id="284" name="Google Shape;284;p40"/>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pic>
        <p:nvPicPr>
          <p:cNvPr id="285" name="Google Shape;285;p40"/>
          <p:cNvPicPr preferRelativeResize="0"/>
          <p:nvPr/>
        </p:nvPicPr>
        <p:blipFill rotWithShape="1">
          <a:blip r:embed="rId5">
            <a:alphaModFix/>
          </a:blip>
          <a:srcRect b="0" l="0" r="0" t="0"/>
          <a:stretch/>
        </p:blipFill>
        <p:spPr>
          <a:xfrm>
            <a:off x="7957475" y="-2"/>
            <a:ext cx="1186525" cy="4645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1" name="Google Shape;291;p4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VERIFICACIÓN DE DATOS</a:t>
            </a:r>
            <a:endParaRPr b="0" i="0" sz="4500" u="none" cap="none" strike="noStrike">
              <a:solidFill>
                <a:srgbClr val="000000"/>
              </a:solidFill>
              <a:latin typeface="Arial"/>
              <a:ea typeface="Arial"/>
              <a:cs typeface="Arial"/>
              <a:sym typeface="Arial"/>
            </a:endParaRPr>
          </a:p>
        </p:txBody>
      </p:sp>
      <p:sp>
        <p:nvSpPr>
          <p:cNvPr id="292" name="Google Shape;292;p41"/>
          <p:cNvSpPr txBox="1"/>
          <p:nvPr/>
        </p:nvSpPr>
        <p:spPr>
          <a:xfrm>
            <a:off x="966375" y="4156999"/>
            <a:ext cx="7788000" cy="4311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600"/>
              <a:buFont typeface="Arial"/>
              <a:buNone/>
            </a:pPr>
            <a:r>
              <a:rPr b="0" i="1" lang="es-419" sz="1600" u="none" cap="none" strike="noStrike">
                <a:solidFill>
                  <a:schemeClr val="dk1"/>
                </a:solidFill>
                <a:latin typeface="Helvetica Neue Light"/>
                <a:ea typeface="Helvetica Neue Light"/>
                <a:cs typeface="Helvetica Neue Light"/>
                <a:sym typeface="Helvetica Neue Light"/>
              </a:rPr>
              <a:t>Pulsemos el botón </a:t>
            </a:r>
            <a:r>
              <a:rPr b="1" i="1" lang="es-419" sz="1600" u="none" cap="none" strike="noStrike">
                <a:solidFill>
                  <a:schemeClr val="dk1"/>
                </a:solidFill>
                <a:latin typeface="Helvetica Neue"/>
                <a:ea typeface="Helvetica Neue"/>
                <a:cs typeface="Helvetica Neue"/>
                <a:sym typeface="Helvetica Neue"/>
              </a:rPr>
              <a:t>Refresh</a:t>
            </a:r>
            <a:r>
              <a:rPr b="0" i="1" lang="es-419" sz="1600" u="none" cap="none" strike="noStrike">
                <a:solidFill>
                  <a:schemeClr val="dk1"/>
                </a:solidFill>
                <a:latin typeface="Helvetica Neue Light"/>
                <a:ea typeface="Helvetica Neue Light"/>
                <a:cs typeface="Helvetica Neue Light"/>
                <a:sym typeface="Helvetica Neue Light"/>
              </a:rPr>
              <a:t>, para actualizar la visualización de su contenido</a:t>
            </a:r>
            <a:endParaRPr b="0" i="1" sz="600" u="none" cap="none" strike="noStrike">
              <a:solidFill>
                <a:srgbClr val="000000"/>
              </a:solidFill>
              <a:latin typeface="Arial"/>
              <a:ea typeface="Arial"/>
              <a:cs typeface="Arial"/>
              <a:sym typeface="Arial"/>
            </a:endParaRPr>
          </a:p>
        </p:txBody>
      </p:sp>
      <p:sp>
        <p:nvSpPr>
          <p:cNvPr id="293" name="Google Shape;293;p41"/>
          <p:cNvSpPr txBox="1"/>
          <p:nvPr/>
        </p:nvSpPr>
        <p:spPr>
          <a:xfrm>
            <a:off x="461200" y="1287775"/>
            <a:ext cx="8293200" cy="1015800"/>
          </a:xfrm>
          <a:prstGeom prst="rect">
            <a:avLst/>
          </a:prstGeom>
          <a:noFill/>
          <a:ln>
            <a:noFill/>
          </a:ln>
        </p:spPr>
        <p:txBody>
          <a:bodyPr anchorCtr="0" anchor="t" bIns="91425" lIns="91425" spcFirstLastPara="1" rIns="91425" wrap="square" tIns="91425">
            <a:spAutoFit/>
          </a:bodyPr>
          <a:lstStyle/>
          <a:p>
            <a:pPr indent="0" lvl="0" marL="0" marR="38100" rtl="0" algn="ctr">
              <a:lnSpc>
                <a:spcPct val="200000"/>
              </a:lnSpc>
              <a:spcBef>
                <a:spcPts val="0"/>
              </a:spcBef>
              <a:spcAft>
                <a:spcPts val="0"/>
              </a:spcAft>
              <a:buClr>
                <a:srgbClr val="000000"/>
              </a:buClr>
              <a:buSzPts val="18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Verifiquemos a continuación mediante </a:t>
            </a:r>
            <a:r>
              <a:rPr b="1" i="0" lang="es-419" sz="1800" u="none" cap="none" strike="noStrike">
                <a:solidFill>
                  <a:schemeClr val="dk1"/>
                </a:solidFill>
                <a:latin typeface="Helvetica Neue"/>
                <a:ea typeface="Helvetica Neue"/>
                <a:cs typeface="Helvetica Neue"/>
                <a:sym typeface="Helvetica Neue"/>
              </a:rPr>
              <a:t>TABLE INSPECTOR</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que el nuevo campo se ha creado satisfactoriamente.</a:t>
            </a:r>
            <a:endParaRPr b="0" i="0" sz="1300" u="none" cap="none" strike="noStrike">
              <a:solidFill>
                <a:srgbClr val="000000"/>
              </a:solidFill>
              <a:latin typeface="Arial"/>
              <a:ea typeface="Arial"/>
              <a:cs typeface="Arial"/>
              <a:sym typeface="Arial"/>
            </a:endParaRPr>
          </a:p>
        </p:txBody>
      </p:sp>
      <p:sp>
        <p:nvSpPr>
          <p:cNvPr id="294" name="Google Shape;294;p41"/>
          <p:cNvSpPr/>
          <p:nvPr/>
        </p:nvSpPr>
        <p:spPr>
          <a:xfrm>
            <a:off x="663200" y="4262307"/>
            <a:ext cx="220500" cy="220500"/>
          </a:xfrm>
          <a:prstGeom prst="ellipse">
            <a:avLst/>
          </a:prstGeom>
          <a:solidFill>
            <a:srgbClr val="E0FF00"/>
          </a:solidFill>
          <a:ln cap="flat" cmpd="sng" w="952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EFAB"/>
              </a:solidFill>
              <a:latin typeface="Arial"/>
              <a:ea typeface="Arial"/>
              <a:cs typeface="Arial"/>
              <a:sym typeface="Arial"/>
            </a:endParaRPr>
          </a:p>
        </p:txBody>
      </p:sp>
      <p:pic>
        <p:nvPicPr>
          <p:cNvPr id="295" name="Google Shape;295;p41"/>
          <p:cNvPicPr preferRelativeResize="0"/>
          <p:nvPr/>
        </p:nvPicPr>
        <p:blipFill>
          <a:blip r:embed="rId4">
            <a:alphaModFix/>
          </a:blip>
          <a:stretch>
            <a:fillRect/>
          </a:stretch>
        </p:blipFill>
        <p:spPr>
          <a:xfrm>
            <a:off x="0" y="2314351"/>
            <a:ext cx="9144000" cy="1630255"/>
          </a:xfrm>
          <a:prstGeom prst="rect">
            <a:avLst/>
          </a:prstGeom>
          <a:noFill/>
          <a:ln>
            <a:noFill/>
          </a:ln>
        </p:spPr>
      </p:pic>
      <p:pic>
        <p:nvPicPr>
          <p:cNvPr id="296" name="Google Shape;296;p41"/>
          <p:cNvPicPr preferRelativeResize="0"/>
          <p:nvPr/>
        </p:nvPicPr>
        <p:blipFill rotWithShape="1">
          <a:blip r:embed="rId5">
            <a:alphaModFix/>
          </a:blip>
          <a:srcRect b="0" l="0" r="0" t="0"/>
          <a:stretch/>
        </p:blipFill>
        <p:spPr>
          <a:xfrm>
            <a:off x="7509825" y="-7"/>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559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Reconocer e implementar sentencias de DATA DEFINITION LANGUAGE</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000000"/>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Conocer el significado e implementación de funciones escalares y de transformación</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450050" y="29617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87888" y="17443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00" name="Shape 300"/>
        <p:cNvGrpSpPr/>
        <p:nvPr/>
      </p:nvGrpSpPr>
      <p:grpSpPr>
        <a:xfrm>
          <a:off x="0" y="0"/>
          <a:ext cx="0" cy="0"/>
          <a:chOff x="0" y="0"/>
          <a:chExt cx="0" cy="0"/>
        </a:xfrm>
      </p:grpSpPr>
      <p:sp>
        <p:nvSpPr>
          <p:cNvPr id="301" name="Google Shape;301;p42"/>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ALTER TABLE [</a:t>
            </a:r>
            <a:r>
              <a:rPr i="1" lang="es-419" sz="3600">
                <a:latin typeface="Anton"/>
                <a:ea typeface="Anton"/>
                <a:cs typeface="Anton"/>
                <a:sym typeface="Anton"/>
              </a:rPr>
              <a:t>MODIFY</a:t>
            </a:r>
            <a:r>
              <a:rPr b="0" i="1" lang="es-419" sz="3600" u="none" cap="none" strike="noStrike">
                <a:solidFill>
                  <a:srgbClr val="000000"/>
                </a:solidFill>
                <a:latin typeface="Anton"/>
                <a:ea typeface="Anton"/>
                <a:cs typeface="Anton"/>
                <a:sym typeface="Anton"/>
              </a:rPr>
              <a:t>]</a:t>
            </a:r>
            <a:endParaRPr b="0" i="1" sz="3600" u="none" cap="none" strike="noStrike">
              <a:solidFill>
                <a:schemeClr val="dk1"/>
              </a:solidFill>
              <a:latin typeface="Anton"/>
              <a:ea typeface="Anton"/>
              <a:cs typeface="Anton"/>
              <a:sym typeface="Anton"/>
            </a:endParaRPr>
          </a:p>
        </p:txBody>
      </p:sp>
      <p:pic>
        <p:nvPicPr>
          <p:cNvPr id="302" name="Google Shape;302;p4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p:nvPr/>
        </p:nvSpPr>
        <p:spPr>
          <a:xfrm>
            <a:off x="50" y="2975875"/>
            <a:ext cx="9144000" cy="2167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8" name="Google Shape;308;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09" name="Google Shape;309;p4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ALTER (</a:t>
            </a:r>
            <a:r>
              <a:rPr i="1" lang="es-419" sz="4500">
                <a:latin typeface="Anton"/>
                <a:ea typeface="Anton"/>
                <a:cs typeface="Anton"/>
                <a:sym typeface="Anton"/>
              </a:rPr>
              <a:t>MODIFY)</a:t>
            </a:r>
            <a:endParaRPr b="0" i="0" sz="4500" u="none" cap="none" strike="noStrike">
              <a:solidFill>
                <a:srgbClr val="000000"/>
              </a:solidFill>
              <a:latin typeface="Arial"/>
              <a:ea typeface="Arial"/>
              <a:cs typeface="Arial"/>
              <a:sym typeface="Arial"/>
            </a:endParaRPr>
          </a:p>
        </p:txBody>
      </p:sp>
      <p:sp>
        <p:nvSpPr>
          <p:cNvPr id="310" name="Google Shape;310;p43"/>
          <p:cNvSpPr txBox="1"/>
          <p:nvPr/>
        </p:nvSpPr>
        <p:spPr>
          <a:xfrm>
            <a:off x="1769300" y="3259400"/>
            <a:ext cx="69852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ALTER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MODIFY </a:t>
            </a:r>
            <a:r>
              <a:rPr lang="es-419" sz="1800">
                <a:solidFill>
                  <a:srgbClr val="E0FF00"/>
                </a:solidFill>
                <a:latin typeface="Consolas"/>
                <a:ea typeface="Consolas"/>
                <a:cs typeface="Consolas"/>
                <a:sym typeface="Consolas"/>
              </a:rPr>
              <a:t>email </a:t>
            </a:r>
            <a:r>
              <a:rPr b="0" i="0" lang="es-419" sz="1800" u="none" cap="none" strike="noStrike">
                <a:solidFill>
                  <a:srgbClr val="3CEFAB"/>
                </a:solidFill>
                <a:latin typeface="Consolas"/>
                <a:ea typeface="Consolas"/>
                <a:cs typeface="Consolas"/>
                <a:sym typeface="Consolas"/>
              </a:rPr>
              <a:t>VARCHAR(</a:t>
            </a:r>
            <a:r>
              <a:rPr lang="es-419" sz="1800">
                <a:solidFill>
                  <a:srgbClr val="3CEFAB"/>
                </a:solidFill>
                <a:latin typeface="Consolas"/>
                <a:ea typeface="Consolas"/>
                <a:cs typeface="Consolas"/>
                <a:sym typeface="Consolas"/>
              </a:rPr>
              <a:t>50</a:t>
            </a:r>
            <a:r>
              <a:rPr b="0" i="0" lang="es-419" sz="1800" u="none" cap="none" strike="noStrike">
                <a:solidFill>
                  <a:srgbClr val="3CEFAB"/>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 NOT NULL;</a:t>
            </a:r>
            <a:endParaRPr b="0" i="0" sz="1800" u="none" cap="none" strike="noStrike">
              <a:solidFill>
                <a:schemeClr val="lt1"/>
              </a:solidFill>
              <a:latin typeface="Consolas"/>
              <a:ea typeface="Consolas"/>
              <a:cs typeface="Consolas"/>
              <a:sym typeface="Consolas"/>
            </a:endParaRPr>
          </a:p>
        </p:txBody>
      </p:sp>
      <p:sp>
        <p:nvSpPr>
          <p:cNvPr id="311" name="Google Shape;311;p43"/>
          <p:cNvSpPr txBox="1"/>
          <p:nvPr/>
        </p:nvSpPr>
        <p:spPr>
          <a:xfrm>
            <a:off x="661175" y="1282650"/>
            <a:ext cx="65604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Si deseamos modificar los valores para un campo existente, debemos reemplazar la instrucción </a:t>
            </a:r>
            <a:r>
              <a:rPr b="1" i="0" lang="es-419" sz="1800" u="none" cap="none" strike="noStrike">
                <a:solidFill>
                  <a:schemeClr val="dk1"/>
                </a:solidFill>
                <a:latin typeface="Helvetica Neue"/>
                <a:ea typeface="Helvetica Neue"/>
                <a:cs typeface="Helvetica Neue"/>
                <a:sym typeface="Helvetica Neue"/>
              </a:rPr>
              <a:t>ADD</a:t>
            </a:r>
            <a:r>
              <a:rPr b="0" i="0" lang="es-419" sz="1800" u="none" cap="none" strike="noStrike">
                <a:solidFill>
                  <a:schemeClr val="dk1"/>
                </a:solidFill>
                <a:latin typeface="Helvetica Neue Light"/>
                <a:ea typeface="Helvetica Neue Light"/>
                <a:cs typeface="Helvetica Neue Light"/>
                <a:sym typeface="Helvetica Neue Light"/>
              </a:rPr>
              <a:t> por </a:t>
            </a:r>
            <a:r>
              <a:rPr b="1" i="0" lang="es-419" sz="1800" u="none" cap="none" strike="noStrike">
                <a:solidFill>
                  <a:schemeClr val="dk1"/>
                </a:solidFill>
                <a:latin typeface="Helvetica Neue"/>
                <a:ea typeface="Helvetica Neue"/>
                <a:cs typeface="Helvetica Neue"/>
                <a:sym typeface="Helvetica Neue"/>
              </a:rPr>
              <a:t>MODIFY</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rgbClr val="000000"/>
              </a:solidFill>
              <a:latin typeface="Arial"/>
              <a:ea typeface="Arial"/>
              <a:cs typeface="Arial"/>
              <a:sym typeface="Arial"/>
            </a:endParaRPr>
          </a:p>
        </p:txBody>
      </p:sp>
      <p:pic>
        <p:nvPicPr>
          <p:cNvPr id="312" name="Google Shape;312;p43"/>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pic>
        <p:nvPicPr>
          <p:cNvPr id="313" name="Google Shape;313;p43"/>
          <p:cNvPicPr preferRelativeResize="0"/>
          <p:nvPr/>
        </p:nvPicPr>
        <p:blipFill rotWithShape="1">
          <a:blip r:embed="rId5">
            <a:alphaModFix/>
          </a:blip>
          <a:srcRect b="0" l="0" r="0" t="0"/>
          <a:stretch/>
        </p:blipFill>
        <p:spPr>
          <a:xfrm>
            <a:off x="7291900" y="300843"/>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9" name="Google Shape;319;p4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VERIFICACIÓN DE DATOS</a:t>
            </a:r>
            <a:endParaRPr b="0" i="0" sz="4500" u="none" cap="none" strike="noStrike">
              <a:solidFill>
                <a:srgbClr val="000000"/>
              </a:solidFill>
              <a:latin typeface="Arial"/>
              <a:ea typeface="Arial"/>
              <a:cs typeface="Arial"/>
              <a:sym typeface="Arial"/>
            </a:endParaRPr>
          </a:p>
        </p:txBody>
      </p:sp>
      <p:sp>
        <p:nvSpPr>
          <p:cNvPr id="320" name="Google Shape;320;p44"/>
          <p:cNvSpPr txBox="1"/>
          <p:nvPr/>
        </p:nvSpPr>
        <p:spPr>
          <a:xfrm>
            <a:off x="549675" y="3094900"/>
            <a:ext cx="80448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Nuevamente podemos ver mediante </a:t>
            </a:r>
            <a:r>
              <a:rPr b="1" i="0" lang="es-419" sz="1800" u="none" cap="none" strike="noStrike">
                <a:solidFill>
                  <a:schemeClr val="dk1"/>
                </a:solidFill>
                <a:latin typeface="Helvetica Neue"/>
                <a:ea typeface="Helvetica Neue"/>
                <a:cs typeface="Helvetica Neue"/>
                <a:sym typeface="Helvetica Neue"/>
              </a:rPr>
              <a:t>TABLE INSPECTOR</a:t>
            </a:r>
            <a:r>
              <a:rPr b="0" i="0" lang="es-419" sz="1800" u="none" cap="none" strike="noStrike">
                <a:solidFill>
                  <a:schemeClr val="dk1"/>
                </a:solidFill>
                <a:latin typeface="Helvetica Neue Light"/>
                <a:ea typeface="Helvetica Neue Light"/>
                <a:cs typeface="Helvetica Neue Light"/>
                <a:sym typeface="Helvetica Neue Light"/>
              </a:rPr>
              <a:t>, que el campo </a:t>
            </a:r>
            <a:r>
              <a:rPr b="1" lang="es-419" sz="1800">
                <a:solidFill>
                  <a:schemeClr val="dk1"/>
                </a:solidFill>
                <a:latin typeface="Helvetica Neue"/>
                <a:ea typeface="Helvetica Neue"/>
                <a:cs typeface="Helvetica Neue"/>
                <a:sym typeface="Helvetica Neue"/>
              </a:rPr>
              <a:t>email </a:t>
            </a:r>
            <a:r>
              <a:rPr b="0" i="0" lang="es-419" sz="1800" u="none" cap="none" strike="noStrike">
                <a:solidFill>
                  <a:schemeClr val="dk1"/>
                </a:solidFill>
                <a:latin typeface="Helvetica Neue Light"/>
                <a:ea typeface="Helvetica Neue Light"/>
                <a:cs typeface="Helvetica Neue Light"/>
                <a:sym typeface="Helvetica Neue Light"/>
              </a:rPr>
              <a:t>fue modificado satisfactoriamente</a:t>
            </a:r>
            <a:endParaRPr b="0" i="0" sz="1800" u="none" cap="none" strike="noStrike">
              <a:solidFill>
                <a:srgbClr val="000000"/>
              </a:solidFill>
              <a:latin typeface="Arial"/>
              <a:ea typeface="Arial"/>
              <a:cs typeface="Arial"/>
              <a:sym typeface="Arial"/>
            </a:endParaRPr>
          </a:p>
        </p:txBody>
      </p:sp>
      <p:pic>
        <p:nvPicPr>
          <p:cNvPr id="321" name="Google Shape;321;p44"/>
          <p:cNvPicPr preferRelativeResize="0"/>
          <p:nvPr/>
        </p:nvPicPr>
        <p:blipFill>
          <a:blip r:embed="rId4">
            <a:alphaModFix/>
          </a:blip>
          <a:stretch>
            <a:fillRect/>
          </a:stretch>
        </p:blipFill>
        <p:spPr>
          <a:xfrm>
            <a:off x="152400" y="1219325"/>
            <a:ext cx="8839198" cy="1570237"/>
          </a:xfrm>
          <a:prstGeom prst="rect">
            <a:avLst/>
          </a:prstGeom>
          <a:noFill/>
          <a:ln>
            <a:noFill/>
          </a:ln>
        </p:spPr>
      </p:pic>
      <p:pic>
        <p:nvPicPr>
          <p:cNvPr id="322" name="Google Shape;322;p44"/>
          <p:cNvPicPr preferRelativeResize="0"/>
          <p:nvPr/>
        </p:nvPicPr>
        <p:blipFill rotWithShape="1">
          <a:blip r:embed="rId5">
            <a:alphaModFix/>
          </a:blip>
          <a:srcRect b="0" l="0" r="0" t="0"/>
          <a:stretch/>
        </p:blipFill>
        <p:spPr>
          <a:xfrm>
            <a:off x="7291900" y="300843"/>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8" name="Google Shape;328;p45"/>
          <p:cNvSpPr txBox="1"/>
          <p:nvPr/>
        </p:nvSpPr>
        <p:spPr>
          <a:xfrm>
            <a:off x="297450" y="356825"/>
            <a:ext cx="8297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OTRAS OPERACIONES CON </a:t>
            </a:r>
            <a:r>
              <a:rPr b="0" i="1" lang="es-419" sz="4500" u="none" cap="none" strike="noStrike">
                <a:solidFill>
                  <a:srgbClr val="000000"/>
                </a:solidFill>
                <a:latin typeface="Anton"/>
                <a:ea typeface="Anton"/>
                <a:cs typeface="Anton"/>
                <a:sym typeface="Anton"/>
              </a:rPr>
              <a:t>ALTER TABLE</a:t>
            </a:r>
            <a:endParaRPr b="0" i="0" sz="4500" u="none" cap="none" strike="noStrike">
              <a:solidFill>
                <a:srgbClr val="000000"/>
              </a:solidFill>
              <a:latin typeface="Arial"/>
              <a:ea typeface="Arial"/>
              <a:cs typeface="Arial"/>
              <a:sym typeface="Arial"/>
            </a:endParaRPr>
          </a:p>
        </p:txBody>
      </p:sp>
      <p:sp>
        <p:nvSpPr>
          <p:cNvPr id="329" name="Google Shape;329;p45"/>
          <p:cNvSpPr txBox="1"/>
          <p:nvPr/>
        </p:nvSpPr>
        <p:spPr>
          <a:xfrm>
            <a:off x="537425" y="1512500"/>
            <a:ext cx="7128600" cy="32091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rgbClr val="000000"/>
                </a:solidFill>
                <a:latin typeface="Consolas"/>
                <a:ea typeface="Consolas"/>
                <a:cs typeface="Consolas"/>
                <a:sym typeface="Consolas"/>
              </a:rPr>
              <a:t>CHANGE COLUMN</a:t>
            </a:r>
            <a:r>
              <a:rPr b="0" i="0" lang="es-419" sz="1800" u="none" cap="none" strike="noStrike">
                <a:solidFill>
                  <a:srgbClr val="000000"/>
                </a:solidFill>
                <a:latin typeface="Helvetica Neue Light"/>
                <a:ea typeface="Helvetica Neue Light"/>
                <a:cs typeface="Helvetica Neue Light"/>
                <a:sym typeface="Helvetica Neue Light"/>
              </a:rPr>
              <a:t>: podemos cambiar el nombre de una columna previamente definida.</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RENAME TO</a:t>
            </a:r>
            <a:r>
              <a:rPr b="0" i="0" lang="es-419" sz="1800" u="none" cap="none" strike="noStrike">
                <a:solidFill>
                  <a:schemeClr val="dk1"/>
                </a:solidFill>
                <a:latin typeface="Helvetica Neue Light"/>
                <a:ea typeface="Helvetica Neue Light"/>
                <a:cs typeface="Helvetica Neue Light"/>
                <a:sym typeface="Helvetica Neue Light"/>
              </a:rPr>
              <a:t>: podemos cambiar el nombre inicial de una tabla</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por uno nuevo</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rPr b="1" i="0" lang="es-419" sz="1800" u="none" cap="none" strike="noStrike">
                <a:solidFill>
                  <a:schemeClr val="dk1"/>
                </a:solidFill>
                <a:latin typeface="Consolas"/>
                <a:ea typeface="Consolas"/>
                <a:cs typeface="Consolas"/>
                <a:sym typeface="Consolas"/>
              </a:rPr>
              <a:t>DROP COLUMN</a:t>
            </a:r>
            <a:r>
              <a:rPr b="0" i="0" lang="es-419" sz="1800" u="none" cap="none" strike="noStrike">
                <a:solidFill>
                  <a:schemeClr val="dk1"/>
                </a:solidFill>
                <a:latin typeface="Helvetica Neue Light"/>
                <a:ea typeface="Helvetica Neue Light"/>
                <a:cs typeface="Helvetica Neue Light"/>
                <a:sym typeface="Helvetica Neue Light"/>
              </a:rPr>
              <a:t>: podemos eliminar una columna o campo.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30" name="Google Shape;330;p45"/>
          <p:cNvPicPr preferRelativeResize="0"/>
          <p:nvPr/>
        </p:nvPicPr>
        <p:blipFill rotWithShape="1">
          <a:blip r:embed="rId4">
            <a:alphaModFix/>
          </a:blip>
          <a:srcRect b="0" l="0" r="0" t="0"/>
          <a:stretch/>
        </p:blipFill>
        <p:spPr>
          <a:xfrm>
            <a:off x="7930571" y="1225700"/>
            <a:ext cx="944650" cy="944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46"/>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DROP</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p:nvPr/>
        </p:nvSpPr>
        <p:spPr>
          <a:xfrm>
            <a:off x="50" y="2975875"/>
            <a:ext cx="9144000" cy="2014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1" name="Google Shape;341;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2" name="Google Shape;342;p47"/>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DROP (</a:t>
            </a:r>
            <a:r>
              <a:rPr i="1" lang="es-419" sz="4500">
                <a:latin typeface="Anton"/>
                <a:ea typeface="Anton"/>
                <a:cs typeface="Anton"/>
                <a:sym typeface="Anton"/>
              </a:rPr>
              <a:t>TABLE</a:t>
            </a:r>
            <a:r>
              <a:rPr b="0" i="1" lang="es-419" sz="4500" u="none" cap="none" strike="noStrike">
                <a:solidFill>
                  <a:srgbClr val="000000"/>
                </a:solidFill>
                <a:latin typeface="Anton"/>
                <a:ea typeface="Anton"/>
                <a:cs typeface="Anton"/>
                <a:sym typeface="Anton"/>
              </a:rPr>
              <a:t>)</a:t>
            </a:r>
            <a:endParaRPr b="0" i="0" sz="4500" u="none" cap="none" strike="noStrike">
              <a:solidFill>
                <a:srgbClr val="000000"/>
              </a:solidFill>
              <a:latin typeface="Arial"/>
              <a:ea typeface="Arial"/>
              <a:cs typeface="Arial"/>
              <a:sym typeface="Arial"/>
            </a:endParaRPr>
          </a:p>
        </p:txBody>
      </p:sp>
      <p:sp>
        <p:nvSpPr>
          <p:cNvPr id="343" name="Google Shape;343;p47"/>
          <p:cNvSpPr txBox="1"/>
          <p:nvPr/>
        </p:nvSpPr>
        <p:spPr>
          <a:xfrm>
            <a:off x="2273325" y="3532075"/>
            <a:ext cx="4597500" cy="4617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DROP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
        <p:nvSpPr>
          <p:cNvPr id="344" name="Google Shape;344;p47"/>
          <p:cNvSpPr txBox="1"/>
          <p:nvPr/>
        </p:nvSpPr>
        <p:spPr>
          <a:xfrm>
            <a:off x="862350" y="1376750"/>
            <a:ext cx="5754900" cy="15372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La sentencia </a:t>
            </a:r>
            <a:r>
              <a:rPr b="1" i="0" lang="es-419" sz="1800" u="none" cap="none" strike="noStrike">
                <a:solidFill>
                  <a:srgbClr val="000000"/>
                </a:solidFill>
                <a:latin typeface="Helvetica Neue"/>
                <a:ea typeface="Helvetica Neue"/>
                <a:cs typeface="Helvetica Neue"/>
                <a:sym typeface="Helvetica Neue"/>
              </a:rPr>
              <a:t>DROP</a:t>
            </a:r>
            <a:r>
              <a:rPr b="0" i="0" lang="es-419" sz="1800" u="none" cap="none" strike="noStrike">
                <a:solidFill>
                  <a:schemeClr val="dk1"/>
                </a:solidFill>
                <a:latin typeface="Helvetica Neue Light"/>
                <a:ea typeface="Helvetica Neue Light"/>
                <a:cs typeface="Helvetica Neue Light"/>
                <a:sym typeface="Helvetica Neue Light"/>
              </a:rPr>
              <a:t>, del inglés “</a:t>
            </a:r>
            <a:r>
              <a:rPr i="1" lang="es-419" sz="1800">
                <a:solidFill>
                  <a:schemeClr val="dk1"/>
                </a:solidFill>
                <a:latin typeface="Helvetica Neue Light"/>
                <a:ea typeface="Helvetica Neue Light"/>
                <a:cs typeface="Helvetica Neue Light"/>
                <a:sym typeface="Helvetica Neue Light"/>
              </a:rPr>
              <a:t>borrar</a:t>
            </a:r>
            <a:r>
              <a:rPr b="0" i="0" lang="es-419" sz="1800" u="none" cap="none" strike="noStrike">
                <a:solidFill>
                  <a:schemeClr val="dk1"/>
                </a:solidFill>
                <a:latin typeface="Helvetica Neue Light"/>
                <a:ea typeface="Helvetica Neue Light"/>
                <a:cs typeface="Helvetica Neue Light"/>
                <a:sym typeface="Helvetica Neue Light"/>
              </a:rPr>
              <a:t>”, nos permite eliminar una tabla</a:t>
            </a:r>
            <a:endParaRPr b="0" i="0" sz="1800" u="none" cap="none" strike="noStrike">
              <a:solidFill>
                <a:srgbClr val="1E1E1E"/>
              </a:solidFill>
              <a:latin typeface="Helvetica Neue"/>
              <a:ea typeface="Helvetica Neue"/>
              <a:cs typeface="Helvetica Neue"/>
              <a:sym typeface="Helvetica Neue"/>
            </a:endParaRPr>
          </a:p>
        </p:txBody>
      </p:sp>
      <p:pic>
        <p:nvPicPr>
          <p:cNvPr id="345" name="Google Shape;345;p47"/>
          <p:cNvPicPr preferRelativeResize="0"/>
          <p:nvPr/>
        </p:nvPicPr>
        <p:blipFill rotWithShape="1">
          <a:blip r:embed="rId4">
            <a:alphaModFix/>
          </a:blip>
          <a:srcRect b="0" l="0" r="0" t="0"/>
          <a:stretch/>
        </p:blipFill>
        <p:spPr>
          <a:xfrm>
            <a:off x="7567925" y="1139350"/>
            <a:ext cx="1094374" cy="10943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9" name="Shape 349"/>
        <p:cNvGrpSpPr/>
        <p:nvPr/>
      </p:nvGrpSpPr>
      <p:grpSpPr>
        <a:xfrm>
          <a:off x="0" y="0"/>
          <a:ext cx="0" cy="0"/>
          <a:chOff x="0" y="0"/>
          <a:chExt cx="0" cy="0"/>
        </a:xfrm>
      </p:grpSpPr>
      <p:sp>
        <p:nvSpPr>
          <p:cNvPr id="350" name="Google Shape;350;p48"/>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PRECAUCIONES A TENER EN CUENTA</a:t>
            </a:r>
            <a:endParaRPr b="0" i="1" sz="3600" u="none" cap="none" strike="noStrike">
              <a:solidFill>
                <a:schemeClr val="dk1"/>
              </a:solidFill>
              <a:latin typeface="Anton"/>
              <a:ea typeface="Anton"/>
              <a:cs typeface="Anton"/>
              <a:sym typeface="Anton"/>
            </a:endParaRPr>
          </a:p>
        </p:txBody>
      </p:sp>
      <p:pic>
        <p:nvPicPr>
          <p:cNvPr id="351" name="Google Shape;351;p4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pic>
        <p:nvPicPr>
          <p:cNvPr id="352" name="Google Shape;352;p48"/>
          <p:cNvPicPr preferRelativeResize="0"/>
          <p:nvPr/>
        </p:nvPicPr>
        <p:blipFill rotWithShape="1">
          <a:blip r:embed="rId4">
            <a:alphaModFix/>
          </a:blip>
          <a:srcRect b="0" l="0" r="0" t="0"/>
          <a:stretch/>
        </p:blipFill>
        <p:spPr>
          <a:xfrm>
            <a:off x="3978738" y="504900"/>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9"/>
          <p:cNvPicPr preferRelativeResize="0"/>
          <p:nvPr/>
        </p:nvPicPr>
        <p:blipFill rotWithShape="1">
          <a:blip r:embed="rId3">
            <a:alphaModFix/>
          </a:blip>
          <a:srcRect b="0" l="0" r="0" t="0"/>
          <a:stretch/>
        </p:blipFill>
        <p:spPr>
          <a:xfrm>
            <a:off x="8049625" y="0"/>
            <a:ext cx="1094375" cy="1094375"/>
          </a:xfrm>
          <a:prstGeom prst="rect">
            <a:avLst/>
          </a:prstGeom>
          <a:noFill/>
          <a:ln>
            <a:noFill/>
          </a:ln>
        </p:spPr>
      </p:pic>
      <p:pic>
        <p:nvPicPr>
          <p:cNvPr id="358" name="Google Shape;358;p4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59" name="Google Shape;359;p4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DROP (</a:t>
            </a:r>
            <a:r>
              <a:rPr i="1" lang="es-419" sz="4500">
                <a:latin typeface="Anton"/>
                <a:ea typeface="Anton"/>
                <a:cs typeface="Anton"/>
                <a:sym typeface="Anton"/>
              </a:rPr>
              <a:t>TABLE</a:t>
            </a:r>
            <a:r>
              <a:rPr b="0" i="1" lang="es-419" sz="4500" u="none" cap="none" strike="noStrike">
                <a:solidFill>
                  <a:srgbClr val="000000"/>
                </a:solidFill>
                <a:latin typeface="Anton"/>
                <a:ea typeface="Anton"/>
                <a:cs typeface="Anton"/>
                <a:sym typeface="Anton"/>
              </a:rPr>
              <a:t>)</a:t>
            </a:r>
            <a:endParaRPr b="0" i="0" sz="4500" u="none" cap="none" strike="noStrike">
              <a:solidFill>
                <a:srgbClr val="000000"/>
              </a:solidFill>
              <a:latin typeface="Arial"/>
              <a:ea typeface="Arial"/>
              <a:cs typeface="Arial"/>
              <a:sym typeface="Arial"/>
            </a:endParaRPr>
          </a:p>
        </p:txBody>
      </p:sp>
      <p:sp>
        <p:nvSpPr>
          <p:cNvPr id="360" name="Google Shape;360;p49"/>
          <p:cNvSpPr txBox="1"/>
          <p:nvPr/>
        </p:nvSpPr>
        <p:spPr>
          <a:xfrm>
            <a:off x="549675" y="1612250"/>
            <a:ext cx="7841100" cy="25551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300"/>
              <a:buFont typeface="Arial"/>
              <a:buNone/>
            </a:pPr>
            <a:r>
              <a:rPr i="0" lang="es-419" sz="2200" u="none" cap="none" strike="noStrike">
                <a:solidFill>
                  <a:schemeClr val="dk1"/>
                </a:solidFill>
                <a:latin typeface="Helvetica Neue Light"/>
                <a:ea typeface="Helvetica Neue Light"/>
                <a:cs typeface="Helvetica Neue Light"/>
                <a:sym typeface="Helvetica Neue Light"/>
              </a:rPr>
              <a:t>Dado que este tipo de actividad es poco frecuente, recomendamos siempre contemplar estas dos opciones:</a:t>
            </a:r>
            <a:endParaRPr i="0" sz="2200" u="none" cap="none" strike="noStrike">
              <a:solidFill>
                <a:schemeClr val="dk1"/>
              </a:solidFill>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2300"/>
              <a:buFont typeface="Arial"/>
              <a:buNone/>
            </a:pPr>
            <a:r>
              <a:t/>
            </a:r>
            <a:endParaRPr sz="2200">
              <a:solidFill>
                <a:schemeClr val="dk1"/>
              </a:solidFill>
              <a:latin typeface="Helvetica Neue Light"/>
              <a:ea typeface="Helvetica Neue Light"/>
              <a:cs typeface="Helvetica Neue Light"/>
              <a:sym typeface="Helvetica Neue Light"/>
            </a:endParaRPr>
          </a:p>
          <a:p>
            <a:pPr indent="-368300" lvl="0" marL="457200" marR="38100" rtl="0" algn="l">
              <a:lnSpc>
                <a:spcPct val="150000"/>
              </a:lnSpc>
              <a:spcBef>
                <a:spcPts val="0"/>
              </a:spcBef>
              <a:spcAft>
                <a:spcPts val="0"/>
              </a:spcAft>
              <a:buClr>
                <a:srgbClr val="3CEFAB"/>
              </a:buClr>
              <a:buSzPts val="2200"/>
              <a:buFont typeface="Helvetica Neue Light"/>
              <a:buChar char="●"/>
            </a:pPr>
            <a:r>
              <a:rPr i="0" lang="es-419" sz="2200" u="none" cap="none" strike="noStrike">
                <a:solidFill>
                  <a:schemeClr val="dk1"/>
                </a:solidFill>
                <a:latin typeface="Helvetica Neue Light"/>
                <a:ea typeface="Helvetica Neue Light"/>
                <a:cs typeface="Helvetica Neue Light"/>
                <a:sym typeface="Helvetica Neue Light"/>
              </a:rPr>
              <a:t>utilizar la sentencia USE “schema”.</a:t>
            </a:r>
            <a:endParaRPr i="0" sz="2200" u="none" cap="none" strike="noStrike">
              <a:solidFill>
                <a:schemeClr val="dk1"/>
              </a:solidFill>
              <a:latin typeface="Helvetica Neue Light"/>
              <a:ea typeface="Helvetica Neue Light"/>
              <a:cs typeface="Helvetica Neue Light"/>
              <a:sym typeface="Helvetica Neue Light"/>
            </a:endParaRPr>
          </a:p>
          <a:p>
            <a:pPr indent="-368300" lvl="0" marL="457200" marR="38100" rtl="0" algn="l">
              <a:lnSpc>
                <a:spcPct val="150000"/>
              </a:lnSpc>
              <a:spcBef>
                <a:spcPts val="0"/>
              </a:spcBef>
              <a:spcAft>
                <a:spcPts val="0"/>
              </a:spcAft>
              <a:buClr>
                <a:srgbClr val="3CEFAB"/>
              </a:buClr>
              <a:buSzPts val="2200"/>
              <a:buFont typeface="Helvetica Neue Light"/>
              <a:buChar char="●"/>
            </a:pPr>
            <a:r>
              <a:rPr i="0" lang="es-419" sz="2200" u="none" cap="none" strike="noStrike">
                <a:solidFill>
                  <a:schemeClr val="dk1"/>
                </a:solidFill>
                <a:latin typeface="Helvetica Neue Light"/>
                <a:ea typeface="Helvetica Neue Light"/>
                <a:cs typeface="Helvetica Neue Light"/>
                <a:sym typeface="Helvetica Neue Light"/>
              </a:rPr>
              <a:t>clonar la tabla si tiene datos</a:t>
            </a:r>
            <a:r>
              <a:rPr lang="es-419" sz="2200">
                <a:solidFill>
                  <a:schemeClr val="dk1"/>
                </a:solidFill>
                <a:latin typeface="Helvetica Neue Light"/>
                <a:ea typeface="Helvetica Neue Light"/>
                <a:cs typeface="Helvetica Neue Light"/>
                <a:sym typeface="Helvetica Neue Light"/>
              </a:rPr>
              <a:t> y</a:t>
            </a:r>
            <a:r>
              <a:rPr i="0" lang="es-419" sz="2200" u="none" cap="none" strike="noStrike">
                <a:solidFill>
                  <a:schemeClr val="dk1"/>
                </a:solidFill>
                <a:latin typeface="Helvetica Neue Light"/>
                <a:ea typeface="Helvetica Neue Light"/>
                <a:cs typeface="Helvetica Neue Light"/>
                <a:sym typeface="Helvetica Neue Light"/>
              </a:rPr>
              <a:t> luego eliminarla.</a:t>
            </a:r>
            <a:endParaRPr i="0" sz="22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p:nvPr/>
        </p:nvSpPr>
        <p:spPr>
          <a:xfrm>
            <a:off x="0" y="3625500"/>
            <a:ext cx="9217800" cy="15180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0"/>
          <p:cNvSpPr txBox="1"/>
          <p:nvPr/>
        </p:nvSpPr>
        <p:spPr>
          <a:xfrm>
            <a:off x="1477948" y="3770850"/>
            <a:ext cx="46530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USE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GAMER</a:t>
            </a:r>
            <a:r>
              <a:rPr b="0" i="0" lang="es-419" sz="1800" u="none" cap="none" strike="noStrike">
                <a:solidFill>
                  <a:schemeClr val="lt1"/>
                </a:solidFill>
                <a:latin typeface="Consolas"/>
                <a:ea typeface="Consolas"/>
                <a:cs typeface="Consolas"/>
                <a:sym typeface="Consolas"/>
              </a:rPr>
              <a:t>;</a:t>
            </a:r>
            <a:br>
              <a:rPr b="0" i="0" lang="es-419" sz="1800" u="none" cap="none" strike="noStrike">
                <a:solidFill>
                  <a:schemeClr val="accent1"/>
                </a:solidFill>
                <a:latin typeface="Consolas"/>
                <a:ea typeface="Consolas"/>
                <a:cs typeface="Consolas"/>
                <a:sym typeface="Consolas"/>
              </a:rPr>
            </a:br>
            <a:r>
              <a:rPr b="0" i="0" lang="es-419" sz="1800" u="none" cap="none" strike="noStrike">
                <a:solidFill>
                  <a:schemeClr val="accent1"/>
                </a:solidFill>
                <a:latin typeface="Consolas"/>
                <a:ea typeface="Consolas"/>
                <a:cs typeface="Consolas"/>
                <a:sym typeface="Consolas"/>
              </a:rPr>
              <a:t>DROP TABLE</a:t>
            </a:r>
            <a:r>
              <a:rPr b="0" i="0" lang="es-419" sz="1800" u="none" cap="none" strike="noStrike">
                <a:solidFill>
                  <a:schemeClr val="lt1"/>
                </a:solidFill>
                <a:latin typeface="Consolas"/>
                <a:ea typeface="Consolas"/>
                <a:cs typeface="Consolas"/>
                <a:sym typeface="Consolas"/>
              </a:rPr>
              <a:t> [tabla a eliminar];</a:t>
            </a:r>
            <a:endParaRPr b="0" i="0" sz="1800" u="none" cap="none" strike="noStrike">
              <a:solidFill>
                <a:schemeClr val="lt1"/>
              </a:solidFill>
              <a:latin typeface="Consolas"/>
              <a:ea typeface="Consolas"/>
              <a:cs typeface="Consolas"/>
              <a:sym typeface="Consolas"/>
            </a:endParaRPr>
          </a:p>
        </p:txBody>
      </p:sp>
      <p:pic>
        <p:nvPicPr>
          <p:cNvPr id="367" name="Google Shape;367;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8" name="Google Shape;368;p5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USE SCHEMA</a:t>
            </a:r>
            <a:endParaRPr b="0" i="0" sz="4500" u="none" cap="none" strike="noStrike">
              <a:solidFill>
                <a:srgbClr val="000000"/>
              </a:solidFill>
              <a:latin typeface="Arial"/>
              <a:ea typeface="Arial"/>
              <a:cs typeface="Arial"/>
              <a:sym typeface="Arial"/>
            </a:endParaRPr>
          </a:p>
        </p:txBody>
      </p:sp>
      <p:sp>
        <p:nvSpPr>
          <p:cNvPr id="369" name="Google Shape;369;p50"/>
          <p:cNvSpPr txBox="1"/>
          <p:nvPr/>
        </p:nvSpPr>
        <p:spPr>
          <a:xfrm>
            <a:off x="460050" y="1314725"/>
            <a:ext cx="8223900" cy="1354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En entornos de trabajo</a:t>
            </a:r>
            <a:r>
              <a:rPr lang="es-419" sz="1900">
                <a:solidFill>
                  <a:schemeClr val="dk1"/>
                </a:solidFill>
                <a:latin typeface="Helvetica Neue Light"/>
                <a:ea typeface="Helvetica Neue Light"/>
                <a:cs typeface="Helvetica Neue Light"/>
                <a:sym typeface="Helvetica Neue Light"/>
              </a:rPr>
              <a:t> </a:t>
            </a:r>
            <a:r>
              <a:rPr b="0" i="0" lang="es-419" sz="1900" u="none" cap="none" strike="noStrike">
                <a:solidFill>
                  <a:schemeClr val="dk1"/>
                </a:solidFill>
                <a:latin typeface="Helvetica Neue Light"/>
                <a:ea typeface="Helvetica Neue Light"/>
                <a:cs typeface="Helvetica Neue Light"/>
                <a:sym typeface="Helvetica Neue Light"/>
              </a:rPr>
              <a:t>muchas veces saltamos entre diferentes ambientes de </a:t>
            </a:r>
            <a:r>
              <a:rPr lang="es-419" sz="1900">
                <a:solidFill>
                  <a:schemeClr val="dk1"/>
                </a:solidFill>
                <a:latin typeface="Helvetica Neue Light"/>
                <a:ea typeface="Helvetica Neue Light"/>
                <a:cs typeface="Helvetica Neue Light"/>
                <a:sym typeface="Helvetica Neue Light"/>
              </a:rPr>
              <a:t>DB</a:t>
            </a:r>
            <a:r>
              <a:rPr b="0" i="0" lang="es-419" sz="1900" u="none" cap="none" strike="noStrike">
                <a:solidFill>
                  <a:schemeClr val="dk1"/>
                </a:solidFill>
                <a:latin typeface="Helvetica Neue Light"/>
                <a:ea typeface="Helvetica Neue Light"/>
                <a:cs typeface="Helvetica Neue Light"/>
                <a:sym typeface="Helvetica Neue Light"/>
              </a:rPr>
              <a:t> de forma constante, lo que puede ocasionar que nos encontremos en el ambiente erróneo</a:t>
            </a:r>
            <a:r>
              <a:rPr lang="es-419" sz="1900">
                <a:solidFill>
                  <a:schemeClr val="dk1"/>
                </a:solidFill>
                <a:latin typeface="Helvetica Neue Light"/>
                <a:ea typeface="Helvetica Neue Light"/>
                <a:cs typeface="Helvetica Neue Light"/>
                <a:sym typeface="Helvetica Neue Light"/>
              </a:rPr>
              <a:t> </a:t>
            </a:r>
            <a:r>
              <a:rPr b="0" i="0" lang="es-419" sz="1900" u="none" cap="none" strike="noStrike">
                <a:solidFill>
                  <a:schemeClr val="dk1"/>
                </a:solidFill>
                <a:latin typeface="Helvetica Neue Light"/>
                <a:ea typeface="Helvetica Neue Light"/>
                <a:cs typeface="Helvetica Neue Light"/>
                <a:sym typeface="Helvetica Neue Light"/>
              </a:rPr>
              <a:t>al momento de eliminar la tabla.</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370" name="Google Shape;370;p50"/>
          <p:cNvPicPr preferRelativeResize="0"/>
          <p:nvPr/>
        </p:nvPicPr>
        <p:blipFill rotWithShape="1">
          <a:blip r:embed="rId4">
            <a:alphaModFix/>
          </a:blip>
          <a:srcRect b="0" l="0" r="0" t="0"/>
          <a:stretch/>
        </p:blipFill>
        <p:spPr>
          <a:xfrm>
            <a:off x="4355613" y="2930888"/>
            <a:ext cx="432925" cy="432925"/>
          </a:xfrm>
          <a:prstGeom prst="rect">
            <a:avLst/>
          </a:prstGeom>
          <a:noFill/>
          <a:ln>
            <a:noFill/>
          </a:ln>
        </p:spPr>
      </p:pic>
      <p:pic>
        <p:nvPicPr>
          <p:cNvPr id="371" name="Google Shape;371;p50"/>
          <p:cNvPicPr preferRelativeResize="0"/>
          <p:nvPr/>
        </p:nvPicPr>
        <p:blipFill rotWithShape="1">
          <a:blip r:embed="rId5">
            <a:alphaModFix/>
          </a:blip>
          <a:srcRect b="0" l="0" r="0" t="0"/>
          <a:stretch/>
        </p:blipFill>
        <p:spPr>
          <a:xfrm>
            <a:off x="8049625" y="0"/>
            <a:ext cx="1094375" cy="1094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1"/>
          <p:cNvSpPr/>
          <p:nvPr/>
        </p:nvSpPr>
        <p:spPr>
          <a:xfrm>
            <a:off x="75" y="3386035"/>
            <a:ext cx="9144000" cy="175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1"/>
          <p:cNvSpPr txBox="1"/>
          <p:nvPr/>
        </p:nvSpPr>
        <p:spPr>
          <a:xfrm>
            <a:off x="1529775" y="3643825"/>
            <a:ext cx="5279100" cy="1015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CREATE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r>
              <a:rPr b="0" i="0" lang="es-419" sz="1800" u="none" cap="none" strike="noStrike">
                <a:solidFill>
                  <a:schemeClr val="lt1"/>
                </a:solidFill>
                <a:latin typeface="Consolas"/>
                <a:ea typeface="Consolas"/>
                <a:cs typeface="Consolas"/>
                <a:sym typeface="Consolas"/>
              </a:rPr>
              <a:t>_backup </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LIKE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pic>
        <p:nvPicPr>
          <p:cNvPr id="378" name="Google Shape;378;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9" name="Google Shape;379;p5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DDL: CLONAR TABLA</a:t>
            </a:r>
            <a:endParaRPr b="0" i="0" sz="4500" u="none" cap="none" strike="noStrike">
              <a:solidFill>
                <a:srgbClr val="000000"/>
              </a:solidFill>
              <a:latin typeface="Arial"/>
              <a:ea typeface="Arial"/>
              <a:cs typeface="Arial"/>
              <a:sym typeface="Arial"/>
            </a:endParaRPr>
          </a:p>
        </p:txBody>
      </p:sp>
      <p:sp>
        <p:nvSpPr>
          <p:cNvPr id="380" name="Google Shape;380;p51"/>
          <p:cNvSpPr txBox="1"/>
          <p:nvPr/>
        </p:nvSpPr>
        <p:spPr>
          <a:xfrm>
            <a:off x="877200" y="1175988"/>
            <a:ext cx="7389600" cy="17085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i="0" lang="es-419" sz="1800" u="none" cap="none" strike="noStrike">
                <a:solidFill>
                  <a:schemeClr val="dk1"/>
                </a:solidFill>
                <a:latin typeface="Helvetica Neue Light"/>
                <a:ea typeface="Helvetica Neue Light"/>
                <a:cs typeface="Helvetica Neue Light"/>
                <a:sym typeface="Helvetica Neue Light"/>
              </a:rPr>
              <a:t>Si no estamos 100% seguros de si eliminar la tabla no afectará la necesidad de su información, podemos </a:t>
            </a:r>
            <a:r>
              <a:rPr lang="es-419" sz="1800">
                <a:solidFill>
                  <a:schemeClr val="dk1"/>
                </a:solidFill>
                <a:latin typeface="Helvetica Neue Light"/>
                <a:ea typeface="Helvetica Neue Light"/>
                <a:cs typeface="Helvetica Neue Light"/>
                <a:sym typeface="Helvetica Neue Light"/>
              </a:rPr>
              <a:t>clonar</a:t>
            </a:r>
            <a:r>
              <a:rPr i="0" lang="es-419" sz="1800" u="none" cap="none" strike="noStrike">
                <a:solidFill>
                  <a:schemeClr val="dk1"/>
                </a:solidFill>
                <a:latin typeface="Helvetica Neue Light"/>
                <a:ea typeface="Helvetica Neue Light"/>
                <a:cs typeface="Helvetica Neue Light"/>
                <a:sym typeface="Helvetica Neue Light"/>
              </a:rPr>
              <a:t>, previamente, usando la sentencia:</a:t>
            </a:r>
            <a:endParaRPr i="0" sz="18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900"/>
              <a:buFont typeface="Arial"/>
              <a:buNone/>
            </a:pPr>
            <a:r>
              <a:rPr b="1" i="0" lang="es-419" sz="1800" u="none" cap="none" strike="noStrike">
                <a:solidFill>
                  <a:schemeClr val="dk1"/>
                </a:solidFill>
                <a:latin typeface="Helvetica Neue"/>
                <a:ea typeface="Helvetica Neue"/>
                <a:cs typeface="Helvetica Neue"/>
                <a:sym typeface="Helvetica Neue"/>
              </a:rPr>
              <a:t>CREATE TABLE ... LIKE ...</a:t>
            </a:r>
            <a:endParaRPr b="1" i="0" sz="1800" u="none" cap="none" strike="noStrike">
              <a:solidFill>
                <a:schemeClr val="dk1"/>
              </a:solidFill>
              <a:latin typeface="Helvetica Neue"/>
              <a:ea typeface="Helvetica Neue"/>
              <a:cs typeface="Helvetica Neue"/>
              <a:sym typeface="Helvetica Neue"/>
            </a:endParaRPr>
          </a:p>
        </p:txBody>
      </p:sp>
      <p:pic>
        <p:nvPicPr>
          <p:cNvPr id="381" name="Google Shape;381;p51"/>
          <p:cNvPicPr preferRelativeResize="0"/>
          <p:nvPr/>
        </p:nvPicPr>
        <p:blipFill rotWithShape="1">
          <a:blip r:embed="rId4">
            <a:alphaModFix/>
          </a:blip>
          <a:srcRect b="0" l="0" r="0" t="0"/>
          <a:stretch/>
        </p:blipFill>
        <p:spPr>
          <a:xfrm>
            <a:off x="7567925" y="-7"/>
            <a:ext cx="1634174" cy="63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5" name="Shape 75"/>
        <p:cNvGrpSpPr/>
        <p:nvPr/>
      </p:nvGrpSpPr>
      <p:grpSpPr>
        <a:xfrm>
          <a:off x="0" y="0"/>
          <a:ext cx="0" cy="0"/>
          <a:chOff x="0" y="0"/>
          <a:chExt cx="0" cy="0"/>
        </a:xfrm>
      </p:grpSpPr>
      <p:sp>
        <p:nvSpPr>
          <p:cNvPr id="76" name="Google Shape;76;p1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7" name="Google Shape;387;p52"/>
          <p:cNvSpPr txBox="1"/>
          <p:nvPr/>
        </p:nvSpPr>
        <p:spPr>
          <a:xfrm>
            <a:off x="648475" y="1066925"/>
            <a:ext cx="7946100" cy="26202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Las relaciones entre tablas son un factor dominante al momento del uso de </a:t>
            </a:r>
            <a:r>
              <a:rPr b="1" i="0" lang="es-419" sz="1800" u="none" cap="none" strike="noStrike">
                <a:solidFill>
                  <a:srgbClr val="000000"/>
                </a:solidFill>
                <a:latin typeface="Helvetica Neue"/>
                <a:ea typeface="Helvetica Neue"/>
                <a:cs typeface="Helvetica Neue"/>
                <a:sym typeface="Helvetica Neue"/>
              </a:rPr>
              <a:t>DROP TABLE</a:t>
            </a:r>
            <a:r>
              <a:rPr b="0" i="0" lang="es-419" sz="1800" u="none" cap="none" strike="noStrike">
                <a:solidFill>
                  <a:srgbClr val="000000"/>
                </a:solidFill>
                <a:latin typeface="Helvetica Neue Light"/>
                <a:ea typeface="Helvetica Neue Light"/>
                <a:cs typeface="Helvetica Neue Light"/>
                <a:sym typeface="Helvetica Neue Light"/>
              </a:rPr>
              <a:t>. Si la tabla tiene definida una o más relaciones con otras, primero deberemos eliminarlas para luego proceder con DROP.</a:t>
            </a:r>
            <a:endParaRPr b="0" i="0" sz="1800" u="none" cap="none" strike="noStrike">
              <a:solidFill>
                <a:srgbClr val="1E1E1E"/>
              </a:solidFill>
              <a:latin typeface="Helvetica Neue"/>
              <a:ea typeface="Helvetica Neue"/>
              <a:cs typeface="Helvetica Neue"/>
              <a:sym typeface="Helvetica Neue"/>
            </a:endParaRPr>
          </a:p>
        </p:txBody>
      </p:sp>
      <p:sp>
        <p:nvSpPr>
          <p:cNvPr id="388" name="Google Shape;388;p52"/>
          <p:cNvSpPr txBox="1"/>
          <p:nvPr/>
        </p:nvSpPr>
        <p:spPr>
          <a:xfrm>
            <a:off x="647700" y="356825"/>
            <a:ext cx="7848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TABLAS Y RELACIONES</a:t>
            </a:r>
            <a:endParaRPr b="0" i="0" sz="4500" u="none" cap="none" strike="noStrike">
              <a:solidFill>
                <a:srgbClr val="000000"/>
              </a:solidFill>
              <a:latin typeface="Arial"/>
              <a:ea typeface="Arial"/>
              <a:cs typeface="Arial"/>
              <a:sym typeface="Arial"/>
            </a:endParaRPr>
          </a:p>
        </p:txBody>
      </p:sp>
      <p:sp>
        <p:nvSpPr>
          <p:cNvPr id="389" name="Google Shape;389;p52"/>
          <p:cNvSpPr txBox="1"/>
          <p:nvPr/>
        </p:nvSpPr>
        <p:spPr>
          <a:xfrm>
            <a:off x="393375" y="3826250"/>
            <a:ext cx="83610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0" i="1" lang="es-419" sz="1800" u="none" cap="none" strike="noStrike">
                <a:solidFill>
                  <a:schemeClr val="dk1"/>
                </a:solidFill>
                <a:highlight>
                  <a:schemeClr val="accent6"/>
                </a:highlight>
                <a:latin typeface="Helvetica Neue Light"/>
                <a:ea typeface="Helvetica Neue Light"/>
                <a:cs typeface="Helvetica Neue Light"/>
                <a:sym typeface="Helvetica Neue Light"/>
              </a:rPr>
              <a:t>El motor de base de datos impedirá que podamos borrarla a menos que utilicemos la </a:t>
            </a:r>
            <a:r>
              <a:rPr i="1" lang="es-419" sz="1800">
                <a:solidFill>
                  <a:schemeClr val="dk1"/>
                </a:solidFill>
                <a:highlight>
                  <a:schemeClr val="accent6"/>
                </a:highlight>
                <a:latin typeface="Helvetica Neue Light"/>
                <a:ea typeface="Helvetica Neue Light"/>
                <a:cs typeface="Helvetica Neue Light"/>
                <a:sym typeface="Helvetica Neue Light"/>
              </a:rPr>
              <a:t>cláusula de DROP </a:t>
            </a:r>
            <a:r>
              <a:rPr b="0" i="1" lang="es-419" sz="1800" u="none" cap="none" strike="noStrike">
                <a:solidFill>
                  <a:schemeClr val="dk1"/>
                </a:solidFill>
                <a:highlight>
                  <a:schemeClr val="accent6"/>
                </a:highlight>
                <a:latin typeface="Helvetica Neue Light"/>
                <a:ea typeface="Helvetica Neue Light"/>
                <a:cs typeface="Helvetica Neue Light"/>
                <a:sym typeface="Helvetica Neue Light"/>
              </a:rPr>
              <a:t>CASCADE</a:t>
            </a:r>
            <a:endParaRPr b="0" i="1" sz="1800" u="none" cap="none" strike="noStrike">
              <a:solidFill>
                <a:schemeClr val="dk1"/>
              </a:solidFill>
              <a:highlight>
                <a:schemeClr val="accent6"/>
              </a:highlight>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53"/>
          <p:cNvSpPr txBox="1"/>
          <p:nvPr/>
        </p:nvSpPr>
        <p:spPr>
          <a:xfrm>
            <a:off x="2187450" y="1696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DDL: TRUNCATE</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0" name="Google Shape;400;p5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SENTENCIA</a:t>
            </a:r>
            <a:r>
              <a:rPr b="0" i="1" lang="es-419" sz="4500" u="none" cap="none" strike="noStrike">
                <a:solidFill>
                  <a:srgbClr val="000000"/>
                </a:solidFill>
                <a:latin typeface="Anton"/>
                <a:ea typeface="Anton"/>
                <a:cs typeface="Anton"/>
                <a:sym typeface="Anton"/>
              </a:rPr>
              <a:t> DDL TRUNCATE</a:t>
            </a:r>
            <a:endParaRPr b="0" i="0" sz="4500" u="none" cap="none" strike="noStrike">
              <a:solidFill>
                <a:srgbClr val="000000"/>
              </a:solidFill>
              <a:latin typeface="Arial"/>
              <a:ea typeface="Arial"/>
              <a:cs typeface="Arial"/>
              <a:sym typeface="Arial"/>
            </a:endParaRPr>
          </a:p>
        </p:txBody>
      </p:sp>
      <p:sp>
        <p:nvSpPr>
          <p:cNvPr id="401" name="Google Shape;401;p54"/>
          <p:cNvSpPr txBox="1"/>
          <p:nvPr/>
        </p:nvSpPr>
        <p:spPr>
          <a:xfrm>
            <a:off x="549600" y="1562700"/>
            <a:ext cx="8044800" cy="22050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900" u="none" cap="none" strike="noStrike">
                <a:solidFill>
                  <a:srgbClr val="000000"/>
                </a:solidFill>
                <a:latin typeface="Helvetica Neue Light"/>
                <a:ea typeface="Helvetica Neue Light"/>
                <a:cs typeface="Helvetica Neue Light"/>
                <a:sym typeface="Helvetica Neue Light"/>
              </a:rPr>
              <a:t>La sentencia </a:t>
            </a:r>
            <a:r>
              <a:rPr i="0" lang="es-419" sz="1900" u="none" cap="none" strike="noStrike">
                <a:solidFill>
                  <a:srgbClr val="000000"/>
                </a:solidFill>
                <a:highlight>
                  <a:schemeClr val="accent6"/>
                </a:highlight>
                <a:latin typeface="Helvetica Neue Light"/>
                <a:ea typeface="Helvetica Neue Light"/>
                <a:cs typeface="Helvetica Neue Light"/>
                <a:sym typeface="Helvetica Neue Light"/>
              </a:rPr>
              <a:t>TRUNCATE TABLE</a:t>
            </a:r>
            <a:r>
              <a:rPr i="0" lang="es-419" sz="1900" u="none" cap="none" strike="noStrike">
                <a:solidFill>
                  <a:srgbClr val="000000"/>
                </a:solidFill>
                <a:latin typeface="Helvetica Neue Light"/>
                <a:ea typeface="Helvetica Neue Light"/>
                <a:cs typeface="Helvetica Neue Light"/>
                <a:sym typeface="Helvetica Neue Light"/>
              </a:rPr>
              <a:t> elimina todos los datos que estén almacenados dentro de la tabla definida.</a:t>
            </a:r>
            <a:endParaRPr i="0" sz="19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Si bien existe la sentencia </a:t>
            </a:r>
            <a:r>
              <a:rPr lang="es-419" sz="1900">
                <a:solidFill>
                  <a:schemeClr val="dk1"/>
                </a:solidFill>
                <a:highlight>
                  <a:schemeClr val="accent6"/>
                </a:highlight>
                <a:latin typeface="Helvetica Neue Light"/>
                <a:ea typeface="Helvetica Neue Light"/>
                <a:cs typeface="Helvetica Neue Light"/>
                <a:sym typeface="Helvetica Neue Light"/>
              </a:rPr>
              <a:t>DELETE</a:t>
            </a:r>
            <a:r>
              <a:rPr lang="es-419" sz="1900">
                <a:solidFill>
                  <a:schemeClr val="dk1"/>
                </a:solidFill>
                <a:latin typeface="Helvetica Neue Light"/>
                <a:ea typeface="Helvetica Neue Light"/>
                <a:cs typeface="Helvetica Neue Light"/>
                <a:sym typeface="Helvetica Neue Light"/>
              </a:rPr>
              <a:t>, propia de </a:t>
            </a:r>
            <a:r>
              <a:rPr lang="es-419" sz="1900">
                <a:solidFill>
                  <a:schemeClr val="dk1"/>
                </a:solidFill>
                <a:highlight>
                  <a:schemeClr val="accent6"/>
                </a:highlight>
                <a:latin typeface="Helvetica Neue Light"/>
                <a:ea typeface="Helvetica Neue Light"/>
                <a:cs typeface="Helvetica Neue Light"/>
                <a:sym typeface="Helvetica Neue Light"/>
              </a:rPr>
              <a:t>DML</a:t>
            </a: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highlight>
                  <a:schemeClr val="accent6"/>
                </a:highlight>
                <a:latin typeface="Helvetica Neue Light"/>
                <a:ea typeface="Helvetica Neue Light"/>
                <a:cs typeface="Helvetica Neue Light"/>
                <a:sym typeface="Helvetica Neue Light"/>
              </a:rPr>
              <a:t>TRUNCATE</a:t>
            </a:r>
            <a:r>
              <a:rPr lang="es-419" sz="1900">
                <a:solidFill>
                  <a:schemeClr val="dk1"/>
                </a:solidFill>
                <a:latin typeface="Helvetica Neue Light"/>
                <a:ea typeface="Helvetica Neue Light"/>
                <a:cs typeface="Helvetica Neue Light"/>
                <a:sym typeface="Helvetica Neue Light"/>
              </a:rPr>
              <a:t> garantiza una mayor velocidad de borrado de datos. </a:t>
            </a:r>
            <a:endParaRPr sz="12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p:nvPr/>
        </p:nvSpPr>
        <p:spPr>
          <a:xfrm>
            <a:off x="-100" y="2923825"/>
            <a:ext cx="9144000" cy="22197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7" name="Google Shape;407;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8" name="Google Shape;408;p55"/>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2600">
                <a:latin typeface="Anton"/>
                <a:ea typeface="Anton"/>
                <a:cs typeface="Anton"/>
                <a:sym typeface="Anton"/>
              </a:rPr>
              <a:t>SENTENCIA </a:t>
            </a:r>
            <a:r>
              <a:rPr b="0" i="1" lang="es-419" sz="2600" u="none" cap="none" strike="noStrike">
                <a:solidFill>
                  <a:srgbClr val="000000"/>
                </a:solidFill>
                <a:latin typeface="Anton"/>
                <a:ea typeface="Anton"/>
                <a:cs typeface="Anton"/>
                <a:sym typeface="Anton"/>
              </a:rPr>
              <a:t>DDL TRUNCATE</a:t>
            </a:r>
            <a:endParaRPr b="0" i="0" sz="2600" u="none" cap="none" strike="noStrike">
              <a:solidFill>
                <a:srgbClr val="000000"/>
              </a:solidFill>
              <a:latin typeface="Arial"/>
              <a:ea typeface="Arial"/>
              <a:cs typeface="Arial"/>
              <a:sym typeface="Arial"/>
            </a:endParaRPr>
          </a:p>
        </p:txBody>
      </p:sp>
      <p:sp>
        <p:nvSpPr>
          <p:cNvPr id="409" name="Google Shape;409;p55"/>
          <p:cNvSpPr txBox="1"/>
          <p:nvPr/>
        </p:nvSpPr>
        <p:spPr>
          <a:xfrm>
            <a:off x="1222250" y="1066925"/>
            <a:ext cx="7050000" cy="33123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La sentencia de esta es la siguiente</a:t>
            </a:r>
            <a:endParaRPr sz="2000">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USE </a:t>
            </a:r>
            <a:r>
              <a:rPr b="0" i="0" lang="es-419" sz="1800" u="none" cap="none" strike="noStrike">
                <a:solidFill>
                  <a:schemeClr val="lt1"/>
                </a:solidFill>
                <a:latin typeface="Consolas"/>
                <a:ea typeface="Consolas"/>
                <a:cs typeface="Consolas"/>
                <a:sym typeface="Consolas"/>
              </a:rPr>
              <a:t>“schema”;</a:t>
            </a:r>
            <a:endParaRPr b="0" i="0" sz="1800" u="none" cap="none" strike="noStrike">
              <a:solidFill>
                <a:schemeClr val="accen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TRUNCATE TABLE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friend</a:t>
            </a:r>
            <a:r>
              <a:rPr b="0" i="0" lang="es-419" sz="1800" u="none" cap="none" strike="noStrike">
                <a:solidFill>
                  <a:schemeClr val="lt1"/>
                </a:solidFill>
                <a:latin typeface="Consolas"/>
                <a:ea typeface="Consolas"/>
                <a:cs typeface="Consolas"/>
                <a:sym typeface="Consolas"/>
              </a:rPr>
              <a:t>;</a:t>
            </a:r>
            <a:br>
              <a:rPr b="0" i="0" lang="es-419" sz="1800" u="none" cap="none" strike="noStrike">
                <a:solidFill>
                  <a:schemeClr val="lt1"/>
                </a:solidFill>
                <a:latin typeface="Consolas"/>
                <a:ea typeface="Consolas"/>
                <a:cs typeface="Consolas"/>
                <a:sym typeface="Consolas"/>
              </a:rPr>
            </a:br>
            <a:endParaRPr b="0" i="0" sz="2100" u="none" cap="none" strike="noStrike">
              <a:solidFill>
                <a:srgbClr val="1E1E1E"/>
              </a:solidFill>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5" name="Google Shape;415;p56"/>
          <p:cNvSpPr txBox="1"/>
          <p:nvPr/>
        </p:nvSpPr>
        <p:spPr>
          <a:xfrm>
            <a:off x="596475" y="1446725"/>
            <a:ext cx="5908500" cy="18606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Al igual que lo visto con la sentencia </a:t>
            </a:r>
            <a:r>
              <a:rPr b="1" i="0" lang="es-419" sz="1800" u="none" cap="none" strike="noStrike">
                <a:solidFill>
                  <a:srgbClr val="000000"/>
                </a:solidFill>
                <a:latin typeface="Helvetica Neue"/>
                <a:ea typeface="Helvetica Neue"/>
                <a:cs typeface="Helvetica Neue"/>
                <a:sym typeface="Helvetica Neue"/>
              </a:rPr>
              <a:t>DROP</a:t>
            </a:r>
            <a:r>
              <a:rPr b="0" i="0" lang="es-419" sz="1800" u="none" cap="none" strike="noStrike">
                <a:solidFill>
                  <a:srgbClr val="000000"/>
                </a:solidFill>
                <a:latin typeface="Helvetica Neue Light"/>
                <a:ea typeface="Helvetica Neue Light"/>
                <a:cs typeface="Helvetica Neue Light"/>
                <a:sym typeface="Helvetica Neue Light"/>
              </a:rPr>
              <a:t>, las relaciones entre tablas son un factor dominante al momento del uso de </a:t>
            </a:r>
            <a:r>
              <a:rPr b="1" i="0" lang="es-419" sz="1800" u="none" cap="none" strike="noStrike">
                <a:solidFill>
                  <a:srgbClr val="000000"/>
                </a:solidFill>
                <a:latin typeface="Helvetica Neue"/>
                <a:ea typeface="Helvetica Neue"/>
                <a:cs typeface="Helvetica Neue"/>
                <a:sym typeface="Helvetica Neue"/>
              </a:rPr>
              <a:t>TRUNCATE TABLE.</a:t>
            </a:r>
            <a:endParaRPr b="0" i="0" sz="1800" u="none" cap="none" strike="noStrike">
              <a:solidFill>
                <a:srgbClr val="1E1E1E"/>
              </a:solidFill>
              <a:latin typeface="Helvetica Neue"/>
              <a:ea typeface="Helvetica Neue"/>
              <a:cs typeface="Helvetica Neue"/>
              <a:sym typeface="Helvetica Neue"/>
            </a:endParaRPr>
          </a:p>
        </p:txBody>
      </p:sp>
      <p:sp>
        <p:nvSpPr>
          <p:cNvPr id="416" name="Google Shape;416;p56"/>
          <p:cNvSpPr txBox="1"/>
          <p:nvPr/>
        </p:nvSpPr>
        <p:spPr>
          <a:xfrm>
            <a:off x="393375" y="356825"/>
            <a:ext cx="80670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TABLAS Y RELACIONES</a:t>
            </a:r>
            <a:endParaRPr b="0" i="0" sz="4500" u="none" cap="none" strike="noStrike">
              <a:solidFill>
                <a:srgbClr val="000000"/>
              </a:solidFill>
              <a:latin typeface="Arial"/>
              <a:ea typeface="Arial"/>
              <a:cs typeface="Arial"/>
              <a:sym typeface="Arial"/>
            </a:endParaRPr>
          </a:p>
        </p:txBody>
      </p:sp>
      <p:pic>
        <p:nvPicPr>
          <p:cNvPr id="417" name="Google Shape;417;p56"/>
          <p:cNvPicPr preferRelativeResize="0"/>
          <p:nvPr/>
        </p:nvPicPr>
        <p:blipFill rotWithShape="1">
          <a:blip r:embed="rId4">
            <a:alphaModFix/>
          </a:blip>
          <a:srcRect b="0" l="0" r="0" t="0"/>
          <a:stretch/>
        </p:blipFill>
        <p:spPr>
          <a:xfrm>
            <a:off x="6599575" y="1446675"/>
            <a:ext cx="1860700" cy="1860700"/>
          </a:xfrm>
          <a:prstGeom prst="rect">
            <a:avLst/>
          </a:prstGeom>
          <a:noFill/>
          <a:ln>
            <a:noFill/>
          </a:ln>
        </p:spPr>
      </p:pic>
      <p:sp>
        <p:nvSpPr>
          <p:cNvPr id="418" name="Google Shape;418;p56"/>
          <p:cNvSpPr txBox="1"/>
          <p:nvPr/>
        </p:nvSpPr>
        <p:spPr>
          <a:xfrm>
            <a:off x="596475" y="3687125"/>
            <a:ext cx="8067000" cy="461700"/>
          </a:xfrm>
          <a:prstGeom prst="rect">
            <a:avLst/>
          </a:prstGeom>
          <a:noFill/>
          <a:ln>
            <a:noFill/>
          </a:ln>
        </p:spPr>
        <p:txBody>
          <a:bodyPr anchorCtr="0" anchor="t" bIns="91425" lIns="91425" spcFirstLastPara="1" rIns="91425" wrap="square" tIns="91425">
            <a:spAutoFit/>
          </a:bodyPr>
          <a:lstStyle/>
          <a:p>
            <a:pPr indent="0" lvl="0" marL="0" marR="38100" rtl="0" algn="ctr">
              <a:lnSpc>
                <a:spcPct val="200000"/>
              </a:lnSpc>
              <a:spcBef>
                <a:spcPts val="0"/>
              </a:spcBef>
              <a:spcAft>
                <a:spcPts val="0"/>
              </a:spcAft>
              <a:buNone/>
            </a:pPr>
            <a:r>
              <a:rPr lang="es-419" sz="1800">
                <a:highlight>
                  <a:schemeClr val="accent6"/>
                </a:highlight>
                <a:latin typeface="Helvetica Neue Light"/>
                <a:ea typeface="Helvetica Neue Light"/>
                <a:cs typeface="Helvetica Neue Light"/>
                <a:sym typeface="Helvetica Neue Light"/>
              </a:rPr>
              <a:t>No podremos borrar datos que estén vinculados a otros datos de otra tabla</a:t>
            </a:r>
            <a:endParaRPr sz="1800">
              <a:highlight>
                <a:schemeClr val="accent6"/>
              </a:highlight>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22" name="Shape 422"/>
        <p:cNvGrpSpPr/>
        <p:nvPr/>
      </p:nvGrpSpPr>
      <p:grpSpPr>
        <a:xfrm>
          <a:off x="0" y="0"/>
          <a:ext cx="0" cy="0"/>
          <a:chOff x="0" y="0"/>
          <a:chExt cx="0" cy="0"/>
        </a:xfrm>
      </p:grpSpPr>
      <p:sp>
        <p:nvSpPr>
          <p:cNvPr id="423" name="Google Shape;423;p5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p:txBody>
      </p:sp>
      <p:pic>
        <p:nvPicPr>
          <p:cNvPr id="424" name="Google Shape;424;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5" name="Google Shape;425;p57"/>
          <p:cNvPicPr preferRelativeResize="0"/>
          <p:nvPr/>
        </p:nvPicPr>
        <p:blipFill rotWithShape="1">
          <a:blip r:embed="rId4">
            <a:alphaModFix/>
          </a:blip>
          <a:srcRect b="0" l="0" r="0" t="0"/>
          <a:stretch/>
        </p:blipFill>
        <p:spPr>
          <a:xfrm>
            <a:off x="7567925" y="341875"/>
            <a:ext cx="1186525" cy="118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1" name="Google Shape;431;p5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2600">
                <a:latin typeface="Anton"/>
                <a:ea typeface="Anton"/>
                <a:cs typeface="Anton"/>
                <a:sym typeface="Anton"/>
              </a:rPr>
              <a:t>S</a:t>
            </a:r>
            <a:r>
              <a:rPr b="0" i="1" lang="es-419" sz="2600" u="none" cap="none" strike="noStrike">
                <a:solidFill>
                  <a:srgbClr val="000000"/>
                </a:solidFill>
                <a:latin typeface="Anton"/>
                <a:ea typeface="Anton"/>
                <a:cs typeface="Anton"/>
                <a:sym typeface="Anton"/>
              </a:rPr>
              <a:t>ENTENCIA TRUNCATE EN ACCIÓN</a:t>
            </a:r>
            <a:endParaRPr b="0" i="0" sz="2600" u="none" cap="none" strike="noStrike">
              <a:solidFill>
                <a:srgbClr val="000000"/>
              </a:solidFill>
              <a:latin typeface="Arial"/>
              <a:ea typeface="Arial"/>
              <a:cs typeface="Arial"/>
              <a:sym typeface="Arial"/>
            </a:endParaRPr>
          </a:p>
        </p:txBody>
      </p:sp>
      <p:sp>
        <p:nvSpPr>
          <p:cNvPr id="432" name="Google Shape;432;p58"/>
          <p:cNvSpPr txBox="1"/>
          <p:nvPr/>
        </p:nvSpPr>
        <p:spPr>
          <a:xfrm>
            <a:off x="549688" y="4219934"/>
            <a:ext cx="82050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lang="es-419" sz="1800">
                <a:solidFill>
                  <a:schemeClr val="dk1"/>
                </a:solidFill>
                <a:latin typeface="Helvetica Neue Light"/>
                <a:ea typeface="Helvetica Neue Light"/>
                <a:cs typeface="Helvetica Neue Light"/>
                <a:sym typeface="Helvetica Neue Light"/>
              </a:rPr>
              <a:t>L</a:t>
            </a:r>
            <a:r>
              <a:rPr b="0" i="0" lang="es-419" sz="1800" u="none" cap="none" strike="noStrike">
                <a:solidFill>
                  <a:schemeClr val="dk1"/>
                </a:solidFill>
                <a:latin typeface="Helvetica Neue Light"/>
                <a:ea typeface="Helvetica Neue Light"/>
                <a:cs typeface="Helvetica Neue Light"/>
                <a:sym typeface="Helvetica Neue Light"/>
              </a:rPr>
              <a:t>uego, </a:t>
            </a:r>
            <a:r>
              <a:rPr lang="es-419" sz="1800">
                <a:solidFill>
                  <a:schemeClr val="dk1"/>
                </a:solidFill>
                <a:latin typeface="Helvetica Neue Light"/>
                <a:ea typeface="Helvetica Neue Light"/>
                <a:cs typeface="Helvetica Neue Light"/>
                <a:sym typeface="Helvetica Neue Light"/>
              </a:rPr>
              <a:t>ejecutamos</a:t>
            </a:r>
            <a:r>
              <a:rPr b="0" i="0" lang="es-419" sz="1800" u="none" cap="none" strike="noStrike">
                <a:solidFill>
                  <a:schemeClr val="dk1"/>
                </a:solidFill>
                <a:latin typeface="Helvetica Neue Light"/>
                <a:ea typeface="Helvetica Neue Light"/>
                <a:cs typeface="Helvetica Neue Light"/>
                <a:sym typeface="Helvetica Neue Light"/>
              </a:rPr>
              <a:t> en una pestaña de script la sentencia </a:t>
            </a:r>
            <a:r>
              <a:rPr b="1" i="0" lang="es-419" sz="1800" u="none" cap="none" strike="noStrike">
                <a:solidFill>
                  <a:schemeClr val="dk1"/>
                </a:solidFill>
                <a:latin typeface="Consolas"/>
                <a:ea typeface="Consolas"/>
                <a:cs typeface="Consolas"/>
                <a:sym typeface="Consolas"/>
              </a:rPr>
              <a:t>TRUNCATE TABLE </a:t>
            </a:r>
            <a:r>
              <a:rPr b="1" lang="es-419" sz="1800">
                <a:solidFill>
                  <a:schemeClr val="dk1"/>
                </a:solidFill>
                <a:latin typeface="Consolas"/>
                <a:ea typeface="Consolas"/>
                <a:cs typeface="Consolas"/>
                <a:sym typeface="Consolas"/>
              </a:rPr>
              <a:t>friend</a:t>
            </a:r>
            <a:r>
              <a:rPr b="0" i="0" lang="es-419" sz="1800" u="none" cap="none" strike="noStrike">
                <a:solidFill>
                  <a:schemeClr val="dk1"/>
                </a:solidFill>
                <a:latin typeface="Helvetica Neue Light"/>
                <a:ea typeface="Helvetica Neue Light"/>
                <a:cs typeface="Helvetica Neue Light"/>
                <a:sym typeface="Helvetica Neue Light"/>
              </a:rPr>
              <a:t>, para eliminarlos y así probar su efectividad.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33" name="Google Shape;433;p58"/>
          <p:cNvPicPr preferRelativeResize="0"/>
          <p:nvPr/>
        </p:nvPicPr>
        <p:blipFill rotWithShape="1">
          <a:blip r:embed="rId4">
            <a:alphaModFix/>
          </a:blip>
          <a:srcRect b="0" l="0" r="0" t="0"/>
          <a:stretch/>
        </p:blipFill>
        <p:spPr>
          <a:xfrm>
            <a:off x="7291900" y="300843"/>
            <a:ext cx="1634174" cy="639850"/>
          </a:xfrm>
          <a:prstGeom prst="rect">
            <a:avLst/>
          </a:prstGeom>
          <a:noFill/>
          <a:ln>
            <a:noFill/>
          </a:ln>
        </p:spPr>
      </p:pic>
      <p:sp>
        <p:nvSpPr>
          <p:cNvPr id="434" name="Google Shape;434;p58"/>
          <p:cNvSpPr txBox="1"/>
          <p:nvPr/>
        </p:nvSpPr>
        <p:spPr>
          <a:xfrm>
            <a:off x="620400" y="940696"/>
            <a:ext cx="79032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chemeClr val="dk1"/>
              </a:buClr>
              <a:buSzPts val="1900"/>
              <a:buFont typeface="Arial"/>
              <a:buNone/>
            </a:pPr>
            <a:r>
              <a:rPr lang="es-419" sz="1800">
                <a:solidFill>
                  <a:schemeClr val="dk1"/>
                </a:solidFill>
                <a:latin typeface="Helvetica Neue Light"/>
                <a:ea typeface="Helvetica Neue Light"/>
                <a:cs typeface="Helvetica Neue Light"/>
                <a:sym typeface="Helvetica Neue Light"/>
              </a:rPr>
              <a:t>Creemos nuevamente la tabla friend e ingresemos datos a la tabla (también se puede utilizar la opción </a:t>
            </a:r>
            <a:r>
              <a:rPr b="1" lang="es-419" sz="1800">
                <a:solidFill>
                  <a:schemeClr val="dk1"/>
                </a:solidFill>
                <a:latin typeface="Helvetica Neue"/>
                <a:ea typeface="Helvetica Neue"/>
                <a:cs typeface="Helvetica Neue"/>
                <a:sym typeface="Helvetica Neue"/>
              </a:rPr>
              <a:t>insert new row</a:t>
            </a:r>
            <a:r>
              <a:rPr lang="es-419" sz="1800">
                <a:solidFill>
                  <a:schemeClr val="dk1"/>
                </a:solidFill>
                <a:latin typeface="Helvetica Neue Light"/>
                <a:ea typeface="Helvetica Neue Light"/>
                <a:cs typeface="Helvetica Neue Light"/>
                <a:sym typeface="Helvetica Neue Light"/>
              </a:rPr>
              <a:t>):</a:t>
            </a:r>
            <a:endParaRPr sz="1800">
              <a:latin typeface="Calibri"/>
              <a:ea typeface="Calibri"/>
              <a:cs typeface="Calibri"/>
              <a:sym typeface="Calibri"/>
            </a:endParaRPr>
          </a:p>
        </p:txBody>
      </p:sp>
      <p:pic>
        <p:nvPicPr>
          <p:cNvPr id="435" name="Google Shape;435;p58"/>
          <p:cNvPicPr preferRelativeResize="0"/>
          <p:nvPr/>
        </p:nvPicPr>
        <p:blipFill>
          <a:blip r:embed="rId5">
            <a:alphaModFix/>
          </a:blip>
          <a:stretch>
            <a:fillRect/>
          </a:stretch>
        </p:blipFill>
        <p:spPr>
          <a:xfrm>
            <a:off x="1405213" y="1824925"/>
            <a:ext cx="6493925" cy="238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9" name="Shape 439"/>
        <p:cNvGrpSpPr/>
        <p:nvPr/>
      </p:nvGrpSpPr>
      <p:grpSpPr>
        <a:xfrm>
          <a:off x="0" y="0"/>
          <a:ext cx="0" cy="0"/>
          <a:chOff x="0" y="0"/>
          <a:chExt cx="0" cy="0"/>
        </a:xfrm>
      </p:grpSpPr>
      <p:sp>
        <p:nvSpPr>
          <p:cNvPr id="440" name="Google Shape;440;p5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4" name="Shape 444"/>
        <p:cNvGrpSpPr/>
        <p:nvPr/>
      </p:nvGrpSpPr>
      <p:grpSpPr>
        <a:xfrm>
          <a:off x="0" y="0"/>
          <a:ext cx="0" cy="0"/>
          <a:chOff x="0" y="0"/>
          <a:chExt cx="0" cy="0"/>
        </a:xfrm>
      </p:grpSpPr>
      <p:sp>
        <p:nvSpPr>
          <p:cNvPr id="445" name="Google Shape;445;p60"/>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FUNCIONES ESCALARES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1" name="Google Shape;451;p61"/>
          <p:cNvSpPr txBox="1"/>
          <p:nvPr/>
        </p:nvSpPr>
        <p:spPr>
          <a:xfrm>
            <a:off x="531000" y="1349375"/>
            <a:ext cx="6270300" cy="17898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Al igual que los lenguajes de programación en general, SQL incluye una serie de funciones denominadas </a:t>
            </a:r>
            <a:r>
              <a:rPr b="1" i="0" lang="es-419" sz="1800" u="none" cap="none" strike="noStrike">
                <a:solidFill>
                  <a:srgbClr val="000000"/>
                </a:solidFill>
                <a:latin typeface="Helvetica Neue"/>
                <a:ea typeface="Helvetica Neue"/>
                <a:cs typeface="Helvetica Neue"/>
                <a:sym typeface="Helvetica Neue"/>
              </a:rPr>
              <a:t>Funciones Escalares.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52" name="Google Shape;452;p61"/>
          <p:cNvSpPr txBox="1"/>
          <p:nvPr/>
        </p:nvSpPr>
        <p:spPr>
          <a:xfrm>
            <a:off x="393375" y="356825"/>
            <a:ext cx="8201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ESCALARES</a:t>
            </a:r>
            <a:endParaRPr b="0" i="0" sz="4500" u="none" cap="none" strike="noStrike">
              <a:solidFill>
                <a:srgbClr val="000000"/>
              </a:solidFill>
              <a:latin typeface="Arial"/>
              <a:ea typeface="Arial"/>
              <a:cs typeface="Arial"/>
              <a:sym typeface="Arial"/>
            </a:endParaRPr>
          </a:p>
        </p:txBody>
      </p:sp>
      <p:sp>
        <p:nvSpPr>
          <p:cNvPr id="453" name="Google Shape;453;p61"/>
          <p:cNvSpPr txBox="1"/>
          <p:nvPr/>
        </p:nvSpPr>
        <p:spPr>
          <a:xfrm>
            <a:off x="531000" y="3049825"/>
            <a:ext cx="8063400" cy="12930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100"/>
              <a:buFont typeface="Arial"/>
              <a:buNone/>
            </a:pPr>
            <a:r>
              <a:rPr b="1" i="0" lang="es-419" sz="1800" u="none" cap="none" strike="noStrike">
                <a:solidFill>
                  <a:schemeClr val="dk1"/>
                </a:solidFill>
                <a:latin typeface="Helvetica Neue"/>
                <a:ea typeface="Helvetica Neue"/>
                <a:cs typeface="Helvetica Neue"/>
                <a:sym typeface="Helvetica Neue"/>
              </a:rPr>
              <a:t>Permiten manipular datos cuando los recuperamos o antes de guardarlos</a:t>
            </a:r>
            <a:r>
              <a:rPr b="0" i="0" lang="es-419" sz="1800" u="none" cap="none" strike="noStrike">
                <a:solidFill>
                  <a:schemeClr val="dk1"/>
                </a:solidFill>
                <a:latin typeface="Helvetica Neue Light"/>
                <a:ea typeface="Helvetica Neue Light"/>
                <a:cs typeface="Helvetica Neue Light"/>
                <a:sym typeface="Helvetica Neue Light"/>
              </a:rPr>
              <a:t>, mediante operaciones predeterminadas, devolviendo un resultado específico</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acorde a lo esperado.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54" name="Google Shape;454;p61"/>
          <p:cNvPicPr preferRelativeResize="0"/>
          <p:nvPr/>
        </p:nvPicPr>
        <p:blipFill rotWithShape="1">
          <a:blip r:embed="rId4">
            <a:alphaModFix/>
          </a:blip>
          <a:srcRect b="0" l="0" r="0" t="0"/>
          <a:stretch/>
        </p:blipFill>
        <p:spPr>
          <a:xfrm>
            <a:off x="7048225" y="1163463"/>
            <a:ext cx="1546175" cy="154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6</a:t>
            </a:r>
            <a:endParaRPr i="1" sz="2000">
              <a:latin typeface="Anton"/>
              <a:ea typeface="Anton"/>
              <a:cs typeface="Anton"/>
              <a:sym typeface="Anton"/>
            </a:endParaRPr>
          </a:p>
        </p:txBody>
      </p:sp>
      <p:pic>
        <p:nvPicPr>
          <p:cNvPr id="83" name="Google Shape;83;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85" name="Google Shape;85;p17"/>
          <p:cNvSpPr/>
          <p:nvPr/>
        </p:nvSpPr>
        <p:spPr>
          <a:xfrm>
            <a:off x="4238813" y="1955333"/>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FUNCIONES DE TRANSFORMACIÓN</a:t>
            </a:r>
            <a:endParaRPr b="1" i="0" sz="1100" u="none" cap="none" strike="noStrike">
              <a:solidFill>
                <a:srgbClr val="222222"/>
              </a:solidFill>
              <a:latin typeface="Helvetica Neue"/>
              <a:ea typeface="Helvetica Neue"/>
              <a:cs typeface="Helvetica Neue"/>
              <a:sym typeface="Helvetica Neue"/>
            </a:endParaRPr>
          </a:p>
        </p:txBody>
      </p:sp>
      <p:sp>
        <p:nvSpPr>
          <p:cNvPr id="86" name="Google Shape;86;p17"/>
          <p:cNvSpPr/>
          <p:nvPr/>
        </p:nvSpPr>
        <p:spPr>
          <a:xfrm>
            <a:off x="295972" y="2384250"/>
            <a:ext cx="19146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300" u="none" cap="none" strike="noStrike">
                <a:solidFill>
                  <a:srgbClr val="FFFFFF"/>
                </a:solidFill>
                <a:latin typeface="Helvetica Neue"/>
                <a:ea typeface="Helvetica Neue"/>
                <a:cs typeface="Helvetica Neue"/>
                <a:sym typeface="Helvetica Neue"/>
              </a:rPr>
              <a:t>CONSULTAS SQL</a:t>
            </a:r>
            <a:endParaRPr b="1" i="0" sz="1300" u="none" cap="none" strike="noStrike">
              <a:solidFill>
                <a:srgbClr val="FFFFFF"/>
              </a:solidFill>
              <a:latin typeface="Helvetica Neue"/>
              <a:ea typeface="Helvetica Neue"/>
              <a:cs typeface="Helvetica Neue"/>
              <a:sym typeface="Helvetica Neue"/>
            </a:endParaRPr>
          </a:p>
        </p:txBody>
      </p:sp>
      <p:sp>
        <p:nvSpPr>
          <p:cNvPr id="87" name="Google Shape;87;p17"/>
          <p:cNvSpPr/>
          <p:nvPr/>
        </p:nvSpPr>
        <p:spPr>
          <a:xfrm>
            <a:off x="4238813" y="106920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FUNCIONES ESCALARES</a:t>
            </a:r>
            <a:endParaRPr b="1" i="0" sz="1100" u="none" cap="none" strike="noStrike">
              <a:solidFill>
                <a:srgbClr val="222222"/>
              </a:solidFill>
              <a:latin typeface="Helvetica Neue"/>
              <a:ea typeface="Helvetica Neue"/>
              <a:cs typeface="Helvetica Neue"/>
              <a:sym typeface="Helvetica Neue"/>
            </a:endParaRPr>
          </a:p>
        </p:txBody>
      </p:sp>
      <p:cxnSp>
        <p:nvCxnSpPr>
          <p:cNvPr id="88" name="Google Shape;88;p17"/>
          <p:cNvCxnSpPr>
            <a:stCxn id="86" idx="3"/>
            <a:endCxn id="87" idx="1"/>
          </p:cNvCxnSpPr>
          <p:nvPr/>
        </p:nvCxnSpPr>
        <p:spPr>
          <a:xfrm flipH="1" rot="10800000">
            <a:off x="2210572" y="1370550"/>
            <a:ext cx="2028300" cy="13149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89" name="Google Shape;89;p17"/>
          <p:cNvCxnSpPr>
            <a:stCxn id="86" idx="3"/>
            <a:endCxn id="85" idx="1"/>
          </p:cNvCxnSpPr>
          <p:nvPr/>
        </p:nvCxnSpPr>
        <p:spPr>
          <a:xfrm flipH="1" rot="10800000">
            <a:off x="2210572" y="2256450"/>
            <a:ext cx="2028300" cy="4290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90" name="Google Shape;90;p17"/>
          <p:cNvSpPr/>
          <p:nvPr/>
        </p:nvSpPr>
        <p:spPr>
          <a:xfrm>
            <a:off x="4238813" y="2828009"/>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DATA DEFINITION LANGUAGE</a:t>
            </a:r>
            <a:endParaRPr b="1" i="0" sz="1100" u="none" cap="none" strike="noStrike">
              <a:solidFill>
                <a:srgbClr val="222222"/>
              </a:solidFill>
              <a:latin typeface="Helvetica Neue"/>
              <a:ea typeface="Helvetica Neue"/>
              <a:cs typeface="Helvetica Neue"/>
              <a:sym typeface="Helvetica Neue"/>
            </a:endParaRPr>
          </a:p>
        </p:txBody>
      </p:sp>
      <p:cxnSp>
        <p:nvCxnSpPr>
          <p:cNvPr id="91" name="Google Shape;91;p17"/>
          <p:cNvCxnSpPr>
            <a:stCxn id="86" idx="3"/>
            <a:endCxn id="90" idx="1"/>
          </p:cNvCxnSpPr>
          <p:nvPr/>
        </p:nvCxnSpPr>
        <p:spPr>
          <a:xfrm>
            <a:off x="2210572" y="2685450"/>
            <a:ext cx="2028300" cy="4437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92" name="Google Shape;92;p17"/>
          <p:cNvSpPr/>
          <p:nvPr/>
        </p:nvSpPr>
        <p:spPr>
          <a:xfrm>
            <a:off x="4238813" y="3728959"/>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SENTENCIAS DE MANIPULACIÓN DE OBJETOS DE BB.DD.</a:t>
            </a:r>
            <a:endParaRPr b="1" i="0" sz="1100" u="none" cap="none" strike="noStrike">
              <a:solidFill>
                <a:srgbClr val="222222"/>
              </a:solidFill>
              <a:latin typeface="Helvetica Neue"/>
              <a:ea typeface="Helvetica Neue"/>
              <a:cs typeface="Helvetica Neue"/>
              <a:sym typeface="Helvetica Neue"/>
            </a:endParaRPr>
          </a:p>
        </p:txBody>
      </p:sp>
      <p:cxnSp>
        <p:nvCxnSpPr>
          <p:cNvPr id="93" name="Google Shape;93;p17"/>
          <p:cNvCxnSpPr>
            <a:stCxn id="86" idx="3"/>
            <a:endCxn id="92" idx="1"/>
          </p:cNvCxnSpPr>
          <p:nvPr/>
        </p:nvCxnSpPr>
        <p:spPr>
          <a:xfrm>
            <a:off x="2210572" y="2685450"/>
            <a:ext cx="2028300" cy="13446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94" name="Google Shape;94;p17"/>
          <p:cNvSpPr/>
          <p:nvPr/>
        </p:nvSpPr>
        <p:spPr>
          <a:xfrm>
            <a:off x="6855988" y="282800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CONCEPTO Y ELEMENTOS</a:t>
            </a:r>
            <a:endParaRPr b="1" i="0" sz="1100" u="none" cap="none" strike="noStrike">
              <a:solidFill>
                <a:srgbClr val="222222"/>
              </a:solidFill>
              <a:latin typeface="Helvetica Neue"/>
              <a:ea typeface="Helvetica Neue"/>
              <a:cs typeface="Helvetica Neue"/>
              <a:sym typeface="Helvetica Neue"/>
            </a:endParaRPr>
          </a:p>
        </p:txBody>
      </p:sp>
      <p:sp>
        <p:nvSpPr>
          <p:cNvPr id="95" name="Google Shape;95;p17"/>
          <p:cNvSpPr/>
          <p:nvPr/>
        </p:nvSpPr>
        <p:spPr>
          <a:xfrm>
            <a:off x="6855988" y="3728942"/>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CREATE, DROP, ALTER, TRUNCATE</a:t>
            </a:r>
            <a:endParaRPr b="1" i="0" sz="1100" u="none" cap="none" strike="noStrike">
              <a:solidFill>
                <a:srgbClr val="222222"/>
              </a:solidFill>
              <a:latin typeface="Helvetica Neue"/>
              <a:ea typeface="Helvetica Neue"/>
              <a:cs typeface="Helvetica Neue"/>
              <a:sym typeface="Helvetica Neue"/>
            </a:endParaRPr>
          </a:p>
        </p:txBody>
      </p:sp>
      <p:cxnSp>
        <p:nvCxnSpPr>
          <p:cNvPr id="96" name="Google Shape;96;p17"/>
          <p:cNvCxnSpPr>
            <a:stCxn id="92" idx="3"/>
            <a:endCxn id="95" idx="1"/>
          </p:cNvCxnSpPr>
          <p:nvPr/>
        </p:nvCxnSpPr>
        <p:spPr>
          <a:xfrm>
            <a:off x="5896613" y="4030159"/>
            <a:ext cx="959400" cy="0"/>
          </a:xfrm>
          <a:prstGeom prst="straightConnector1">
            <a:avLst/>
          </a:prstGeom>
          <a:noFill/>
          <a:ln cap="flat" cmpd="sng" w="9525">
            <a:solidFill>
              <a:srgbClr val="CCCCCC"/>
            </a:solidFill>
            <a:prstDash val="solid"/>
            <a:round/>
            <a:headEnd len="sm" w="sm" type="none"/>
            <a:tailEnd len="med" w="med" type="oval"/>
          </a:ln>
        </p:spPr>
      </p:cxnSp>
      <p:cxnSp>
        <p:nvCxnSpPr>
          <p:cNvPr id="97" name="Google Shape;97;p17"/>
          <p:cNvCxnSpPr>
            <a:stCxn id="90" idx="3"/>
            <a:endCxn id="94" idx="1"/>
          </p:cNvCxnSpPr>
          <p:nvPr/>
        </p:nvCxnSpPr>
        <p:spPr>
          <a:xfrm>
            <a:off x="5896613" y="3129209"/>
            <a:ext cx="959400" cy="0"/>
          </a:xfrm>
          <a:prstGeom prst="straightConnector1">
            <a:avLst/>
          </a:prstGeom>
          <a:noFill/>
          <a:ln cap="flat" cmpd="sng" w="9525">
            <a:solidFill>
              <a:srgbClr val="CCCCCC"/>
            </a:solidFill>
            <a:prstDash val="solid"/>
            <a:round/>
            <a:headEnd len="sm" w="sm" type="none"/>
            <a:tailEnd len="med" w="med" type="oval"/>
          </a:ln>
        </p:spPr>
      </p:cxnSp>
      <p:sp>
        <p:nvSpPr>
          <p:cNvPr id="98" name="Google Shape;98;p17"/>
          <p:cNvSpPr/>
          <p:nvPr/>
        </p:nvSpPr>
        <p:spPr>
          <a:xfrm>
            <a:off x="6855988" y="10692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419" sz="1100" u="none" cap="none" strike="noStrike">
                <a:solidFill>
                  <a:srgbClr val="222222"/>
                </a:solidFill>
                <a:latin typeface="Helvetica Neue"/>
                <a:ea typeface="Helvetica Neue"/>
                <a:cs typeface="Helvetica Neue"/>
                <a:sym typeface="Helvetica Neue"/>
              </a:rPr>
              <a:t>FUNCIONES PROPIAS DE MYSQL</a:t>
            </a:r>
            <a:endParaRPr b="1" i="0" sz="1100" u="none" cap="none" strike="noStrike">
              <a:solidFill>
                <a:srgbClr val="222222"/>
              </a:solidFill>
              <a:latin typeface="Helvetica Neue"/>
              <a:ea typeface="Helvetica Neue"/>
              <a:cs typeface="Helvetica Neue"/>
              <a:sym typeface="Helvetica Neue"/>
            </a:endParaRPr>
          </a:p>
        </p:txBody>
      </p:sp>
      <p:cxnSp>
        <p:nvCxnSpPr>
          <p:cNvPr id="99" name="Google Shape;99;p17"/>
          <p:cNvCxnSpPr>
            <a:stCxn id="87" idx="3"/>
            <a:endCxn id="98" idx="1"/>
          </p:cNvCxnSpPr>
          <p:nvPr/>
        </p:nvCxnSpPr>
        <p:spPr>
          <a:xfrm>
            <a:off x="5896613" y="1370400"/>
            <a:ext cx="959400" cy="0"/>
          </a:xfrm>
          <a:prstGeom prst="straightConnector1">
            <a:avLst/>
          </a:prstGeom>
          <a:noFill/>
          <a:ln cap="flat" cmpd="sng" w="9525">
            <a:solidFill>
              <a:srgbClr val="D9D9D9"/>
            </a:solidFill>
            <a:prstDash val="solid"/>
            <a:round/>
            <a:headEnd len="sm" w="sm" type="none"/>
            <a:tailEnd len="med" w="med" type="oval"/>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0" name="Google Shape;460;p62"/>
          <p:cNvSpPr txBox="1"/>
          <p:nvPr/>
        </p:nvSpPr>
        <p:spPr>
          <a:xfrm>
            <a:off x="530850" y="1351975"/>
            <a:ext cx="8223600" cy="34410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900" u="none" cap="none" strike="noStrike">
                <a:solidFill>
                  <a:srgbClr val="000000"/>
                </a:solidFill>
                <a:latin typeface="Helvetica Neue Light"/>
                <a:ea typeface="Helvetica Neue Light"/>
                <a:cs typeface="Helvetica Neue Light"/>
                <a:sym typeface="Helvetica Neue Light"/>
              </a:rPr>
              <a:t>Algunas ventajas de implementarlas, son:</a:t>
            </a:r>
            <a:endParaRPr b="0" i="0" sz="19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Reducir el re-trabajo de la lógica comercial.</a:t>
            </a:r>
            <a:endParaRPr b="0" i="0" sz="19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Evitar la inconsistencia de datos que provenga de un software.</a:t>
            </a:r>
            <a:endParaRPr b="0" i="0" sz="19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Ayudar a reducir el tráfico de red de aplicaciones cliente/servidor.</a:t>
            </a:r>
            <a:endParaRPr b="0" i="0" sz="19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900" u="none" cap="none" strike="noStrike">
                <a:solidFill>
                  <a:srgbClr val="000000"/>
                </a:solidFill>
                <a:latin typeface="Helvetica Neue Light"/>
                <a:ea typeface="Helvetica Neue Light"/>
                <a:cs typeface="Helvetica Neue Light"/>
                <a:sym typeface="Helvetica Neue Light"/>
              </a:rPr>
              <a:t>Mejorar en gran medida el rendimiento de los sistemas.</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461" name="Google Shape;461;p62"/>
          <p:cNvSpPr txBox="1"/>
          <p:nvPr/>
        </p:nvSpPr>
        <p:spPr>
          <a:xfrm>
            <a:off x="393375" y="356825"/>
            <a:ext cx="8418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ESCALARES: VENTAJAS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7" name="Google Shape;467;p63"/>
          <p:cNvSpPr txBox="1"/>
          <p:nvPr/>
        </p:nvSpPr>
        <p:spPr>
          <a:xfrm>
            <a:off x="361700" y="1560025"/>
            <a:ext cx="6170100" cy="17508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Existen dos tipos de funciones escalares en Mysql:</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342900" lvl="0" marL="457200" marR="3810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funciones integradas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150000"/>
              </a:lnSpc>
              <a:spcBef>
                <a:spcPts val="0"/>
              </a:spcBef>
              <a:spcAft>
                <a:spcPts val="0"/>
              </a:spcAft>
              <a:buClr>
                <a:srgbClr val="3CEFAB"/>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funciones almacenadas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68" name="Google Shape;468;p63"/>
          <p:cNvSpPr txBox="1"/>
          <p:nvPr/>
        </p:nvSpPr>
        <p:spPr>
          <a:xfrm>
            <a:off x="361700" y="356825"/>
            <a:ext cx="8318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TIPOS DE FUNCIONES ESCALARES</a:t>
            </a:r>
            <a:endParaRPr b="0" i="0" sz="4500" u="none" cap="none" strike="noStrike">
              <a:solidFill>
                <a:srgbClr val="000000"/>
              </a:solidFill>
              <a:latin typeface="Arial"/>
              <a:ea typeface="Arial"/>
              <a:cs typeface="Arial"/>
              <a:sym typeface="Arial"/>
            </a:endParaRPr>
          </a:p>
        </p:txBody>
      </p:sp>
      <p:pic>
        <p:nvPicPr>
          <p:cNvPr id="469" name="Google Shape;469;p63"/>
          <p:cNvPicPr preferRelativeResize="0"/>
          <p:nvPr/>
        </p:nvPicPr>
        <p:blipFill rotWithShape="1">
          <a:blip r:embed="rId4">
            <a:alphaModFix/>
          </a:blip>
          <a:srcRect b="0" l="8921" r="8929" t="0"/>
          <a:stretch/>
        </p:blipFill>
        <p:spPr>
          <a:xfrm>
            <a:off x="6827137" y="1489600"/>
            <a:ext cx="1659163" cy="2019738"/>
          </a:xfrm>
          <a:prstGeom prst="rect">
            <a:avLst/>
          </a:prstGeom>
          <a:noFill/>
          <a:ln>
            <a:noFill/>
          </a:ln>
        </p:spPr>
      </p:pic>
      <p:sp>
        <p:nvSpPr>
          <p:cNvPr id="470" name="Google Shape;470;p63"/>
          <p:cNvSpPr txBox="1"/>
          <p:nvPr/>
        </p:nvSpPr>
        <p:spPr>
          <a:xfrm>
            <a:off x="463650" y="3932025"/>
            <a:ext cx="8216700" cy="4617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Trabajaremos en esta instancia con las </a:t>
            </a:r>
            <a:r>
              <a:rPr b="1" lang="es-419" sz="1800">
                <a:solidFill>
                  <a:schemeClr val="dk1"/>
                </a:solidFill>
                <a:latin typeface="Helvetica Neue"/>
                <a:ea typeface="Helvetica Neue"/>
                <a:cs typeface="Helvetica Neue"/>
                <a:sym typeface="Helvetica Neue"/>
              </a:rPr>
              <a:t>funciones integradas.</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6" name="Google Shape;476;p64"/>
          <p:cNvSpPr txBox="1"/>
          <p:nvPr/>
        </p:nvSpPr>
        <p:spPr>
          <a:xfrm>
            <a:off x="438225" y="1404925"/>
            <a:ext cx="8271600" cy="32547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lang="es-419" sz="1900">
                <a:latin typeface="Helvetica Neue Light"/>
                <a:ea typeface="Helvetica Neue Light"/>
                <a:cs typeface="Helvetica Neue Light"/>
                <a:sym typeface="Helvetica Neue Light"/>
              </a:rPr>
              <a:t>S</a:t>
            </a:r>
            <a:r>
              <a:rPr i="0" lang="es-419" sz="1900" u="none" cap="none" strike="noStrike">
                <a:solidFill>
                  <a:srgbClr val="000000"/>
                </a:solidFill>
                <a:latin typeface="Helvetica Neue Light"/>
                <a:ea typeface="Helvetica Neue Light"/>
                <a:cs typeface="Helvetica Neue Light"/>
                <a:sym typeface="Helvetica Neue Light"/>
              </a:rPr>
              <a:t>e clasifican bajo las siguientes categorías:</a:t>
            </a:r>
            <a:endParaRPr i="0" sz="19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de cadenas.</a:t>
            </a:r>
            <a:endParaRPr i="0" sz="1900" u="none" cap="none" strike="noStrike">
              <a:solidFill>
                <a:srgbClr val="000000"/>
              </a:solidFill>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numéricas.</a:t>
            </a:r>
            <a:endParaRPr i="0" sz="1900" u="none" cap="none" strike="noStrike">
              <a:solidFill>
                <a:srgbClr val="000000"/>
              </a:solidFill>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de fecha.</a:t>
            </a:r>
            <a:endParaRPr i="0" sz="1900" u="none" cap="none" strike="noStrike">
              <a:solidFill>
                <a:srgbClr val="000000"/>
              </a:solidFill>
              <a:latin typeface="Helvetica Neue Light"/>
              <a:ea typeface="Helvetica Neue Light"/>
              <a:cs typeface="Helvetica Neue Light"/>
              <a:sym typeface="Helvetica Neue Light"/>
            </a:endParaRPr>
          </a:p>
          <a:p>
            <a:pPr indent="-349250" lvl="0" marL="914400" marR="38100" rtl="0" algn="l">
              <a:lnSpc>
                <a:spcPct val="200000"/>
              </a:lnSpc>
              <a:spcBef>
                <a:spcPts val="0"/>
              </a:spcBef>
              <a:spcAft>
                <a:spcPts val="0"/>
              </a:spcAft>
              <a:buClr>
                <a:srgbClr val="3CEFAB"/>
              </a:buClr>
              <a:buSzPts val="1900"/>
              <a:buFont typeface="Helvetica Neue Light"/>
              <a:buChar char="●"/>
            </a:pPr>
            <a:r>
              <a:rPr lang="es-419" sz="1900">
                <a:latin typeface="Helvetica Neue Light"/>
                <a:ea typeface="Helvetica Neue Light"/>
                <a:cs typeface="Helvetica Neue Light"/>
                <a:sym typeface="Helvetica Neue Light"/>
              </a:rPr>
              <a:t>F</a:t>
            </a:r>
            <a:r>
              <a:rPr i="0" lang="es-419" sz="1900" u="none" cap="none" strike="noStrike">
                <a:solidFill>
                  <a:srgbClr val="000000"/>
                </a:solidFill>
                <a:latin typeface="Helvetica Neue Light"/>
                <a:ea typeface="Helvetica Neue Light"/>
                <a:cs typeface="Helvetica Neue Light"/>
                <a:sym typeface="Helvetica Neue Light"/>
              </a:rPr>
              <a:t>unciones agregadas.</a:t>
            </a:r>
            <a:endParaRPr i="0" sz="1900" u="none" cap="none" strike="noStrike">
              <a:solidFill>
                <a:srgbClr val="000000"/>
              </a:solidFill>
              <a:latin typeface="Helvetica Neue Light"/>
              <a:ea typeface="Helvetica Neue Light"/>
              <a:cs typeface="Helvetica Neue Light"/>
              <a:sym typeface="Helvetica Neue Light"/>
            </a:endParaRPr>
          </a:p>
        </p:txBody>
      </p:sp>
      <p:sp>
        <p:nvSpPr>
          <p:cNvPr id="477" name="Google Shape;477;p64"/>
          <p:cNvSpPr txBox="1"/>
          <p:nvPr/>
        </p:nvSpPr>
        <p:spPr>
          <a:xfrm>
            <a:off x="393375" y="356825"/>
            <a:ext cx="8361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INTEGRADAS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1" name="Shape 481"/>
        <p:cNvGrpSpPr/>
        <p:nvPr/>
      </p:nvGrpSpPr>
      <p:grpSpPr>
        <a:xfrm>
          <a:off x="0" y="0"/>
          <a:ext cx="0" cy="0"/>
          <a:chOff x="0" y="0"/>
          <a:chExt cx="0" cy="0"/>
        </a:xfrm>
      </p:grpSpPr>
      <p:sp>
        <p:nvSpPr>
          <p:cNvPr id="482" name="Google Shape;482;p65"/>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DE CADENA</a:t>
            </a:r>
            <a:endParaRPr b="0" i="1" sz="3600" u="none" cap="none" strike="noStrike">
              <a:solidFill>
                <a:schemeClr val="dk1"/>
              </a:solidFill>
              <a:latin typeface="Anton"/>
              <a:ea typeface="Anton"/>
              <a:cs typeface="Anton"/>
              <a:sym typeface="Anton"/>
            </a:endParaRPr>
          </a:p>
        </p:txBody>
      </p:sp>
      <p:pic>
        <p:nvPicPr>
          <p:cNvPr id="483" name="Google Shape;483;p6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9" name="Google Shape;489;p66"/>
          <p:cNvSpPr txBox="1"/>
          <p:nvPr/>
        </p:nvSpPr>
        <p:spPr>
          <a:xfrm>
            <a:off x="637575" y="1528113"/>
            <a:ext cx="7349100" cy="10971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Nos </a:t>
            </a:r>
            <a:r>
              <a:rPr b="1" i="0" lang="es-419" sz="1800" u="none" cap="none" strike="noStrike">
                <a:solidFill>
                  <a:srgbClr val="000000"/>
                </a:solidFill>
                <a:latin typeface="Helvetica Neue"/>
                <a:ea typeface="Helvetica Neue"/>
                <a:cs typeface="Helvetica Neue"/>
                <a:sym typeface="Helvetica Neue"/>
              </a:rPr>
              <a:t>permiten operar</a:t>
            </a:r>
            <a:r>
              <a:rPr b="0" i="0" lang="es-419" sz="1800" u="none" cap="none" strike="noStrike">
                <a:solidFill>
                  <a:srgbClr val="000000"/>
                </a:solidFill>
                <a:latin typeface="Helvetica Neue Light"/>
                <a:ea typeface="Helvetica Neue Light"/>
                <a:cs typeface="Helvetica Neue Light"/>
                <a:sym typeface="Helvetica Neue Light"/>
              </a:rPr>
              <a:t> con cualquier tipo de </a:t>
            </a:r>
            <a:r>
              <a:rPr b="1" i="0" lang="es-419" sz="1800" u="none" cap="none" strike="noStrike">
                <a:solidFill>
                  <a:srgbClr val="000000"/>
                </a:solidFill>
                <a:latin typeface="Helvetica Neue"/>
                <a:ea typeface="Helvetica Neue"/>
                <a:cs typeface="Helvetica Neue"/>
                <a:sym typeface="Helvetica Neue"/>
              </a:rPr>
              <a:t>cadena de caracteres</a:t>
            </a:r>
            <a:r>
              <a:rPr b="0" i="0" lang="es-419" sz="1800" u="none" cap="none" strike="noStrike">
                <a:solidFill>
                  <a:srgbClr val="000000"/>
                </a:solidFill>
                <a:latin typeface="Helvetica Neue Light"/>
                <a:ea typeface="Helvetica Neue Light"/>
                <a:cs typeface="Helvetica Neue Light"/>
                <a:sym typeface="Helvetica Neue Light"/>
              </a:rPr>
              <a:t> almacenada en una tabla (</a:t>
            </a:r>
            <a:r>
              <a:rPr b="0" i="1" lang="es-419" sz="1800" u="none" cap="none" strike="noStrike">
                <a:solidFill>
                  <a:srgbClr val="000000"/>
                </a:solidFill>
                <a:latin typeface="Helvetica Neue Light"/>
                <a:ea typeface="Helvetica Neue Light"/>
                <a:cs typeface="Helvetica Neue Light"/>
                <a:sym typeface="Helvetica Neue Light"/>
              </a:rPr>
              <a:t>o por almacenarse</a:t>
            </a:r>
            <a:r>
              <a:rPr b="0" i="0" lang="es-419"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90" name="Google Shape;490;p66"/>
          <p:cNvSpPr txBox="1"/>
          <p:nvPr/>
        </p:nvSpPr>
        <p:spPr>
          <a:xfrm>
            <a:off x="302924" y="356825"/>
            <a:ext cx="8451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DE CADENA</a:t>
            </a:r>
            <a:endParaRPr b="0" i="0" sz="4500" u="none" cap="none" strike="noStrike">
              <a:solidFill>
                <a:srgbClr val="000000"/>
              </a:solidFill>
              <a:latin typeface="Arial"/>
              <a:ea typeface="Arial"/>
              <a:cs typeface="Arial"/>
              <a:sym typeface="Arial"/>
            </a:endParaRPr>
          </a:p>
        </p:txBody>
      </p:sp>
      <p:pic>
        <p:nvPicPr>
          <p:cNvPr id="491" name="Google Shape;491;p66"/>
          <p:cNvPicPr preferRelativeResize="0"/>
          <p:nvPr/>
        </p:nvPicPr>
        <p:blipFill rotWithShape="1">
          <a:blip r:embed="rId4">
            <a:alphaModFix/>
          </a:blip>
          <a:srcRect b="0" l="8921" r="8929" t="0"/>
          <a:stretch/>
        </p:blipFill>
        <p:spPr>
          <a:xfrm>
            <a:off x="7866775" y="1393150"/>
            <a:ext cx="1012125" cy="1232084"/>
          </a:xfrm>
          <a:prstGeom prst="rect">
            <a:avLst/>
          </a:prstGeom>
          <a:noFill/>
          <a:ln>
            <a:noFill/>
          </a:ln>
        </p:spPr>
      </p:pic>
      <p:sp>
        <p:nvSpPr>
          <p:cNvPr id="492" name="Google Shape;492;p66"/>
          <p:cNvSpPr txBox="1"/>
          <p:nvPr/>
        </p:nvSpPr>
        <p:spPr>
          <a:xfrm>
            <a:off x="478500" y="3086400"/>
            <a:ext cx="8187000" cy="17931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Podemos, entre otras cosas: </a:t>
            </a:r>
            <a:r>
              <a:rPr i="1" lang="es-419" sz="1900">
                <a:solidFill>
                  <a:schemeClr val="dk1"/>
                </a:solidFill>
                <a:latin typeface="Helvetica Neue Light"/>
                <a:ea typeface="Helvetica Neue Light"/>
                <a:cs typeface="Helvetica Neue Light"/>
                <a:sym typeface="Helvetica Neue Light"/>
              </a:rPr>
              <a:t>convertir el texto a mayúsculas, minúsculas, concatenar strings, cortar una porción del texto, eliminar espacios, revertir el texto, contar caracteres</a:t>
            </a:r>
            <a:r>
              <a:rPr lang="es-419" sz="1900">
                <a:solidFill>
                  <a:schemeClr val="dk1"/>
                </a:solidFill>
                <a:latin typeface="Helvetica Neue Light"/>
                <a:ea typeface="Helvetica Neue Light"/>
                <a:cs typeface="Helvetica Neue Light"/>
                <a:sym typeface="Helvetica Neue Light"/>
              </a:rPr>
              <a:t>, entre decenas de más funciones</a:t>
            </a:r>
            <a:endParaRPr sz="19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7"/>
          <p:cNvSpPr/>
          <p:nvPr/>
        </p:nvSpPr>
        <p:spPr>
          <a:xfrm>
            <a:off x="0" y="2254050"/>
            <a:ext cx="5001000" cy="2889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8" name="Google Shape;498;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9" name="Google Shape;499;p67"/>
          <p:cNvSpPr txBox="1"/>
          <p:nvPr/>
        </p:nvSpPr>
        <p:spPr>
          <a:xfrm>
            <a:off x="568050" y="1295675"/>
            <a:ext cx="8186400" cy="6567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Fusiona cadenas de caracteres en un único bloque de datos.</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500" name="Google Shape;500;p67"/>
          <p:cNvSpPr txBox="1"/>
          <p:nvPr/>
        </p:nvSpPr>
        <p:spPr>
          <a:xfrm>
            <a:off x="439875" y="415675"/>
            <a:ext cx="7950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EJEMPLOS: </a:t>
            </a:r>
            <a:r>
              <a:rPr i="1" lang="es-419" sz="4500">
                <a:solidFill>
                  <a:schemeClr val="dk1"/>
                </a:solidFill>
                <a:latin typeface="Anton"/>
                <a:ea typeface="Anton"/>
                <a:cs typeface="Anton"/>
                <a:sym typeface="Anton"/>
              </a:rPr>
              <a:t>CONCAT</a:t>
            </a:r>
            <a:r>
              <a:rPr b="0" i="1" lang="es-419" sz="4500" u="none" cap="none" strike="noStrike">
                <a:solidFill>
                  <a:schemeClr val="dk1"/>
                </a:solidFill>
                <a:latin typeface="Anton"/>
                <a:ea typeface="Anton"/>
                <a:cs typeface="Anton"/>
                <a:sym typeface="Anton"/>
              </a:rPr>
              <a:t>()</a:t>
            </a:r>
            <a:endParaRPr b="0" i="0" sz="4500" u="none" cap="none" strike="noStrike">
              <a:solidFill>
                <a:schemeClr val="dk1"/>
              </a:solidFill>
              <a:latin typeface="Arial"/>
              <a:ea typeface="Arial"/>
              <a:cs typeface="Arial"/>
              <a:sym typeface="Arial"/>
            </a:endParaRPr>
          </a:p>
        </p:txBody>
      </p:sp>
      <p:sp>
        <p:nvSpPr>
          <p:cNvPr id="501" name="Google Shape;501;p67"/>
          <p:cNvSpPr txBox="1"/>
          <p:nvPr/>
        </p:nvSpPr>
        <p:spPr>
          <a:xfrm>
            <a:off x="63300" y="3089725"/>
            <a:ext cx="4874400" cy="15699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concat</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first_name</a:t>
            </a:r>
            <a:r>
              <a:rPr b="0" i="0" lang="es-419" sz="1800" u="none" cap="none" strike="noStrike">
                <a:solidFill>
                  <a:schemeClr val="lt1"/>
                </a:solidFill>
                <a:latin typeface="Consolas"/>
                <a:ea typeface="Consolas"/>
                <a:cs typeface="Consolas"/>
                <a:sym typeface="Consolas"/>
              </a:rPr>
              <a:t>, last_name)</a:t>
            </a:r>
            <a:endParaRPr b="0" i="0" sz="1800" u="none" cap="none" strike="noStrike">
              <a:solidFill>
                <a:schemeClr val="accent1"/>
              </a:solidFill>
              <a:latin typeface="Consolas"/>
              <a:ea typeface="Consolas"/>
              <a:cs typeface="Consolas"/>
              <a:sym typeface="Consolas"/>
            </a:endParaRPr>
          </a:p>
          <a:p>
            <a:pPr indent="457200" lvl="0" marL="45720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AS</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complete_name</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system_user</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02" name="Google Shape;502;p67"/>
          <p:cNvSpPr txBox="1"/>
          <p:nvPr/>
        </p:nvSpPr>
        <p:spPr>
          <a:xfrm>
            <a:off x="5254050" y="2385600"/>
            <a:ext cx="3500400" cy="21240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Podemos, por ejemplo, unificar en un campo llamado </a:t>
            </a:r>
            <a:r>
              <a:rPr b="1" lang="es-419" sz="1800">
                <a:solidFill>
                  <a:schemeClr val="dk1"/>
                </a:solidFill>
                <a:latin typeface="Helvetica Neue"/>
                <a:ea typeface="Helvetica Neue"/>
                <a:cs typeface="Helvetica Neue"/>
                <a:sym typeface="Helvetica Neue"/>
              </a:rPr>
              <a:t>complete_name</a:t>
            </a:r>
            <a:r>
              <a:rPr lang="es-419" sz="1800">
                <a:solidFill>
                  <a:schemeClr val="dk1"/>
                </a:solidFill>
                <a:latin typeface="Helvetica Neue Light"/>
                <a:ea typeface="Helvetica Neue Light"/>
                <a:cs typeface="Helvetica Neue Light"/>
                <a:sym typeface="Helvetica Neue Light"/>
              </a:rPr>
              <a:t>, los campos </a:t>
            </a:r>
            <a:r>
              <a:rPr b="1" lang="es-419" sz="1800">
                <a:solidFill>
                  <a:schemeClr val="dk1"/>
                </a:solidFill>
                <a:latin typeface="Helvetica Neue"/>
                <a:ea typeface="Helvetica Neue"/>
                <a:cs typeface="Helvetica Neue"/>
                <a:sym typeface="Helvetica Neue"/>
              </a:rPr>
              <a:t>first_name </a:t>
            </a:r>
            <a:r>
              <a:rPr lang="es-419" sz="1800">
                <a:solidFill>
                  <a:schemeClr val="dk1"/>
                </a:solidFill>
                <a:latin typeface="Helvetica Neue Light"/>
                <a:ea typeface="Helvetica Neue Light"/>
                <a:cs typeface="Helvetica Neue Light"/>
                <a:sym typeface="Helvetica Neue Light"/>
              </a:rPr>
              <a:t>y </a:t>
            </a:r>
            <a:r>
              <a:rPr b="1" lang="es-419" sz="1800">
                <a:solidFill>
                  <a:schemeClr val="dk1"/>
                </a:solidFill>
                <a:latin typeface="Helvetica Neue"/>
                <a:ea typeface="Helvetica Neue"/>
                <a:cs typeface="Helvetica Neue"/>
                <a:sym typeface="Helvetica Neue"/>
              </a:rPr>
              <a:t>last_name </a:t>
            </a:r>
            <a:r>
              <a:rPr lang="es-419" sz="1800">
                <a:solidFill>
                  <a:schemeClr val="dk1"/>
                </a:solidFill>
                <a:latin typeface="Helvetica Neue Light"/>
                <a:ea typeface="Helvetica Neue Light"/>
                <a:cs typeface="Helvetica Neue Light"/>
                <a:sym typeface="Helvetica Neue Light"/>
              </a:rPr>
              <a:t>de la tabla </a:t>
            </a:r>
            <a:r>
              <a:rPr b="1" lang="es-419" sz="1800">
                <a:solidFill>
                  <a:schemeClr val="dk1"/>
                </a:solidFill>
                <a:latin typeface="Helvetica Neue"/>
                <a:ea typeface="Helvetica Neue"/>
                <a:cs typeface="Helvetica Neue"/>
                <a:sym typeface="Helvetica Neue"/>
              </a:rPr>
              <a:t>SYSTEM_USER.</a:t>
            </a:r>
            <a:endParaRPr b="1"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p:nvPr/>
        </p:nvSpPr>
        <p:spPr>
          <a:xfrm>
            <a:off x="0" y="2497000"/>
            <a:ext cx="9144000" cy="264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8" name="Google Shape;508;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9" name="Google Shape;509;p68"/>
          <p:cNvSpPr txBox="1"/>
          <p:nvPr/>
        </p:nvSpPr>
        <p:spPr>
          <a:xfrm>
            <a:off x="519900" y="1266900"/>
            <a:ext cx="8104200" cy="14301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Convierte a mayúsculas o minúsculas (</a:t>
            </a:r>
            <a:r>
              <a:rPr b="0" i="1" lang="es-419" sz="1800" u="none" cap="none" strike="noStrike">
                <a:solidFill>
                  <a:srgbClr val="000000"/>
                </a:solidFill>
                <a:latin typeface="Helvetica Neue Light"/>
                <a:ea typeface="Helvetica Neue Light"/>
                <a:cs typeface="Helvetica Neue Light"/>
                <a:sym typeface="Helvetica Neue Light"/>
              </a:rPr>
              <a:t>respectivamente</a:t>
            </a:r>
            <a:r>
              <a:rPr lang="es-419" sz="1800">
                <a:latin typeface="Helvetica Neue Light"/>
                <a:ea typeface="Helvetica Neue Light"/>
                <a:cs typeface="Helvetica Neue Light"/>
                <a:sym typeface="Helvetica Neue Light"/>
              </a:rPr>
              <a:t>) </a:t>
            </a:r>
            <a:r>
              <a:rPr b="0" i="0" lang="es-419" sz="1800" u="none" cap="none" strike="noStrike">
                <a:solidFill>
                  <a:srgbClr val="000000"/>
                </a:solidFill>
                <a:latin typeface="Helvetica Neue Light"/>
                <a:ea typeface="Helvetica Neue Light"/>
                <a:cs typeface="Helvetica Neue Light"/>
                <a:sym typeface="Helvetica Neue Light"/>
              </a:rPr>
              <a:t>una cadena de texto.</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510" name="Google Shape;510;p68"/>
          <p:cNvSpPr txBox="1"/>
          <p:nvPr/>
        </p:nvSpPr>
        <p:spPr>
          <a:xfrm>
            <a:off x="205150" y="356825"/>
            <a:ext cx="8222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EJEMPLOS: UCASE() / LCASE()</a:t>
            </a:r>
            <a:endParaRPr b="0" i="0" sz="4500" u="none" cap="none" strike="noStrike">
              <a:solidFill>
                <a:schemeClr val="dk1"/>
              </a:solidFill>
              <a:latin typeface="Arial"/>
              <a:ea typeface="Arial"/>
              <a:cs typeface="Arial"/>
              <a:sym typeface="Arial"/>
            </a:endParaRPr>
          </a:p>
        </p:txBody>
      </p:sp>
      <p:sp>
        <p:nvSpPr>
          <p:cNvPr id="511" name="Google Shape;511;p68"/>
          <p:cNvSpPr txBox="1"/>
          <p:nvPr/>
        </p:nvSpPr>
        <p:spPr>
          <a:xfrm>
            <a:off x="257775" y="2748275"/>
            <a:ext cx="6934200" cy="21240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UCASE</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description</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 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class</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rgbClr val="3CEFAB"/>
                </a:solidFill>
                <a:latin typeface="Consolas"/>
                <a:ea typeface="Consolas"/>
                <a:cs typeface="Consolas"/>
                <a:sym typeface="Consolas"/>
              </a:rPr>
              <a:t>-- devolverá, por ejemplo: “</a:t>
            </a:r>
            <a:r>
              <a:rPr i="1" lang="es-419" sz="1800">
                <a:solidFill>
                  <a:srgbClr val="3CEFAB"/>
                </a:solidFill>
                <a:latin typeface="Consolas"/>
                <a:ea typeface="Consolas"/>
                <a:cs typeface="Consolas"/>
                <a:sym typeface="Consolas"/>
              </a:rPr>
              <a:t>ACTION</a:t>
            </a:r>
            <a:r>
              <a:rPr b="0" i="0" lang="es-419" sz="1800" u="none" cap="none" strike="noStrike">
                <a:solidFill>
                  <a:srgbClr val="3CEFAB"/>
                </a:solidFill>
                <a:latin typeface="Consolas"/>
                <a:ea typeface="Consolas"/>
                <a:cs typeface="Consolas"/>
                <a:sym typeface="Consolas"/>
              </a:rPr>
              <a:t>”</a:t>
            </a:r>
            <a:endParaRPr b="0" i="0" sz="18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LCASE</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description</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 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class</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rgbClr val="3CEFAB"/>
                </a:solidFill>
                <a:latin typeface="Consolas"/>
                <a:ea typeface="Consolas"/>
                <a:cs typeface="Consolas"/>
                <a:sym typeface="Consolas"/>
              </a:rPr>
              <a:t>-- devolverá, por ejemplo: “</a:t>
            </a:r>
            <a:r>
              <a:rPr i="1" lang="es-419" sz="1800">
                <a:solidFill>
                  <a:srgbClr val="3CEFAB"/>
                </a:solidFill>
                <a:latin typeface="Consolas"/>
                <a:ea typeface="Consolas"/>
                <a:cs typeface="Consolas"/>
                <a:sym typeface="Consolas"/>
              </a:rPr>
              <a:t>action</a:t>
            </a:r>
            <a:r>
              <a:rPr b="0" i="0" lang="es-419" sz="1800" u="none" cap="none" strike="noStrike">
                <a:solidFill>
                  <a:srgbClr val="3CEFAB"/>
                </a:solidFill>
                <a:latin typeface="Consolas"/>
                <a:ea typeface="Consolas"/>
                <a:cs typeface="Consolas"/>
                <a:sym typeface="Consolas"/>
              </a:rPr>
              <a:t>”</a:t>
            </a:r>
            <a:endParaRPr b="0" i="0" sz="1800" u="none" cap="none" strike="noStrike">
              <a:solidFill>
                <a:srgbClr val="3CEFAB"/>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9"/>
          <p:cNvSpPr/>
          <p:nvPr/>
        </p:nvSpPr>
        <p:spPr>
          <a:xfrm>
            <a:off x="0" y="2497000"/>
            <a:ext cx="9144000" cy="264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7" name="Google Shape;517;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18" name="Google Shape;518;p69"/>
          <p:cNvSpPr txBox="1"/>
          <p:nvPr/>
        </p:nvSpPr>
        <p:spPr>
          <a:xfrm>
            <a:off x="456075" y="1389175"/>
            <a:ext cx="8128500" cy="14301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Revierte el orden de los caracteres de una cadena de texto.</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519" name="Google Shape;519;p69"/>
          <p:cNvSpPr txBox="1"/>
          <p:nvPr/>
        </p:nvSpPr>
        <p:spPr>
          <a:xfrm>
            <a:off x="286279" y="356825"/>
            <a:ext cx="84681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EJEMPLOS: REVERSE()</a:t>
            </a:r>
            <a:endParaRPr b="0" i="0" sz="4500" u="none" cap="none" strike="noStrike">
              <a:solidFill>
                <a:schemeClr val="dk1"/>
              </a:solidFill>
              <a:latin typeface="Arial"/>
              <a:ea typeface="Arial"/>
              <a:cs typeface="Arial"/>
              <a:sym typeface="Arial"/>
            </a:endParaRPr>
          </a:p>
        </p:txBody>
      </p:sp>
      <p:sp>
        <p:nvSpPr>
          <p:cNvPr id="520" name="Google Shape;520;p69"/>
          <p:cNvSpPr txBox="1"/>
          <p:nvPr/>
        </p:nvSpPr>
        <p:spPr>
          <a:xfrm>
            <a:off x="257775" y="2748275"/>
            <a:ext cx="6934200" cy="15699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 REVERSE</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description</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accent1"/>
                </a:solidFill>
                <a:latin typeface="Consolas"/>
                <a:ea typeface="Consolas"/>
                <a:cs typeface="Consolas"/>
                <a:sym typeface="Consolas"/>
              </a:rPr>
              <a:t> 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class</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800"/>
              <a:buFont typeface="Arial"/>
              <a:buNone/>
            </a:pPr>
            <a:r>
              <a:rPr b="0" i="0" lang="es-419" sz="1800" u="none" cap="none" strike="noStrike">
                <a:solidFill>
                  <a:srgbClr val="3CEFAB"/>
                </a:solidFill>
                <a:latin typeface="Consolas"/>
                <a:ea typeface="Consolas"/>
                <a:cs typeface="Consolas"/>
                <a:sym typeface="Consolas"/>
              </a:rPr>
              <a:t>-- devolverá, por ejemplo: “noitc</a:t>
            </a:r>
            <a:r>
              <a:rPr i="1" lang="es-419" sz="1800">
                <a:solidFill>
                  <a:srgbClr val="3CEFAB"/>
                </a:solidFill>
                <a:latin typeface="Consolas"/>
                <a:ea typeface="Consolas"/>
                <a:cs typeface="Consolas"/>
                <a:sym typeface="Consolas"/>
              </a:rPr>
              <a:t>A</a:t>
            </a:r>
            <a:r>
              <a:rPr b="0" i="0" lang="es-419" sz="1800" u="none" cap="none" strike="noStrike">
                <a:solidFill>
                  <a:srgbClr val="3CEFAB"/>
                </a:solidFill>
                <a:latin typeface="Consolas"/>
                <a:ea typeface="Consolas"/>
                <a:cs typeface="Consolas"/>
                <a:sym typeface="Consolas"/>
              </a:rPr>
              <a:t>”</a:t>
            </a:r>
            <a:endParaRPr b="0" i="0" sz="1800" u="none" cap="none" strike="noStrike">
              <a:solidFill>
                <a:srgbClr val="3CEFAB"/>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26" name="Google Shape;526;p70"/>
          <p:cNvSpPr txBox="1"/>
          <p:nvPr/>
        </p:nvSpPr>
        <p:spPr>
          <a:xfrm>
            <a:off x="317175" y="1136125"/>
            <a:ext cx="8271600" cy="35235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Aquí tienes otras opciones para el manejo de caracteres: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rgbClr val="3CEFAB"/>
              </a:buClr>
              <a:buSzPts val="1800"/>
              <a:buFont typeface="Helvetica Neue Light"/>
              <a:buChar char="●"/>
            </a:pPr>
            <a:r>
              <a:rPr b="1" i="0" lang="es-419" sz="1800" u="none" cap="none" strike="noStrike">
                <a:solidFill>
                  <a:srgbClr val="000000"/>
                </a:solidFill>
                <a:latin typeface="Consolas"/>
                <a:ea typeface="Consolas"/>
                <a:cs typeface="Consolas"/>
                <a:sym typeface="Consolas"/>
              </a:rPr>
              <a:t>TRIM()</a:t>
            </a:r>
            <a:r>
              <a:rPr b="0" i="0" lang="es-419" sz="1800" u="none" cap="none" strike="noStrike">
                <a:solidFill>
                  <a:srgbClr val="000000"/>
                </a:solidFill>
                <a:latin typeface="Helvetica Neue Light"/>
                <a:ea typeface="Helvetica Neue Light"/>
                <a:cs typeface="Helvetica Neue Light"/>
                <a:sym typeface="Helvetica Neue Light"/>
              </a:rPr>
              <a:t>: elimina los espacios vacíos en los extremos de un texto.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rgbClr val="3CEFAB"/>
              </a:buClr>
              <a:buSzPts val="1800"/>
              <a:buFont typeface="Helvetica Neue Light"/>
              <a:buChar char="●"/>
            </a:pPr>
            <a:r>
              <a:rPr b="1" i="0" lang="es-419" sz="1800" u="none" cap="none" strike="noStrike">
                <a:solidFill>
                  <a:srgbClr val="000000"/>
                </a:solidFill>
                <a:latin typeface="Consolas"/>
                <a:ea typeface="Consolas"/>
                <a:cs typeface="Consolas"/>
                <a:sym typeface="Consolas"/>
              </a:rPr>
              <a:t>SPACE()</a:t>
            </a:r>
            <a:r>
              <a:rPr b="0" i="0" lang="es-419" sz="1800" u="none" cap="none" strike="noStrike">
                <a:solidFill>
                  <a:srgbClr val="000000"/>
                </a:solidFill>
                <a:latin typeface="Helvetica Neue Light"/>
                <a:ea typeface="Helvetica Neue Light"/>
                <a:cs typeface="Helvetica Neue Light"/>
                <a:sym typeface="Helvetica Neue Light"/>
              </a:rPr>
              <a:t>: cuenta la cantidad de espacios en un bloque de texto.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rgbClr val="3CEFAB"/>
              </a:buClr>
              <a:buSzPts val="1800"/>
              <a:buFont typeface="Helvetica Neue Light"/>
              <a:buChar char="●"/>
            </a:pPr>
            <a:r>
              <a:rPr b="1" i="0" lang="es-419" sz="1800" u="none" cap="none" strike="noStrike">
                <a:solidFill>
                  <a:srgbClr val="000000"/>
                </a:solidFill>
                <a:latin typeface="Consolas"/>
                <a:ea typeface="Consolas"/>
                <a:cs typeface="Consolas"/>
                <a:sym typeface="Consolas"/>
              </a:rPr>
              <a:t>CHAR_LENGTH()</a:t>
            </a:r>
            <a:r>
              <a:rPr b="0" i="0" lang="es-419" sz="1800" u="none" cap="none" strike="noStrike">
                <a:solidFill>
                  <a:srgbClr val="000000"/>
                </a:solidFill>
                <a:latin typeface="Helvetica Neue Light"/>
                <a:ea typeface="Helvetica Neue Light"/>
                <a:cs typeface="Helvetica Neue Light"/>
                <a:sym typeface="Helvetica Neue Light"/>
              </a:rPr>
              <a:t>: cuenta los caracteres de un bloque de texto.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rgbClr val="3CEFAB"/>
              </a:buClr>
              <a:buSzPts val="1800"/>
              <a:buFont typeface="Helvetica Neue Light"/>
              <a:buChar char="●"/>
            </a:pPr>
            <a:r>
              <a:rPr b="1" i="0" lang="es-419" sz="1800" u="none" cap="none" strike="noStrike">
                <a:solidFill>
                  <a:srgbClr val="000000"/>
                </a:solidFill>
                <a:latin typeface="Consolas"/>
                <a:ea typeface="Consolas"/>
                <a:cs typeface="Consolas"/>
                <a:sym typeface="Consolas"/>
              </a:rPr>
              <a:t>SUBSTRING()</a:t>
            </a:r>
            <a:r>
              <a:rPr b="0" i="0" lang="es-419" sz="1800" u="none" cap="none" strike="noStrike">
                <a:solidFill>
                  <a:srgbClr val="000000"/>
                </a:solidFill>
                <a:latin typeface="Helvetica Neue Light"/>
                <a:ea typeface="Helvetica Neue Light"/>
                <a:cs typeface="Helvetica Neue Light"/>
                <a:sym typeface="Helvetica Neue Light"/>
              </a:rPr>
              <a:t>: extrae uno o más caracteres de un bloque de texto.</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3CEFAB"/>
              </a:buClr>
              <a:buSzPts val="19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Y muchas más...</a:t>
            </a:r>
            <a:endParaRPr b="0" i="0" sz="1800" u="none" cap="none" strike="noStrike">
              <a:solidFill>
                <a:srgbClr val="000000"/>
              </a:solidFill>
              <a:latin typeface="Helvetica Neue Light"/>
              <a:ea typeface="Helvetica Neue Light"/>
              <a:cs typeface="Helvetica Neue Light"/>
              <a:sym typeface="Helvetica Neue Light"/>
            </a:endParaRPr>
          </a:p>
          <a:p>
            <a:pPr indent="0" lvl="0" marL="457200" marR="38100" rtl="0" algn="ctr">
              <a:lnSpc>
                <a:spcPct val="200000"/>
              </a:lnSpc>
              <a:spcBef>
                <a:spcPts val="0"/>
              </a:spcBef>
              <a:spcAft>
                <a:spcPts val="0"/>
              </a:spcAft>
              <a:buClr>
                <a:srgbClr val="000000"/>
              </a:buClr>
              <a:buSzPts val="1300"/>
              <a:buFont typeface="Arial"/>
              <a:buNone/>
            </a:pPr>
            <a:r>
              <a:rPr b="0" i="0" lang="es-419" sz="1500" u="none" cap="none" strike="noStrike">
                <a:solidFill>
                  <a:schemeClr val="dk1"/>
                </a:solidFill>
                <a:highlight>
                  <a:schemeClr val="accent6"/>
                </a:highlight>
                <a:latin typeface="Helvetica Neue Light"/>
                <a:ea typeface="Helvetica Neue Light"/>
                <a:cs typeface="Helvetica Neue Light"/>
                <a:sym typeface="Helvetica Neue Light"/>
              </a:rPr>
              <a:t>Puedes ver todas las opciones en la </a:t>
            </a:r>
            <a:r>
              <a:rPr b="0" i="0" lang="es-419" sz="1500" u="sng" cap="none" strike="noStrike">
                <a:solidFill>
                  <a:schemeClr val="hlink"/>
                </a:solidFill>
                <a:highlight>
                  <a:schemeClr val="accent6"/>
                </a:highlight>
                <a:latin typeface="Helvetica Neue Light"/>
                <a:ea typeface="Helvetica Neue Light"/>
                <a:cs typeface="Helvetica Neue Light"/>
                <a:sym typeface="Helvetica Neue Light"/>
                <a:hlinkClick r:id="rId4"/>
              </a:rPr>
              <a:t>web oficial de Mysql</a:t>
            </a:r>
            <a:r>
              <a:rPr b="0" i="0" lang="es-419" sz="1500" u="none" cap="none" strike="noStrike">
                <a:solidFill>
                  <a:schemeClr val="dk1"/>
                </a:solidFill>
                <a:highlight>
                  <a:schemeClr val="accent6"/>
                </a:highlight>
                <a:latin typeface="Helvetica Neue Light"/>
                <a:ea typeface="Helvetica Neue Light"/>
                <a:cs typeface="Helvetica Neue Light"/>
                <a:sym typeface="Helvetica Neue Light"/>
              </a:rPr>
              <a:t>.</a:t>
            </a:r>
            <a:endParaRPr b="0" i="0" sz="1500" u="none" cap="none" strike="noStrike">
              <a:solidFill>
                <a:schemeClr val="dk1"/>
              </a:solidFill>
              <a:highlight>
                <a:schemeClr val="accent6"/>
              </a:highlight>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900"/>
              <a:buFont typeface="Arial"/>
              <a:buNone/>
            </a:pPr>
            <a:r>
              <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527" name="Google Shape;527;p70"/>
          <p:cNvSpPr txBox="1"/>
          <p:nvPr/>
        </p:nvSpPr>
        <p:spPr>
          <a:xfrm>
            <a:off x="317175" y="356825"/>
            <a:ext cx="82716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600"/>
              <a:buFont typeface="Arial"/>
              <a:buNone/>
            </a:pPr>
            <a:r>
              <a:rPr b="0" i="1" lang="es-419" sz="4500" u="none" cap="none" strike="noStrike">
                <a:solidFill>
                  <a:schemeClr val="dk1"/>
                </a:solidFill>
                <a:latin typeface="Anton"/>
                <a:ea typeface="Anton"/>
                <a:cs typeface="Anton"/>
                <a:sym typeface="Anton"/>
              </a:rPr>
              <a:t>FUNCIONES DE CADENA</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1" name="Shape 531"/>
        <p:cNvGrpSpPr/>
        <p:nvPr/>
      </p:nvGrpSpPr>
      <p:grpSpPr>
        <a:xfrm>
          <a:off x="0" y="0"/>
          <a:ext cx="0" cy="0"/>
          <a:chOff x="0" y="0"/>
          <a:chExt cx="0" cy="0"/>
        </a:xfrm>
      </p:grpSpPr>
      <p:sp>
        <p:nvSpPr>
          <p:cNvPr id="532" name="Google Shape;532;p7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¡VAMOS A PRACTICAR UN POCO!</a:t>
            </a:r>
            <a:endParaRPr b="0" i="1" sz="3600" u="none" cap="none" strike="noStrike">
              <a:solidFill>
                <a:srgbClr val="121212"/>
              </a:solidFill>
              <a:latin typeface="Anton"/>
              <a:ea typeface="Anton"/>
              <a:cs typeface="Anton"/>
              <a:sym typeface="Anton"/>
            </a:endParaRPr>
          </a:p>
        </p:txBody>
      </p:sp>
      <p:pic>
        <p:nvPicPr>
          <p:cNvPr id="533" name="Google Shape;533;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34" name="Google Shape;534;p71"/>
          <p:cNvPicPr preferRelativeResize="0"/>
          <p:nvPr/>
        </p:nvPicPr>
        <p:blipFill rotWithShape="1">
          <a:blip r:embed="rId4">
            <a:alphaModFix/>
          </a:blip>
          <a:srcRect b="0" l="0" r="0" t="0"/>
          <a:stretch/>
        </p:blipFill>
        <p:spPr>
          <a:xfrm>
            <a:off x="7567925" y="341875"/>
            <a:ext cx="1186525" cy="118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05" name="Google Shape;105;p18"/>
          <p:cNvSpPr txBox="1"/>
          <p:nvPr/>
        </p:nvSpPr>
        <p:spPr>
          <a:xfrm>
            <a:off x="979200" y="1376700"/>
            <a:ext cx="7493400" cy="1688700"/>
          </a:xfrm>
          <a:prstGeom prst="rect">
            <a:avLst/>
          </a:prstGeom>
          <a:noFill/>
          <a:ln>
            <a:noFill/>
          </a:ln>
        </p:spPr>
        <p:txBody>
          <a:bodyPr anchorCtr="0" anchor="t"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0" lang="es-419" sz="2000" u="none" cap="none" strike="noStrike">
                <a:solidFill>
                  <a:srgbClr val="1E1E1E"/>
                </a:solidFill>
                <a:latin typeface="Helvetica Neue Light"/>
                <a:ea typeface="Helvetica Neue Light"/>
                <a:cs typeface="Helvetica Neue Light"/>
                <a:sym typeface="Helvetica Neue Light"/>
              </a:rPr>
              <a:t>A través de las funciones escalares y de transformación, comenzaremos a manipular la información almacenada en la </a:t>
            </a:r>
            <a:r>
              <a:rPr lang="es-419" sz="2000">
                <a:solidFill>
                  <a:srgbClr val="1E1E1E"/>
                </a:solidFill>
                <a:latin typeface="Helvetica Neue Light"/>
                <a:ea typeface="Helvetica Neue Light"/>
                <a:cs typeface="Helvetica Neue Light"/>
                <a:sym typeface="Helvetica Neue Light"/>
              </a:rPr>
              <a:t>DB </a:t>
            </a:r>
            <a:r>
              <a:rPr b="0" i="0" lang="es-419" sz="2000" u="none" cap="none" strike="noStrike">
                <a:solidFill>
                  <a:srgbClr val="1E1E1E"/>
                </a:solidFill>
                <a:latin typeface="Helvetica Neue Light"/>
                <a:ea typeface="Helvetica Neue Light"/>
                <a:cs typeface="Helvetica Neue Light"/>
                <a:sym typeface="Helvetica Neue Light"/>
              </a:rPr>
              <a:t>transformando y convirtiendo la misma a diferentes tipos de datos</a:t>
            </a:r>
            <a:endParaRPr b="0" i="0" sz="2000" u="none" cap="none" strike="noStrike">
              <a:solidFill>
                <a:srgbClr val="1E1E1E"/>
              </a:solidFill>
              <a:latin typeface="Helvetica Neue Light"/>
              <a:ea typeface="Helvetica Neue Light"/>
              <a:cs typeface="Helvetica Neue Light"/>
              <a:sym typeface="Helvetica Neue Light"/>
            </a:endParaRPr>
          </a:p>
        </p:txBody>
      </p:sp>
      <p:pic>
        <p:nvPicPr>
          <p:cNvPr id="106" name="Google Shape;106;p18"/>
          <p:cNvPicPr preferRelativeResize="0"/>
          <p:nvPr/>
        </p:nvPicPr>
        <p:blipFill rotWithShape="1">
          <a:blip r:embed="rId4">
            <a:alphaModFix/>
          </a:blip>
          <a:srcRect b="0" l="0" r="0" t="0"/>
          <a:stretch/>
        </p:blipFill>
        <p:spPr>
          <a:xfrm>
            <a:off x="4088475" y="190175"/>
            <a:ext cx="1019550" cy="1019550"/>
          </a:xfrm>
          <a:prstGeom prst="rect">
            <a:avLst/>
          </a:prstGeom>
          <a:noFill/>
          <a:ln>
            <a:noFill/>
          </a:ln>
        </p:spPr>
      </p:pic>
      <p:sp>
        <p:nvSpPr>
          <p:cNvPr id="107" name="Google Shape;107;p18"/>
          <p:cNvSpPr txBox="1"/>
          <p:nvPr/>
        </p:nvSpPr>
        <p:spPr>
          <a:xfrm>
            <a:off x="960450" y="3174300"/>
            <a:ext cx="7530900" cy="11919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Clr>
                <a:schemeClr val="dk1"/>
              </a:buClr>
              <a:buSzPts val="1100"/>
              <a:buFont typeface="Arial"/>
              <a:buNone/>
            </a:pPr>
            <a:r>
              <a:rPr lang="es-419" sz="2000">
                <a:solidFill>
                  <a:srgbClr val="1E1E1E"/>
                </a:solidFill>
                <a:latin typeface="Helvetica Neue Light"/>
                <a:ea typeface="Helvetica Neue Light"/>
                <a:cs typeface="Helvetica Neue Light"/>
                <a:sym typeface="Helvetica Neue Light"/>
              </a:rPr>
              <a:t>También profundizaremos en el DDL para entender cómo crear, modificar y eliminar los principales objetos de una DB</a:t>
            </a:r>
            <a:endParaRPr sz="2000">
              <a:solidFill>
                <a:srgbClr val="1E1E1E"/>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0" name="Google Shape;540;p7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EN STRINGS</a:t>
            </a:r>
            <a:endParaRPr b="0" i="0" sz="4500" u="none" cap="none" strike="noStrike">
              <a:solidFill>
                <a:srgbClr val="000000"/>
              </a:solidFill>
              <a:latin typeface="Arial"/>
              <a:ea typeface="Arial"/>
              <a:cs typeface="Arial"/>
              <a:sym typeface="Arial"/>
            </a:endParaRPr>
          </a:p>
        </p:txBody>
      </p:sp>
      <p:sp>
        <p:nvSpPr>
          <p:cNvPr id="541" name="Google Shape;541;p72"/>
          <p:cNvSpPr txBox="1"/>
          <p:nvPr/>
        </p:nvSpPr>
        <p:spPr>
          <a:xfrm>
            <a:off x="629650" y="4036000"/>
            <a:ext cx="8205000" cy="9543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000"/>
              <a:buFont typeface="Arial"/>
              <a:buNone/>
            </a:pPr>
            <a:r>
              <a:rPr b="0" i="0" lang="es-419" sz="2000" u="none" cap="none" strike="noStrike">
                <a:solidFill>
                  <a:schemeClr val="dk1"/>
                </a:solidFill>
                <a:highlight>
                  <a:schemeClr val="accent6"/>
                </a:highlight>
                <a:latin typeface="Helvetica Neue Light"/>
                <a:ea typeface="Helvetica Neue Light"/>
                <a:cs typeface="Helvetica Neue Light"/>
                <a:sym typeface="Helvetica Neue Light"/>
              </a:rPr>
              <a:t>Ahora probemos cómo accionan algunas de las diferentes funciones escalares sobre los datos cargados.</a:t>
            </a:r>
            <a:endParaRPr b="0" i="0" sz="2000" u="none" cap="none" strike="noStrike">
              <a:solidFill>
                <a:schemeClr val="dk1"/>
              </a:solidFill>
              <a:highlight>
                <a:schemeClr val="accent6"/>
              </a:highlight>
              <a:latin typeface="Helvetica Neue Light"/>
              <a:ea typeface="Helvetica Neue Light"/>
              <a:cs typeface="Helvetica Neue Light"/>
              <a:sym typeface="Helvetica Neue Light"/>
            </a:endParaRPr>
          </a:p>
        </p:txBody>
      </p:sp>
      <p:sp>
        <p:nvSpPr>
          <p:cNvPr id="542" name="Google Shape;542;p72"/>
          <p:cNvSpPr txBox="1"/>
          <p:nvPr/>
        </p:nvSpPr>
        <p:spPr>
          <a:xfrm>
            <a:off x="709750" y="1066925"/>
            <a:ext cx="8044800" cy="4926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2000"/>
              <a:buFont typeface="Arial"/>
              <a:buNone/>
            </a:pPr>
            <a:r>
              <a:rPr lang="es-419" sz="2000">
                <a:solidFill>
                  <a:schemeClr val="dk1"/>
                </a:solidFill>
                <a:latin typeface="Helvetica Neue Light"/>
                <a:ea typeface="Helvetica Neue Light"/>
                <a:cs typeface="Helvetica Neue Light"/>
                <a:sym typeface="Helvetica Neue Light"/>
              </a:rPr>
              <a:t>Utilizamos</a:t>
            </a:r>
            <a:r>
              <a:rPr b="0" i="0" lang="es-419" sz="2000" u="none" cap="none" strike="noStrike">
                <a:solidFill>
                  <a:schemeClr val="dk1"/>
                </a:solidFill>
                <a:latin typeface="Helvetica Neue Light"/>
                <a:ea typeface="Helvetica Neue Light"/>
                <a:cs typeface="Helvetica Neue Light"/>
                <a:sym typeface="Helvetica Neue Light"/>
              </a:rPr>
              <a:t> nuevamente la tabla frie</a:t>
            </a:r>
            <a:r>
              <a:rPr lang="es-419" sz="2000">
                <a:solidFill>
                  <a:schemeClr val="dk1"/>
                </a:solidFill>
                <a:latin typeface="Helvetica Neue Light"/>
                <a:ea typeface="Helvetica Neue Light"/>
                <a:cs typeface="Helvetica Neue Light"/>
                <a:sym typeface="Helvetica Neue Light"/>
              </a:rPr>
              <a:t>nd e </a:t>
            </a:r>
            <a:r>
              <a:rPr lang="es-419" sz="2000">
                <a:solidFill>
                  <a:schemeClr val="dk1"/>
                </a:solidFill>
                <a:latin typeface="Helvetica Neue Light"/>
                <a:ea typeface="Helvetica Neue Light"/>
                <a:cs typeface="Helvetica Neue Light"/>
                <a:sym typeface="Helvetica Neue Light"/>
              </a:rPr>
              <a:t>insertamos</a:t>
            </a:r>
            <a:r>
              <a:rPr lang="es-419" sz="2000">
                <a:solidFill>
                  <a:schemeClr val="dk1"/>
                </a:solidFill>
                <a:latin typeface="Helvetica Neue Light"/>
                <a:ea typeface="Helvetica Neue Light"/>
                <a:cs typeface="Helvetica Neue Light"/>
                <a:sym typeface="Helvetica Neue Light"/>
              </a:rPr>
              <a:t> registros: </a:t>
            </a:r>
            <a:endParaRPr b="0" i="0" sz="1000" u="none" cap="none" strike="noStrike">
              <a:solidFill>
                <a:srgbClr val="000000"/>
              </a:solidFill>
              <a:latin typeface="Arial"/>
              <a:ea typeface="Arial"/>
              <a:cs typeface="Arial"/>
              <a:sym typeface="Arial"/>
            </a:endParaRPr>
          </a:p>
        </p:txBody>
      </p:sp>
      <p:pic>
        <p:nvPicPr>
          <p:cNvPr id="543" name="Google Shape;543;p72"/>
          <p:cNvPicPr preferRelativeResize="0"/>
          <p:nvPr/>
        </p:nvPicPr>
        <p:blipFill rotWithShape="1">
          <a:blip r:embed="rId4">
            <a:alphaModFix/>
          </a:blip>
          <a:srcRect b="0" l="0" r="0" t="0"/>
          <a:stretch/>
        </p:blipFill>
        <p:spPr>
          <a:xfrm>
            <a:off x="7291900" y="300843"/>
            <a:ext cx="1634174" cy="639850"/>
          </a:xfrm>
          <a:prstGeom prst="rect">
            <a:avLst/>
          </a:prstGeom>
          <a:noFill/>
          <a:ln>
            <a:noFill/>
          </a:ln>
        </p:spPr>
      </p:pic>
      <p:pic>
        <p:nvPicPr>
          <p:cNvPr id="544" name="Google Shape;544;p72"/>
          <p:cNvPicPr preferRelativeResize="0"/>
          <p:nvPr/>
        </p:nvPicPr>
        <p:blipFill>
          <a:blip r:embed="rId5">
            <a:alphaModFix/>
          </a:blip>
          <a:stretch>
            <a:fillRect/>
          </a:stretch>
        </p:blipFill>
        <p:spPr>
          <a:xfrm>
            <a:off x="1722425" y="1691027"/>
            <a:ext cx="6019450" cy="22134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8" name="Shape 548"/>
        <p:cNvGrpSpPr/>
        <p:nvPr/>
      </p:nvGrpSpPr>
      <p:grpSpPr>
        <a:xfrm>
          <a:off x="0" y="0"/>
          <a:ext cx="0" cy="0"/>
          <a:chOff x="0" y="0"/>
          <a:chExt cx="0" cy="0"/>
        </a:xfrm>
      </p:grpSpPr>
      <p:sp>
        <p:nvSpPr>
          <p:cNvPr id="549" name="Google Shape;549;p73"/>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NUMÉRICAS</a:t>
            </a:r>
            <a:endParaRPr b="0" i="1" sz="3600" u="none" cap="none" strike="noStrike">
              <a:solidFill>
                <a:schemeClr val="dk1"/>
              </a:solidFill>
              <a:latin typeface="Anton"/>
              <a:ea typeface="Anton"/>
              <a:cs typeface="Anton"/>
              <a:sym typeface="Anton"/>
            </a:endParaRPr>
          </a:p>
        </p:txBody>
      </p:sp>
      <p:pic>
        <p:nvPicPr>
          <p:cNvPr id="550" name="Google Shape;550;p7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56" name="Google Shape;556;p74"/>
          <p:cNvSpPr txBox="1"/>
          <p:nvPr/>
        </p:nvSpPr>
        <p:spPr>
          <a:xfrm>
            <a:off x="803800" y="1288625"/>
            <a:ext cx="6573900" cy="10014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900" u="none" cap="none" strike="noStrike">
                <a:solidFill>
                  <a:srgbClr val="000000"/>
                </a:solidFill>
                <a:latin typeface="Helvetica Neue Light"/>
                <a:ea typeface="Helvetica Neue Light"/>
                <a:cs typeface="Helvetica Neue Light"/>
                <a:sym typeface="Helvetica Neue Light"/>
              </a:rPr>
              <a:t>Nos </a:t>
            </a:r>
            <a:r>
              <a:rPr b="1" i="0" lang="es-419" sz="1900" u="none" cap="none" strike="noStrike">
                <a:solidFill>
                  <a:srgbClr val="000000"/>
                </a:solidFill>
                <a:latin typeface="Helvetica Neue"/>
                <a:ea typeface="Helvetica Neue"/>
                <a:cs typeface="Helvetica Neue"/>
                <a:sym typeface="Helvetica Neue"/>
              </a:rPr>
              <a:t>permiten operar</a:t>
            </a:r>
            <a:r>
              <a:rPr b="0" i="0" lang="es-419" sz="1900" u="none" cap="none" strike="noStrike">
                <a:solidFill>
                  <a:srgbClr val="000000"/>
                </a:solidFill>
                <a:latin typeface="Helvetica Neue Light"/>
                <a:ea typeface="Helvetica Neue Light"/>
                <a:cs typeface="Helvetica Neue Light"/>
                <a:sym typeface="Helvetica Neue Light"/>
              </a:rPr>
              <a:t> con cualquier tipo de </a:t>
            </a:r>
            <a:r>
              <a:rPr b="1" i="0" lang="es-419" sz="1900" u="none" cap="none" strike="noStrike">
                <a:solidFill>
                  <a:srgbClr val="000000"/>
                </a:solidFill>
                <a:latin typeface="Helvetica Neue"/>
                <a:ea typeface="Helvetica Neue"/>
                <a:cs typeface="Helvetica Neue"/>
                <a:sym typeface="Helvetica Neue"/>
              </a:rPr>
              <a:t>número</a:t>
            </a:r>
            <a:r>
              <a:rPr lang="es-419" sz="1900">
                <a:latin typeface="Helvetica Neue Light"/>
                <a:ea typeface="Helvetica Neue Light"/>
                <a:cs typeface="Helvetica Neue Light"/>
                <a:sym typeface="Helvetica Neue Light"/>
              </a:rPr>
              <a:t>, a</a:t>
            </a:r>
            <a:r>
              <a:rPr b="0" i="0" lang="es-419" sz="1900" u="none" cap="none" strike="noStrike">
                <a:solidFill>
                  <a:srgbClr val="000000"/>
                </a:solidFill>
                <a:latin typeface="Helvetica Neue Light"/>
                <a:ea typeface="Helvetica Neue Light"/>
                <a:cs typeface="Helvetica Neue Light"/>
                <a:sym typeface="Helvetica Neue Light"/>
              </a:rPr>
              <a:t> su vez, se subdividen en dos segmentos:</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557" name="Google Shape;557;p74"/>
          <p:cNvSpPr txBox="1"/>
          <p:nvPr/>
        </p:nvSpPr>
        <p:spPr>
          <a:xfrm>
            <a:off x="393375" y="356825"/>
            <a:ext cx="83073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NUMÉRICAS</a:t>
            </a:r>
            <a:endParaRPr b="0" i="0" sz="4500" u="none" cap="none" strike="noStrike">
              <a:solidFill>
                <a:srgbClr val="000000"/>
              </a:solidFill>
              <a:latin typeface="Arial"/>
              <a:ea typeface="Arial"/>
              <a:cs typeface="Arial"/>
              <a:sym typeface="Arial"/>
            </a:endParaRPr>
          </a:p>
        </p:txBody>
      </p:sp>
      <p:sp>
        <p:nvSpPr>
          <p:cNvPr id="558" name="Google Shape;558;p74"/>
          <p:cNvSpPr txBox="1"/>
          <p:nvPr/>
        </p:nvSpPr>
        <p:spPr>
          <a:xfrm>
            <a:off x="393375" y="2463300"/>
            <a:ext cx="8361000" cy="1962300"/>
          </a:xfrm>
          <a:prstGeom prst="rect">
            <a:avLst/>
          </a:prstGeom>
          <a:noFill/>
          <a:ln>
            <a:noFill/>
          </a:ln>
        </p:spPr>
        <p:txBody>
          <a:bodyPr anchorCtr="0" anchor="t" bIns="91425" lIns="91425" spcFirstLastPara="1" rIns="91425" wrap="square" tIns="91425">
            <a:noAutofit/>
          </a:bodyPr>
          <a:lstStyle/>
          <a:p>
            <a:pPr indent="-349250" lvl="0" marL="457200" marR="38100" rtl="0" algn="l">
              <a:lnSpc>
                <a:spcPct val="150000"/>
              </a:lnSpc>
              <a:spcBef>
                <a:spcPts val="0"/>
              </a:spcBef>
              <a:spcAft>
                <a:spcPts val="0"/>
              </a:spcAft>
              <a:buClr>
                <a:srgbClr val="3CEFAB"/>
              </a:buClr>
              <a:buSzPts val="1900"/>
              <a:buFont typeface="Helvetica Neue Light"/>
              <a:buChar char="●"/>
            </a:pPr>
            <a:r>
              <a:rPr b="1" i="0" lang="es-419" sz="1900" u="none" cap="none" strike="noStrike">
                <a:solidFill>
                  <a:schemeClr val="dk1"/>
                </a:solidFill>
                <a:latin typeface="Helvetica Neue"/>
                <a:ea typeface="Helvetica Neue"/>
                <a:cs typeface="Helvetica Neue"/>
                <a:sym typeface="Helvetica Neue"/>
              </a:rPr>
              <a:t>operadores aritméticos:</a:t>
            </a:r>
            <a:r>
              <a:rPr b="0" i="0" lang="es-419" sz="1900" u="none" cap="none" strike="noStrike">
                <a:solidFill>
                  <a:schemeClr val="dk1"/>
                </a:solidFill>
                <a:latin typeface="Helvetica Neue Light"/>
                <a:ea typeface="Helvetica Neue Light"/>
                <a:cs typeface="Helvetica Neue Light"/>
                <a:sym typeface="Helvetica Neue Light"/>
              </a:rPr>
              <a:t> para realizar operaciones matemáticas básicas.</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38100" rtl="0" algn="l">
              <a:lnSpc>
                <a:spcPct val="150000"/>
              </a:lnSpc>
              <a:spcBef>
                <a:spcPts val="0"/>
              </a:spcBef>
              <a:spcAft>
                <a:spcPts val="0"/>
              </a:spcAft>
              <a:buClr>
                <a:srgbClr val="3CEFAB"/>
              </a:buClr>
              <a:buSzPts val="1900"/>
              <a:buFont typeface="Helvetica Neue"/>
              <a:buChar char="●"/>
            </a:pPr>
            <a:r>
              <a:rPr b="1" i="0" lang="es-419" sz="1900" u="none" cap="none" strike="noStrike">
                <a:solidFill>
                  <a:schemeClr val="dk1"/>
                </a:solidFill>
                <a:latin typeface="Helvetica Neue"/>
                <a:ea typeface="Helvetica Neue"/>
                <a:cs typeface="Helvetica Neue"/>
                <a:sym typeface="Helvetica Neue"/>
              </a:rPr>
              <a:t>funciones matemáticas:</a:t>
            </a:r>
            <a:r>
              <a:rPr b="0" i="0" lang="es-419" sz="1900" u="none" cap="none" strike="noStrike">
                <a:solidFill>
                  <a:schemeClr val="dk1"/>
                </a:solidFill>
                <a:latin typeface="Helvetica Neue Light"/>
                <a:ea typeface="Helvetica Neue Light"/>
                <a:cs typeface="Helvetica Neue Light"/>
                <a:sym typeface="Helvetica Neue Light"/>
              </a:rPr>
              <a:t> para realizar conversiones y otras operaciones con números de mayor complejidad.</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559" name="Google Shape;559;p74"/>
          <p:cNvPicPr preferRelativeResize="0"/>
          <p:nvPr/>
        </p:nvPicPr>
        <p:blipFill rotWithShape="1">
          <a:blip r:embed="rId4">
            <a:alphaModFix/>
          </a:blip>
          <a:srcRect b="0" l="0" r="0" t="0"/>
          <a:stretch/>
        </p:blipFill>
        <p:spPr>
          <a:xfrm>
            <a:off x="7821225" y="1103500"/>
            <a:ext cx="1186525" cy="118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5"/>
          <p:cNvSpPr/>
          <p:nvPr/>
        </p:nvSpPr>
        <p:spPr>
          <a:xfrm>
            <a:off x="5233600" y="0"/>
            <a:ext cx="39105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5" name="Google Shape;565;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66" name="Google Shape;566;p75"/>
          <p:cNvSpPr txBox="1"/>
          <p:nvPr/>
        </p:nvSpPr>
        <p:spPr>
          <a:xfrm>
            <a:off x="336700" y="1066925"/>
            <a:ext cx="4732500" cy="39234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Podemos realizar operaciones aritméticas</a:t>
            </a:r>
            <a:r>
              <a:rPr lang="es-419" sz="2000">
                <a:latin typeface="Helvetica Neue Light"/>
                <a:ea typeface="Helvetica Neue Light"/>
                <a:cs typeface="Helvetica Neue Light"/>
                <a:sym typeface="Helvetica Neue Light"/>
              </a:rPr>
              <a:t>, </a:t>
            </a:r>
            <a:r>
              <a:rPr b="0" i="0" lang="es-419" sz="2000" u="none" cap="none" strike="noStrike">
                <a:solidFill>
                  <a:srgbClr val="000000"/>
                </a:solidFill>
                <a:latin typeface="Helvetica Neue Light"/>
                <a:ea typeface="Helvetica Neue Light"/>
                <a:cs typeface="Helvetica Neue Light"/>
                <a:sym typeface="Helvetica Neue Light"/>
              </a:rPr>
              <a:t>utilizando la simbología común</a:t>
            </a:r>
            <a:r>
              <a:rPr lang="es-419" sz="2000">
                <a:latin typeface="Helvetica Neue Light"/>
                <a:ea typeface="Helvetica Neue Light"/>
                <a:cs typeface="Helvetica Neue Light"/>
                <a:sym typeface="Helvetica Neue Light"/>
              </a:rPr>
              <a:t>, </a:t>
            </a:r>
            <a:r>
              <a:rPr b="0" i="0" lang="es-419" sz="2000" u="none" cap="none" strike="noStrike">
                <a:solidFill>
                  <a:srgbClr val="000000"/>
                </a:solidFill>
                <a:latin typeface="Helvetica Neue Light"/>
                <a:ea typeface="Helvetica Neue Light"/>
                <a:cs typeface="Helvetica Neue Light"/>
                <a:sym typeface="Helvetica Neue Light"/>
              </a:rPr>
              <a:t>a través de la estructura:</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a:t>
            </a:r>
            <a:r>
              <a:rPr b="1" i="0" lang="es-419" sz="2000" u="none" cap="none" strike="noStrike">
                <a:solidFill>
                  <a:srgbClr val="000000"/>
                </a:solidFill>
                <a:latin typeface="Consolas"/>
                <a:ea typeface="Consolas"/>
                <a:cs typeface="Consolas"/>
                <a:sym typeface="Consolas"/>
              </a:rPr>
              <a:t>número</a:t>
            </a:r>
            <a:r>
              <a:rPr b="0" i="0" lang="es-419" sz="2000" u="none" cap="none" strike="noStrike">
                <a:solidFill>
                  <a:srgbClr val="000000"/>
                </a:solidFill>
                <a:latin typeface="Consolas"/>
                <a:ea typeface="Consolas"/>
                <a:cs typeface="Consolas"/>
                <a:sym typeface="Consolas"/>
              </a:rPr>
              <a:t> </a:t>
            </a:r>
            <a:r>
              <a:rPr b="1" i="1" lang="es-419" sz="2000" u="none" cap="none" strike="noStrike">
                <a:solidFill>
                  <a:srgbClr val="000000"/>
                </a:solidFill>
                <a:latin typeface="Consolas"/>
                <a:ea typeface="Consolas"/>
                <a:cs typeface="Consolas"/>
                <a:sym typeface="Consolas"/>
              </a:rPr>
              <a:t>operador</a:t>
            </a:r>
            <a:r>
              <a:rPr b="0" i="0" lang="es-419" sz="2000" u="none" cap="none" strike="noStrike">
                <a:solidFill>
                  <a:srgbClr val="000000"/>
                </a:solidFill>
                <a:latin typeface="Consolas"/>
                <a:ea typeface="Consolas"/>
                <a:cs typeface="Consolas"/>
                <a:sym typeface="Consolas"/>
              </a:rPr>
              <a:t> </a:t>
            </a:r>
            <a:r>
              <a:rPr b="1" i="0" lang="es-419" sz="2000" u="none" cap="none" strike="noStrike">
                <a:solidFill>
                  <a:srgbClr val="000000"/>
                </a:solidFill>
                <a:latin typeface="Consolas"/>
                <a:ea typeface="Consolas"/>
                <a:cs typeface="Consolas"/>
                <a:sym typeface="Consolas"/>
              </a:rPr>
              <a:t>número</a:t>
            </a:r>
            <a:r>
              <a:rPr b="0" i="0" lang="es-419" sz="2000" u="none" cap="none" strike="noStrike">
                <a:solidFill>
                  <a:srgbClr val="000000"/>
                </a:solidFill>
                <a:latin typeface="Helvetica Neue Light"/>
                <a:ea typeface="Helvetica Neue Light"/>
                <a:cs typeface="Helvetica Neue Light"/>
                <a:sym typeface="Helvetica Neue Light"/>
              </a:rPr>
              <a:t>).</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highlight>
                  <a:schemeClr val="accent6"/>
                </a:highlight>
                <a:latin typeface="Helvetica Neue Light"/>
                <a:ea typeface="Helvetica Neue Light"/>
                <a:cs typeface="Helvetica Neue Light"/>
                <a:sym typeface="Helvetica Neue Light"/>
              </a:rPr>
              <a:t>El resultado se verá en un campo calculado.</a:t>
            </a:r>
            <a:endParaRPr b="0" i="0" sz="2000" u="none" cap="none" strike="noStrike">
              <a:solidFill>
                <a:srgbClr val="000000"/>
              </a:solidFill>
              <a:highlight>
                <a:schemeClr val="accent6"/>
              </a:highlight>
              <a:latin typeface="Helvetica Neue Light"/>
              <a:ea typeface="Helvetica Neue Light"/>
              <a:cs typeface="Helvetica Neue Light"/>
              <a:sym typeface="Helvetica Neue Light"/>
            </a:endParaRPr>
          </a:p>
        </p:txBody>
      </p:sp>
      <p:sp>
        <p:nvSpPr>
          <p:cNvPr id="567" name="Google Shape;567;p75"/>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1" lang="es-419" sz="2600" u="none" cap="none" strike="noStrike">
                <a:solidFill>
                  <a:schemeClr val="dk1"/>
                </a:solidFill>
                <a:latin typeface="Anton"/>
                <a:ea typeface="Anton"/>
                <a:cs typeface="Anton"/>
                <a:sym typeface="Anton"/>
              </a:rPr>
              <a:t>EJEMPLO: </a:t>
            </a:r>
            <a:r>
              <a:rPr i="1" lang="es-419" sz="2600">
                <a:solidFill>
                  <a:schemeClr val="dk1"/>
                </a:solidFill>
                <a:latin typeface="Anton"/>
                <a:ea typeface="Anton"/>
                <a:cs typeface="Anton"/>
                <a:sym typeface="Anton"/>
              </a:rPr>
              <a:t>OPERACIONES ARITMÉTICAS</a:t>
            </a:r>
            <a:endParaRPr b="0" i="0" sz="2600" u="none" cap="none" strike="noStrike">
              <a:solidFill>
                <a:schemeClr val="dk1"/>
              </a:solidFill>
              <a:latin typeface="Arial"/>
              <a:ea typeface="Arial"/>
              <a:cs typeface="Arial"/>
              <a:sym typeface="Arial"/>
            </a:endParaRPr>
          </a:p>
        </p:txBody>
      </p:sp>
      <p:sp>
        <p:nvSpPr>
          <p:cNvPr id="568" name="Google Shape;568;p75"/>
          <p:cNvSpPr txBox="1"/>
          <p:nvPr/>
        </p:nvSpPr>
        <p:spPr>
          <a:xfrm>
            <a:off x="5233600" y="87325"/>
            <a:ext cx="3760200" cy="43713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División</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(21 / 3)</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Multiplicación</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(7 * 3)</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Suma</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(18 + 3)</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rgbClr val="3CEFAB"/>
                </a:solidFill>
                <a:latin typeface="Consolas"/>
                <a:ea typeface="Consolas"/>
                <a:cs typeface="Consolas"/>
                <a:sym typeface="Consolas"/>
              </a:rPr>
              <a:t>-- Resta</a:t>
            </a:r>
            <a:endParaRPr b="0" i="0" sz="1600" u="none" cap="none" strike="noStrike">
              <a:solidFill>
                <a:srgbClr val="3CEFAB"/>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rPr b="0" i="0" lang="es-419" sz="1600" u="none" cap="none" strike="noStrike">
                <a:solidFill>
                  <a:schemeClr val="accent1"/>
                </a:solidFill>
                <a:latin typeface="Consolas"/>
                <a:ea typeface="Consolas"/>
                <a:cs typeface="Consolas"/>
                <a:sym typeface="Consolas"/>
              </a:rPr>
              <a:t>SELECT </a:t>
            </a:r>
            <a:r>
              <a:rPr b="0" i="0" lang="es-419" sz="1600" u="none" cap="none" strike="noStrike">
                <a:solidFill>
                  <a:schemeClr val="lt1"/>
                </a:solidFill>
                <a:latin typeface="Consolas"/>
                <a:ea typeface="Consolas"/>
                <a:cs typeface="Consolas"/>
                <a:sym typeface="Consolas"/>
              </a:rPr>
              <a:t>(30 - 9)</a:t>
            </a:r>
            <a:r>
              <a:rPr b="0" i="0" lang="es-419" sz="1600" u="none" cap="none" strike="noStrike">
                <a:solidFill>
                  <a:schemeClr val="accent1"/>
                </a:solidFill>
                <a:latin typeface="Consolas"/>
                <a:ea typeface="Consolas"/>
                <a:cs typeface="Consolas"/>
                <a:sym typeface="Consolas"/>
              </a:rPr>
              <a:t> AS resultado</a:t>
            </a:r>
            <a:r>
              <a:rPr b="0" i="0" lang="es-419"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1600"/>
              <a:buFont typeface="Arial"/>
              <a:buNone/>
            </a:pPr>
            <a:r>
              <a:t/>
            </a:r>
            <a:endParaRPr b="0" i="0" sz="1600" u="none" cap="none" strike="noStrike">
              <a:solidFill>
                <a:srgbClr val="3CEFAB"/>
              </a:solidFill>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4" name="Google Shape;574;p76"/>
          <p:cNvSpPr txBox="1"/>
          <p:nvPr/>
        </p:nvSpPr>
        <p:spPr>
          <a:xfrm>
            <a:off x="656550" y="1368825"/>
            <a:ext cx="8097900" cy="3923400"/>
          </a:xfrm>
          <a:prstGeom prst="rect">
            <a:avLst/>
          </a:prstGeom>
          <a:noFill/>
          <a:ln>
            <a:noFill/>
          </a:ln>
        </p:spPr>
        <p:txBody>
          <a:bodyPr anchorCtr="0" anchor="t" bIns="91425" lIns="91425" spcFirstLastPara="1" rIns="91425" wrap="square" tIns="91425">
            <a:noAutofit/>
          </a:bodyPr>
          <a:lstStyle/>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rgbClr val="000000"/>
                </a:solidFill>
                <a:latin typeface="Consolas"/>
                <a:ea typeface="Consolas"/>
                <a:cs typeface="Consolas"/>
                <a:sym typeface="Consolas"/>
              </a:rPr>
              <a:t>log()</a:t>
            </a:r>
            <a:r>
              <a:rPr b="0" i="0" lang="es-419" sz="1800" u="none" cap="none" strike="noStrike">
                <a:solidFill>
                  <a:srgbClr val="000000"/>
                </a:solidFill>
                <a:latin typeface="Helvetica Neue Light"/>
                <a:ea typeface="Helvetica Neue Light"/>
                <a:cs typeface="Helvetica Neue Light"/>
                <a:sym typeface="Helvetica Neue Light"/>
              </a:rPr>
              <a:t>, </a:t>
            </a:r>
            <a:r>
              <a:rPr b="1" i="0" lang="es-419" sz="1800" u="none" cap="none" strike="noStrike">
                <a:solidFill>
                  <a:srgbClr val="000000"/>
                </a:solidFill>
                <a:latin typeface="Consolas"/>
                <a:ea typeface="Consolas"/>
                <a:cs typeface="Consolas"/>
                <a:sym typeface="Consolas"/>
              </a:rPr>
              <a:t>log2()</a:t>
            </a:r>
            <a:r>
              <a:rPr b="0" i="0" lang="es-419" sz="1800" u="none" cap="none" strike="noStrike">
                <a:solidFill>
                  <a:srgbClr val="000000"/>
                </a:solidFill>
                <a:latin typeface="Helvetica Neue Light"/>
                <a:ea typeface="Helvetica Neue Light"/>
                <a:cs typeface="Helvetica Neue Light"/>
                <a:sym typeface="Helvetica Neue Light"/>
              </a:rPr>
              <a:t>, </a:t>
            </a:r>
            <a:r>
              <a:rPr b="1" i="0" lang="es-419" sz="1800" u="none" cap="none" strike="noStrike">
                <a:solidFill>
                  <a:srgbClr val="000000"/>
                </a:solidFill>
                <a:latin typeface="Consolas"/>
                <a:ea typeface="Consolas"/>
                <a:cs typeface="Consolas"/>
                <a:sym typeface="Consolas"/>
              </a:rPr>
              <a:t>log10()</a:t>
            </a:r>
            <a:r>
              <a:rPr b="0" i="0" lang="es-419" sz="1800" u="none" cap="none" strike="noStrike">
                <a:solidFill>
                  <a:srgbClr val="000000"/>
                </a:solidFill>
                <a:latin typeface="Helvetica Neue Light"/>
                <a:ea typeface="Helvetica Neue Light"/>
                <a:cs typeface="Helvetica Neue Light"/>
                <a:sym typeface="Helvetica Neue Light"/>
              </a:rPr>
              <a:t>: cálculo de </a:t>
            </a:r>
            <a:r>
              <a:rPr lang="es-419" sz="1800">
                <a:latin typeface="Helvetica Neue Light"/>
                <a:ea typeface="Helvetica Neue Light"/>
                <a:cs typeface="Helvetica Neue Light"/>
                <a:sym typeface="Helvetica Neue Light"/>
              </a:rPr>
              <a:t>logaritmos</a:t>
            </a:r>
            <a:r>
              <a:rPr b="0" i="0" lang="es-419" sz="1800" u="none" cap="none" strike="noStrike">
                <a:solidFill>
                  <a:srgbClr val="000000"/>
                </a:solidFill>
                <a:latin typeface="Helvetica Neue Light"/>
                <a:ea typeface="Helvetica Neue Light"/>
                <a:cs typeface="Helvetica Neue Light"/>
                <a:sym typeface="Helvetica Neue Light"/>
              </a:rPr>
              <a:t>, base 2 y base 10.</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rgbClr val="000000"/>
                </a:solidFill>
                <a:latin typeface="Consolas"/>
                <a:ea typeface="Consolas"/>
                <a:cs typeface="Consolas"/>
                <a:sym typeface="Consolas"/>
              </a:rPr>
              <a:t>round()</a:t>
            </a:r>
            <a:r>
              <a:rPr b="0" i="0" lang="es-419" sz="1800" u="none" cap="none" strike="noStrike">
                <a:solidFill>
                  <a:srgbClr val="000000"/>
                </a:solidFill>
                <a:latin typeface="Helvetica Neue Light"/>
                <a:ea typeface="Helvetica Neue Light"/>
                <a:cs typeface="Helvetica Neue Light"/>
                <a:sym typeface="Helvetica Neue Light"/>
              </a:rPr>
              <a:t>: redondeo estándar de un número.</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rgbClr val="000000"/>
                </a:solidFill>
                <a:latin typeface="Consolas"/>
                <a:ea typeface="Consolas"/>
                <a:cs typeface="Consolas"/>
                <a:sym typeface="Consolas"/>
              </a:rPr>
              <a:t>floor()</a:t>
            </a:r>
            <a:r>
              <a:rPr b="0" i="0" lang="es-419" sz="1800" u="none" cap="none" strike="noStrike">
                <a:solidFill>
                  <a:srgbClr val="000000"/>
                </a:solidFill>
                <a:latin typeface="Helvetica Neue Light"/>
                <a:ea typeface="Helvetica Neue Light"/>
                <a:cs typeface="Helvetica Neue Light"/>
                <a:sym typeface="Helvetica Neue Light"/>
              </a:rPr>
              <a:t>: redondeo de un número hacia abajo.</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chemeClr val="dk1"/>
                </a:solidFill>
                <a:latin typeface="Consolas"/>
                <a:ea typeface="Consolas"/>
                <a:cs typeface="Consolas"/>
                <a:sym typeface="Consolas"/>
              </a:rPr>
              <a:t>ceiling()</a:t>
            </a:r>
            <a:r>
              <a:rPr b="0" i="0" lang="es-419" sz="1800" u="none" cap="none" strike="noStrike">
                <a:solidFill>
                  <a:schemeClr val="dk1"/>
                </a:solidFill>
                <a:latin typeface="Helvetica Neue Light"/>
                <a:ea typeface="Helvetica Neue Light"/>
                <a:cs typeface="Helvetica Neue Light"/>
                <a:sym typeface="Helvetica Neue Light"/>
              </a:rPr>
              <a:t>: redondeo de un número hacia arriba.</a:t>
            </a:r>
            <a:endParaRPr b="0" i="0" sz="1800" u="none" cap="none" strike="noStrike">
              <a:solidFill>
                <a:srgbClr val="000000"/>
              </a:solidFill>
              <a:latin typeface="Helvetica Neue Light"/>
              <a:ea typeface="Helvetica Neue Light"/>
              <a:cs typeface="Helvetica Neue Light"/>
              <a:sym typeface="Helvetica Neue Light"/>
            </a:endParaRPr>
          </a:p>
          <a:p>
            <a:pPr indent="-349250" lvl="0" marL="457200" marR="38100" rtl="0" algn="l">
              <a:lnSpc>
                <a:spcPct val="200000"/>
              </a:lnSpc>
              <a:spcBef>
                <a:spcPts val="0"/>
              </a:spcBef>
              <a:spcAft>
                <a:spcPts val="0"/>
              </a:spcAft>
              <a:buClr>
                <a:srgbClr val="E0FF00"/>
              </a:buClr>
              <a:buSzPts val="1900"/>
              <a:buChar char="●"/>
            </a:pPr>
            <a:r>
              <a:rPr b="1" i="0" lang="es-419" sz="1800" u="none" cap="none" strike="noStrike">
                <a:solidFill>
                  <a:srgbClr val="000000"/>
                </a:solidFill>
                <a:latin typeface="Consolas"/>
                <a:ea typeface="Consolas"/>
                <a:cs typeface="Consolas"/>
                <a:sym typeface="Consolas"/>
              </a:rPr>
              <a:t>truncate()</a:t>
            </a:r>
            <a:r>
              <a:rPr b="0" i="0" lang="es-419" sz="1800" u="none" cap="none" strike="noStrike">
                <a:solidFill>
                  <a:srgbClr val="000000"/>
                </a:solidFill>
                <a:latin typeface="Helvetica Neue Light"/>
                <a:ea typeface="Helvetica Neue Light"/>
                <a:cs typeface="Helvetica Neue Light"/>
                <a:sym typeface="Helvetica Neue Light"/>
              </a:rPr>
              <a:t>: elimina los decimales de un número.</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1000"/>
              </a:spcBef>
              <a:spcAft>
                <a:spcPts val="0"/>
              </a:spcAft>
              <a:buNone/>
            </a:pPr>
            <a:r>
              <a:rPr b="0" i="0" lang="es-419" sz="1800" u="none" cap="none" strike="noStrike">
                <a:solidFill>
                  <a:srgbClr val="000000"/>
                </a:solidFill>
                <a:latin typeface="Helvetica Neue Light"/>
                <a:ea typeface="Helvetica Neue Light"/>
                <a:cs typeface="Helvetica Neue Light"/>
                <a:sym typeface="Helvetica Neue Light"/>
              </a:rPr>
              <a:t>Más otras tantas funciones más. </a:t>
            </a:r>
            <a:r>
              <a:rPr b="0" i="0" lang="es-419" sz="1800" u="sng" cap="none" strike="noStrike">
                <a:solidFill>
                  <a:schemeClr val="hlink"/>
                </a:solidFill>
                <a:latin typeface="Helvetica Neue Light"/>
                <a:ea typeface="Helvetica Neue Light"/>
                <a:cs typeface="Helvetica Neue Light"/>
                <a:sym typeface="Helvetica Neue Light"/>
                <a:hlinkClick r:id="rId4"/>
              </a:rPr>
              <a:t>Puedes consultarlas aquí</a:t>
            </a:r>
            <a:r>
              <a:rPr b="0" i="0" lang="es-419"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575" name="Google Shape;575;p76"/>
          <p:cNvSpPr txBox="1"/>
          <p:nvPr/>
        </p:nvSpPr>
        <p:spPr>
          <a:xfrm>
            <a:off x="257775" y="356825"/>
            <a:ext cx="83685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chemeClr val="dk1"/>
                </a:solidFill>
                <a:latin typeface="Anton"/>
                <a:ea typeface="Anton"/>
                <a:cs typeface="Anton"/>
                <a:sym typeface="Anton"/>
              </a:rPr>
              <a:t>EJEMPLO: </a:t>
            </a:r>
            <a:r>
              <a:rPr i="1" lang="es-419" sz="4500">
                <a:solidFill>
                  <a:schemeClr val="dk1"/>
                </a:solidFill>
                <a:latin typeface="Anton"/>
                <a:ea typeface="Anton"/>
                <a:cs typeface="Anton"/>
                <a:sym typeface="Anton"/>
              </a:rPr>
              <a:t>FUNCIONES MATEMÁTICAS</a:t>
            </a:r>
            <a:endParaRPr b="0" i="0" sz="45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79" name="Shape 579"/>
        <p:cNvGrpSpPr/>
        <p:nvPr/>
      </p:nvGrpSpPr>
      <p:grpSpPr>
        <a:xfrm>
          <a:off x="0" y="0"/>
          <a:ext cx="0" cy="0"/>
          <a:chOff x="0" y="0"/>
          <a:chExt cx="0" cy="0"/>
        </a:xfrm>
      </p:grpSpPr>
      <p:sp>
        <p:nvSpPr>
          <p:cNvPr id="580" name="Google Shape;580;p77"/>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FUNCIONES DE FECHA</a:t>
            </a:r>
            <a:endParaRPr b="0" i="1" sz="3600" u="none" cap="none" strike="noStrike">
              <a:solidFill>
                <a:schemeClr val="dk1"/>
              </a:solidFill>
              <a:latin typeface="Anton"/>
              <a:ea typeface="Anton"/>
              <a:cs typeface="Anton"/>
              <a:sym typeface="Anton"/>
            </a:endParaRPr>
          </a:p>
        </p:txBody>
      </p:sp>
      <p:pic>
        <p:nvPicPr>
          <p:cNvPr id="581" name="Google Shape;581;p7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87" name="Google Shape;587;p78"/>
          <p:cNvSpPr txBox="1"/>
          <p:nvPr/>
        </p:nvSpPr>
        <p:spPr>
          <a:xfrm>
            <a:off x="515825" y="1320925"/>
            <a:ext cx="6838200" cy="3338700"/>
          </a:xfrm>
          <a:prstGeom prst="rect">
            <a:avLst/>
          </a:prstGeom>
          <a:noFill/>
          <a:ln>
            <a:noFill/>
          </a:ln>
        </p:spPr>
        <p:txBody>
          <a:bodyPr anchorCtr="0" anchor="t" bIns="91425" lIns="91425" spcFirstLastPara="1" rIns="91425" wrap="square" tIns="91425">
            <a:noAutofit/>
          </a:bodyPr>
          <a:lstStyle/>
          <a:p>
            <a:pPr indent="0" lvl="0" marL="0" marR="38100" rtl="0" algn="ctr">
              <a:lnSpc>
                <a:spcPct val="20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Podemos manipular cualquier tipo de cálculo con fechas:</a:t>
            </a:r>
            <a:endParaRPr b="0" i="0" sz="2000" u="none" cap="none" strike="noStrike">
              <a:solidFill>
                <a:srgbClr val="000000"/>
              </a:solidFill>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O</a:t>
            </a:r>
            <a:r>
              <a:rPr b="0" i="0" lang="es-419" sz="2000" u="none" cap="none" strike="noStrike">
                <a:solidFill>
                  <a:srgbClr val="000000"/>
                </a:solidFill>
                <a:latin typeface="Helvetica Neue Light"/>
                <a:ea typeface="Helvetica Neue Light"/>
                <a:cs typeface="Helvetica Neue Light"/>
                <a:sym typeface="Helvetica Neue Light"/>
              </a:rPr>
              <a:t>btener los días ocurridos entre </a:t>
            </a:r>
            <a:r>
              <a:rPr b="0" i="0" lang="es-419" sz="2000" u="none" cap="none" strike="noStrike">
                <a:solidFill>
                  <a:schemeClr val="dk1"/>
                </a:solidFill>
                <a:latin typeface="Helvetica Neue Light"/>
                <a:ea typeface="Helvetica Neue Light"/>
                <a:cs typeface="Helvetica Neue Light"/>
                <a:sym typeface="Helvetica Neue Light"/>
              </a:rPr>
              <a:t>determinadas</a:t>
            </a:r>
            <a:r>
              <a:rPr b="0" i="0" lang="es-419" sz="2000" u="none" cap="none" strike="noStrike">
                <a:solidFill>
                  <a:srgbClr val="000000"/>
                </a:solidFill>
                <a:latin typeface="Helvetica Neue Light"/>
                <a:ea typeface="Helvetica Neue Light"/>
                <a:cs typeface="Helvetica Neue Light"/>
                <a:sym typeface="Helvetica Neue Light"/>
              </a:rPr>
              <a:t> fechas</a:t>
            </a: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E</a:t>
            </a:r>
            <a:r>
              <a:rPr b="0" i="0" lang="es-419" sz="2000" u="none" cap="none" strike="noStrike">
                <a:solidFill>
                  <a:srgbClr val="000000"/>
                </a:solidFill>
                <a:latin typeface="Helvetica Neue Light"/>
                <a:ea typeface="Helvetica Neue Light"/>
                <a:cs typeface="Helvetica Neue Light"/>
                <a:sym typeface="Helvetica Neue Light"/>
              </a:rPr>
              <a:t>l número del día de un año</a:t>
            </a: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E</a:t>
            </a:r>
            <a:r>
              <a:rPr b="0" i="0" lang="es-419" sz="2000" u="none" cap="none" strike="noStrike">
                <a:solidFill>
                  <a:srgbClr val="000000"/>
                </a:solidFill>
                <a:latin typeface="Helvetica Neue Light"/>
                <a:ea typeface="Helvetica Neue Light"/>
                <a:cs typeface="Helvetica Neue Light"/>
                <a:sym typeface="Helvetica Neue Light"/>
              </a:rPr>
              <a:t>xtraer el mes, el año, o día de la fecha actual</a:t>
            </a:r>
            <a:r>
              <a:rPr lang="es-419"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355600" lvl="0" marL="457200" marR="38100" rtl="0" algn="l">
              <a:lnSpc>
                <a:spcPct val="200000"/>
              </a:lnSpc>
              <a:spcBef>
                <a:spcPts val="0"/>
              </a:spcBef>
              <a:spcAft>
                <a:spcPts val="0"/>
              </a:spcAft>
              <a:buClr>
                <a:schemeClr val="accent6"/>
              </a:buClr>
              <a:buSzPts val="2000"/>
              <a:buFont typeface="Helvetica Neue Light"/>
              <a:buChar char="●"/>
            </a:pPr>
            <a:r>
              <a:rPr lang="es-419" sz="2000">
                <a:latin typeface="Helvetica Neue Light"/>
                <a:ea typeface="Helvetica Neue Light"/>
                <a:cs typeface="Helvetica Neue Light"/>
                <a:sym typeface="Helvetica Neue Light"/>
              </a:rPr>
              <a:t>S</a:t>
            </a:r>
            <a:r>
              <a:rPr b="0" i="0" lang="es-419" sz="2000" u="none" cap="none" strike="noStrike">
                <a:solidFill>
                  <a:srgbClr val="000000"/>
                </a:solidFill>
                <a:latin typeface="Helvetica Neue Light"/>
                <a:ea typeface="Helvetica Neue Light"/>
                <a:cs typeface="Helvetica Neue Light"/>
                <a:sym typeface="Helvetica Neue Light"/>
              </a:rPr>
              <a:t>aber qué día de la semana fue una determinada fecha</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200000"/>
              </a:lnSpc>
              <a:spcBef>
                <a:spcPts val="0"/>
              </a:spcBef>
              <a:spcAft>
                <a:spcPts val="0"/>
              </a:spcAft>
              <a:buClr>
                <a:srgbClr val="000000"/>
              </a:buClr>
              <a:buSzPts val="11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sp>
        <p:nvSpPr>
          <p:cNvPr id="588" name="Google Shape;588;p78"/>
          <p:cNvSpPr txBox="1"/>
          <p:nvPr/>
        </p:nvSpPr>
        <p:spPr>
          <a:xfrm>
            <a:off x="393375" y="356825"/>
            <a:ext cx="79479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FUNCIONES DE FECHAS</a:t>
            </a:r>
            <a:endParaRPr b="0" i="0" sz="4500" u="none" cap="none" strike="noStrike">
              <a:solidFill>
                <a:srgbClr val="000000"/>
              </a:solidFill>
              <a:latin typeface="Arial"/>
              <a:ea typeface="Arial"/>
              <a:cs typeface="Arial"/>
              <a:sym typeface="Arial"/>
            </a:endParaRPr>
          </a:p>
        </p:txBody>
      </p:sp>
      <p:pic>
        <p:nvPicPr>
          <p:cNvPr id="589" name="Google Shape;589;p78"/>
          <p:cNvPicPr preferRelativeResize="0"/>
          <p:nvPr/>
        </p:nvPicPr>
        <p:blipFill rotWithShape="1">
          <a:blip r:embed="rId4">
            <a:alphaModFix/>
          </a:blip>
          <a:srcRect b="0" l="0" r="0" t="0"/>
          <a:stretch/>
        </p:blipFill>
        <p:spPr>
          <a:xfrm>
            <a:off x="7502025" y="1066913"/>
            <a:ext cx="1318324" cy="131832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5" name="Google Shape;595;p79"/>
          <p:cNvSpPr txBox="1"/>
          <p:nvPr/>
        </p:nvSpPr>
        <p:spPr>
          <a:xfrm>
            <a:off x="363150" y="1220100"/>
            <a:ext cx="8417700" cy="3923400"/>
          </a:xfrm>
          <a:prstGeom prst="rect">
            <a:avLst/>
          </a:prstGeom>
          <a:noFill/>
          <a:ln>
            <a:noFill/>
          </a:ln>
        </p:spPr>
        <p:txBody>
          <a:bodyPr anchorCtr="0" anchor="t" bIns="91425" lIns="91425" spcFirstLastPara="1" rIns="91425" wrap="square" tIns="91425">
            <a:noAutofit/>
          </a:bodyPr>
          <a:lstStyle/>
          <a:p>
            <a:pPr indent="-342900" lvl="0" marL="457200" marR="38100" rtl="0" algn="l">
              <a:lnSpc>
                <a:spcPct val="200000"/>
              </a:lnSpc>
              <a:spcBef>
                <a:spcPts val="0"/>
              </a:spcBef>
              <a:spcAft>
                <a:spcPts val="0"/>
              </a:spcAft>
              <a:buClr>
                <a:schemeClr val="accent6"/>
              </a:buClr>
              <a:buSzPts val="1800"/>
              <a:buChar char="●"/>
            </a:pPr>
            <a:r>
              <a:rPr b="1" i="0" lang="es-419" sz="1800" u="none" cap="none" strike="noStrike">
                <a:solidFill>
                  <a:srgbClr val="000000"/>
                </a:solidFill>
                <a:latin typeface="Consolas"/>
                <a:ea typeface="Consolas"/>
                <a:cs typeface="Consolas"/>
                <a:sym typeface="Consolas"/>
              </a:rPr>
              <a:t>curdate()</a:t>
            </a:r>
            <a:r>
              <a:rPr b="0" i="0" lang="es-419" sz="1800" u="none" cap="none" strike="noStrike">
                <a:solidFill>
                  <a:srgbClr val="000000"/>
                </a:solidFill>
                <a:latin typeface="Helvetica Neue Light"/>
                <a:ea typeface="Helvetica Neue Light"/>
                <a:cs typeface="Helvetica Neue Light"/>
                <a:sym typeface="Helvetica Neue Light"/>
              </a:rPr>
              <a:t>: devuelve la fecha actual.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chemeClr val="accent6"/>
              </a:buClr>
              <a:buSzPts val="1800"/>
              <a:buChar char="●"/>
            </a:pPr>
            <a:r>
              <a:rPr b="1" i="0" lang="es-419" sz="1800" u="none" cap="none" strike="noStrike">
                <a:solidFill>
                  <a:srgbClr val="000000"/>
                </a:solidFill>
                <a:latin typeface="Consolas"/>
                <a:ea typeface="Consolas"/>
                <a:cs typeface="Consolas"/>
                <a:sym typeface="Consolas"/>
              </a:rPr>
              <a:t>curtime()</a:t>
            </a:r>
            <a:r>
              <a:rPr b="0" i="0" lang="es-419" sz="1800" u="none" cap="none" strike="noStrike">
                <a:solidFill>
                  <a:srgbClr val="000000"/>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devuelve la hora actual.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chemeClr val="accent6"/>
              </a:buClr>
              <a:buSzPts val="1800"/>
              <a:buChar char="●"/>
            </a:pPr>
            <a:r>
              <a:rPr b="1" i="0" lang="es-419" sz="1800" u="none" cap="none" strike="noStrike">
                <a:solidFill>
                  <a:srgbClr val="000000"/>
                </a:solidFill>
                <a:latin typeface="Consolas"/>
                <a:ea typeface="Consolas"/>
                <a:cs typeface="Consolas"/>
                <a:sym typeface="Consolas"/>
              </a:rPr>
              <a:t>now()</a:t>
            </a:r>
            <a:r>
              <a:rPr b="0" i="0" lang="es-419" sz="1800" u="none" cap="none" strike="noStrike">
                <a:solidFill>
                  <a:srgbClr val="000000"/>
                </a:solidFill>
                <a:latin typeface="Helvetica Neue Light"/>
                <a:ea typeface="Helvetica Neue Light"/>
                <a:cs typeface="Helvetica Neue Light"/>
                <a:sym typeface="Helvetica Neue Light"/>
              </a:rPr>
              <a:t>: combina los dos anteriores en un resultado.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chemeClr val="accent6"/>
              </a:buClr>
              <a:buSzPts val="1800"/>
              <a:buChar char="●"/>
            </a:pPr>
            <a:r>
              <a:rPr b="1" i="0" lang="es-419" sz="1800" u="none" cap="none" strike="noStrike">
                <a:solidFill>
                  <a:schemeClr val="dk1"/>
                </a:solidFill>
                <a:latin typeface="Consolas"/>
                <a:ea typeface="Consolas"/>
                <a:cs typeface="Consolas"/>
                <a:sym typeface="Consolas"/>
              </a:rPr>
              <a:t>datediff()</a:t>
            </a:r>
            <a:r>
              <a:rPr b="0" i="0" lang="es-419" sz="1800" u="none" cap="none" strike="noStrike">
                <a:solidFill>
                  <a:schemeClr val="dk1"/>
                </a:solidFill>
                <a:latin typeface="Helvetica Neue Light"/>
                <a:ea typeface="Helvetica Neue Light"/>
                <a:cs typeface="Helvetica Neue Light"/>
                <a:sym typeface="Helvetica Neue Light"/>
              </a:rPr>
              <a:t>: obtiene la diferencia de tiempo entre dos fechas.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38100" rtl="0" algn="l">
              <a:lnSpc>
                <a:spcPct val="200000"/>
              </a:lnSpc>
              <a:spcBef>
                <a:spcPts val="0"/>
              </a:spcBef>
              <a:spcAft>
                <a:spcPts val="0"/>
              </a:spcAft>
              <a:buClr>
                <a:schemeClr val="accent6"/>
              </a:buClr>
              <a:buSzPts val="1800"/>
              <a:buChar char="●"/>
            </a:pPr>
            <a:r>
              <a:rPr b="1" i="0" lang="es-419" sz="1800" u="none" cap="none" strike="noStrike">
                <a:solidFill>
                  <a:srgbClr val="000000"/>
                </a:solidFill>
                <a:latin typeface="Consolas"/>
                <a:ea typeface="Consolas"/>
                <a:cs typeface="Consolas"/>
                <a:sym typeface="Consolas"/>
              </a:rPr>
              <a:t>dayname()</a:t>
            </a:r>
            <a:r>
              <a:rPr b="0" i="0" lang="es-419" sz="1800" u="none" cap="none" strike="noStrike">
                <a:solidFill>
                  <a:srgbClr val="000000"/>
                </a:solidFill>
                <a:latin typeface="Helvetica Neue Light"/>
                <a:ea typeface="Helvetica Neue Light"/>
                <a:cs typeface="Helvetica Neue Light"/>
                <a:sym typeface="Helvetica Neue Light"/>
              </a:rPr>
              <a:t>: Retorna el nombre del día de semana de una fecha determinada.</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200000"/>
              </a:lnSpc>
              <a:spcBef>
                <a:spcPts val="1000"/>
              </a:spcBef>
              <a:spcAft>
                <a:spcPts val="0"/>
              </a:spcAft>
              <a:buNone/>
            </a:pPr>
            <a:r>
              <a:rPr b="0" i="0" lang="es-419" sz="1800" u="none" cap="none" strike="noStrike">
                <a:solidFill>
                  <a:srgbClr val="000000"/>
                </a:solidFill>
                <a:highlight>
                  <a:schemeClr val="accent6"/>
                </a:highlight>
                <a:latin typeface="Helvetica Neue Light"/>
                <a:ea typeface="Helvetica Neue Light"/>
                <a:cs typeface="Helvetica Neue Light"/>
                <a:sym typeface="Helvetica Neue Light"/>
              </a:rPr>
              <a:t>Más otras tantas funciones más</a:t>
            </a:r>
            <a:r>
              <a:rPr lang="es-419" sz="1800">
                <a:highlight>
                  <a:schemeClr val="accent6"/>
                </a:highlight>
                <a:latin typeface="Helvetica Neue Light"/>
                <a:ea typeface="Helvetica Neue Light"/>
                <a:cs typeface="Helvetica Neue Light"/>
                <a:sym typeface="Helvetica Neue Light"/>
              </a:rPr>
              <a:t> que </a:t>
            </a:r>
            <a:r>
              <a:rPr lang="es-419" sz="1800" u="sng">
                <a:solidFill>
                  <a:schemeClr val="hlink"/>
                </a:solidFill>
                <a:highlight>
                  <a:schemeClr val="accent6"/>
                </a:highlight>
                <a:latin typeface="Helvetica Neue Light"/>
                <a:ea typeface="Helvetica Neue Light"/>
                <a:cs typeface="Helvetica Neue Light"/>
                <a:sym typeface="Helvetica Neue Light"/>
                <a:hlinkClick r:id="rId4"/>
              </a:rPr>
              <a:t>p</a:t>
            </a:r>
            <a:r>
              <a:rPr b="0" i="0" lang="es-419" sz="1800" u="sng" cap="none" strike="noStrike">
                <a:solidFill>
                  <a:schemeClr val="hlink"/>
                </a:solidFill>
                <a:highlight>
                  <a:schemeClr val="accent6"/>
                </a:highlight>
                <a:latin typeface="Helvetica Neue Light"/>
                <a:ea typeface="Helvetica Neue Light"/>
                <a:cs typeface="Helvetica Neue Light"/>
                <a:sym typeface="Helvetica Neue Light"/>
                <a:hlinkClick r:id="rId5"/>
              </a:rPr>
              <a:t>uedes consultarlas aquí.</a:t>
            </a:r>
            <a:endParaRPr b="0" i="0" sz="1800" u="none" cap="none" strike="noStrike">
              <a:solidFill>
                <a:srgbClr val="000000"/>
              </a:solidFill>
              <a:highlight>
                <a:schemeClr val="accent6"/>
              </a:highlight>
              <a:latin typeface="Helvetica Neue Light"/>
              <a:ea typeface="Helvetica Neue Light"/>
              <a:cs typeface="Helvetica Neue Light"/>
              <a:sym typeface="Helvetica Neue Light"/>
            </a:endParaRPr>
          </a:p>
        </p:txBody>
      </p:sp>
      <p:sp>
        <p:nvSpPr>
          <p:cNvPr id="596" name="Google Shape;596;p79"/>
          <p:cNvSpPr txBox="1"/>
          <p:nvPr/>
        </p:nvSpPr>
        <p:spPr>
          <a:xfrm>
            <a:off x="257775" y="356825"/>
            <a:ext cx="83064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solidFill>
                  <a:schemeClr val="dk1"/>
                </a:solidFill>
                <a:latin typeface="Anton"/>
                <a:ea typeface="Anton"/>
                <a:cs typeface="Anton"/>
                <a:sym typeface="Anton"/>
              </a:rPr>
              <a:t>ALGUNAS FUNCIONES DE FECHA</a:t>
            </a:r>
            <a:endParaRPr b="0" i="0" sz="45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0"/>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IMPLEMENTAR FUNCIONES ESCALARES</a:t>
            </a:r>
            <a:endParaRPr b="0" i="1" sz="4000" u="none" cap="none" strike="noStrike">
              <a:solidFill>
                <a:srgbClr val="000000"/>
              </a:solidFill>
              <a:latin typeface="Anton"/>
              <a:ea typeface="Anton"/>
              <a:cs typeface="Anton"/>
              <a:sym typeface="Anton"/>
            </a:endParaRPr>
          </a:p>
        </p:txBody>
      </p:sp>
      <p:sp>
        <p:nvSpPr>
          <p:cNvPr id="602" name="Google Shape;602;p80"/>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Trabajamos</a:t>
            </a: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 con algunas funciones.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03" name="Google Shape;603;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04" name="Google Shape;604;p80"/>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1"/>
          <p:cNvSpPr txBox="1"/>
          <p:nvPr/>
        </p:nvSpPr>
        <p:spPr>
          <a:xfrm>
            <a:off x="340350" y="1123498"/>
            <a:ext cx="8463300" cy="308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900"/>
              <a:buFont typeface="Arial"/>
              <a:buNone/>
            </a:pPr>
            <a:r>
              <a:rPr b="0" i="0" lang="es-419" sz="1900" u="none" cap="none" strike="noStrike">
                <a:solidFill>
                  <a:schemeClr val="dk1"/>
                </a:solidFill>
                <a:latin typeface="Helvetica Neue Light"/>
                <a:ea typeface="Helvetica Neue Light"/>
                <a:cs typeface="Helvetica Neue Light"/>
                <a:sym typeface="Helvetica Neue Light"/>
              </a:rPr>
              <a:t>Abrir una pestaña de consulta (</a:t>
            </a:r>
            <a:r>
              <a:rPr b="0" i="1" lang="es-419" sz="1900" u="none" cap="none" strike="noStrike">
                <a:solidFill>
                  <a:schemeClr val="dk1"/>
                </a:solidFill>
                <a:latin typeface="Helvetica Neue Light"/>
                <a:ea typeface="Helvetica Neue Light"/>
                <a:cs typeface="Helvetica Neue Light"/>
                <a:sym typeface="Helvetica Neue Light"/>
              </a:rPr>
              <a:t>query tab</a:t>
            </a:r>
            <a:r>
              <a:rPr b="0" i="0" lang="es-419" sz="1900" u="none" cap="none" strike="noStrike">
                <a:solidFill>
                  <a:schemeClr val="dk1"/>
                </a:solidFill>
                <a:latin typeface="Helvetica Neue Light"/>
                <a:ea typeface="Helvetica Neue Light"/>
                <a:cs typeface="Helvetica Neue Light"/>
                <a:sym typeface="Helvetica Neue Light"/>
              </a:rPr>
              <a:t>), y ejecuta las siguientes funciones:</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concatena tu nombre completo (</a:t>
            </a:r>
            <a:r>
              <a:rPr b="0" i="1" lang="es-419" sz="1900" u="none" cap="none" strike="noStrike">
                <a:solidFill>
                  <a:schemeClr val="dk1"/>
                </a:solidFill>
                <a:latin typeface="Helvetica Neue Light"/>
                <a:ea typeface="Helvetica Neue Light"/>
                <a:cs typeface="Helvetica Neue Light"/>
                <a:sym typeface="Helvetica Neue Light"/>
              </a:rPr>
              <a:t>respetando los espacios</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convierte tu nombre completo a minúsculas, luego a mayúsculas</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Divide tu año de nacimiento por tu día y mes (</a:t>
            </a:r>
            <a:r>
              <a:rPr b="0" i="1" lang="es-419" sz="1900" u="none" cap="none" strike="noStrike">
                <a:solidFill>
                  <a:schemeClr val="dk1"/>
                </a:solidFill>
                <a:latin typeface="Helvetica Neue Light"/>
                <a:ea typeface="Helvetica Neue Light"/>
                <a:cs typeface="Helvetica Neue Light"/>
                <a:sym typeface="Helvetica Neue Light"/>
              </a:rPr>
              <a:t>ej: 1975 / 2103</a:t>
            </a:r>
            <a:r>
              <a:rPr b="0" i="0" lang="es-419" sz="1900" u="none" cap="none" strike="noStrike">
                <a:solidFill>
                  <a:schemeClr val="dk1"/>
                </a:solidFill>
                <a:latin typeface="Helvetica Neue Light"/>
                <a:ea typeface="Helvetica Neue Light"/>
                <a:cs typeface="Helvetica Neue Light"/>
                <a:sym typeface="Helvetica Neue Light"/>
              </a:rPr>
              <a:t>)</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Convierte en un entero absoluto el resultado anterior</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Calcula los días que pasaron desde tu nacimiento hasta hoy</a:t>
            </a:r>
            <a:endParaRPr b="0" i="0" sz="1900" u="none" cap="none" strike="noStrike">
              <a:solidFill>
                <a:schemeClr val="dk1"/>
              </a:solidFill>
              <a:latin typeface="Helvetica Neue Light"/>
              <a:ea typeface="Helvetica Neue Light"/>
              <a:cs typeface="Helvetica Neue Light"/>
              <a:sym typeface="Helvetica Neue Light"/>
            </a:endParaRPr>
          </a:p>
          <a:p>
            <a:pPr indent="-349250" lvl="0" marL="457200" marR="0" rtl="0" algn="just">
              <a:lnSpc>
                <a:spcPct val="150000"/>
              </a:lnSpc>
              <a:spcBef>
                <a:spcPts val="0"/>
              </a:spcBef>
              <a:spcAft>
                <a:spcPts val="0"/>
              </a:spcAft>
              <a:buClr>
                <a:srgbClr val="3CEFAB"/>
              </a:buClr>
              <a:buSzPts val="1900"/>
              <a:buFont typeface="Helvetica Neue Light"/>
              <a:buChar char="●"/>
            </a:pPr>
            <a:r>
              <a:rPr b="0" i="0" lang="es-419" sz="1900" u="none" cap="none" strike="noStrike">
                <a:solidFill>
                  <a:schemeClr val="dk1"/>
                </a:solidFill>
                <a:latin typeface="Helvetica Neue Light"/>
                <a:ea typeface="Helvetica Neue Light"/>
                <a:cs typeface="Helvetica Neue Light"/>
                <a:sym typeface="Helvetica Neue Light"/>
              </a:rPr>
              <a:t>Averiguar qué día de semana era cuando naciste</a:t>
            </a:r>
            <a:endParaRPr b="0" i="0" sz="1900" u="none" cap="none" strike="noStrike">
              <a:solidFill>
                <a:schemeClr val="dk1"/>
              </a:solidFill>
              <a:latin typeface="Helvetica Neue Light"/>
              <a:ea typeface="Helvetica Neue Light"/>
              <a:cs typeface="Helvetica Neue Light"/>
              <a:sym typeface="Helvetica Neue Light"/>
            </a:endParaRPr>
          </a:p>
        </p:txBody>
      </p:sp>
      <p:pic>
        <p:nvPicPr>
          <p:cNvPr id="610" name="Google Shape;610;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1" name="Google Shape;611;p81"/>
          <p:cNvPicPr preferRelativeResize="0"/>
          <p:nvPr/>
        </p:nvPicPr>
        <p:blipFill rotWithShape="1">
          <a:blip r:embed="rId4">
            <a:alphaModFix/>
          </a:blip>
          <a:srcRect b="0" l="0" r="0" t="0"/>
          <a:stretch/>
        </p:blipFill>
        <p:spPr>
          <a:xfrm>
            <a:off x="7169475" y="356825"/>
            <a:ext cx="1634174" cy="639850"/>
          </a:xfrm>
          <a:prstGeom prst="rect">
            <a:avLst/>
          </a:prstGeom>
          <a:noFill/>
          <a:ln>
            <a:noFill/>
          </a:ln>
        </p:spPr>
      </p:pic>
      <p:sp>
        <p:nvSpPr>
          <p:cNvPr id="612" name="Google Shape;612;p81"/>
          <p:cNvSpPr txBox="1"/>
          <p:nvPr/>
        </p:nvSpPr>
        <p:spPr>
          <a:xfrm>
            <a:off x="257775" y="356825"/>
            <a:ext cx="52767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2600">
                <a:solidFill>
                  <a:schemeClr val="dk1"/>
                </a:solidFill>
                <a:latin typeface="Anton"/>
                <a:ea typeface="Anton"/>
                <a:cs typeface="Anton"/>
                <a:sym typeface="Anton"/>
              </a:rPr>
              <a:t>IMPLEMENTAR FUNCIONES ESCALERAS</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9"/>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SUBLENGUAJE DDL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6" name="Shape 616"/>
        <p:cNvGrpSpPr/>
        <p:nvPr/>
      </p:nvGrpSpPr>
      <p:grpSpPr>
        <a:xfrm>
          <a:off x="0" y="0"/>
          <a:ext cx="0" cy="0"/>
          <a:chOff x="0" y="0"/>
          <a:chExt cx="0" cy="0"/>
        </a:xfrm>
      </p:grpSpPr>
      <p:sp>
        <p:nvSpPr>
          <p:cNvPr id="617" name="Google Shape;617;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18" name="Google Shape;618;p8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2" name="Shape 622"/>
        <p:cNvGrpSpPr/>
        <p:nvPr/>
      </p:nvGrpSpPr>
      <p:grpSpPr>
        <a:xfrm>
          <a:off x="0" y="0"/>
          <a:ext cx="0" cy="0"/>
          <a:chOff x="0" y="0"/>
          <a:chExt cx="0" cy="0"/>
        </a:xfrm>
      </p:grpSpPr>
      <p:sp>
        <p:nvSpPr>
          <p:cNvPr id="623" name="Google Shape;623;p83"/>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24" name="Google Shape;624;p83"/>
          <p:cNvSpPr txBox="1"/>
          <p:nvPr/>
        </p:nvSpPr>
        <p:spPr>
          <a:xfrm>
            <a:off x="1642787" y="2623175"/>
            <a:ext cx="6467100" cy="1909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Lenguaje DDL.</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Funciones escalares .</a:t>
            </a:r>
            <a:endParaRPr b="0" i="0" sz="1400" u="none" cap="none" strike="noStrike">
              <a:solidFill>
                <a:srgbClr val="000000"/>
              </a:solidFill>
              <a:latin typeface="Arial"/>
              <a:ea typeface="Arial"/>
              <a:cs typeface="Arial"/>
              <a:sym typeface="Arial"/>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Funciones de transformación.</a:t>
            </a:r>
            <a:endParaRPr b="0" i="0" sz="2200" u="none" cap="none" strike="noStrike">
              <a:solidFill>
                <a:srgbClr val="E0FF00"/>
              </a:solidFill>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8" name="Shape 628"/>
        <p:cNvGrpSpPr/>
        <p:nvPr/>
      </p:nvGrpSpPr>
      <p:grpSpPr>
        <a:xfrm>
          <a:off x="0" y="0"/>
          <a:ext cx="0" cy="0"/>
          <a:chOff x="0" y="0"/>
          <a:chExt cx="0" cy="0"/>
        </a:xfrm>
      </p:grpSpPr>
      <p:sp>
        <p:nvSpPr>
          <p:cNvPr id="629" name="Google Shape;629;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30" name="Google Shape;630;p84"/>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34" name="Shape 634"/>
        <p:cNvGrpSpPr/>
        <p:nvPr/>
      </p:nvGrpSpPr>
      <p:grpSpPr>
        <a:xfrm>
          <a:off x="0" y="0"/>
          <a:ext cx="0" cy="0"/>
          <a:chOff x="0" y="0"/>
          <a:chExt cx="0" cy="0"/>
        </a:xfrm>
      </p:grpSpPr>
      <p:sp>
        <p:nvSpPr>
          <p:cNvPr id="635" name="Google Shape;635;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636" name="Google Shape;636;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16" name="Shape 116"/>
        <p:cNvGrpSpPr/>
        <p:nvPr/>
      </p:nvGrpSpPr>
      <p:grpSpPr>
        <a:xfrm>
          <a:off x="0" y="0"/>
          <a:ext cx="0" cy="0"/>
          <a:chOff x="0" y="0"/>
          <a:chExt cx="0" cy="0"/>
        </a:xfrm>
      </p:grpSpPr>
      <p:sp>
        <p:nvSpPr>
          <p:cNvPr id="117" name="Google Shape;117;p20"/>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FUNDAMENTOS DE DATA DEFINITION LANGUAGE</a:t>
            </a:r>
            <a:endParaRPr b="0" i="1" sz="3600" u="none" cap="none" strike="noStrike">
              <a:solidFill>
                <a:schemeClr val="dk1"/>
              </a:solidFill>
              <a:latin typeface="Anton"/>
              <a:ea typeface="Anton"/>
              <a:cs typeface="Anton"/>
              <a:sym typeface="Anton"/>
            </a:endParaRPr>
          </a:p>
        </p:txBody>
      </p:sp>
      <p:pic>
        <p:nvPicPr>
          <p:cNvPr id="118" name="Google Shape;118;p2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4" name="Google Shape;124;p21"/>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4500" u="none" cap="none" strike="noStrike">
                <a:solidFill>
                  <a:srgbClr val="000000"/>
                </a:solidFill>
                <a:latin typeface="Anton"/>
                <a:ea typeface="Anton"/>
                <a:cs typeface="Anton"/>
                <a:sym typeface="Anton"/>
              </a:rPr>
              <a:t>EL LENGUAJE DE DEFINICIÓN DE DATOS (DDL)</a:t>
            </a:r>
            <a:endParaRPr b="0" i="0" sz="4500" u="none" cap="none" strike="noStrike">
              <a:solidFill>
                <a:srgbClr val="000000"/>
              </a:solidFill>
              <a:latin typeface="Arial"/>
              <a:ea typeface="Arial"/>
              <a:cs typeface="Arial"/>
              <a:sym typeface="Arial"/>
            </a:endParaRPr>
          </a:p>
        </p:txBody>
      </p:sp>
      <p:sp>
        <p:nvSpPr>
          <p:cNvPr id="125" name="Google Shape;125;p21"/>
          <p:cNvSpPr txBox="1"/>
          <p:nvPr/>
        </p:nvSpPr>
        <p:spPr>
          <a:xfrm>
            <a:off x="421400" y="1870525"/>
            <a:ext cx="8172900" cy="16374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En la primera clase aprendimos que SQL </a:t>
            </a:r>
            <a:r>
              <a:rPr lang="es-419" sz="1800">
                <a:solidFill>
                  <a:schemeClr val="dk1"/>
                </a:solidFill>
                <a:latin typeface="Helvetica Neue Light"/>
                <a:ea typeface="Helvetica Neue Light"/>
                <a:cs typeface="Helvetica Neue Light"/>
                <a:sym typeface="Helvetica Neue Light"/>
              </a:rPr>
              <a:t>está</a:t>
            </a:r>
            <a:r>
              <a:rPr b="0" i="0" lang="es-419" sz="1800" u="none" cap="none" strike="noStrike">
                <a:solidFill>
                  <a:schemeClr val="dk1"/>
                </a:solidFill>
                <a:latin typeface="Helvetica Neue Light"/>
                <a:ea typeface="Helvetica Neue Light"/>
                <a:cs typeface="Helvetica Neue Light"/>
                <a:sym typeface="Helvetica Neue Light"/>
              </a:rPr>
              <a:t> conformado por cuatro sublenguajes</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aplicables en diferentes ámbitos de uso en la </a:t>
            </a:r>
            <a:r>
              <a:rPr lang="es-419" sz="1800">
                <a:solidFill>
                  <a:schemeClr val="dk1"/>
                </a:solidFill>
                <a:latin typeface="Helvetica Neue Light"/>
                <a:ea typeface="Helvetica Neue Light"/>
                <a:cs typeface="Helvetica Neue Light"/>
                <a:sym typeface="Helvetica Neue Light"/>
              </a:rPr>
              <a:t>DB: </a:t>
            </a:r>
            <a:r>
              <a:rPr b="1" i="0" lang="es-419" sz="1800" u="none" cap="none" strike="noStrike">
                <a:solidFill>
                  <a:schemeClr val="dk1"/>
                </a:solidFill>
                <a:latin typeface="Helvetica Neue"/>
                <a:ea typeface="Helvetica Neue"/>
                <a:cs typeface="Helvetica Neue"/>
                <a:sym typeface="Helvetica Neue"/>
              </a:rPr>
              <a:t>DDL,</a:t>
            </a:r>
            <a:r>
              <a:rPr b="1" lang="es-419" sz="1800">
                <a:solidFill>
                  <a:schemeClr val="dk1"/>
                </a:solidFill>
                <a:latin typeface="Helvetica Neue"/>
                <a:ea typeface="Helvetica Neue"/>
                <a:cs typeface="Helvetica Neue"/>
                <a:sym typeface="Helvetica Neue"/>
              </a:rPr>
              <a:t> </a:t>
            </a:r>
            <a:r>
              <a:rPr b="1" i="0" lang="es-419" sz="1800" u="none" cap="none" strike="noStrike">
                <a:solidFill>
                  <a:schemeClr val="dk1"/>
                </a:solidFill>
                <a:latin typeface="Helvetica Neue"/>
                <a:ea typeface="Helvetica Neue"/>
                <a:cs typeface="Helvetica Neue"/>
                <a:sym typeface="Helvetica Neue"/>
              </a:rPr>
              <a:t>DML,</a:t>
            </a:r>
            <a:r>
              <a:rPr b="1" lang="es-419" sz="1800">
                <a:solidFill>
                  <a:schemeClr val="dk1"/>
                </a:solidFill>
                <a:latin typeface="Helvetica Neue"/>
                <a:ea typeface="Helvetica Neue"/>
                <a:cs typeface="Helvetica Neue"/>
                <a:sym typeface="Helvetica Neue"/>
              </a:rPr>
              <a:t> </a:t>
            </a:r>
            <a:r>
              <a:rPr b="1" i="0" lang="es-419" sz="1800" u="none" cap="none" strike="noStrike">
                <a:solidFill>
                  <a:schemeClr val="dk1"/>
                </a:solidFill>
                <a:latin typeface="Helvetica Neue"/>
                <a:ea typeface="Helvetica Neue"/>
                <a:cs typeface="Helvetica Neue"/>
                <a:sym typeface="Helvetica Neue"/>
              </a:rPr>
              <a:t>DCL, TCL</a:t>
            </a:r>
            <a:endParaRPr b="0" i="0" sz="1700" u="none" cap="none" strike="noStrike">
              <a:solidFill>
                <a:schemeClr val="dk1"/>
              </a:solidFill>
              <a:latin typeface="Helvetica Neue"/>
              <a:ea typeface="Helvetica Neue"/>
              <a:cs typeface="Helvetica Neue"/>
              <a:sym typeface="Helvetica Neue"/>
            </a:endParaRPr>
          </a:p>
        </p:txBody>
      </p:sp>
      <p:sp>
        <p:nvSpPr>
          <p:cNvPr id="126" name="Google Shape;126;p21"/>
          <p:cNvSpPr txBox="1"/>
          <p:nvPr/>
        </p:nvSpPr>
        <p:spPr>
          <a:xfrm>
            <a:off x="549600" y="3582325"/>
            <a:ext cx="8223900" cy="877200"/>
          </a:xfrm>
          <a:prstGeom prst="rect">
            <a:avLst/>
          </a:prstGeom>
          <a:noFill/>
          <a:ln>
            <a:noFill/>
          </a:ln>
        </p:spPr>
        <p:txBody>
          <a:bodyPr anchorCtr="0" anchor="ctr"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E0FF00"/>
                </a:highlight>
                <a:latin typeface="Helvetica Neue Light"/>
                <a:ea typeface="Helvetica Neue Light"/>
                <a:cs typeface="Helvetica Neue Light"/>
                <a:sym typeface="Helvetica Neue Light"/>
              </a:rPr>
              <a:t>Hoy profundizaremos </a:t>
            </a:r>
            <a:r>
              <a:rPr b="1" lang="es-419" sz="1800">
                <a:solidFill>
                  <a:schemeClr val="dk1"/>
                </a:solidFill>
                <a:highlight>
                  <a:srgbClr val="E0FF00"/>
                </a:highlight>
                <a:latin typeface="Helvetica Neue"/>
                <a:ea typeface="Helvetica Neue"/>
                <a:cs typeface="Helvetica Neue"/>
                <a:sym typeface="Helvetica Neue"/>
              </a:rPr>
              <a:t>DATA DEFINITION LANGUAGE - DDL</a:t>
            </a:r>
            <a:r>
              <a:rPr lang="es-419" sz="1800">
                <a:solidFill>
                  <a:schemeClr val="dk1"/>
                </a:solidFill>
                <a:highlight>
                  <a:srgbClr val="E0FF00"/>
                </a:highlight>
                <a:latin typeface="Helvetica Neue"/>
                <a:ea typeface="Helvetica Neue"/>
                <a:cs typeface="Helvetica Neue"/>
                <a:sym typeface="Helvetica Neue"/>
              </a:rPr>
              <a:t>,</a:t>
            </a:r>
            <a:r>
              <a:rPr lang="es-419" sz="1800">
                <a:solidFill>
                  <a:schemeClr val="dk1"/>
                </a:solidFill>
                <a:highlight>
                  <a:srgbClr val="E0FF00"/>
                </a:highlight>
                <a:latin typeface="Helvetica Neue Light"/>
                <a:ea typeface="Helvetica Neue Light"/>
                <a:cs typeface="Helvetica Neue Light"/>
                <a:sym typeface="Helvetica Neue Light"/>
              </a:rPr>
              <a:t> para sacar partido de todos sus beneficios.</a:t>
            </a:r>
            <a:endParaRPr sz="1800">
              <a:highlight>
                <a:srgbClr val="E0FF00"/>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