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</p:sldIdLst>
  <p:sldSz cy="5143500" cx="9144000"/>
  <p:notesSz cx="6858000" cy="9144000"/>
  <p:embeddedFontLst>
    <p:embeddedFont>
      <p:font typeface="Anton"/>
      <p:regular r:id="rId86"/>
    </p:embeddedFont>
    <p:embeddedFont>
      <p:font typeface="Lato"/>
      <p:regular r:id="rId87"/>
      <p:bold r:id="rId88"/>
      <p:italic r:id="rId89"/>
      <p:boldItalic r:id="rId90"/>
    </p:embeddedFont>
    <p:embeddedFont>
      <p:font typeface="Didact Gothic"/>
      <p:regular r:id="rId91"/>
    </p:embeddedFont>
    <p:embeddedFont>
      <p:font typeface="Helvetica Neue"/>
      <p:regular r:id="rId92"/>
      <p:bold r:id="rId93"/>
      <p:italic r:id="rId94"/>
      <p:boldItalic r:id="rId95"/>
    </p:embeddedFont>
    <p:embeddedFont>
      <p:font typeface="Helvetica Neue Light"/>
      <p:regular r:id="rId96"/>
      <p:bold r:id="rId97"/>
      <p:italic r:id="rId98"/>
      <p:boldItalic r:id="rId99"/>
    </p:embeddedFont>
    <p:embeddedFont>
      <p:font typeface="DM Sans"/>
      <p:regular r:id="rId100"/>
      <p:bold r:id="rId101"/>
      <p:italic r:id="rId102"/>
      <p:boldItalic r:id="rId10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5A091DA-EDB3-453C-86EE-3415B6248553}">
  <a:tblStyle styleId="{E5A091DA-EDB3-453C-86EE-3415B624855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103" Type="http://schemas.openxmlformats.org/officeDocument/2006/relationships/font" Target="fonts/DMSans-boldItalic.fntdata"/><Relationship Id="rId102" Type="http://schemas.openxmlformats.org/officeDocument/2006/relationships/font" Target="fonts/DMSans-italic.fntdata"/><Relationship Id="rId101" Type="http://schemas.openxmlformats.org/officeDocument/2006/relationships/font" Target="fonts/DMSans-bold.fntdata"/><Relationship Id="rId100" Type="http://schemas.openxmlformats.org/officeDocument/2006/relationships/font" Target="fonts/DMSans-regular.fntdata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95" Type="http://schemas.openxmlformats.org/officeDocument/2006/relationships/font" Target="fonts/HelveticaNeue-boldItalic.fntdata"/><Relationship Id="rId94" Type="http://schemas.openxmlformats.org/officeDocument/2006/relationships/font" Target="fonts/HelveticaNeue-italic.fntdata"/><Relationship Id="rId97" Type="http://schemas.openxmlformats.org/officeDocument/2006/relationships/font" Target="fonts/HelveticaNeueLight-bold.fntdata"/><Relationship Id="rId96" Type="http://schemas.openxmlformats.org/officeDocument/2006/relationships/font" Target="fonts/HelveticaNeueLight-regular.fntdata"/><Relationship Id="rId11" Type="http://schemas.openxmlformats.org/officeDocument/2006/relationships/slide" Target="slides/slide5.xml"/><Relationship Id="rId99" Type="http://schemas.openxmlformats.org/officeDocument/2006/relationships/font" Target="fonts/HelveticaNeueLight-boldItalic.fntdata"/><Relationship Id="rId10" Type="http://schemas.openxmlformats.org/officeDocument/2006/relationships/slide" Target="slides/slide4.xml"/><Relationship Id="rId98" Type="http://schemas.openxmlformats.org/officeDocument/2006/relationships/font" Target="fonts/HelveticaNeueLight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91" Type="http://schemas.openxmlformats.org/officeDocument/2006/relationships/font" Target="fonts/DidactGothic-regular.fntdata"/><Relationship Id="rId90" Type="http://schemas.openxmlformats.org/officeDocument/2006/relationships/font" Target="fonts/Lato-boldItalic.fntdata"/><Relationship Id="rId93" Type="http://schemas.openxmlformats.org/officeDocument/2006/relationships/font" Target="fonts/HelveticaNeue-bold.fntdata"/><Relationship Id="rId92" Type="http://schemas.openxmlformats.org/officeDocument/2006/relationships/font" Target="fonts/HelveticaNeue-regular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86" Type="http://schemas.openxmlformats.org/officeDocument/2006/relationships/font" Target="fonts/Anton-regular.fntdata"/><Relationship Id="rId85" Type="http://schemas.openxmlformats.org/officeDocument/2006/relationships/slide" Target="slides/slide79.xml"/><Relationship Id="rId88" Type="http://schemas.openxmlformats.org/officeDocument/2006/relationships/font" Target="fonts/Lato-bold.fntdata"/><Relationship Id="rId87" Type="http://schemas.openxmlformats.org/officeDocument/2006/relationships/font" Target="fonts/Lato-regular.fntdata"/><Relationship Id="rId89" Type="http://schemas.openxmlformats.org/officeDocument/2006/relationships/font" Target="fonts/Lato-italic.fntdata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75" Type="http://schemas.openxmlformats.org/officeDocument/2006/relationships/slide" Target="slides/slide69.xml"/><Relationship Id="rId74" Type="http://schemas.openxmlformats.org/officeDocument/2006/relationships/slide" Target="slides/slide68.xml"/><Relationship Id="rId77" Type="http://schemas.openxmlformats.org/officeDocument/2006/relationships/slide" Target="slides/slide71.xml"/><Relationship Id="rId76" Type="http://schemas.openxmlformats.org/officeDocument/2006/relationships/slide" Target="slides/slide70.xml"/><Relationship Id="rId79" Type="http://schemas.openxmlformats.org/officeDocument/2006/relationships/slide" Target="slides/slide73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66" Type="http://schemas.openxmlformats.org/officeDocument/2006/relationships/slide" Target="slides/slide60.xml"/><Relationship Id="rId65" Type="http://schemas.openxmlformats.org/officeDocument/2006/relationships/slide" Target="slides/slide59.xml"/><Relationship Id="rId68" Type="http://schemas.openxmlformats.org/officeDocument/2006/relationships/slide" Target="slides/slide62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69" Type="http://schemas.openxmlformats.org/officeDocument/2006/relationships/slide" Target="slides/slide6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5" Type="http://schemas.openxmlformats.org/officeDocument/2006/relationships/slide" Target="slides/slide49.xml"/><Relationship Id="rId54" Type="http://schemas.openxmlformats.org/officeDocument/2006/relationships/slide" Target="slides/slide48.xml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59" Type="http://schemas.openxmlformats.org/officeDocument/2006/relationships/slide" Target="slides/slide53.xml"/><Relationship Id="rId58" Type="http://schemas.openxmlformats.org/officeDocument/2006/relationships/slide" Target="slides/slide5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06c068afb8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" name="Google Shape;54;g106c068afb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06c068afb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g106c068afb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06c068afb8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g106c068afb8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06c068afb8_0_10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g106c068afb8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06c068afb8_0_10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g106c068afb8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06d08e682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g106d08e682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06c068afb8_0_1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g106c068afb8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f5c8caf398_0_50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g1f5c8caf398_0_5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06c068afb8_0_1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g106c068afb8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06c068afb8_0_1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g106c068afb8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06c068afb8_0_1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g106c068afb8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06c068afb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g106c068afb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06c068afb8_0_17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g106c068afb8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06c068afb8_0_17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g106c068afb8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06c068afb8_0_18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g106c068afb8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06c068afb8_0_19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g106c068afb8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06c068afb8_0_20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g106c068afb8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06c068afb8_0_2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8" name="Google Shape;258;g106c068afb8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06c068afb8_0_2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9" name="Google Shape;269;g106c068afb8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06c068afb8_0_2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0" name="Google Shape;280;g106c068afb8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f5c8caf398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9" name="Google Shape;289;g1f5c8caf398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06c068afb8_0_30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5" name="Google Shape;295;g106c068afb8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f5c8caf39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f5c8caf3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06c068afb8_0_30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0" name="Google Shape;300;g106c068afb8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06c068afb8_0_3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6" name="Google Shape;306;g106c068afb8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06c068afb8_0_3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6" name="Google Shape;316;g106c068afb8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06c068afb8_0_3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5" name="Google Shape;325;g106c068afb8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06c068afb8_0_3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2" name="Google Shape;332;g106c068afb8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06c068afb8_0_3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1" name="Google Shape;341;g106c068afb8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f5c8caf398_0_4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0" name="Google Shape;350;g1f5c8caf398_0_4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f5c8caf398_0_4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0" name="Google Shape;360;g1f5c8caf398_0_4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f5c8caf398_0_4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6" name="Google Shape;366;g1f5c8caf398_0_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06c068afb8_0_2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3" name="Google Shape;373;g106c068afb8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f5c8caf398_0_5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g1f5c8caf398_0_5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06c068afb8_0_2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8" name="Google Shape;378;g106c068afb8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06c068afb8_0_2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4" name="Google Shape;384;g106c068afb8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06c068afb8_0_25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5" name="Google Shape;395;g106c068afb8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06c068afb8_0_26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6" name="Google Shape;406;g106c068afb8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106c068afb8_0_27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7" name="Google Shape;417;g106c068afb8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1f5c8caf398_0_29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5" name="Google Shape;425;g1f5c8caf398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1f5c8caf398_0_3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5" name="Google Shape;435;g1f5c8caf398_0_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106c068afb8_0_28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1" name="Google Shape;441;g106c068afb8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1f5c8caf398_0_3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9" name="Google Shape;449;g1f5c8caf398_0_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f5c8caf398_0_4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5" name="Google Shape;455;g1f5c8caf398_0_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f5c8caf398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g1f5c8caf398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06c068afb8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2" name="Google Shape;462;g106c068afb8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106c068afb8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9" name="Google Shape;469;g106c068afb8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106c068afb8_0_4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4" name="Google Shape;474;g106c068afb8_0_4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106c068afb8_0_4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9" name="Google Shape;479;g106c068afb8_0_4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106c068afb8_0_47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5" name="Google Shape;485;g106c068afb8_0_4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106c068afb8_0_47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4" name="Google Shape;494;g106c068afb8_0_4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106c068afb8_0_48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2" name="Google Shape;502;g106c068afb8_0_4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f5c8caf398_0_5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0" name="Google Shape;510;g1f5c8caf398_0_5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1f5c8caf398_0_57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8" name="Google Shape;518;g1f5c8caf398_0_5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106c068afb8_0_49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8" name="Google Shape;528;g106c068afb8_0_4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f5c8caf398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g1f5c8caf398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106c068afb8_0_50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5" name="Google Shape;535;g106c068afb8_0_5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1f5c8caf398_0_4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4" name="Google Shape;544;g1f5c8caf398_0_4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1f5c8caf398_0_5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0" name="Google Shape;550;g1f5c8caf398_0_5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106c068afb8_0_3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7" name="Google Shape;557;g106c068afb8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106c068afb8_0_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2" name="Google Shape;562;g106c068afb8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106c068afb8_0_3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8" name="Google Shape;568;g106c068afb8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106c068afb8_0_37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7" name="Google Shape;577;g106c068afb8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106c068afb8_0_37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4" name="Google Shape;584;g106c068afb8_0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106c068afb8_0_39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3" name="Google Shape;603;g106c068afb8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106c068afb8_0_4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0" name="Google Shape;640;g106c068afb8_0_4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6c068afb8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g106c068afb8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106c068afb8_0_4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0" name="Google Shape;650;g106c068afb8_0_4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106c068afb8_0_4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1" name="Google Shape;661;g106c068afb8_0_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106c068afb8_0_4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8" name="Google Shape;668;g106c068afb8_0_4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1f5c8caf398_0_4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6" name="Google Shape;676;g1f5c8caf398_0_4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106c068afb8_0_5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2" name="Google Shape;682;g106c068afb8_0_5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106c068afb8_0_5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0" name="Google Shape;690;g106c068afb8_0_5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106c068afb8_0_5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8" name="Google Shape;698;g106c068afb8_0_5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106c068afb8_0_5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4" name="Google Shape;704;g106c068afb8_0_5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106c068afb8_0_5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0" name="Google Shape;710;g106c068afb8_0_5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106c068afb8_0_5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6" name="Google Shape;716;g106c068afb8_0_5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06c068afb8_0_9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g106c068afb8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06c068afb8_0_9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g106c068afb8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Relationship Id="rId3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2-B">
  <p:cSld name="SECTION_HEADER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 title="logo coderhous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4775" y="4720250"/>
            <a:ext cx="1024025" cy="21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Relationship Id="rId4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Relationship Id="rId4" Type="http://schemas.openxmlformats.org/officeDocument/2006/relationships/image" Target="../media/image2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Relationship Id="rId4" Type="http://schemas.openxmlformats.org/officeDocument/2006/relationships/image" Target="../media/image2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Relationship Id="rId4" Type="http://schemas.openxmlformats.org/officeDocument/2006/relationships/image" Target="../media/image23.png"/><Relationship Id="rId5" Type="http://schemas.openxmlformats.org/officeDocument/2006/relationships/image" Target="../media/image27.png"/><Relationship Id="rId6" Type="http://schemas.openxmlformats.org/officeDocument/2006/relationships/image" Target="../media/image4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2.png"/><Relationship Id="rId4" Type="http://schemas.openxmlformats.org/officeDocument/2006/relationships/image" Target="../media/image1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Relationship Id="rId4" Type="http://schemas.openxmlformats.org/officeDocument/2006/relationships/image" Target="../media/image21.png"/><Relationship Id="rId5" Type="http://schemas.openxmlformats.org/officeDocument/2006/relationships/image" Target="../media/image2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Relationship Id="rId4" Type="http://schemas.openxmlformats.org/officeDocument/2006/relationships/image" Target="../media/image21.png"/><Relationship Id="rId5" Type="http://schemas.openxmlformats.org/officeDocument/2006/relationships/image" Target="../media/image3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Relationship Id="rId4" Type="http://schemas.openxmlformats.org/officeDocument/2006/relationships/image" Target="../media/image21.png"/><Relationship Id="rId5" Type="http://schemas.openxmlformats.org/officeDocument/2006/relationships/image" Target="../media/image2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png"/><Relationship Id="rId4" Type="http://schemas.openxmlformats.org/officeDocument/2006/relationships/image" Target="../media/image21.png"/><Relationship Id="rId5" Type="http://schemas.openxmlformats.org/officeDocument/2006/relationships/image" Target="../media/image4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2.png"/><Relationship Id="rId4" Type="http://schemas.openxmlformats.org/officeDocument/2006/relationships/image" Target="../media/image21.png"/><Relationship Id="rId5" Type="http://schemas.openxmlformats.org/officeDocument/2006/relationships/image" Target="../media/image36.png"/><Relationship Id="rId6" Type="http://schemas.openxmlformats.org/officeDocument/2006/relationships/image" Target="../media/image3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2.png"/><Relationship Id="rId4" Type="http://schemas.openxmlformats.org/officeDocument/2006/relationships/image" Target="../media/image21.png"/><Relationship Id="rId5" Type="http://schemas.openxmlformats.org/officeDocument/2006/relationships/image" Target="../media/image36.png"/><Relationship Id="rId6" Type="http://schemas.openxmlformats.org/officeDocument/2006/relationships/image" Target="../media/image2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1.png"/><Relationship Id="rId4" Type="http://schemas.openxmlformats.org/officeDocument/2006/relationships/image" Target="../media/image12.png"/><Relationship Id="rId5" Type="http://schemas.openxmlformats.org/officeDocument/2006/relationships/image" Target="../media/image21.png"/><Relationship Id="rId6" Type="http://schemas.openxmlformats.org/officeDocument/2006/relationships/image" Target="../media/image3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2.png"/><Relationship Id="rId4" Type="http://schemas.openxmlformats.org/officeDocument/2006/relationships/image" Target="../media/image3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6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2.png"/><Relationship Id="rId4" Type="http://schemas.openxmlformats.org/officeDocument/2006/relationships/image" Target="../media/image4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2.png"/><Relationship Id="rId4" Type="http://schemas.openxmlformats.org/officeDocument/2006/relationships/image" Target="../media/image4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2.png"/><Relationship Id="rId4" Type="http://schemas.openxmlformats.org/officeDocument/2006/relationships/image" Target="../media/image3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2.png"/><Relationship Id="rId4" Type="http://schemas.openxmlformats.org/officeDocument/2006/relationships/image" Target="../media/image32.png"/><Relationship Id="rId5" Type="http://schemas.openxmlformats.org/officeDocument/2006/relationships/image" Target="../media/image2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.png"/><Relationship Id="rId4" Type="http://schemas.openxmlformats.org/officeDocument/2006/relationships/image" Target="../media/image16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2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2.png"/><Relationship Id="rId4" Type="http://schemas.openxmlformats.org/officeDocument/2006/relationships/image" Target="../media/image52.png"/><Relationship Id="rId5" Type="http://schemas.openxmlformats.org/officeDocument/2006/relationships/image" Target="../media/image49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2.png"/><Relationship Id="rId4" Type="http://schemas.openxmlformats.org/officeDocument/2006/relationships/image" Target="../media/image52.png"/><Relationship Id="rId5" Type="http://schemas.openxmlformats.org/officeDocument/2006/relationships/image" Target="../media/image49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2.png"/><Relationship Id="rId4" Type="http://schemas.openxmlformats.org/officeDocument/2006/relationships/image" Target="../media/image52.png"/><Relationship Id="rId5" Type="http://schemas.openxmlformats.org/officeDocument/2006/relationships/image" Target="../media/image49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2.png"/><Relationship Id="rId4" Type="http://schemas.openxmlformats.org/officeDocument/2006/relationships/image" Target="../media/image21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2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.png"/><Relationship Id="rId4" Type="http://schemas.openxmlformats.org/officeDocument/2006/relationships/image" Target="../media/image16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2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.png"/><Relationship Id="rId4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6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hyperlink" Target="https://plataforma.coderhouse.com/desarrollo-profesional" TargetMode="External"/><Relationship Id="rId4" Type="http://schemas.openxmlformats.org/officeDocument/2006/relationships/hyperlink" Target="https://plataforma.coderhouse.com/desarrollo-profesional" TargetMode="External"/><Relationship Id="rId5" Type="http://schemas.openxmlformats.org/officeDocument/2006/relationships/image" Target="../media/image12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2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8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2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2.png"/><Relationship Id="rId4" Type="http://schemas.openxmlformats.org/officeDocument/2006/relationships/image" Target="../media/image66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2.png"/><Relationship Id="rId4" Type="http://schemas.openxmlformats.org/officeDocument/2006/relationships/image" Target="../media/image66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2.png"/><Relationship Id="rId4" Type="http://schemas.openxmlformats.org/officeDocument/2006/relationships/image" Target="../media/image66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2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6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2.png"/><Relationship Id="rId4" Type="http://schemas.openxmlformats.org/officeDocument/2006/relationships/image" Target="../media/image51.png"/><Relationship Id="rId5" Type="http://schemas.openxmlformats.org/officeDocument/2006/relationships/image" Target="../media/image68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12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2.png"/><Relationship Id="rId4" Type="http://schemas.openxmlformats.org/officeDocument/2006/relationships/image" Target="../media/image16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8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12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12.png"/><Relationship Id="rId4" Type="http://schemas.openxmlformats.org/officeDocument/2006/relationships/image" Target="../media/image63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12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12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12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12.png"/><Relationship Id="rId4" Type="http://schemas.openxmlformats.org/officeDocument/2006/relationships/image" Target="../media/image59.png"/><Relationship Id="rId5" Type="http://schemas.openxmlformats.org/officeDocument/2006/relationships/image" Target="../media/image2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12.png"/><Relationship Id="rId4" Type="http://schemas.openxmlformats.org/officeDocument/2006/relationships/image" Target="../media/image69.png"/><Relationship Id="rId5" Type="http://schemas.openxmlformats.org/officeDocument/2006/relationships/image" Target="../media/image21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12.png"/><Relationship Id="rId4" Type="http://schemas.openxmlformats.org/officeDocument/2006/relationships/image" Target="../media/image16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12.png"/><Relationship Id="rId4" Type="http://schemas.openxmlformats.org/officeDocument/2006/relationships/image" Target="../media/image68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12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12.png"/><Relationship Id="rId4" Type="http://schemas.openxmlformats.org/officeDocument/2006/relationships/image" Target="../media/image65.pn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12.png"/><Relationship Id="rId4" Type="http://schemas.openxmlformats.org/officeDocument/2006/relationships/image" Target="../media/image67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2.png"/><Relationship Id="rId4" Type="http://schemas.openxmlformats.org/officeDocument/2006/relationships/image" Target="../media/image61.pn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2.pn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2.png"/><Relationship Id="rId4" Type="http://schemas.openxmlformats.org/officeDocument/2006/relationships/image" Target="../media/image70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/>
        </p:nvSpPr>
        <p:spPr>
          <a:xfrm>
            <a:off x="1830900" y="2033775"/>
            <a:ext cx="54822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OBJETOS DE UNA BASE DE DATOS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7" name="Google Shape;57;p14"/>
          <p:cNvSpPr txBox="1"/>
          <p:nvPr/>
        </p:nvSpPr>
        <p:spPr>
          <a:xfrm>
            <a:off x="390650" y="1605250"/>
            <a:ext cx="8357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2000" u="none" cap="none" strike="noStrike">
                <a:solidFill>
                  <a:srgbClr val="12121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1" i="0" lang="es-419" sz="2000" u="none" cap="none" strike="noStrike">
                <a:solidFill>
                  <a:srgbClr val="12121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Clase 07. </a:t>
            </a:r>
            <a:r>
              <a:rPr b="0" i="0" lang="es-419" sz="2000" u="none" cap="none" strike="noStrike">
                <a:solidFill>
                  <a:srgbClr val="12121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SQL</a:t>
            </a:r>
            <a:endParaRPr b="0" i="0" sz="1400" u="none" cap="none" strike="noStrike">
              <a:solidFill>
                <a:srgbClr val="12121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8" name="Google Shape;58;p14"/>
          <p:cNvSpPr txBox="1"/>
          <p:nvPr/>
        </p:nvSpPr>
        <p:spPr>
          <a:xfrm>
            <a:off x="707225" y="4382850"/>
            <a:ext cx="17310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/>
        </p:nvSpPr>
        <p:spPr>
          <a:xfrm>
            <a:off x="4055850" y="2584851"/>
            <a:ext cx="4698600" cy="159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●"/>
            </a:pP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Identificar para qué y en qué momento se debe implementar cada uno de ellos.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6" name="Google Shape;116;p23"/>
          <p:cNvSpPr txBox="1"/>
          <p:nvPr/>
        </p:nvSpPr>
        <p:spPr>
          <a:xfrm>
            <a:off x="4082750" y="1744355"/>
            <a:ext cx="48294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Font typeface="Helvetica Neue Light"/>
              <a:buChar char="●"/>
            </a:pP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Reconocer los objetos que componen una base de datos.</a:t>
            </a:r>
            <a:endParaRPr/>
          </a:p>
        </p:txBody>
      </p:sp>
      <p:pic>
        <p:nvPicPr>
          <p:cNvPr id="117" name="Google Shape;11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3"/>
          <p:cNvSpPr txBox="1"/>
          <p:nvPr/>
        </p:nvSpPr>
        <p:spPr>
          <a:xfrm>
            <a:off x="450050" y="2961700"/>
            <a:ext cx="36327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1" lang="es-419" sz="3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OBJETIVOS DE LA CLASE</a:t>
            </a:r>
            <a:endParaRPr b="0" i="1" sz="3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19" name="Google Shape;119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87888" y="1744350"/>
            <a:ext cx="1186525" cy="11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ctrTitle"/>
          </p:nvPr>
        </p:nvSpPr>
        <p:spPr>
          <a:xfrm>
            <a:off x="176575" y="199288"/>
            <a:ext cx="75528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</a:pPr>
            <a:r>
              <a:rPr i="1" lang="es-419" sz="2000">
                <a:latin typeface="Anton"/>
                <a:ea typeface="Anton"/>
                <a:cs typeface="Anton"/>
                <a:sym typeface="Anton"/>
              </a:rPr>
              <a:t>MAPA DE CONCEPTOS CLASE 7</a:t>
            </a:r>
            <a:endParaRPr i="1" sz="2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25" name="Google Shape;12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23862" y="90575"/>
            <a:ext cx="1634174" cy="639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4"/>
          <p:cNvSpPr/>
          <p:nvPr/>
        </p:nvSpPr>
        <p:spPr>
          <a:xfrm>
            <a:off x="2486213" y="2390983"/>
            <a:ext cx="1657800" cy="6024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100" u="none" cap="none" strike="noStrike">
                <a:solidFill>
                  <a:srgbClr val="22222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OBJETOS DE UNA BB.DD.</a:t>
            </a:r>
            <a:endParaRPr b="0" i="0" sz="1100" u="none" cap="none" strike="noStrike">
              <a:solidFill>
                <a:srgbClr val="22222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28" name="Google Shape;128;p24"/>
          <p:cNvSpPr/>
          <p:nvPr/>
        </p:nvSpPr>
        <p:spPr>
          <a:xfrm>
            <a:off x="295984" y="2384253"/>
            <a:ext cx="1452900" cy="6024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1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OBJETOS DE UNA </a:t>
            </a:r>
            <a:r>
              <a:rPr lang="es-419" sz="11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DB</a:t>
            </a:r>
            <a:endParaRPr sz="1100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29" name="Google Shape;129;p24"/>
          <p:cNvSpPr/>
          <p:nvPr/>
        </p:nvSpPr>
        <p:spPr>
          <a:xfrm>
            <a:off x="7122800" y="2393825"/>
            <a:ext cx="1892400" cy="6024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100" u="none" cap="none" strike="noStrike">
                <a:solidFill>
                  <a:srgbClr val="22222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CONCEPTOS ENERALES, </a:t>
            </a:r>
            <a:r>
              <a:rPr lang="es-419" sz="1100">
                <a:solidFill>
                  <a:srgbClr val="22222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IMPLEMENTACIÓN Y USO</a:t>
            </a:r>
            <a:endParaRPr b="0" i="0" sz="1100" u="none" cap="none" strike="noStrike">
              <a:solidFill>
                <a:srgbClr val="22222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130" name="Google Shape;130;p24"/>
          <p:cNvCxnSpPr>
            <a:stCxn id="128" idx="3"/>
            <a:endCxn id="127" idx="1"/>
          </p:cNvCxnSpPr>
          <p:nvPr/>
        </p:nvCxnSpPr>
        <p:spPr>
          <a:xfrm>
            <a:off x="1748884" y="2685453"/>
            <a:ext cx="737400" cy="66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med" w="med" type="oval"/>
          </a:ln>
        </p:spPr>
      </p:cxnSp>
      <p:sp>
        <p:nvSpPr>
          <p:cNvPr id="131" name="Google Shape;131;p24"/>
          <p:cNvSpPr/>
          <p:nvPr/>
        </p:nvSpPr>
        <p:spPr>
          <a:xfrm>
            <a:off x="4722388" y="2390702"/>
            <a:ext cx="1657800" cy="6024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100" u="none" cap="none" strike="noStrike">
                <a:solidFill>
                  <a:srgbClr val="22222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STORED PROCEDURES</a:t>
            </a:r>
            <a:endParaRPr b="0" i="0" sz="1100" u="none" cap="none" strike="noStrike">
              <a:solidFill>
                <a:srgbClr val="22222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32" name="Google Shape;132;p24"/>
          <p:cNvSpPr/>
          <p:nvPr/>
        </p:nvSpPr>
        <p:spPr>
          <a:xfrm>
            <a:off x="4722388" y="3127642"/>
            <a:ext cx="1657800" cy="6024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100" u="none" cap="none" strike="noStrike">
                <a:solidFill>
                  <a:srgbClr val="22222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FUNCIONES</a:t>
            </a:r>
            <a:endParaRPr b="0" i="0" sz="1100" u="none" cap="none" strike="noStrike">
              <a:solidFill>
                <a:srgbClr val="22222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33" name="Google Shape;133;p24"/>
          <p:cNvSpPr/>
          <p:nvPr/>
        </p:nvSpPr>
        <p:spPr>
          <a:xfrm>
            <a:off x="4722388" y="916811"/>
            <a:ext cx="1657800" cy="6024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100" u="none" cap="none" strike="noStrike">
                <a:solidFill>
                  <a:srgbClr val="22222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TABLAS</a:t>
            </a:r>
            <a:endParaRPr b="0" i="0" sz="1100" u="none" cap="none" strike="noStrike">
              <a:solidFill>
                <a:srgbClr val="22222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34" name="Google Shape;134;p24"/>
          <p:cNvSpPr/>
          <p:nvPr/>
        </p:nvSpPr>
        <p:spPr>
          <a:xfrm>
            <a:off x="4722388" y="1653748"/>
            <a:ext cx="1657800" cy="6024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100" u="none" cap="none" strike="noStrike">
                <a:solidFill>
                  <a:srgbClr val="22222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VISTAS</a:t>
            </a:r>
            <a:endParaRPr b="0" i="0" sz="1100" u="none" cap="none" strike="noStrike">
              <a:solidFill>
                <a:srgbClr val="22222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35" name="Google Shape;135;p24"/>
          <p:cNvSpPr/>
          <p:nvPr/>
        </p:nvSpPr>
        <p:spPr>
          <a:xfrm>
            <a:off x="4722388" y="3864592"/>
            <a:ext cx="1657800" cy="6024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100" u="none" cap="none" strike="noStrike">
                <a:solidFill>
                  <a:srgbClr val="22222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TRIGGERS</a:t>
            </a:r>
            <a:endParaRPr b="0" i="0" sz="1100" u="none" cap="none" strike="noStrike">
              <a:solidFill>
                <a:srgbClr val="22222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136" name="Google Shape;136;p24"/>
          <p:cNvCxnSpPr>
            <a:stCxn id="127" idx="3"/>
            <a:endCxn id="133" idx="1"/>
          </p:cNvCxnSpPr>
          <p:nvPr/>
        </p:nvCxnSpPr>
        <p:spPr>
          <a:xfrm flipH="1" rot="10800000">
            <a:off x="4144013" y="1217983"/>
            <a:ext cx="578400" cy="14742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137" name="Google Shape;137;p24"/>
          <p:cNvCxnSpPr>
            <a:stCxn id="127" idx="3"/>
            <a:endCxn id="135" idx="1"/>
          </p:cNvCxnSpPr>
          <p:nvPr/>
        </p:nvCxnSpPr>
        <p:spPr>
          <a:xfrm>
            <a:off x="4144013" y="2692183"/>
            <a:ext cx="578400" cy="14736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138" name="Google Shape;138;p24"/>
          <p:cNvCxnSpPr>
            <a:stCxn id="127" idx="3"/>
            <a:endCxn id="134" idx="1"/>
          </p:cNvCxnSpPr>
          <p:nvPr/>
        </p:nvCxnSpPr>
        <p:spPr>
          <a:xfrm flipH="1" rot="10800000">
            <a:off x="4144013" y="1955083"/>
            <a:ext cx="578400" cy="7371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139" name="Google Shape;139;p24"/>
          <p:cNvCxnSpPr>
            <a:stCxn id="127" idx="3"/>
            <a:endCxn id="132" idx="1"/>
          </p:cNvCxnSpPr>
          <p:nvPr/>
        </p:nvCxnSpPr>
        <p:spPr>
          <a:xfrm>
            <a:off x="4144013" y="2692183"/>
            <a:ext cx="578400" cy="7368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140" name="Google Shape;140;p24"/>
          <p:cNvCxnSpPr>
            <a:stCxn id="127" idx="3"/>
            <a:endCxn id="131" idx="1"/>
          </p:cNvCxnSpPr>
          <p:nvPr/>
        </p:nvCxnSpPr>
        <p:spPr>
          <a:xfrm>
            <a:off x="4144013" y="2692183"/>
            <a:ext cx="578400" cy="6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41" name="Google Shape;141;p24"/>
          <p:cNvSpPr/>
          <p:nvPr/>
        </p:nvSpPr>
        <p:spPr>
          <a:xfrm>
            <a:off x="6436800" y="916800"/>
            <a:ext cx="629400" cy="35502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0025" scaled="0"/>
        </a:gra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/>
        </p:nvSpPr>
        <p:spPr>
          <a:xfrm>
            <a:off x="1060199" y="2077193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CONCEPTOS GENERALES</a:t>
            </a:r>
            <a:endParaRPr b="0" i="1" sz="3600" u="none" cap="none" strike="noStrike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47" name="Google Shape;14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6"/>
          <p:cNvSpPr txBox="1"/>
          <p:nvPr/>
        </p:nvSpPr>
        <p:spPr>
          <a:xfrm>
            <a:off x="397275" y="356825"/>
            <a:ext cx="43314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1" lang="es-419" sz="2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OBJETOS DE UNA BASE DE DATOS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6"/>
          <p:cNvSpPr txBox="1"/>
          <p:nvPr/>
        </p:nvSpPr>
        <p:spPr>
          <a:xfrm>
            <a:off x="3284500" y="1198950"/>
            <a:ext cx="5651400" cy="13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Helvetica Neue Light"/>
              <a:buChar char="●"/>
            </a:pPr>
            <a:r>
              <a:rPr b="0" i="0" lang="es-419" sz="1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 la primera clase mencionamos que las bases de datos relacionales están compuestas por diferentes objetos.</a:t>
            </a:r>
            <a:endParaRPr b="0" i="0" sz="19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55" name="Google Shape;155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9675" y="1333345"/>
            <a:ext cx="2734825" cy="273482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6"/>
          <p:cNvSpPr txBox="1"/>
          <p:nvPr/>
        </p:nvSpPr>
        <p:spPr>
          <a:xfrm>
            <a:off x="3165001" y="2840000"/>
            <a:ext cx="56514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Helvetica Neue Light"/>
              <a:buChar char="●"/>
            </a:pPr>
            <a:r>
              <a:rPr lang="es-419" sz="19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Estos representan la información almacenada en la DB, e integran sus características con el lenguaje de programación orientado a objetos.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/>
          <p:nvPr/>
        </p:nvSpPr>
        <p:spPr>
          <a:xfrm>
            <a:off x="852188" y="1556400"/>
            <a:ext cx="7146000" cy="279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E8E7E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1" lang="es-419" sz="3000" u="none" cap="none" strike="noStrike">
                <a:solidFill>
                  <a:srgbClr val="EEFF41"/>
                </a:solidFill>
                <a:latin typeface="Anton"/>
                <a:ea typeface="Anton"/>
                <a:cs typeface="Anton"/>
                <a:sym typeface="Anton"/>
              </a:rPr>
              <a:t>¡PARA PENSAR!</a:t>
            </a:r>
            <a:endParaRPr b="0" i="1" sz="3000" u="none" cap="none" strike="noStrike">
              <a:solidFill>
                <a:srgbClr val="EEFF4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i="1" lang="es-419" sz="20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Además de las tablas ¿Saben para qué sirven los objetos de una base relacional? ¿Utilizan o utilizaron alguno?</a:t>
            </a:r>
            <a:endParaRPr i="1" sz="2000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i="1" sz="2000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s-419" sz="20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r>
              <a:rPr lang="es-419" sz="16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💬 </a:t>
            </a:r>
            <a:r>
              <a:rPr lang="es-419" sz="1600" u="sng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CONTESTA EN EL CHAT</a:t>
            </a:r>
            <a:endParaRPr sz="2000">
              <a:solidFill>
                <a:srgbClr val="E8E7E3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t/>
            </a:r>
            <a:endParaRPr i="1" sz="200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E8E7E3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62" name="Google Shape;162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31925" y="433075"/>
            <a:ext cx="1186525" cy="11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 txBox="1"/>
          <p:nvPr/>
        </p:nvSpPr>
        <p:spPr>
          <a:xfrm>
            <a:off x="1882025" y="3029296"/>
            <a:ext cx="67125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elvetica Neue Light"/>
              <a:buChar char="●"/>
            </a:pPr>
            <a:r>
              <a:rPr lang="es-419" sz="22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 su vez, una DB orientada a objetos resuelve muchas operaciones del lado del motor de la DB, agilizando la lógica de la aplicación en sí.</a:t>
            </a:r>
            <a:endParaRPr/>
          </a:p>
        </p:txBody>
      </p:sp>
      <p:pic>
        <p:nvPicPr>
          <p:cNvPr id="168" name="Google Shape;168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8"/>
          <p:cNvSpPr txBox="1"/>
          <p:nvPr/>
        </p:nvSpPr>
        <p:spPr>
          <a:xfrm>
            <a:off x="1882025" y="1201423"/>
            <a:ext cx="6712500" cy="15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elvetica Neue Light"/>
              <a:buChar char="●"/>
            </a:pPr>
            <a:r>
              <a:rPr b="0" i="0" lang="es-419" sz="22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Una </a:t>
            </a:r>
            <a:r>
              <a:rPr lang="es-419" sz="22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DB</a:t>
            </a:r>
            <a:r>
              <a:rPr b="0" i="0" lang="es-419" sz="22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relacional </a:t>
            </a:r>
            <a:r>
              <a:rPr lang="es-419" sz="22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orientada</a:t>
            </a:r>
            <a:r>
              <a:rPr b="0" i="0" lang="es-419" sz="22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a objetos integra a la base de datos con el software elegido para el desarrollo de aplicaciones a medida.</a:t>
            </a:r>
            <a:endParaRPr b="0" i="0" sz="22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8"/>
          <p:cNvSpPr txBox="1"/>
          <p:nvPr/>
        </p:nvSpPr>
        <p:spPr>
          <a:xfrm>
            <a:off x="1882125" y="356825"/>
            <a:ext cx="67125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1" lang="es-419" sz="2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Definición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8"/>
          <p:cNvSpPr/>
          <p:nvPr/>
        </p:nvSpPr>
        <p:spPr>
          <a:xfrm>
            <a:off x="0" y="0"/>
            <a:ext cx="1731300" cy="5143500"/>
          </a:xfrm>
          <a:prstGeom prst="rect">
            <a:avLst/>
          </a:prstGeom>
          <a:gradFill>
            <a:gsLst>
              <a:gs pos="0">
                <a:srgbClr val="4D4D4D"/>
              </a:gs>
              <a:gs pos="100000">
                <a:srgbClr val="000000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8"/>
          <p:cNvSpPr txBox="1"/>
          <p:nvPr/>
        </p:nvSpPr>
        <p:spPr>
          <a:xfrm rot="-5400000">
            <a:off x="-1633925" y="1814850"/>
            <a:ext cx="5059200" cy="15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900"/>
              <a:buFont typeface="Arial"/>
              <a:buNone/>
            </a:pPr>
            <a:r>
              <a:rPr b="1" i="0" lang="es-419" sz="4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OBJETOS DE</a:t>
            </a:r>
            <a:r>
              <a:rPr b="1" i="0" lang="es-419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s-419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UNA BASE DE DATOS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/>
          <p:nvPr/>
        </p:nvSpPr>
        <p:spPr>
          <a:xfrm>
            <a:off x="2187450" y="1772400"/>
            <a:ext cx="48027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s-419" sz="36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TABLAS</a:t>
            </a:r>
            <a:endParaRPr b="0" i="1" sz="36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0"/>
          <p:cNvSpPr txBox="1"/>
          <p:nvPr/>
        </p:nvSpPr>
        <p:spPr>
          <a:xfrm>
            <a:off x="2190100" y="1116501"/>
            <a:ext cx="6404400" cy="104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1950" lvl="0" marL="457200" marR="381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Char char="●"/>
            </a:pPr>
            <a:r>
              <a:rPr b="0" i="0" lang="es-419" sz="21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Ya sabemos que las tablas se ocupan de almacenar la información en forma de registros.</a:t>
            </a:r>
            <a:endParaRPr b="0" i="0" sz="21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83" name="Google Shape;183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30"/>
          <p:cNvSpPr txBox="1"/>
          <p:nvPr/>
        </p:nvSpPr>
        <p:spPr>
          <a:xfrm>
            <a:off x="393375" y="356825"/>
            <a:ext cx="49998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1" lang="es-419" sz="2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Comportamiento de las tablas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5" name="Google Shape;185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3375" y="1012450"/>
            <a:ext cx="1885300" cy="188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30"/>
          <p:cNvSpPr txBox="1"/>
          <p:nvPr/>
        </p:nvSpPr>
        <p:spPr>
          <a:xfrm>
            <a:off x="2190100" y="2379650"/>
            <a:ext cx="6404400" cy="19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marR="381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elvetica Neue Light"/>
              <a:buChar char="●"/>
            </a:pPr>
            <a:r>
              <a:rPr lang="es-419" sz="21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Lo hacen de forma homogénea, respetando la estructura de cada dato de un registro, el cual condice con la definición del campo que lo almacena.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31"/>
          <p:cNvSpPr txBox="1"/>
          <p:nvPr/>
        </p:nvSpPr>
        <p:spPr>
          <a:xfrm>
            <a:off x="2568175" y="1295525"/>
            <a:ext cx="6026400" cy="320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381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21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Cada tabla puede trabajar de forma autónoma, aunque en una </a:t>
            </a:r>
            <a:r>
              <a:rPr lang="es-419" sz="2100">
                <a:latin typeface="Helvetica Neue Light"/>
                <a:ea typeface="Helvetica Neue Light"/>
                <a:cs typeface="Helvetica Neue Light"/>
                <a:sym typeface="Helvetica Neue Light"/>
              </a:rPr>
              <a:t>DB</a:t>
            </a:r>
            <a:r>
              <a:rPr b="0" i="0" lang="es-419" sz="21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relacional suele establecerse al menos una relación entre la tabla más importante y una o más tablas secundarias, terciarias, etcétera.</a:t>
            </a:r>
            <a:endParaRPr b="0" i="0" sz="2100" u="none" cap="none" strike="noStrike">
              <a:solidFill>
                <a:srgbClr val="1E1E1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3" name="Google Shape;193;p31"/>
          <p:cNvSpPr txBox="1"/>
          <p:nvPr/>
        </p:nvSpPr>
        <p:spPr>
          <a:xfrm>
            <a:off x="393375" y="356825"/>
            <a:ext cx="37926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1" lang="es-419" sz="2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Tablas relacionales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4" name="Google Shape;194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3375" y="1393450"/>
            <a:ext cx="1127700" cy="112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3375" y="2801425"/>
            <a:ext cx="1127700" cy="1127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6" name="Google Shape;196;p31"/>
          <p:cNvCxnSpPr>
            <a:stCxn id="194" idx="3"/>
            <a:endCxn id="195" idx="3"/>
          </p:cNvCxnSpPr>
          <p:nvPr/>
        </p:nvCxnSpPr>
        <p:spPr>
          <a:xfrm>
            <a:off x="1521075" y="1957300"/>
            <a:ext cx="600" cy="1407900"/>
          </a:xfrm>
          <a:prstGeom prst="bentConnector3">
            <a:avLst>
              <a:gd fmla="val 80587420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oval"/>
            <a:tailEnd len="med" w="med" type="diamond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2"/>
          <p:cNvSpPr txBox="1"/>
          <p:nvPr/>
        </p:nvSpPr>
        <p:spPr>
          <a:xfrm>
            <a:off x="2568175" y="1143125"/>
            <a:ext cx="6026400" cy="11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381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21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Las claves y/o relaciones entre tablas mantienen la consistencia de datos en una </a:t>
            </a:r>
            <a:r>
              <a:rPr lang="es-419" sz="2100">
                <a:latin typeface="Helvetica Neue Light"/>
                <a:ea typeface="Helvetica Neue Light"/>
                <a:cs typeface="Helvetica Neue Light"/>
                <a:sym typeface="Helvetica Neue Light"/>
              </a:rPr>
              <a:t>DB</a:t>
            </a:r>
            <a:r>
              <a:rPr b="0" i="0" lang="es-419" sz="21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b="0" i="0" sz="21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03" name="Google Shape;203;p32"/>
          <p:cNvSpPr txBox="1"/>
          <p:nvPr/>
        </p:nvSpPr>
        <p:spPr>
          <a:xfrm>
            <a:off x="393375" y="356825"/>
            <a:ext cx="82011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1" lang="es-419" sz="2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Tipos de claves 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4" name="Google Shape;204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3375" y="1241050"/>
            <a:ext cx="1127700" cy="112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3375" y="2649025"/>
            <a:ext cx="1127700" cy="1127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6" name="Google Shape;206;p32"/>
          <p:cNvCxnSpPr>
            <a:stCxn id="204" idx="3"/>
            <a:endCxn id="205" idx="3"/>
          </p:cNvCxnSpPr>
          <p:nvPr/>
        </p:nvCxnSpPr>
        <p:spPr>
          <a:xfrm>
            <a:off x="1521075" y="1804900"/>
            <a:ext cx="600" cy="1407900"/>
          </a:xfrm>
          <a:prstGeom prst="bentConnector3">
            <a:avLst>
              <a:gd fmla="val 80587420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oval"/>
            <a:tailEnd len="med" w="med" type="diamond"/>
          </a:ln>
        </p:spPr>
      </p:cxnSp>
      <p:pic>
        <p:nvPicPr>
          <p:cNvPr id="207" name="Google Shape;207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59779" y="1561749"/>
            <a:ext cx="483525" cy="48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3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40650" y="2951100"/>
            <a:ext cx="523549" cy="523549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2"/>
          <p:cNvSpPr txBox="1"/>
          <p:nvPr/>
        </p:nvSpPr>
        <p:spPr>
          <a:xfrm>
            <a:off x="2568175" y="2454000"/>
            <a:ext cx="6186300" cy="19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381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1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Podemos eliminar registros de una tabla principal relacionada a una tabla secundaria, pero no podremos eliminar registros de una tabla secundaria ya relacionados a una tabla principal.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RECUERDA PONER A GRABAR LA CLASE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64" name="Google Shape;6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25950" y="3210488"/>
            <a:ext cx="892100" cy="74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33"/>
          <p:cNvSpPr txBox="1"/>
          <p:nvPr/>
        </p:nvSpPr>
        <p:spPr>
          <a:xfrm>
            <a:off x="467750" y="996675"/>
            <a:ext cx="8361000" cy="10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381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Dentro del esquema </a:t>
            </a:r>
            <a:r>
              <a:rPr b="1" lang="es-419" sz="2000">
                <a:latin typeface="Helvetica Neue"/>
                <a:ea typeface="Helvetica Neue"/>
                <a:cs typeface="Helvetica Neue"/>
                <a:sym typeface="Helvetica Neue"/>
              </a:rPr>
              <a:t>Gammers </a:t>
            </a:r>
            <a:r>
              <a:rPr lang="es-419" sz="2000">
                <a:latin typeface="Helvetica Neue"/>
                <a:ea typeface="Helvetica Neue"/>
                <a:cs typeface="Helvetica Neue"/>
                <a:sym typeface="Helvetica Neue"/>
              </a:rPr>
              <a:t>en MySQL Workbench</a:t>
            </a:r>
            <a:r>
              <a:rPr b="1" lang="es-419" sz="2000">
                <a:latin typeface="Helvetica Neue"/>
                <a:ea typeface="Helvetica Neue"/>
                <a:cs typeface="Helvetica Neue"/>
                <a:sym typeface="Helvetica Neue"/>
              </a:rPr>
              <a:t>,</a:t>
            </a:r>
            <a:r>
              <a:rPr b="0" i="0" lang="es-419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crearemos una tabla denominada </a:t>
            </a:r>
            <a:r>
              <a:rPr b="1" lang="es-419" sz="2000">
                <a:latin typeface="Helvetica Neue"/>
                <a:ea typeface="Helvetica Neue"/>
                <a:cs typeface="Helvetica Neue"/>
                <a:sym typeface="Helvetica Neue"/>
              </a:rPr>
              <a:t>Friend,</a:t>
            </a:r>
            <a:r>
              <a:rPr lang="es-419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 utilizando la </a:t>
            </a:r>
            <a:r>
              <a:rPr b="0" i="0" lang="es-419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sentencia </a:t>
            </a:r>
            <a:r>
              <a:rPr b="1" i="0" lang="es-419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CREATE TABLE </a:t>
            </a:r>
            <a:r>
              <a:rPr b="1" lang="es-419" sz="2000">
                <a:latin typeface="Consolas"/>
                <a:ea typeface="Consolas"/>
                <a:cs typeface="Consolas"/>
                <a:sym typeface="Consolas"/>
              </a:rPr>
              <a:t>Friend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6" name="Google Shape;216;p33"/>
          <p:cNvSpPr txBox="1"/>
          <p:nvPr/>
        </p:nvSpPr>
        <p:spPr>
          <a:xfrm>
            <a:off x="393375" y="356825"/>
            <a:ext cx="65073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1" lang="es-419" sz="2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PASO 1: crear la tabla ‘</a:t>
            </a:r>
            <a:r>
              <a:rPr i="1" lang="es-419" sz="2600">
                <a:latin typeface="Anton"/>
                <a:ea typeface="Anton"/>
                <a:cs typeface="Anton"/>
                <a:sym typeface="Anton"/>
              </a:rPr>
              <a:t>Friend</a:t>
            </a:r>
            <a:r>
              <a:rPr b="0" i="1" lang="es-419" sz="2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’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7" name="Google Shape;217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20300" y="356818"/>
            <a:ext cx="1634174" cy="63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91825" y="2126950"/>
            <a:ext cx="3912825" cy="286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34"/>
          <p:cNvSpPr txBox="1"/>
          <p:nvPr/>
        </p:nvSpPr>
        <p:spPr>
          <a:xfrm>
            <a:off x="504925" y="996675"/>
            <a:ext cx="8361000" cy="21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381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Agregamos algunos registros </a:t>
            </a:r>
            <a:r>
              <a:rPr lang="es-419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a la tabla creada</a:t>
            </a:r>
            <a:r>
              <a:rPr b="0" i="0" lang="es-419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para darle consistencia en su información. En la columna </a:t>
            </a:r>
            <a:r>
              <a:rPr b="1" lang="es-419" sz="2000">
                <a:latin typeface="Helvetica Neue"/>
                <a:ea typeface="Helvetica Neue"/>
                <a:cs typeface="Helvetica Neue"/>
                <a:sym typeface="Helvetica Neue"/>
              </a:rPr>
              <a:t>troop</a:t>
            </a:r>
            <a:r>
              <a:rPr b="0" i="0" lang="es-419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agregamos algunos números que luego haremos coincidir con la otra tabla que debemos crear.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5" name="Google Shape;225;p34"/>
          <p:cNvSpPr txBox="1"/>
          <p:nvPr/>
        </p:nvSpPr>
        <p:spPr>
          <a:xfrm>
            <a:off x="393375" y="356825"/>
            <a:ext cx="65073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1" lang="es-419" sz="2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PASO 2: agreguemos algunos registros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6" name="Google Shape;226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20300" y="356818"/>
            <a:ext cx="1634174" cy="63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26763" y="2455451"/>
            <a:ext cx="6290474" cy="23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35"/>
          <p:cNvSpPr txBox="1"/>
          <p:nvPr/>
        </p:nvSpPr>
        <p:spPr>
          <a:xfrm>
            <a:off x="391500" y="1066925"/>
            <a:ext cx="8361000" cy="9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381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Ahora creamos la tabla </a:t>
            </a:r>
            <a:r>
              <a:rPr b="1" lang="es-419" sz="2000">
                <a:latin typeface="Helvetica Neue"/>
                <a:ea typeface="Helvetica Neue"/>
                <a:cs typeface="Helvetica Neue"/>
                <a:sym typeface="Helvetica Neue"/>
              </a:rPr>
              <a:t>troops,</a:t>
            </a:r>
            <a:r>
              <a:rPr lang="es-419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 utilizando la sentencia </a:t>
            </a:r>
            <a:r>
              <a:rPr b="1" i="0" lang="es-419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CREATE TABLE </a:t>
            </a:r>
            <a:r>
              <a:rPr b="1" lang="es-419" sz="2000">
                <a:latin typeface="Consolas"/>
                <a:ea typeface="Consolas"/>
                <a:cs typeface="Consolas"/>
                <a:sym typeface="Consolas"/>
              </a:rPr>
              <a:t>troops</a:t>
            </a:r>
            <a:r>
              <a:rPr lang="es-419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4" name="Google Shape;234;p35"/>
          <p:cNvSpPr txBox="1"/>
          <p:nvPr/>
        </p:nvSpPr>
        <p:spPr>
          <a:xfrm>
            <a:off x="393375" y="356825"/>
            <a:ext cx="65073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1" lang="es-419" sz="2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PASO 3: creamos la tabla ‘</a:t>
            </a:r>
            <a:r>
              <a:rPr i="1" lang="es-419" sz="2600">
                <a:latin typeface="Anton"/>
                <a:ea typeface="Anton"/>
                <a:cs typeface="Anton"/>
                <a:sym typeface="Anton"/>
              </a:rPr>
              <a:t>Troops</a:t>
            </a:r>
            <a:r>
              <a:rPr b="0" i="1" lang="es-419" sz="2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’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5" name="Google Shape;235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20300" y="356818"/>
            <a:ext cx="1634174" cy="63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28134" y="2044925"/>
            <a:ext cx="5687732" cy="256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241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36"/>
          <p:cNvSpPr txBox="1"/>
          <p:nvPr/>
        </p:nvSpPr>
        <p:spPr>
          <a:xfrm>
            <a:off x="391500" y="996675"/>
            <a:ext cx="8361000" cy="9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381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Hagamos coincidir los números de la columna </a:t>
            </a:r>
            <a:r>
              <a:rPr b="1" i="0" lang="es-419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id</a:t>
            </a:r>
            <a:r>
              <a:rPr lang="es-419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 de la tabla friend</a:t>
            </a:r>
            <a:r>
              <a:rPr b="0" i="0" lang="es-419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con aquellos números que agregamos en la columna </a:t>
            </a:r>
            <a:r>
              <a:rPr b="1" lang="es-419" sz="2000">
                <a:latin typeface="Helvetica Neue"/>
                <a:ea typeface="Helvetica Neue"/>
                <a:cs typeface="Helvetica Neue"/>
                <a:sym typeface="Helvetica Neue"/>
              </a:rPr>
              <a:t>troops</a:t>
            </a:r>
            <a:r>
              <a:rPr b="0" i="0" lang="es-419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b="1" i="0" sz="19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3" name="Google Shape;243;p36"/>
          <p:cNvSpPr txBox="1"/>
          <p:nvPr/>
        </p:nvSpPr>
        <p:spPr>
          <a:xfrm>
            <a:off x="393375" y="356825"/>
            <a:ext cx="65073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1" lang="es-419" sz="2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PASO 4: agregamos algunos registros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4" name="Google Shape;244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20300" y="356818"/>
            <a:ext cx="1634174" cy="63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49538" y="2472171"/>
            <a:ext cx="5444925" cy="156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37"/>
          <p:cNvSpPr txBox="1"/>
          <p:nvPr/>
        </p:nvSpPr>
        <p:spPr>
          <a:xfrm>
            <a:off x="3563275" y="1372400"/>
            <a:ext cx="5346900" cy="3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381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Disponemos ya de dos tablas: </a:t>
            </a:r>
            <a:r>
              <a:rPr b="1" lang="es-419" sz="1900">
                <a:latin typeface="Helvetica Neue"/>
                <a:ea typeface="Helvetica Neue"/>
                <a:cs typeface="Helvetica Neue"/>
                <a:sym typeface="Helvetica Neue"/>
              </a:rPr>
              <a:t>friend</a:t>
            </a:r>
            <a:r>
              <a:rPr b="0" i="0" lang="es-419" sz="1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y </a:t>
            </a:r>
            <a:r>
              <a:rPr b="1" lang="es-419" sz="1900">
                <a:latin typeface="Helvetica Neue"/>
                <a:ea typeface="Helvetica Neue"/>
                <a:cs typeface="Helvetica Neue"/>
                <a:sym typeface="Helvetica Neue"/>
              </a:rPr>
              <a:t>troops</a:t>
            </a:r>
            <a:r>
              <a:rPr b="0" i="0" lang="es-419" sz="1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 </a:t>
            </a:r>
            <a:endParaRPr b="0" i="0" sz="19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381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Ambas están definidas de forma independiente, con una relación lógica entre dos campos, aunque esta no ha sido definida de forma efectiva en el </a:t>
            </a:r>
            <a:r>
              <a:rPr b="1" i="0" lang="es-419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Diagrama E-R</a:t>
            </a:r>
            <a:r>
              <a:rPr b="0" i="0" lang="es-419" sz="1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b="0" i="0" sz="19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52" name="Google Shape;252;p37"/>
          <p:cNvSpPr txBox="1"/>
          <p:nvPr/>
        </p:nvSpPr>
        <p:spPr>
          <a:xfrm>
            <a:off x="393375" y="356825"/>
            <a:ext cx="49998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1" lang="es-419" sz="2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Ejemplo de tablas con relación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3" name="Google Shape;253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20300" y="356818"/>
            <a:ext cx="1634174" cy="63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9750" y="1372400"/>
            <a:ext cx="3373050" cy="19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3487" y="3395950"/>
            <a:ext cx="2565550" cy="142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38"/>
          <p:cNvSpPr txBox="1"/>
          <p:nvPr/>
        </p:nvSpPr>
        <p:spPr>
          <a:xfrm>
            <a:off x="501150" y="1066925"/>
            <a:ext cx="8141700" cy="17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381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 posible y lógico que podamos eliminar uno o más registros en la tabla </a:t>
            </a:r>
            <a:r>
              <a:rPr b="1" lang="es-419" sz="1900">
                <a:latin typeface="Helvetica Neue"/>
                <a:ea typeface="Helvetica Neue"/>
                <a:cs typeface="Helvetica Neue"/>
                <a:sym typeface="Helvetica Neue"/>
              </a:rPr>
              <a:t>friend</a:t>
            </a:r>
            <a:r>
              <a:rPr b="0" i="0" lang="es-419" sz="1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a pesar de que están relacionados con la tabla </a:t>
            </a:r>
            <a:r>
              <a:rPr b="1" lang="es-419" sz="1900">
                <a:latin typeface="Helvetica Neue"/>
                <a:ea typeface="Helvetica Neue"/>
                <a:cs typeface="Helvetica Neue"/>
                <a:sym typeface="Helvetica Neue"/>
              </a:rPr>
              <a:t>troops</a:t>
            </a:r>
            <a:r>
              <a:rPr b="0" i="0" lang="es-419" sz="1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b="0" i="0" sz="19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3810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1" lang="es-419" sz="1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¿Saben por qué?</a:t>
            </a:r>
            <a:endParaRPr b="0" i="1" sz="19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62" name="Google Shape;262;p38"/>
          <p:cNvSpPr txBox="1"/>
          <p:nvPr/>
        </p:nvSpPr>
        <p:spPr>
          <a:xfrm>
            <a:off x="393375" y="356825"/>
            <a:ext cx="49998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1" lang="es-419" sz="2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Ejemplo de tablas con relación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3" name="Google Shape;263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20300" y="356818"/>
            <a:ext cx="1634174" cy="63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85475" y="2702425"/>
            <a:ext cx="3373050" cy="19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3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360517" y="3923948"/>
            <a:ext cx="483525" cy="483525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38"/>
          <p:cNvSpPr/>
          <p:nvPr/>
        </p:nvSpPr>
        <p:spPr>
          <a:xfrm>
            <a:off x="3155181" y="4237075"/>
            <a:ext cx="3103200" cy="1704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Google Shape;271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41250" y="3704912"/>
            <a:ext cx="523549" cy="523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39"/>
          <p:cNvSpPr txBox="1"/>
          <p:nvPr/>
        </p:nvSpPr>
        <p:spPr>
          <a:xfrm>
            <a:off x="501150" y="1124475"/>
            <a:ext cx="8141700" cy="172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381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2100">
                <a:latin typeface="Helvetica Neue Light"/>
                <a:ea typeface="Helvetica Neue Light"/>
                <a:cs typeface="Helvetica Neue Light"/>
                <a:sym typeface="Helvetica Neue Light"/>
              </a:rPr>
              <a:t>Pero </a:t>
            </a:r>
            <a:r>
              <a:rPr b="0" i="0" lang="es-419" sz="21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no es posible o lógico que podamos eliminar uno o más registros de la tabla </a:t>
            </a:r>
            <a:r>
              <a:rPr b="1" lang="es-419" sz="2100">
                <a:latin typeface="Helvetica Neue"/>
                <a:ea typeface="Helvetica Neue"/>
                <a:cs typeface="Helvetica Neue"/>
                <a:sym typeface="Helvetica Neue"/>
              </a:rPr>
              <a:t>troops</a:t>
            </a:r>
            <a:r>
              <a:rPr b="0" i="0" lang="es-419" sz="21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b="0" i="0" sz="21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381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1" lang="es-419" sz="21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¿Se imaginan por qué?</a:t>
            </a:r>
            <a:endParaRPr b="0" i="1" sz="21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74" name="Google Shape;274;p39"/>
          <p:cNvSpPr txBox="1"/>
          <p:nvPr/>
        </p:nvSpPr>
        <p:spPr>
          <a:xfrm>
            <a:off x="393375" y="356825"/>
            <a:ext cx="49998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1" lang="es-419" sz="2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Ejemplo de tablas con relación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5" name="Google Shape;275;p3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120300" y="356818"/>
            <a:ext cx="1634174" cy="63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21343" y="3064847"/>
            <a:ext cx="2565550" cy="142530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39"/>
          <p:cNvSpPr/>
          <p:nvPr/>
        </p:nvSpPr>
        <p:spPr>
          <a:xfrm>
            <a:off x="3334200" y="3854021"/>
            <a:ext cx="2475600" cy="2505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Google Shape;282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40"/>
          <p:cNvSpPr txBox="1"/>
          <p:nvPr/>
        </p:nvSpPr>
        <p:spPr>
          <a:xfrm>
            <a:off x="549675" y="356825"/>
            <a:ext cx="80448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1" lang="es-419" sz="2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Normalización de datos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40"/>
          <p:cNvSpPr txBox="1"/>
          <p:nvPr/>
        </p:nvSpPr>
        <p:spPr>
          <a:xfrm>
            <a:off x="2403050" y="1295525"/>
            <a:ext cx="6191400" cy="12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381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 Light"/>
              <a:buChar char="●"/>
            </a:pP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 importante definir siempre de forma </a:t>
            </a:r>
            <a:r>
              <a:rPr lang="es-419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lógica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a las tablas que normalizan la información en una </a:t>
            </a:r>
            <a:r>
              <a:rPr lang="es-419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DB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b="0" i="0" sz="1800" u="none" cap="none" strike="noStrike">
              <a:solidFill>
                <a:srgbClr val="1E1E1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85" name="Google Shape;285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3525" y="1978487"/>
            <a:ext cx="1186525" cy="1186525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40"/>
          <p:cNvSpPr txBox="1"/>
          <p:nvPr/>
        </p:nvSpPr>
        <p:spPr>
          <a:xfrm>
            <a:off x="2403050" y="2622144"/>
            <a:ext cx="60744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381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 esta forma evitaremos que los registros queden huérfanos en el caso que se eliminen de una tabla secundaria, como es en este caso la tabla </a:t>
            </a:r>
            <a:r>
              <a:rPr b="1" lang="es-419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troops</a:t>
            </a:r>
            <a:r>
              <a:rPr lang="es-419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1"/>
          <p:cNvSpPr txBox="1"/>
          <p:nvPr/>
        </p:nvSpPr>
        <p:spPr>
          <a:xfrm>
            <a:off x="1398000" y="1830275"/>
            <a:ext cx="6348000" cy="13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¡</a:t>
            </a:r>
            <a:r>
              <a:rPr i="1" lang="es-419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LA PROXIMA CLASE VEREMOS LA PRACTICA DE ESTE TEMA</a:t>
            </a:r>
            <a:r>
              <a:rPr b="0" i="1" lang="es-419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!</a:t>
            </a:r>
            <a:endParaRPr i="1" sz="220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92" name="Google Shape;292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2"/>
          <p:cNvSpPr txBox="1"/>
          <p:nvPr/>
        </p:nvSpPr>
        <p:spPr>
          <a:xfrm>
            <a:off x="1799400" y="2305800"/>
            <a:ext cx="55452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FUNCIONES ALMACENADAS </a:t>
            </a:r>
            <a:endParaRPr b="0" i="1" sz="36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 </a:t>
            </a:r>
            <a:endParaRPr b="0" i="1" sz="36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s-419" sz="29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(O FUNCIONES </a:t>
            </a:r>
            <a:r>
              <a:rPr b="0" i="1" lang="es-419" sz="29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DEFINIDAS POR EL USUARIO</a:t>
            </a:r>
            <a:r>
              <a:rPr i="1" lang="es-419" sz="29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)</a:t>
            </a:r>
            <a:endParaRPr b="0" i="1" sz="29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/>
        </p:nvSpPr>
        <p:spPr>
          <a:xfrm>
            <a:off x="1404876" y="333475"/>
            <a:ext cx="6565200" cy="7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3900">
                <a:solidFill>
                  <a:schemeClr val="accent6"/>
                </a:solidFill>
                <a:latin typeface="Anton"/>
                <a:ea typeface="Anton"/>
                <a:cs typeface="Anton"/>
                <a:sym typeface="Anton"/>
              </a:rPr>
              <a:t>AFTER CLASS PROGRAMADO</a:t>
            </a:r>
            <a:endParaRPr sz="28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71" name="Google Shape;7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2200" y="2898575"/>
            <a:ext cx="2963976" cy="172992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6"/>
          <p:cNvSpPr txBox="1"/>
          <p:nvPr/>
        </p:nvSpPr>
        <p:spPr>
          <a:xfrm>
            <a:off x="4472025" y="3129075"/>
            <a:ext cx="32634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3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Será el día jueves a las 20:00</a:t>
            </a:r>
            <a:endParaRPr/>
          </a:p>
        </p:txBody>
      </p:sp>
      <p:sp>
        <p:nvSpPr>
          <p:cNvPr id="73" name="Google Shape;73;p16"/>
          <p:cNvSpPr txBox="1"/>
          <p:nvPr/>
        </p:nvSpPr>
        <p:spPr>
          <a:xfrm>
            <a:off x="1047500" y="1468500"/>
            <a:ext cx="7063800" cy="15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3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Objetivos</a:t>
            </a:r>
            <a:endParaRPr sz="17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365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DM Sans"/>
              <a:buChar char="●"/>
            </a:pPr>
            <a:r>
              <a:rPr lang="es-419" sz="1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Ver dudas sobre teoría o práctica que traigan</a:t>
            </a:r>
            <a:endParaRPr sz="17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365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DM Sans"/>
              <a:buChar char="●"/>
            </a:pPr>
            <a:r>
              <a:rPr lang="es-419" sz="1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Analizar casos y problemas que tengan de la vida real para que los solucionemos</a:t>
            </a:r>
            <a:endParaRPr sz="17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0025" scaled="0"/>
        </a:gradFill>
      </p:bgPr>
    </p:bg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3"/>
          <p:cNvSpPr txBox="1"/>
          <p:nvPr/>
        </p:nvSpPr>
        <p:spPr>
          <a:xfrm>
            <a:off x="1060199" y="2077193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DEFINICIÓN Y USO DE LAS FUNCIONES</a:t>
            </a:r>
            <a:endParaRPr b="0" i="1" sz="3600" u="none" cap="none" strike="noStrike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03" name="Google Shape;303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" name="Google Shape;308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44"/>
          <p:cNvSpPr txBox="1"/>
          <p:nvPr/>
        </p:nvSpPr>
        <p:spPr>
          <a:xfrm>
            <a:off x="2598725" y="1081663"/>
            <a:ext cx="5919600" cy="17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21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La clase anterior aprendimos sobre </a:t>
            </a:r>
            <a:r>
              <a:rPr b="1" i="0" lang="es-419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Funciones</a:t>
            </a:r>
            <a:r>
              <a:rPr b="0" i="0" lang="es-419" sz="21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 Ahora nos toca conocer las funciones </a:t>
            </a:r>
            <a:r>
              <a:rPr lang="es-419" sz="2100">
                <a:latin typeface="Helvetica Neue Light"/>
                <a:ea typeface="Helvetica Neue Light"/>
                <a:cs typeface="Helvetica Neue Light"/>
                <a:sym typeface="Helvetica Neue Light"/>
              </a:rPr>
              <a:t>almacenadas</a:t>
            </a:r>
            <a:r>
              <a:rPr b="0" i="0" lang="es-419" sz="21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en Mysql.</a:t>
            </a:r>
            <a:endParaRPr b="0" i="0" sz="21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10" name="Google Shape;310;p44"/>
          <p:cNvSpPr txBox="1"/>
          <p:nvPr/>
        </p:nvSpPr>
        <p:spPr>
          <a:xfrm>
            <a:off x="393375" y="356825"/>
            <a:ext cx="37926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i="1" lang="es-419" sz="2600">
                <a:latin typeface="Anton"/>
                <a:ea typeface="Anton"/>
                <a:cs typeface="Anton"/>
                <a:sym typeface="Anton"/>
              </a:rPr>
              <a:t>REPASO DE </a:t>
            </a:r>
            <a:r>
              <a:rPr b="0" i="1" lang="es-419" sz="2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FUNCIONES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44"/>
          <p:cNvSpPr txBox="1"/>
          <p:nvPr/>
        </p:nvSpPr>
        <p:spPr>
          <a:xfrm>
            <a:off x="898200" y="1505025"/>
            <a:ext cx="11091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i="0" lang="es-419" sz="5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[...]</a:t>
            </a:r>
            <a:endParaRPr b="1" i="0" sz="5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44"/>
          <p:cNvSpPr txBox="1"/>
          <p:nvPr/>
        </p:nvSpPr>
        <p:spPr>
          <a:xfrm>
            <a:off x="531000" y="3049825"/>
            <a:ext cx="8063400" cy="9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-419" sz="21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Estas </a:t>
            </a:r>
            <a:r>
              <a:rPr b="1" i="0" lang="es-419" sz="21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permiten crear una rutina específica</a:t>
            </a:r>
            <a:r>
              <a:rPr b="0" i="0" lang="es-419" sz="21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que procese determinados parámetros, y retornar un resultado determinado.</a:t>
            </a:r>
            <a:endParaRPr b="0" i="0" sz="21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13" name="Google Shape;313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1000" y="1157875"/>
            <a:ext cx="1546175" cy="154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Google Shape;318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45"/>
          <p:cNvSpPr txBox="1"/>
          <p:nvPr/>
        </p:nvSpPr>
        <p:spPr>
          <a:xfrm>
            <a:off x="2584450" y="1066925"/>
            <a:ext cx="5897400" cy="20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21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Las funciones </a:t>
            </a:r>
            <a:r>
              <a:rPr lang="es-419" sz="2100">
                <a:latin typeface="Helvetica Neue Light"/>
                <a:ea typeface="Helvetica Neue Light"/>
                <a:cs typeface="Helvetica Neue Light"/>
                <a:sym typeface="Helvetica Neue Light"/>
              </a:rPr>
              <a:t>almacenadas</a:t>
            </a:r>
            <a:r>
              <a:rPr b="0" i="0" lang="es-419" sz="21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utilizan el lenguaje </a:t>
            </a:r>
            <a:r>
              <a:rPr b="1" i="0" lang="es-419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SQL</a:t>
            </a:r>
            <a:r>
              <a:rPr lang="es-419" sz="2100">
                <a:latin typeface="Helvetica Neue Light"/>
                <a:ea typeface="Helvetica Neue Light"/>
                <a:cs typeface="Helvetica Neue Light"/>
                <a:sym typeface="Helvetica Neue Light"/>
              </a:rPr>
              <a:t>, </a:t>
            </a:r>
            <a:r>
              <a:rPr b="0" i="0" lang="es-419" sz="21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y permiten incluir sentencias propias creadas por el desarrollador, como también combinar funciones SQL preexistentes.</a:t>
            </a:r>
            <a:endParaRPr b="0" i="0" sz="21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20" name="Google Shape;320;p45"/>
          <p:cNvSpPr txBox="1"/>
          <p:nvPr/>
        </p:nvSpPr>
        <p:spPr>
          <a:xfrm>
            <a:off x="393375" y="356825"/>
            <a:ext cx="59874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1" lang="es-419" sz="2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FUNCIONES ALMACENADAS: definición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1" name="Google Shape;321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1000" y="1157875"/>
            <a:ext cx="1546175" cy="1546175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45"/>
          <p:cNvSpPr txBox="1"/>
          <p:nvPr/>
        </p:nvSpPr>
        <p:spPr>
          <a:xfrm>
            <a:off x="531000" y="3348400"/>
            <a:ext cx="8223600" cy="9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-419" sz="21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Podemos combinar estas últimas para crear resultados personalizados que las </a:t>
            </a:r>
            <a:r>
              <a:rPr b="1" i="0" lang="es-419" sz="21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funciones integradas</a:t>
            </a:r>
            <a:r>
              <a:rPr b="0" i="0" lang="es-419" sz="21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no puedan resolver.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" name="Google Shape;327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46"/>
          <p:cNvSpPr txBox="1"/>
          <p:nvPr/>
        </p:nvSpPr>
        <p:spPr>
          <a:xfrm>
            <a:off x="531000" y="1066925"/>
            <a:ext cx="8223600" cy="34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Aceptan s</a:t>
            </a:r>
            <a:r>
              <a:rPr lang="es-419" sz="1900">
                <a:latin typeface="Helvetica Neue Light"/>
                <a:ea typeface="Helvetica Neue Light"/>
                <a:cs typeface="Helvetica Neue Light"/>
                <a:sym typeface="Helvetica Neue Light"/>
              </a:rPr>
              <a:t>ó</a:t>
            </a:r>
            <a:r>
              <a:rPr b="0" i="0" lang="es-419" sz="1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lo parámetros de entrada:</a:t>
            </a:r>
            <a:endParaRPr b="0" i="0" sz="19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9250" lvl="0" marL="457200" marR="381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900"/>
              <a:buFont typeface="Helvetica Neue Light"/>
              <a:buChar char="●"/>
            </a:pPr>
            <a:r>
              <a:rPr b="0" i="0" lang="es-419" sz="1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Deben </a:t>
            </a:r>
            <a:r>
              <a:rPr b="1" i="0" lang="es-419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retornar</a:t>
            </a:r>
            <a:r>
              <a:rPr b="0" i="0" lang="es-419" sz="1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siempre </a:t>
            </a:r>
            <a:r>
              <a:rPr b="1" i="0" lang="es-419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 valor</a:t>
            </a:r>
            <a:r>
              <a:rPr b="0" i="0" lang="es-419" sz="1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con un </a:t>
            </a:r>
            <a:r>
              <a:rPr b="1" i="0" lang="es-419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tipo de dato definido.</a:t>
            </a:r>
            <a:endParaRPr b="1" i="0" sz="19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9250" lvl="0" marL="457200" marR="381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900"/>
              <a:buFont typeface="Helvetica Neue Light"/>
              <a:buChar char="●"/>
            </a:pPr>
            <a:r>
              <a:rPr b="0" i="0" lang="es-419" sz="1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Pueden </a:t>
            </a:r>
            <a:r>
              <a:rPr b="1" i="0" lang="es-419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usarse en el contexto de una sentencia</a:t>
            </a:r>
            <a:r>
              <a:rPr b="0" i="0" lang="es-419" sz="1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SQL.</a:t>
            </a:r>
            <a:endParaRPr b="0" i="0" sz="19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9250" lvl="0" marL="457200" marR="381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900"/>
              <a:buFont typeface="Helvetica Neue Light"/>
              <a:buChar char="●"/>
            </a:pPr>
            <a:r>
              <a:rPr b="0" i="0" lang="es-419" sz="1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Retornan un valor individual, y </a:t>
            </a:r>
            <a:r>
              <a:rPr b="1" i="0" lang="es-419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nunca un conjunto de registros.</a:t>
            </a:r>
            <a:endParaRPr b="1" i="0" sz="19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381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br>
              <a:rPr b="0" i="0" lang="es-419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r>
              <a:rPr b="0" i="0" lang="es-419" sz="1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 desarrollas en algún lenguaje de programación, encontrarás un parecido con las funciones personalizadas que creas en cualquier otro programa.</a:t>
            </a:r>
            <a:endParaRPr b="0" i="0" sz="19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29" name="Google Shape;329;p46"/>
          <p:cNvSpPr txBox="1"/>
          <p:nvPr/>
        </p:nvSpPr>
        <p:spPr>
          <a:xfrm>
            <a:off x="393375" y="356825"/>
            <a:ext cx="59874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1" lang="es-419" sz="2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FUNCIONES: estructura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7"/>
          <p:cNvSpPr/>
          <p:nvPr/>
        </p:nvSpPr>
        <p:spPr>
          <a:xfrm>
            <a:off x="5288091" y="0"/>
            <a:ext cx="3855900" cy="5143500"/>
          </a:xfrm>
          <a:prstGeom prst="rect">
            <a:avLst/>
          </a:prstGeom>
          <a:gradFill>
            <a:gsLst>
              <a:gs pos="0">
                <a:srgbClr val="696969"/>
              </a:gs>
              <a:gs pos="100000">
                <a:srgbClr val="1D1D1D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47"/>
          <p:cNvSpPr txBox="1"/>
          <p:nvPr/>
        </p:nvSpPr>
        <p:spPr>
          <a:xfrm>
            <a:off x="457350" y="1298725"/>
            <a:ext cx="47919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-419" sz="21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Las funciones se almacenan en el apartado homónimo de los objetos de la </a:t>
            </a:r>
            <a:r>
              <a:rPr lang="es-419" sz="21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DB</a:t>
            </a:r>
            <a:r>
              <a:rPr b="0" i="0" lang="es-419" sz="21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b="0" i="0" sz="21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-419" sz="21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</a:t>
            </a:r>
            <a:r>
              <a:rPr lang="es-419" sz="21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ó</a:t>
            </a:r>
            <a:r>
              <a:rPr b="0" i="0" lang="es-419" sz="21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lo están disponibles en el </a:t>
            </a:r>
            <a:r>
              <a:rPr b="1" i="0" lang="es-419" sz="21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Schema</a:t>
            </a:r>
            <a:r>
              <a:rPr b="0" i="0" lang="es-419" sz="21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donde fueron creadas.</a:t>
            </a:r>
            <a:endParaRPr b="0" i="0" sz="21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36" name="Google Shape;336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47"/>
          <p:cNvSpPr txBox="1"/>
          <p:nvPr/>
        </p:nvSpPr>
        <p:spPr>
          <a:xfrm>
            <a:off x="551902" y="356825"/>
            <a:ext cx="46674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1" lang="es-419" sz="2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FUNCIONES: disponibilidad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8" name="Google Shape;338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09288" y="406401"/>
            <a:ext cx="3013524" cy="41574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3" name="Google Shape;343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48"/>
          <p:cNvSpPr txBox="1"/>
          <p:nvPr/>
        </p:nvSpPr>
        <p:spPr>
          <a:xfrm>
            <a:off x="483000" y="1066925"/>
            <a:ext cx="8271600" cy="16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381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21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Puedes crear, por ejemplo, una función que retorne la cantidad de</a:t>
            </a:r>
            <a:r>
              <a:rPr lang="es-419" sz="2100">
                <a:latin typeface="Helvetica Neue Light"/>
                <a:ea typeface="Helvetica Neue Light"/>
                <a:cs typeface="Helvetica Neue Light"/>
                <a:sym typeface="Helvetica Neue Light"/>
              </a:rPr>
              <a:t> integrantes que tiene una </a:t>
            </a:r>
            <a:r>
              <a:rPr b="1" lang="es-419" sz="2100">
                <a:latin typeface="Helvetica Neue"/>
                <a:ea typeface="Helvetica Neue"/>
                <a:cs typeface="Helvetica Neue"/>
                <a:sym typeface="Helvetica Neue"/>
              </a:rPr>
              <a:t>troop,</a:t>
            </a:r>
            <a:r>
              <a:rPr lang="es-419" sz="2100">
                <a:latin typeface="Helvetica Neue Light"/>
                <a:ea typeface="Helvetica Neue Light"/>
                <a:cs typeface="Helvetica Neue Light"/>
                <a:sym typeface="Helvetica Neue Light"/>
              </a:rPr>
              <a:t> pasando como parámetro el identificador de una </a:t>
            </a:r>
            <a:r>
              <a:rPr b="1" lang="es-419" sz="2100">
                <a:latin typeface="Helvetica Neue"/>
                <a:ea typeface="Helvetica Neue"/>
                <a:cs typeface="Helvetica Neue"/>
                <a:sym typeface="Helvetica Neue"/>
              </a:rPr>
              <a:t>troop</a:t>
            </a:r>
            <a:r>
              <a:rPr lang="es-419" sz="2100"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b="0" i="0" sz="21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45" name="Google Shape;345;p48"/>
          <p:cNvSpPr txBox="1"/>
          <p:nvPr/>
        </p:nvSpPr>
        <p:spPr>
          <a:xfrm>
            <a:off x="393375" y="356825"/>
            <a:ext cx="59874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1" lang="es-419" sz="2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FUNCIONES; ejemplo de uso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6" name="Google Shape;346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9825" y="2817800"/>
            <a:ext cx="6374138" cy="217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4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120300" y="108938"/>
            <a:ext cx="1634174" cy="6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2" name="Google Shape;352;p49"/>
          <p:cNvGrpSpPr/>
          <p:nvPr/>
        </p:nvGrpSpPr>
        <p:grpSpPr>
          <a:xfrm>
            <a:off x="-88250" y="2524300"/>
            <a:ext cx="11938438" cy="2694995"/>
            <a:chOff x="75" y="-70265"/>
            <a:chExt cx="5425083" cy="5213765"/>
          </a:xfrm>
        </p:grpSpPr>
        <p:sp>
          <p:nvSpPr>
            <p:cNvPr id="353" name="Google Shape;353;p49"/>
            <p:cNvSpPr/>
            <p:nvPr/>
          </p:nvSpPr>
          <p:spPr>
            <a:xfrm>
              <a:off x="75" y="0"/>
              <a:ext cx="4250400" cy="5143500"/>
            </a:xfrm>
            <a:prstGeom prst="rect">
              <a:avLst/>
            </a:prstGeom>
            <a:gradFill>
              <a:gsLst>
                <a:gs pos="0">
                  <a:srgbClr val="4D4D4D"/>
                </a:gs>
                <a:gs pos="100000">
                  <a:srgbClr val="000000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49"/>
            <p:cNvSpPr txBox="1"/>
            <p:nvPr/>
          </p:nvSpPr>
          <p:spPr>
            <a:xfrm>
              <a:off x="62958" y="-70265"/>
              <a:ext cx="5362200" cy="491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381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Font typeface="Arial"/>
                <a:buNone/>
              </a:pPr>
              <a:r>
                <a:rPr b="1" lang="es-419" sz="18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CREATE FUNCTION </a:t>
              </a:r>
              <a:r>
                <a:rPr lang="es-419" sz="1800">
                  <a:solidFill>
                    <a:schemeClr val="accent4"/>
                  </a:solidFill>
                  <a:latin typeface="Consolas"/>
                  <a:ea typeface="Consolas"/>
                  <a:cs typeface="Consolas"/>
                  <a:sym typeface="Consolas"/>
                </a:rPr>
                <a:t>COMPLETE_NAMES </a:t>
              </a:r>
              <a:endParaRPr b="1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381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Font typeface="Arial"/>
                <a:buNone/>
              </a:pPr>
              <a:r>
                <a:rPr b="1" lang="es-419" sz="18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es-419" sz="1800">
                  <a:solidFill>
                    <a:schemeClr val="accent4"/>
                  </a:solidFill>
                  <a:latin typeface="Consolas"/>
                  <a:ea typeface="Consolas"/>
                  <a:cs typeface="Consolas"/>
                  <a:sym typeface="Consolas"/>
                </a:rPr>
                <a:t>primer_nombre </a:t>
              </a:r>
              <a:r>
                <a:rPr b="1" lang="es-419" sz="18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 VARCHAR(40), </a:t>
              </a:r>
              <a:r>
                <a:rPr lang="es-419" sz="1800">
                  <a:solidFill>
                    <a:schemeClr val="accent4"/>
                  </a:solidFill>
                  <a:latin typeface="Consolas"/>
                  <a:ea typeface="Consolas"/>
                  <a:cs typeface="Consolas"/>
                  <a:sym typeface="Consolas"/>
                </a:rPr>
                <a:t>ultimo_nombre </a:t>
              </a:r>
              <a:r>
                <a:rPr b="1" lang="es-419" sz="18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VARCHAR(40))</a:t>
              </a:r>
              <a:r>
                <a:rPr b="1" lang="es-419" sz="18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endParaRPr b="1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381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Font typeface="Arial"/>
                <a:buNone/>
              </a:pPr>
              <a:r>
                <a:rPr b="1" lang="es-419" sz="18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RETURNS VARCHAR(40)</a:t>
              </a:r>
              <a:endParaRPr b="1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381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Font typeface="Arial"/>
                <a:buNone/>
              </a:pPr>
              <a:r>
                <a:rPr b="1" lang="es-419" sz="18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DETERMINISTIC</a:t>
              </a:r>
              <a:endParaRPr b="1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381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Font typeface="Arial"/>
                <a:buNone/>
              </a:pPr>
              <a:r>
                <a:rPr b="1" lang="es-419" sz="18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RETURN (</a:t>
              </a:r>
              <a:endParaRPr b="1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381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Font typeface="Arial"/>
                <a:buNone/>
              </a:pPr>
              <a:r>
                <a:rPr b="1" lang="es-419" sz="18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SELECT CONCAT(</a:t>
              </a:r>
              <a:r>
                <a:rPr lang="es-419" sz="1800">
                  <a:solidFill>
                    <a:schemeClr val="accent4"/>
                  </a:solidFill>
                  <a:latin typeface="Consolas"/>
                  <a:ea typeface="Consolas"/>
                  <a:cs typeface="Consolas"/>
                  <a:sym typeface="Consolas"/>
                </a:rPr>
                <a:t>last_name  </a:t>
              </a:r>
              <a:r>
                <a:rPr b="1" lang="es-419" sz="18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_name,’, ‘,</a:t>
              </a:r>
              <a:r>
                <a:rPr lang="es-419" sz="1800">
                  <a:solidFill>
                    <a:schemeClr val="accent4"/>
                  </a:solidFill>
                  <a:latin typeface="Consolas"/>
                  <a:ea typeface="Consolas"/>
                  <a:cs typeface="Consolas"/>
                  <a:sym typeface="Consolas"/>
                </a:rPr>
                <a:t>first_name</a:t>
              </a:r>
              <a:r>
                <a:rPr b="1" lang="es-419" sz="18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));</a:t>
              </a:r>
              <a:endParaRPr b="1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pic>
        <p:nvPicPr>
          <p:cNvPr id="355" name="Google Shape;355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49"/>
          <p:cNvSpPr txBox="1"/>
          <p:nvPr/>
        </p:nvSpPr>
        <p:spPr>
          <a:xfrm>
            <a:off x="323300" y="533525"/>
            <a:ext cx="7629900" cy="23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s-419" sz="19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La ejecucion de la funcion se da en dos partes. Hay un momento en el que la creamos y un momento en el que la usamos en nuestras queries del dia a dia. Veamos un ejemplo de </a:t>
            </a:r>
            <a:r>
              <a:rPr lang="es-419" sz="19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creación</a:t>
            </a:r>
            <a:r>
              <a:rPr lang="es-419" sz="19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:</a:t>
            </a:r>
            <a:endParaRPr sz="1800"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57" name="Google Shape;357;p49"/>
          <p:cNvSpPr txBox="1"/>
          <p:nvPr/>
        </p:nvSpPr>
        <p:spPr>
          <a:xfrm>
            <a:off x="551902" y="280625"/>
            <a:ext cx="46674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i="1" lang="es-419" sz="29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FUNCIONES</a:t>
            </a:r>
            <a:r>
              <a:rPr b="0" i="1" lang="es-419" sz="29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: ejecución</a:t>
            </a:r>
            <a:endParaRPr b="0" i="0" sz="2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0"/>
          <p:cNvSpPr txBox="1"/>
          <p:nvPr/>
        </p:nvSpPr>
        <p:spPr>
          <a:xfrm>
            <a:off x="1398000" y="1830275"/>
            <a:ext cx="6348000" cy="13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¡VAMOS A PRACTICAR UN POCO!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s-419" sz="22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CODE PARTE 1</a:t>
            </a:r>
            <a:endParaRPr i="1" sz="220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63" name="Google Shape;363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1"/>
          <p:cNvSpPr txBox="1"/>
          <p:nvPr/>
        </p:nvSpPr>
        <p:spPr>
          <a:xfrm>
            <a:off x="400050" y="1115475"/>
            <a:ext cx="8343900" cy="77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i="1" lang="es-419" sz="3000">
                <a:solidFill>
                  <a:srgbClr val="EEFF41"/>
                </a:solidFill>
                <a:latin typeface="Anton"/>
                <a:ea typeface="Anton"/>
                <a:cs typeface="Anton"/>
                <a:sym typeface="Anton"/>
              </a:rPr>
              <a:t>SIMULACIÓN DE ESTA CLASE</a:t>
            </a:r>
            <a:endParaRPr b="0" i="0" sz="2000" u="none" cap="none" strike="noStrike">
              <a:solidFill>
                <a:srgbClr val="E8E7E3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69" name="Google Shape;369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31925" y="52075"/>
            <a:ext cx="1186525" cy="1186525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51"/>
          <p:cNvSpPr txBox="1"/>
          <p:nvPr/>
        </p:nvSpPr>
        <p:spPr>
          <a:xfrm>
            <a:off x="1398000" y="2135075"/>
            <a:ext cx="6348000" cy="13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chemeClr val="accent6"/>
                </a:solidFill>
                <a:latin typeface="Anton"/>
                <a:ea typeface="Anton"/>
                <a:cs typeface="Anton"/>
                <a:sym typeface="Anton"/>
              </a:rPr>
              <a:t>¡</a:t>
            </a:r>
            <a:r>
              <a:rPr i="1" lang="es-419" sz="3600">
                <a:solidFill>
                  <a:schemeClr val="accent6"/>
                </a:solidFill>
                <a:latin typeface="Anton"/>
                <a:ea typeface="Anton"/>
                <a:cs typeface="Anton"/>
                <a:sym typeface="Anton"/>
              </a:rPr>
              <a:t>CREEMOS</a:t>
            </a:r>
            <a:r>
              <a:rPr i="1" lang="es-419" sz="3600">
                <a:solidFill>
                  <a:schemeClr val="accent6"/>
                </a:solidFill>
                <a:latin typeface="Anton"/>
                <a:ea typeface="Anton"/>
                <a:cs typeface="Anton"/>
                <a:sym typeface="Anton"/>
              </a:rPr>
              <a:t> UNA </a:t>
            </a:r>
            <a:r>
              <a:rPr i="1" lang="es-419" sz="3600">
                <a:solidFill>
                  <a:schemeClr val="accent6"/>
                </a:solidFill>
                <a:latin typeface="Anton"/>
                <a:ea typeface="Anton"/>
                <a:cs typeface="Anton"/>
                <a:sym typeface="Anton"/>
              </a:rPr>
              <a:t>FUNCIÓN </a:t>
            </a:r>
            <a:endParaRPr i="1" sz="3600">
              <a:solidFill>
                <a:schemeClr val="accent6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s-419" sz="3600">
                <a:solidFill>
                  <a:schemeClr val="accent6"/>
                </a:solidFill>
                <a:latin typeface="Anton"/>
                <a:ea typeface="Anton"/>
                <a:cs typeface="Anton"/>
                <a:sym typeface="Anton"/>
              </a:rPr>
              <a:t>PARA OCULTAR PII</a:t>
            </a:r>
            <a:r>
              <a:rPr i="1" lang="es-419" sz="3600">
                <a:solidFill>
                  <a:schemeClr val="accent6"/>
                </a:solidFill>
                <a:latin typeface="Anton"/>
                <a:ea typeface="Anton"/>
                <a:cs typeface="Anton"/>
                <a:sym typeface="Anton"/>
              </a:rPr>
              <a:t>!</a:t>
            </a:r>
            <a:endParaRPr b="0" i="1" sz="3600" u="none" cap="none" strike="noStrike">
              <a:solidFill>
                <a:schemeClr val="accent6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s-419" sz="2200">
                <a:solidFill>
                  <a:schemeClr val="accent6"/>
                </a:solidFill>
                <a:latin typeface="Anton"/>
                <a:ea typeface="Anton"/>
                <a:cs typeface="Anton"/>
                <a:sym typeface="Anton"/>
              </a:rPr>
              <a:t>REPORTE PARTE </a:t>
            </a:r>
            <a:r>
              <a:rPr i="1" lang="es-419" sz="2200">
                <a:solidFill>
                  <a:schemeClr val="accent6"/>
                </a:solidFill>
                <a:latin typeface="Anton"/>
                <a:ea typeface="Anton"/>
                <a:cs typeface="Anton"/>
                <a:sym typeface="Anton"/>
              </a:rPr>
              <a:t>2</a:t>
            </a:r>
            <a:endParaRPr i="1" sz="2200">
              <a:solidFill>
                <a:schemeClr val="accent6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2"/>
          <p:cNvSpPr txBox="1"/>
          <p:nvPr/>
        </p:nvSpPr>
        <p:spPr>
          <a:xfrm>
            <a:off x="2187450" y="1772400"/>
            <a:ext cx="48027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VISTAS</a:t>
            </a:r>
            <a:endParaRPr b="0" i="1" sz="36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-125" y="857600"/>
            <a:ext cx="9144000" cy="20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i="1" lang="es-419" sz="3000">
                <a:solidFill>
                  <a:srgbClr val="EEFF41"/>
                </a:solidFill>
                <a:latin typeface="Anton"/>
                <a:ea typeface="Anton"/>
                <a:cs typeface="Anton"/>
                <a:sym typeface="Anton"/>
              </a:rPr>
              <a:t>CONCEPTO CORPORATIVO</a:t>
            </a:r>
            <a:r>
              <a:rPr i="1" lang="es-419" sz="3000">
                <a:solidFill>
                  <a:srgbClr val="EEFF41"/>
                </a:solidFill>
                <a:latin typeface="Anton"/>
                <a:ea typeface="Anton"/>
                <a:cs typeface="Anton"/>
                <a:sym typeface="Anton"/>
              </a:rPr>
              <a:t>: PII</a:t>
            </a:r>
            <a:endParaRPr b="0" i="1" sz="3000" u="none" cap="none" strike="noStrike">
              <a:solidFill>
                <a:srgbClr val="EEFF4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i="1" lang="es-419" sz="20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Cuando hablamos de PII, estamos hablando de ‘Personal Identifiable Information’, es decir, información personal identificable. Cualquier tipo de información que nos permita identificar a un individuo del resto y afectarle directa o indirectamente.</a:t>
            </a:r>
            <a:endParaRPr b="0" i="0" sz="2000" u="none" cap="none" strike="noStrike">
              <a:solidFill>
                <a:srgbClr val="E8E7E3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2082803" y="2797725"/>
            <a:ext cx="58377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Helvetica Neue Light"/>
              <a:buAutoNum type="arabicParenR"/>
            </a:pPr>
            <a:r>
              <a:rPr i="1" lang="es-419" sz="20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Mails</a:t>
            </a:r>
            <a:endParaRPr i="1" sz="2000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Helvetica Neue Light"/>
              <a:buAutoNum type="arabicParenR"/>
            </a:pPr>
            <a:r>
              <a:rPr i="1" lang="es-419" sz="20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Teléfonos</a:t>
            </a:r>
            <a:endParaRPr i="1" sz="2000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Helvetica Neue Light"/>
              <a:buAutoNum type="arabicParenR"/>
            </a:pPr>
            <a:r>
              <a:rPr i="1" lang="es-419" sz="20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Nombres</a:t>
            </a:r>
            <a:endParaRPr i="1" sz="2000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Helvetica Neue Light"/>
              <a:buAutoNum type="arabicParenR"/>
            </a:pPr>
            <a:r>
              <a:rPr i="1" lang="es-419" sz="20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Direcciones</a:t>
            </a:r>
            <a:endParaRPr i="1" sz="2000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Helvetica Neue Light"/>
              <a:buAutoNum type="arabicParenR"/>
            </a:pPr>
            <a:r>
              <a:rPr i="1" lang="es-419" sz="20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Números</a:t>
            </a:r>
            <a:r>
              <a:rPr i="1" lang="es-419" sz="20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de Identidad</a:t>
            </a:r>
            <a:endParaRPr i="1" sz="2000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Helvetica Neue Light"/>
              <a:buAutoNum type="arabicParenR"/>
            </a:pPr>
            <a:r>
              <a:rPr i="1" lang="es-419" sz="20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Tarjetas de </a:t>
            </a:r>
            <a:r>
              <a:rPr i="1" lang="es-419" sz="20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Crédito</a:t>
            </a:r>
            <a:endParaRPr i="1" sz="2000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0025" scaled="0"/>
        </a:gradFill>
      </p:bgPr>
    </p:bg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3"/>
          <p:cNvSpPr txBox="1"/>
          <p:nvPr/>
        </p:nvSpPr>
        <p:spPr>
          <a:xfrm>
            <a:off x="1060199" y="2077193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DEFINICIÓN DE VISTAS</a:t>
            </a:r>
            <a:endParaRPr b="0" i="1" sz="3600" u="none" cap="none" strike="noStrike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81" name="Google Shape;381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6" name="Google Shape;386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54"/>
          <p:cNvSpPr txBox="1"/>
          <p:nvPr/>
        </p:nvSpPr>
        <p:spPr>
          <a:xfrm>
            <a:off x="549675" y="356825"/>
            <a:ext cx="80448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1" lang="es-419" sz="2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VISTAS: definición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8" name="Google Shape;388;p54"/>
          <p:cNvGrpSpPr/>
          <p:nvPr/>
        </p:nvGrpSpPr>
        <p:grpSpPr>
          <a:xfrm>
            <a:off x="549675" y="1371725"/>
            <a:ext cx="1722751" cy="1669798"/>
            <a:chOff x="549675" y="1219325"/>
            <a:chExt cx="1722751" cy="1669798"/>
          </a:xfrm>
        </p:grpSpPr>
        <p:pic>
          <p:nvPicPr>
            <p:cNvPr id="389" name="Google Shape;389;p5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49675" y="1219325"/>
              <a:ext cx="1449400" cy="1449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0" name="Google Shape;390;p5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475626" y="2092323"/>
              <a:ext cx="796800" cy="7968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91" name="Google Shape;391;p54"/>
          <p:cNvSpPr txBox="1"/>
          <p:nvPr/>
        </p:nvSpPr>
        <p:spPr>
          <a:xfrm>
            <a:off x="2365875" y="2738575"/>
            <a:ext cx="6191400" cy="10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marR="38100" rtl="0" algn="just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s-419" sz="22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Podemos definirlas también como </a:t>
            </a:r>
            <a:r>
              <a:rPr b="1" lang="es-419" sz="2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“una tabla virtual”,</a:t>
            </a:r>
            <a:r>
              <a:rPr lang="es-419" sz="22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que se genera a partir de una o más tablas de una BD relacional.</a:t>
            </a:r>
            <a:endParaRPr b="0" i="0" sz="22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38100" rtl="0" algn="ctr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1E1E1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92" name="Google Shape;392;p54"/>
          <p:cNvSpPr txBox="1"/>
          <p:nvPr/>
        </p:nvSpPr>
        <p:spPr>
          <a:xfrm>
            <a:off x="2365875" y="1301575"/>
            <a:ext cx="6074400" cy="9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marR="38100" rtl="0" algn="just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s-419" sz="22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Una Vista es un </a:t>
            </a:r>
            <a:r>
              <a:rPr b="1" lang="es-419" sz="2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conjunto de resultados de una tabla o más tablas</a:t>
            </a:r>
            <a:r>
              <a:rPr lang="es-419" sz="22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de un DB.</a:t>
            </a:r>
            <a:endParaRPr sz="22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7" name="Google Shape;397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55"/>
          <p:cNvSpPr txBox="1"/>
          <p:nvPr/>
        </p:nvSpPr>
        <p:spPr>
          <a:xfrm>
            <a:off x="549675" y="356825"/>
            <a:ext cx="80448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1" lang="es-419" sz="2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VISTAS: definición de su nombre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55"/>
          <p:cNvSpPr txBox="1"/>
          <p:nvPr/>
        </p:nvSpPr>
        <p:spPr>
          <a:xfrm>
            <a:off x="2403050" y="1371725"/>
            <a:ext cx="6191400" cy="10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marR="38100" rtl="0" algn="just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b="0" i="0" lang="es-419" sz="21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Están compuestas por la misma estructura que una tabla: </a:t>
            </a:r>
            <a:r>
              <a:rPr b="1" i="0" lang="es-419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filas</a:t>
            </a:r>
            <a:r>
              <a:rPr b="0" i="0" lang="es-419" sz="21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y </a:t>
            </a:r>
            <a:r>
              <a:rPr b="1" i="0" lang="es-419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columnas</a:t>
            </a:r>
            <a:r>
              <a:rPr b="0" i="0" lang="es-419" sz="21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b="0" i="0" sz="21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38100" rtl="0" algn="ctr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38100" rtl="0" algn="ctr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1E1E1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400" name="Google Shape;400;p55"/>
          <p:cNvGrpSpPr/>
          <p:nvPr/>
        </p:nvGrpSpPr>
        <p:grpSpPr>
          <a:xfrm>
            <a:off x="549675" y="1371725"/>
            <a:ext cx="1722751" cy="1669798"/>
            <a:chOff x="549675" y="1219325"/>
            <a:chExt cx="1722751" cy="1669798"/>
          </a:xfrm>
        </p:grpSpPr>
        <p:pic>
          <p:nvPicPr>
            <p:cNvPr id="401" name="Google Shape;401;p5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49675" y="1219325"/>
              <a:ext cx="1449400" cy="1449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2" name="Google Shape;402;p5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475626" y="2092323"/>
              <a:ext cx="796800" cy="7968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03" name="Google Shape;403;p55"/>
          <p:cNvSpPr txBox="1"/>
          <p:nvPr/>
        </p:nvSpPr>
        <p:spPr>
          <a:xfrm>
            <a:off x="2403050" y="2758925"/>
            <a:ext cx="61239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marR="38100" rtl="0" algn="just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elvetica Neue Light"/>
              <a:buChar char="●"/>
            </a:pPr>
            <a:r>
              <a:rPr lang="es-419" sz="21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Pueden ser almacenadas con el mismo nombre de una tabla, o si se combinan dos o más tablas en la vista se suele definir combinando ambos nombres.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8" name="Google Shape;408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56"/>
          <p:cNvSpPr txBox="1"/>
          <p:nvPr/>
        </p:nvSpPr>
        <p:spPr>
          <a:xfrm>
            <a:off x="549675" y="356825"/>
            <a:ext cx="80448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1" lang="es-419" sz="2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VISTAS: tipo de interacción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56"/>
          <p:cNvSpPr txBox="1"/>
          <p:nvPr/>
        </p:nvSpPr>
        <p:spPr>
          <a:xfrm>
            <a:off x="2403050" y="1219325"/>
            <a:ext cx="6409200" cy="22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marR="381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0" i="0" lang="es-419" sz="1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Aunque se utilizan para mostrar datos combinando dos o más tablas, en lugar de tener que elaborar la consulta, l</a:t>
            </a:r>
            <a:r>
              <a:rPr b="0" i="0" lang="es-419" sz="1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as Vistas también permiten la </a:t>
            </a:r>
            <a:r>
              <a:rPr b="1" i="0" lang="es-419" sz="1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inserción</a:t>
            </a:r>
            <a:r>
              <a:rPr b="0" i="0" lang="es-419" sz="1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</a:t>
            </a:r>
            <a:r>
              <a:rPr b="1" i="0" lang="es-419" sz="1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eliminación</a:t>
            </a:r>
            <a:r>
              <a:rPr b="0" i="0" lang="es-419" sz="1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y </a:t>
            </a:r>
            <a:r>
              <a:rPr b="1" i="0" lang="es-419" sz="1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actualización</a:t>
            </a:r>
            <a:r>
              <a:rPr b="0" i="0" lang="es-419" sz="1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de los registros que muestran.</a:t>
            </a:r>
            <a:endParaRPr b="0" i="0" sz="19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381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381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grpSp>
        <p:nvGrpSpPr>
          <p:cNvPr id="411" name="Google Shape;411;p56"/>
          <p:cNvGrpSpPr/>
          <p:nvPr/>
        </p:nvGrpSpPr>
        <p:grpSpPr>
          <a:xfrm>
            <a:off x="549675" y="1371725"/>
            <a:ext cx="1722751" cy="1669798"/>
            <a:chOff x="549675" y="1219325"/>
            <a:chExt cx="1722751" cy="1669798"/>
          </a:xfrm>
        </p:grpSpPr>
        <p:pic>
          <p:nvPicPr>
            <p:cNvPr id="412" name="Google Shape;412;p5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49675" y="1219325"/>
              <a:ext cx="1449400" cy="1449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3" name="Google Shape;413;p5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475626" y="2092323"/>
              <a:ext cx="796800" cy="7968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14" name="Google Shape;414;p56"/>
          <p:cNvSpPr txBox="1"/>
          <p:nvPr/>
        </p:nvSpPr>
        <p:spPr>
          <a:xfrm>
            <a:off x="2403050" y="3519875"/>
            <a:ext cx="61914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381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9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Aunque esto último queda condicionado a las restricciones de estructura de la Vista cuando es creada.</a:t>
            </a:r>
            <a:endParaRPr sz="19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57"/>
          <p:cNvSpPr txBox="1"/>
          <p:nvPr/>
        </p:nvSpPr>
        <p:spPr>
          <a:xfrm>
            <a:off x="457350" y="1298725"/>
            <a:ext cx="4791900" cy="21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-419" sz="21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Puedes ejecutar una </a:t>
            </a:r>
            <a:r>
              <a:rPr b="1" i="0" lang="es-419" sz="21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Vista</a:t>
            </a:r>
            <a:r>
              <a:rPr b="0" i="0" lang="es-419" sz="21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tal como invocas a una </a:t>
            </a:r>
            <a:r>
              <a:rPr b="1" i="0" lang="es-419" sz="21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Tabla</a:t>
            </a:r>
            <a:r>
              <a:rPr b="0" i="0" lang="es-419" sz="21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convencional.</a:t>
            </a:r>
            <a:endParaRPr b="0" i="0" sz="21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-419" sz="21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Incluso puedes sumarle condicionales mediante la sentencia </a:t>
            </a:r>
            <a:r>
              <a:rPr b="1" i="0" lang="es-419" sz="2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b="0" i="0" lang="es-419" sz="21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sobre la información que mostrará.</a:t>
            </a:r>
            <a:endParaRPr b="0" i="0" sz="21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20" name="Google Shape;420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Google Shape;421;p57"/>
          <p:cNvSpPr txBox="1"/>
          <p:nvPr/>
        </p:nvSpPr>
        <p:spPr>
          <a:xfrm>
            <a:off x="551902" y="356825"/>
            <a:ext cx="46674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1" lang="es-419" sz="2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VISTAS: ejecución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2" name="Google Shape;422;p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20300" y="108938"/>
            <a:ext cx="1634174" cy="6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7" name="Google Shape;427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p58"/>
          <p:cNvSpPr txBox="1"/>
          <p:nvPr/>
        </p:nvSpPr>
        <p:spPr>
          <a:xfrm>
            <a:off x="4555850" y="1452600"/>
            <a:ext cx="4621500" cy="23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s-419" sz="21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Puedes ejecutar una </a:t>
            </a:r>
            <a:r>
              <a:rPr b="1" lang="es-419" sz="2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Vista</a:t>
            </a:r>
            <a:r>
              <a:rPr lang="es-419" sz="21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tal como invocas a una </a:t>
            </a:r>
            <a:r>
              <a:rPr b="1" lang="es-419" sz="2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Tabla</a:t>
            </a:r>
            <a:r>
              <a:rPr lang="es-419" sz="21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convencional.</a:t>
            </a:r>
            <a:endParaRPr sz="21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s-419" sz="21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Incluso puedes sumarle condicionales mediante la sentencia </a:t>
            </a:r>
            <a:r>
              <a:rPr b="1" lang="es-419" sz="2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es-419" sz="21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sobre la información que mostrará.</a:t>
            </a:r>
            <a:endParaRPr sz="2000"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grpSp>
        <p:nvGrpSpPr>
          <p:cNvPr id="429" name="Google Shape;429;p58"/>
          <p:cNvGrpSpPr/>
          <p:nvPr/>
        </p:nvGrpSpPr>
        <p:grpSpPr>
          <a:xfrm>
            <a:off x="75" y="0"/>
            <a:ext cx="5816669" cy="5143500"/>
            <a:chOff x="75" y="0"/>
            <a:chExt cx="5573657" cy="5143500"/>
          </a:xfrm>
        </p:grpSpPr>
        <p:sp>
          <p:nvSpPr>
            <p:cNvPr id="430" name="Google Shape;430;p58"/>
            <p:cNvSpPr/>
            <p:nvPr/>
          </p:nvSpPr>
          <p:spPr>
            <a:xfrm>
              <a:off x="75" y="0"/>
              <a:ext cx="4250400" cy="5143500"/>
            </a:xfrm>
            <a:prstGeom prst="rect">
              <a:avLst/>
            </a:prstGeom>
            <a:gradFill>
              <a:gsLst>
                <a:gs pos="0">
                  <a:srgbClr val="4D4D4D"/>
                </a:gs>
                <a:gs pos="100000">
                  <a:srgbClr val="000000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58"/>
            <p:cNvSpPr txBox="1"/>
            <p:nvPr/>
          </p:nvSpPr>
          <p:spPr>
            <a:xfrm>
              <a:off x="211532" y="1378800"/>
              <a:ext cx="5362200" cy="293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381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Font typeface="Arial"/>
                <a:buNone/>
              </a:pPr>
              <a:r>
                <a:rPr b="1" lang="es-419" sz="21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CREATE VIEW</a:t>
              </a:r>
              <a:r>
                <a:rPr lang="es-419" sz="7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-419" sz="2100">
                  <a:solidFill>
                    <a:schemeClr val="accent4"/>
                  </a:solidFill>
                  <a:latin typeface="Consolas"/>
                  <a:ea typeface="Consolas"/>
                  <a:cs typeface="Consolas"/>
                  <a:sym typeface="Consolas"/>
                </a:rPr>
                <a:t>friends_view </a:t>
              </a:r>
              <a:r>
                <a:rPr b="1" lang="es-419" sz="21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AS </a:t>
              </a:r>
              <a:endParaRPr b="1" sz="2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381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Font typeface="Arial"/>
                <a:buNone/>
              </a:pPr>
              <a:r>
                <a:rPr b="1" lang="es-419" sz="21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SELECT *</a:t>
              </a:r>
              <a:endParaRPr b="1" sz="2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381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Font typeface="Arial"/>
                <a:buNone/>
              </a:pPr>
              <a:r>
                <a:rPr b="1" lang="es-419" sz="21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FROM</a:t>
              </a:r>
              <a:r>
                <a:rPr lang="es-419" sz="7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-419" sz="2100">
                  <a:solidFill>
                    <a:schemeClr val="accent4"/>
                  </a:solidFill>
                  <a:latin typeface="Consolas"/>
                  <a:ea typeface="Consolas"/>
                  <a:cs typeface="Consolas"/>
                  <a:sym typeface="Consolas"/>
                </a:rPr>
                <a:t>friend;</a:t>
              </a:r>
              <a:endParaRPr sz="210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381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Font typeface="Arial"/>
                <a:buNone/>
              </a:pPr>
              <a:r>
                <a:t/>
              </a:r>
              <a:endParaRPr sz="210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381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Font typeface="Arial"/>
                <a:buNone/>
              </a:pPr>
              <a:r>
                <a:rPr b="1" lang="es-419" sz="21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SELECT *</a:t>
              </a:r>
              <a:endParaRPr b="1" sz="2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381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Font typeface="Arial"/>
                <a:buNone/>
              </a:pPr>
              <a:r>
                <a:rPr b="1" lang="es-419" sz="21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FROM</a:t>
              </a:r>
              <a:r>
                <a:rPr lang="es-419" sz="7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-419" sz="2100">
                  <a:solidFill>
                    <a:schemeClr val="accent4"/>
                  </a:solidFill>
                  <a:latin typeface="Consolas"/>
                  <a:ea typeface="Consolas"/>
                  <a:cs typeface="Consolas"/>
                  <a:sym typeface="Consolas"/>
                </a:rPr>
                <a:t>friends_view;</a:t>
              </a:r>
              <a:endParaRPr b="1" sz="2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432" name="Google Shape;432;p58"/>
          <p:cNvSpPr txBox="1"/>
          <p:nvPr/>
        </p:nvSpPr>
        <p:spPr>
          <a:xfrm>
            <a:off x="551902" y="356825"/>
            <a:ext cx="46674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1" lang="es-419" sz="2900" u="none" cap="none" strike="noStrik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VISTAS: ejecución</a:t>
            </a:r>
            <a:endParaRPr b="0" i="0" sz="2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59"/>
          <p:cNvSpPr txBox="1"/>
          <p:nvPr/>
        </p:nvSpPr>
        <p:spPr>
          <a:xfrm>
            <a:off x="-562" y="1391000"/>
            <a:ext cx="8851500" cy="279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E8E7E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1" lang="es-419" sz="3000" u="none" cap="none" strike="noStrike">
                <a:solidFill>
                  <a:srgbClr val="EEFF41"/>
                </a:solidFill>
                <a:latin typeface="Anton"/>
                <a:ea typeface="Anton"/>
                <a:cs typeface="Anton"/>
                <a:sym typeface="Anton"/>
              </a:rPr>
              <a:t>DILEMAS DEL MUNDO SQL</a:t>
            </a:r>
            <a:endParaRPr b="0" i="1" sz="3000" u="none" cap="none" strike="noStrike">
              <a:solidFill>
                <a:srgbClr val="EEFF4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i="1" lang="es-419" sz="20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Tiene filas y columnas…. como una tabla</a:t>
            </a:r>
            <a:endParaRPr i="1" sz="2000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i="1" lang="es-419" sz="20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Puedo hacer consultas… como una tabla </a:t>
            </a:r>
            <a:endParaRPr i="1" sz="2000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1" lang="es-419" sz="21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¿Cuando debería crear una nueva tabla y cuando una nueva vista?</a:t>
            </a:r>
            <a:endParaRPr b="1" i="1" sz="19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t/>
            </a:r>
            <a:endParaRPr b="0" i="1" sz="2000" u="none" cap="none" strike="noStrike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20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¿</a:t>
            </a:r>
            <a:r>
              <a:rPr lang="es-419" sz="20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QUE CREEN</a:t>
            </a:r>
            <a:r>
              <a:rPr b="0" i="0" lang="es-419" sz="20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?</a:t>
            </a:r>
            <a:br>
              <a:rPr b="0" i="0" lang="es-419" sz="20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r>
              <a:rPr b="0" i="0" lang="es-419" sz="1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💬 </a:t>
            </a:r>
            <a:r>
              <a:rPr b="0" i="0" lang="es-419" sz="1600" u="sng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CONTESTA EN EL CHAT</a:t>
            </a:r>
            <a:endParaRPr b="0" i="0" sz="2000" u="none" cap="none" strike="noStrike">
              <a:solidFill>
                <a:srgbClr val="E8E7E3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38" name="Google Shape;438;p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31925" y="204475"/>
            <a:ext cx="1186525" cy="11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3" name="Google Shape;443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Google Shape;444;p60"/>
          <p:cNvSpPr txBox="1"/>
          <p:nvPr/>
        </p:nvSpPr>
        <p:spPr>
          <a:xfrm>
            <a:off x="549675" y="356825"/>
            <a:ext cx="80448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1" lang="es-419" sz="2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Uso de Tablas versus Vistas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5" name="Google Shape;445;p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20287" y="356825"/>
            <a:ext cx="1634174" cy="6398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46" name="Google Shape;446;p60"/>
          <p:cNvGraphicFramePr/>
          <p:nvPr/>
        </p:nvGraphicFramePr>
        <p:xfrm>
          <a:off x="952500" y="142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{E5A091DA-EDB3-453C-86EE-3415B6248553}</a:tableStyleId>
              </a:tblPr>
              <a:tblGrid>
                <a:gridCol w="4120025"/>
                <a:gridCol w="31189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800"/>
                        <a:t>Datos a guardar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800"/>
                        <a:t>Mejor objeto</a:t>
                      </a:r>
                      <a:endParaRPr b="1"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Datos que no estan en nuestra DB, osea que serian una fuente principal de informacion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Tablas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Datos de agregaciones de tablas 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Vistas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Datos que estan en nuestro DB, pero son muy complejos o PII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Vistas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Re-versiones de una tabla (para migraciones o para cambiar nombres de columnas)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Vistas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Para guardar queries que usamos recurrentemente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Vistas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61"/>
          <p:cNvSpPr txBox="1"/>
          <p:nvPr/>
        </p:nvSpPr>
        <p:spPr>
          <a:xfrm>
            <a:off x="1398000" y="1830275"/>
            <a:ext cx="6348000" cy="13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¡VAMOS A PRACTICAR UN POCO!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s-419" sz="22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CODE PARTE 2</a:t>
            </a:r>
            <a:endParaRPr i="1" sz="220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52" name="Google Shape;452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62"/>
          <p:cNvSpPr txBox="1"/>
          <p:nvPr/>
        </p:nvSpPr>
        <p:spPr>
          <a:xfrm>
            <a:off x="400050" y="1115475"/>
            <a:ext cx="8343900" cy="77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i="1" lang="es-419" sz="3000">
                <a:solidFill>
                  <a:srgbClr val="EEFF41"/>
                </a:solidFill>
                <a:latin typeface="Anton"/>
                <a:ea typeface="Anton"/>
                <a:cs typeface="Anton"/>
                <a:sym typeface="Anton"/>
              </a:rPr>
              <a:t>SIMULACIÓN DE ESTA CLASE</a:t>
            </a:r>
            <a:endParaRPr b="0" i="0" sz="2000" u="none" cap="none" strike="noStrike">
              <a:solidFill>
                <a:srgbClr val="E8E7E3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58" name="Google Shape;458;p6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31925" y="52075"/>
            <a:ext cx="1186525" cy="1186525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Google Shape;459;p62"/>
          <p:cNvSpPr txBox="1"/>
          <p:nvPr/>
        </p:nvSpPr>
        <p:spPr>
          <a:xfrm>
            <a:off x="1398000" y="2135075"/>
            <a:ext cx="6348000" cy="13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chemeClr val="accent6"/>
                </a:solidFill>
                <a:latin typeface="Anton"/>
                <a:ea typeface="Anton"/>
                <a:cs typeface="Anton"/>
                <a:sym typeface="Anton"/>
              </a:rPr>
              <a:t>¡</a:t>
            </a:r>
            <a:r>
              <a:rPr i="1" lang="es-419" sz="3600">
                <a:solidFill>
                  <a:schemeClr val="accent6"/>
                </a:solidFill>
                <a:latin typeface="Anton"/>
                <a:ea typeface="Anton"/>
                <a:cs typeface="Anton"/>
                <a:sym typeface="Anton"/>
              </a:rPr>
              <a:t>CREEMOS LAS VISTAS</a:t>
            </a:r>
            <a:r>
              <a:rPr b="0" i="1" lang="es-419" sz="3600" u="none" cap="none" strike="noStrike">
                <a:solidFill>
                  <a:schemeClr val="accent6"/>
                </a:solidFill>
                <a:latin typeface="Anton"/>
                <a:ea typeface="Anton"/>
                <a:cs typeface="Anton"/>
                <a:sym typeface="Anton"/>
              </a:rPr>
              <a:t>!</a:t>
            </a:r>
            <a:endParaRPr b="0" i="1" sz="3600" u="none" cap="none" strike="noStrike">
              <a:solidFill>
                <a:schemeClr val="accent6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s-419" sz="2200">
                <a:solidFill>
                  <a:schemeClr val="accent6"/>
                </a:solidFill>
                <a:latin typeface="Anton"/>
                <a:ea typeface="Anton"/>
                <a:cs typeface="Anton"/>
                <a:sym typeface="Anton"/>
              </a:rPr>
              <a:t>REPORTE PARTE 3</a:t>
            </a:r>
            <a:endParaRPr i="1" sz="2200">
              <a:solidFill>
                <a:schemeClr val="accent6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/>
        </p:nvSpPr>
        <p:spPr>
          <a:xfrm>
            <a:off x="400050" y="1115475"/>
            <a:ext cx="8343900" cy="77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i="1" lang="es-419" sz="3000">
                <a:solidFill>
                  <a:srgbClr val="EEFF41"/>
                </a:solidFill>
                <a:latin typeface="Anton"/>
                <a:ea typeface="Anton"/>
                <a:cs typeface="Anton"/>
                <a:sym typeface="Anton"/>
              </a:rPr>
              <a:t>CONTINUAMOS LA </a:t>
            </a:r>
            <a:r>
              <a:rPr i="1" lang="es-419" sz="3000">
                <a:solidFill>
                  <a:srgbClr val="EEFF41"/>
                </a:solidFill>
                <a:latin typeface="Anton"/>
                <a:ea typeface="Anton"/>
                <a:cs typeface="Anton"/>
                <a:sym typeface="Anton"/>
              </a:rPr>
              <a:t>SIMULACIÓN DE  LA </a:t>
            </a:r>
            <a:r>
              <a:rPr i="1" lang="es-419" sz="3000">
                <a:solidFill>
                  <a:srgbClr val="EEFF41"/>
                </a:solidFill>
                <a:latin typeface="Anton"/>
                <a:ea typeface="Anton"/>
                <a:cs typeface="Anton"/>
                <a:sym typeface="Anton"/>
              </a:rPr>
              <a:t>ÚLTIMA</a:t>
            </a:r>
            <a:r>
              <a:rPr i="1" lang="es-419" sz="3000">
                <a:solidFill>
                  <a:srgbClr val="EEFF41"/>
                </a:solidFill>
                <a:latin typeface="Anton"/>
                <a:ea typeface="Anton"/>
                <a:cs typeface="Anton"/>
                <a:sym typeface="Anton"/>
              </a:rPr>
              <a:t> CLASE</a:t>
            </a:r>
            <a:endParaRPr b="0" i="0" sz="2000" u="none" cap="none" strike="noStrike">
              <a:solidFill>
                <a:srgbClr val="E8E7E3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85" name="Google Shape;85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31925" y="52075"/>
            <a:ext cx="1186525" cy="118652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8"/>
          <p:cNvSpPr txBox="1"/>
          <p:nvPr/>
        </p:nvSpPr>
        <p:spPr>
          <a:xfrm>
            <a:off x="462750" y="1809975"/>
            <a:ext cx="8184300" cy="34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18288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lvetica Neue Light"/>
              <a:buAutoNum type="arabicParenR"/>
            </a:pPr>
            <a:r>
              <a:rPr i="1" lang="es-419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Query: Juegos jugados y completados por cada usuario.</a:t>
            </a:r>
            <a:endParaRPr i="1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17500" lvl="0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lvetica Neue Light"/>
              <a:buAutoNum type="arabicParenR"/>
            </a:pPr>
            <a:r>
              <a:rPr i="1" lang="es-419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Query :Top 10 usuarios según un ranking: 2 puntos por juego jugado y uno extra por juego completado. Poner nombres en mayúsculas y en una columna.</a:t>
            </a:r>
            <a:endParaRPr i="1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23850" lvl="0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lvetica Neue"/>
              <a:buAutoNum type="arabicParenR"/>
            </a:pPr>
            <a:r>
              <a:rPr b="1" i="1" lang="es-419" sz="15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Tabla con punto 1. </a:t>
            </a:r>
            <a:endParaRPr b="1" i="1" sz="15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3850" lvl="0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lvetica Neue"/>
              <a:buAutoNum type="arabicParenR"/>
            </a:pPr>
            <a:r>
              <a:rPr b="1" i="1" lang="es-419" sz="15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Vista con resultados generales del punto 2. Tapar PII con una funcion</a:t>
            </a:r>
            <a:endParaRPr b="1" i="1" sz="15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3850" lvl="0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lvetica Neue"/>
              <a:buAutoNum type="arabicParenR"/>
            </a:pPr>
            <a:r>
              <a:rPr b="1" i="1" lang="es-419" sz="15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 dia, nuestro manager nos dice que en vez de 10, quiere top 5. Al otro dia que quiere un top 20. Hacer un procedimiento para variar esto.</a:t>
            </a:r>
            <a:endParaRPr b="1" i="1" sz="15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0025" scaled="0"/>
        </a:gradFill>
      </p:bgPr>
    </p:bg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63"/>
          <p:cNvSpPr txBox="1"/>
          <p:nvPr/>
        </p:nvSpPr>
        <p:spPr>
          <a:xfrm>
            <a:off x="753000" y="249100"/>
            <a:ext cx="7638000" cy="430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419" sz="35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Si todavía no conoces nuestros servicios de desarrollo profesional y querés saber más hacé clic</a:t>
            </a:r>
            <a:r>
              <a:rPr b="0" i="0" lang="es-419" sz="3500" u="none" cap="none" strike="noStrike">
                <a:solidFill>
                  <a:schemeClr val="dk1"/>
                </a:solidFill>
                <a:uFill>
                  <a:noFill/>
                </a:uFill>
                <a:latin typeface="Anton"/>
                <a:ea typeface="Anton"/>
                <a:cs typeface="Anton"/>
                <a:sym typeface="Anto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b="0" i="0" lang="es-419" sz="3500" u="sng" cap="none" strike="noStrike">
                <a:solidFill>
                  <a:schemeClr val="hlink"/>
                </a:solidFill>
                <a:latin typeface="Anton"/>
                <a:ea typeface="Anton"/>
                <a:cs typeface="Anton"/>
                <a:sym typeface="Anton"/>
                <a:hlinkClick r:id="rId4"/>
              </a:rPr>
              <a:t>aquí</a:t>
            </a:r>
            <a:r>
              <a:rPr b="0" i="0" lang="es-419" sz="35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. 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65" name="Google Shape;465;p6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66" name="Google Shape;466;p63"/>
          <p:cNvSpPr txBox="1"/>
          <p:nvPr/>
        </p:nvSpPr>
        <p:spPr>
          <a:xfrm>
            <a:off x="3072000" y="4558600"/>
            <a:ext cx="3000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-419" sz="2100" u="none" cap="none" strike="noStrik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¡5/10 MINUTOS Y VOLVEMOS!</a:t>
            </a:r>
            <a:endParaRPr b="0" i="0" sz="2100" u="none" cap="none" strike="noStrike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64"/>
          <p:cNvSpPr txBox="1"/>
          <p:nvPr/>
        </p:nvSpPr>
        <p:spPr>
          <a:xfrm>
            <a:off x="2657700" y="2394100"/>
            <a:ext cx="38286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s-419" sz="6000" u="none" cap="none" strike="noStrike">
                <a:solidFill>
                  <a:srgbClr val="E8E7E3"/>
                </a:solidFill>
                <a:latin typeface="Arial"/>
                <a:ea typeface="Arial"/>
                <a:cs typeface="Arial"/>
                <a:sym typeface="Arial"/>
              </a:rPr>
              <a:t>☕ </a:t>
            </a:r>
            <a:endParaRPr b="0" i="0" sz="6000" u="none" cap="none" strike="noStrike">
              <a:solidFill>
                <a:srgbClr val="E8E7E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1" lang="es-419" sz="60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BREAK</a:t>
            </a:r>
            <a:endParaRPr b="0" i="1" sz="60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-419" sz="2100" u="none" cap="none" strike="noStrik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¡5/10 MINUTOS Y VOLVEMOS!</a:t>
            </a:r>
            <a:endParaRPr b="0" i="0" sz="2100" u="none" cap="none" strike="noStrike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1" sz="40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65"/>
          <p:cNvSpPr txBox="1"/>
          <p:nvPr/>
        </p:nvSpPr>
        <p:spPr>
          <a:xfrm>
            <a:off x="2187450" y="2077200"/>
            <a:ext cx="48027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STORED PROCEDURES</a:t>
            </a:r>
            <a:endParaRPr b="0" i="1" sz="36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0025" scaled="0"/>
        </a:gradFill>
      </p:bgPr>
    </p:bg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66"/>
          <p:cNvSpPr txBox="1"/>
          <p:nvPr/>
        </p:nvSpPr>
        <p:spPr>
          <a:xfrm>
            <a:off x="1060199" y="2077193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DEFINICIÓN DE PROCEDIMIENTOS ALMACENADOS</a:t>
            </a:r>
            <a:endParaRPr b="0" i="1" sz="3600" u="none" cap="none" strike="noStrike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82" name="Google Shape;482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7" name="Google Shape;487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88" name="Google Shape;488;p67"/>
          <p:cNvSpPr txBox="1"/>
          <p:nvPr/>
        </p:nvSpPr>
        <p:spPr>
          <a:xfrm>
            <a:off x="1978800" y="1219325"/>
            <a:ext cx="6775800" cy="11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21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Los </a:t>
            </a:r>
            <a:r>
              <a:rPr b="1" i="0" lang="es-419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procedimientos almacenados</a:t>
            </a:r>
            <a:r>
              <a:rPr b="0" i="0" lang="es-419" sz="21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(</a:t>
            </a:r>
            <a:r>
              <a:rPr b="0" i="1" lang="es-419" sz="21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stored procedures</a:t>
            </a:r>
            <a:r>
              <a:rPr b="0" i="0" lang="es-419" sz="21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) son parte de Mysql desde su versión 5.0.</a:t>
            </a:r>
            <a:endParaRPr b="0" i="0" sz="21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89" name="Google Shape;489;p67"/>
          <p:cNvSpPr txBox="1"/>
          <p:nvPr/>
        </p:nvSpPr>
        <p:spPr>
          <a:xfrm>
            <a:off x="302927" y="356825"/>
            <a:ext cx="59874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1" lang="es-419" sz="2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STORED PROCEDURE: definición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0" name="Google Shape;490;p6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2925" y="1011900"/>
            <a:ext cx="1675875" cy="1675875"/>
          </a:xfrm>
          <a:prstGeom prst="rect">
            <a:avLst/>
          </a:prstGeom>
          <a:noFill/>
          <a:ln>
            <a:noFill/>
          </a:ln>
        </p:spPr>
      </p:pic>
      <p:sp>
        <p:nvSpPr>
          <p:cNvPr id="491" name="Google Shape;491;p67"/>
          <p:cNvSpPr txBox="1"/>
          <p:nvPr/>
        </p:nvSpPr>
        <p:spPr>
          <a:xfrm>
            <a:off x="434375" y="2687775"/>
            <a:ext cx="83202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-419" sz="21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Conforman un conjunto de instrucciones escritas en </a:t>
            </a:r>
            <a:r>
              <a:rPr b="1" i="0" lang="es-419" sz="21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Transact-SQL</a:t>
            </a:r>
            <a:r>
              <a:rPr b="0" i="0" lang="es-419" sz="21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para realizar una tarea determinada, pudiendo ser esta una operación simple de resolver, o una serie encadenada de tareas complejas.</a:t>
            </a:r>
            <a:endParaRPr b="0" i="0" sz="21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6" name="Google Shape;496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Google Shape;497;p68"/>
          <p:cNvSpPr txBox="1"/>
          <p:nvPr/>
        </p:nvSpPr>
        <p:spPr>
          <a:xfrm>
            <a:off x="393000" y="1219325"/>
            <a:ext cx="8361600" cy="33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21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Son especialmente útiles cuando:</a:t>
            </a:r>
            <a:endParaRPr b="0" i="0" sz="21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61950" lvl="0" marL="457200" marR="381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100"/>
              <a:buFont typeface="Helvetica Neue Light"/>
              <a:buChar char="●"/>
            </a:pPr>
            <a:r>
              <a:rPr lang="es-419" sz="2100">
                <a:latin typeface="Helvetica Neue Light"/>
                <a:ea typeface="Helvetica Neue Light"/>
                <a:cs typeface="Helvetica Neue Light"/>
                <a:sym typeface="Helvetica Neue Light"/>
              </a:rPr>
              <a:t>V</a:t>
            </a:r>
            <a:r>
              <a:rPr b="0" i="0" lang="es-419" sz="21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arias aplicaciones deben realizar una misma consulta</a:t>
            </a:r>
            <a:r>
              <a:rPr lang="es-419" sz="2100"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b="0" i="0" sz="21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61950" lvl="0" marL="457200" marR="381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100"/>
              <a:buFont typeface="Helvetica Neue Light"/>
              <a:buChar char="●"/>
            </a:pPr>
            <a:r>
              <a:rPr lang="es-419" sz="2100">
                <a:latin typeface="Helvetica Neue Light"/>
                <a:ea typeface="Helvetica Neue Light"/>
                <a:cs typeface="Helvetica Neue Light"/>
                <a:sym typeface="Helvetica Neue Light"/>
              </a:rPr>
              <a:t>E</a:t>
            </a:r>
            <a:r>
              <a:rPr b="0" i="0" lang="es-419" sz="21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xisten entornos donde la seguridad es importante.</a:t>
            </a:r>
            <a:endParaRPr b="0" i="0" sz="21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-419" sz="21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Los S.P. se almacenan en el apartado homónimo del esquema visible en </a:t>
            </a:r>
            <a:r>
              <a:rPr b="1" i="0" lang="es-419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Mysql Workbench</a:t>
            </a:r>
            <a:r>
              <a:rPr b="0" i="0" lang="es-419" sz="21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b="0" i="0" sz="21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98" name="Google Shape;498;p68"/>
          <p:cNvSpPr txBox="1"/>
          <p:nvPr/>
        </p:nvSpPr>
        <p:spPr>
          <a:xfrm>
            <a:off x="302927" y="356825"/>
            <a:ext cx="59874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1" lang="es-419" sz="2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STORED PROCEDURE: definición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9" name="Google Shape;499;p6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04925" y="356825"/>
            <a:ext cx="1149676" cy="1149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4" name="Google Shape;504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505" name="Google Shape;505;p69"/>
          <p:cNvSpPr txBox="1"/>
          <p:nvPr/>
        </p:nvSpPr>
        <p:spPr>
          <a:xfrm>
            <a:off x="393000" y="1295525"/>
            <a:ext cx="8361600" cy="33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21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La ejecución de un </a:t>
            </a:r>
            <a:r>
              <a:rPr b="1" i="0" lang="es-419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Stored Procedure</a:t>
            </a:r>
            <a:r>
              <a:rPr b="0" i="0" lang="es-419" sz="21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no </a:t>
            </a:r>
            <a:r>
              <a:rPr lang="es-419" sz="2100">
                <a:latin typeface="Helvetica Neue Light"/>
                <a:ea typeface="Helvetica Neue Light"/>
                <a:cs typeface="Helvetica Neue Light"/>
                <a:sym typeface="Helvetica Neue Light"/>
              </a:rPr>
              <a:t>está</a:t>
            </a:r>
            <a:r>
              <a:rPr b="0" i="0" lang="es-419" sz="21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disponible para cualquier usuario. Es necesario que el perfil de éste, en el esquema de base de datos, tenga habilitado el permiso de ejecución (</a:t>
            </a:r>
            <a:r>
              <a:rPr b="0" i="0" lang="es-419" sz="2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Execute</a:t>
            </a:r>
            <a:r>
              <a:rPr b="0" i="0" lang="es-419" sz="21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).</a:t>
            </a:r>
            <a:endParaRPr b="0" i="0" sz="21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-419" sz="21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Un </a:t>
            </a:r>
            <a:r>
              <a:rPr b="1" i="0" lang="es-419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SP</a:t>
            </a:r>
            <a:r>
              <a:rPr b="0" i="0" lang="es-419" sz="21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puede contener y ejecutar en su interior cualquier consulta del tipo DML. Incluso puede combinar varias de estas, aplicándolas en diferentes tablas.</a:t>
            </a:r>
            <a:endParaRPr b="0" i="0" sz="21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06" name="Google Shape;506;p69"/>
          <p:cNvSpPr txBox="1"/>
          <p:nvPr/>
        </p:nvSpPr>
        <p:spPr>
          <a:xfrm>
            <a:off x="302927" y="356825"/>
            <a:ext cx="59874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1" lang="es-419" sz="2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STORED PROCEDURE: permisos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7" name="Google Shape;507;p6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73850" y="356825"/>
            <a:ext cx="980750" cy="98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" name="Google Shape;512;p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513" name="Google Shape;513;p70"/>
          <p:cNvSpPr txBox="1"/>
          <p:nvPr/>
        </p:nvSpPr>
        <p:spPr>
          <a:xfrm>
            <a:off x="549675" y="356825"/>
            <a:ext cx="80448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1" lang="es-419" sz="2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Uso de </a:t>
            </a:r>
            <a:r>
              <a:rPr i="1" lang="es-419" sz="2600">
                <a:latin typeface="Anton"/>
                <a:ea typeface="Anton"/>
                <a:cs typeface="Anton"/>
                <a:sym typeface="Anton"/>
              </a:rPr>
              <a:t>views </a:t>
            </a:r>
            <a:r>
              <a:rPr b="0" i="1" lang="es-419" sz="2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versus </a:t>
            </a:r>
            <a:r>
              <a:rPr i="1" lang="es-419" sz="2600">
                <a:latin typeface="Anton"/>
                <a:ea typeface="Anton"/>
                <a:cs typeface="Anton"/>
                <a:sym typeface="Anton"/>
              </a:rPr>
              <a:t>SP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4" name="Google Shape;514;p7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20287" y="356825"/>
            <a:ext cx="1634174" cy="6398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15" name="Google Shape;515;p70"/>
          <p:cNvGraphicFramePr/>
          <p:nvPr/>
        </p:nvGraphicFramePr>
        <p:xfrm>
          <a:off x="952500" y="142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{E5A091DA-EDB3-453C-86EE-3415B6248553}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800"/>
                        <a:t>View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800"/>
                        <a:t>Stored Procedure</a:t>
                      </a:r>
                      <a:endParaRPr b="1"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No acepta </a:t>
                      </a:r>
                      <a:r>
                        <a:rPr lang="es-419"/>
                        <a:t>parámetros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Acepta </a:t>
                      </a:r>
                      <a:r>
                        <a:rPr lang="es-419"/>
                        <a:t>parámetros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Puede ser usado como una parte de una query </a:t>
                      </a:r>
                      <a:r>
                        <a:rPr lang="es-419"/>
                        <a:t>más</a:t>
                      </a:r>
                      <a:r>
                        <a:rPr lang="es-419"/>
                        <a:t> grande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No puede ser usado como una parte de una query </a:t>
                      </a:r>
                      <a:r>
                        <a:rPr lang="es-419"/>
                        <a:t>más</a:t>
                      </a:r>
                      <a:r>
                        <a:rPr lang="es-419"/>
                        <a:t> grande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Puede tener solo un SELECT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Puede tener muchos statements distintos </a:t>
                      </a:r>
                      <a:r>
                        <a:rPr lang="es-419"/>
                        <a:t>más</a:t>
                      </a:r>
                      <a:r>
                        <a:rPr lang="es-419"/>
                        <a:t> complejos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No puede modificar otras tablas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Puede modificar otras tablas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Puede ser usado como target de Inserts, Updates o deletes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No puede ser usado como target por inserts, updates o deletes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0" name="Google Shape;520;p71"/>
          <p:cNvGrpSpPr/>
          <p:nvPr/>
        </p:nvGrpSpPr>
        <p:grpSpPr>
          <a:xfrm>
            <a:off x="-36701" y="2571746"/>
            <a:ext cx="11946824" cy="2700209"/>
            <a:chOff x="75" y="-382752"/>
            <a:chExt cx="5459908" cy="5213765"/>
          </a:xfrm>
        </p:grpSpPr>
        <p:sp>
          <p:nvSpPr>
            <p:cNvPr id="521" name="Google Shape;521;p71"/>
            <p:cNvSpPr/>
            <p:nvPr/>
          </p:nvSpPr>
          <p:spPr>
            <a:xfrm>
              <a:off x="75" y="-312487"/>
              <a:ext cx="4250400" cy="5143500"/>
            </a:xfrm>
            <a:prstGeom prst="rect">
              <a:avLst/>
            </a:prstGeom>
            <a:gradFill>
              <a:gsLst>
                <a:gs pos="0">
                  <a:srgbClr val="4D4D4D"/>
                </a:gs>
                <a:gs pos="100000">
                  <a:srgbClr val="000000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71"/>
            <p:cNvSpPr txBox="1"/>
            <p:nvPr/>
          </p:nvSpPr>
          <p:spPr>
            <a:xfrm>
              <a:off x="97783" y="-382752"/>
              <a:ext cx="5362200" cy="439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381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Font typeface="Arial"/>
                <a:buNone/>
              </a:pPr>
              <a:r>
                <a:rPr b="1" lang="es-419" sz="16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DELIMITER </a:t>
              </a:r>
              <a:r>
                <a:rPr b="1" lang="es-419" sz="1600">
                  <a:solidFill>
                    <a:srgbClr val="E06666"/>
                  </a:solidFill>
                  <a:latin typeface="Consolas"/>
                  <a:ea typeface="Consolas"/>
                  <a:cs typeface="Consolas"/>
                  <a:sym typeface="Consolas"/>
                </a:rPr>
                <a:t>//</a:t>
              </a:r>
              <a:endParaRPr b="1" sz="1600">
                <a:solidFill>
                  <a:srgbClr val="E06666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381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Font typeface="Arial"/>
                <a:buNone/>
              </a:pPr>
              <a:r>
                <a:rPr b="1" lang="es-419" sz="16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CREATE PROCEDURE </a:t>
              </a:r>
              <a:r>
                <a:rPr lang="es-419" sz="1600">
                  <a:solidFill>
                    <a:schemeClr val="accent4"/>
                  </a:solidFill>
                  <a:latin typeface="Consolas"/>
                  <a:ea typeface="Consolas"/>
                  <a:cs typeface="Consolas"/>
                  <a:sym typeface="Consolas"/>
                </a:rPr>
                <a:t>simple</a:t>
              </a:r>
              <a:r>
                <a:rPr lang="es-419" sz="1600">
                  <a:solidFill>
                    <a:schemeClr val="accent4"/>
                  </a:solidFill>
                  <a:latin typeface="Consolas"/>
                  <a:ea typeface="Consolas"/>
                  <a:cs typeface="Consolas"/>
                  <a:sym typeface="Consolas"/>
                </a:rPr>
                <a:t>_select_filter</a:t>
              </a:r>
              <a:r>
                <a:rPr b="1" lang="es-419" sz="16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1" lang="es-419" sz="16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(IN </a:t>
              </a:r>
              <a:r>
                <a:rPr lang="es-419" sz="1600">
                  <a:solidFill>
                    <a:schemeClr val="accent4"/>
                  </a:solidFill>
                  <a:latin typeface="Consolas"/>
                  <a:ea typeface="Consolas"/>
                  <a:cs typeface="Consolas"/>
                  <a:sym typeface="Consolas"/>
                </a:rPr>
                <a:t>value</a:t>
              </a:r>
              <a:r>
                <a:rPr lang="es-419" sz="1600">
                  <a:solidFill>
                    <a:schemeClr val="accent4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1" lang="es-419" sz="16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INT</a:t>
              </a:r>
              <a:r>
                <a:rPr b="1" lang="es-419" sz="16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) </a:t>
              </a:r>
              <a:endParaRPr b="1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381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Font typeface="Arial"/>
                <a:buNone/>
              </a:pPr>
              <a:r>
                <a:rPr b="1" lang="es-419" sz="16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BEGIN</a:t>
              </a:r>
              <a:endParaRPr b="1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381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Font typeface="Arial"/>
                <a:buNone/>
              </a:pPr>
              <a:r>
                <a:rPr b="1" lang="es-419" sz="16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SELECT </a:t>
              </a:r>
              <a:r>
                <a:rPr lang="es-419" sz="1600">
                  <a:solidFill>
                    <a:schemeClr val="accent4"/>
                  </a:solidFill>
                  <a:latin typeface="Consolas"/>
                  <a:ea typeface="Consolas"/>
                  <a:cs typeface="Consolas"/>
                  <a:sym typeface="Consolas"/>
                </a:rPr>
                <a:t>id,name</a:t>
              </a:r>
              <a:r>
                <a:rPr b="1" lang="es-419" sz="16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 FROM </a:t>
              </a:r>
              <a:r>
                <a:rPr lang="es-419" sz="1600">
                  <a:solidFill>
                    <a:schemeClr val="accent4"/>
                  </a:solidFill>
                  <a:latin typeface="Consolas"/>
                  <a:ea typeface="Consolas"/>
                  <a:cs typeface="Consolas"/>
                  <a:sym typeface="Consolas"/>
                </a:rPr>
                <a:t>table </a:t>
              </a:r>
              <a:r>
                <a:rPr b="1" lang="es-419" sz="16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WHERE </a:t>
              </a:r>
              <a:r>
                <a:rPr lang="es-419" sz="1600">
                  <a:solidFill>
                    <a:schemeClr val="accent4"/>
                  </a:solidFill>
                  <a:latin typeface="Consolas"/>
                  <a:ea typeface="Consolas"/>
                  <a:cs typeface="Consolas"/>
                  <a:sym typeface="Consolas"/>
                </a:rPr>
                <a:t>id=value</a:t>
              </a:r>
              <a:r>
                <a:rPr b="1" lang="es-419" sz="16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endParaRPr b="1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381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Font typeface="Arial"/>
                <a:buNone/>
              </a:pPr>
              <a:r>
                <a:rPr b="1" lang="es-419" sz="16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END </a:t>
              </a:r>
              <a:r>
                <a:rPr b="1" lang="es-419" sz="1600">
                  <a:solidFill>
                    <a:srgbClr val="E06666"/>
                  </a:solidFill>
                  <a:latin typeface="Consolas"/>
                  <a:ea typeface="Consolas"/>
                  <a:cs typeface="Consolas"/>
                  <a:sym typeface="Consolas"/>
                </a:rPr>
                <a:t>//</a:t>
              </a:r>
              <a:endParaRPr b="1" sz="1600">
                <a:solidFill>
                  <a:srgbClr val="E06666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381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Font typeface="Arial"/>
                <a:buNone/>
              </a:pPr>
              <a:r>
                <a:rPr b="1" lang="es-419" sz="16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CALL simple_select_filter(10)</a:t>
              </a:r>
              <a:endParaRPr b="1" sz="1600">
                <a:solidFill>
                  <a:srgbClr val="E06666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pic>
        <p:nvPicPr>
          <p:cNvPr id="523" name="Google Shape;523;p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524" name="Google Shape;524;p71"/>
          <p:cNvSpPr txBox="1"/>
          <p:nvPr/>
        </p:nvSpPr>
        <p:spPr>
          <a:xfrm>
            <a:off x="323300" y="533525"/>
            <a:ext cx="7629900" cy="23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9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 inicia con el comando </a:t>
            </a:r>
            <a:r>
              <a:rPr lang="es-419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CREATE PROCEDURE</a:t>
            </a:r>
            <a:r>
              <a:rPr lang="es-419" sz="19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 Recibe parámetros del tipo </a:t>
            </a:r>
            <a:r>
              <a:rPr lang="es-419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s-419" sz="19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</a:t>
            </a:r>
            <a:r>
              <a:rPr lang="es-419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s-419" sz="19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e </a:t>
            </a:r>
            <a:r>
              <a:rPr lang="es-419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INOUT</a:t>
            </a:r>
            <a:r>
              <a:rPr lang="es-419" sz="19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,y soporta </a:t>
            </a:r>
            <a:r>
              <a:rPr lang="es-419" sz="19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tipos de datos</a:t>
            </a:r>
            <a:r>
              <a:rPr lang="es-419" sz="19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válidos. Pueden tener dos tipos de denominación: Determinista y No determinista.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25" name="Google Shape;525;p71"/>
          <p:cNvSpPr txBox="1"/>
          <p:nvPr/>
        </p:nvSpPr>
        <p:spPr>
          <a:xfrm>
            <a:off x="551902" y="280625"/>
            <a:ext cx="46674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i="1" lang="es-419" sz="29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STORED PROCEDURES</a:t>
            </a:r>
            <a:r>
              <a:rPr b="0" i="1" lang="es-419" sz="29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: ejecución</a:t>
            </a:r>
            <a:endParaRPr b="0" i="0" sz="2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72"/>
          <p:cNvSpPr txBox="1"/>
          <p:nvPr/>
        </p:nvSpPr>
        <p:spPr>
          <a:xfrm>
            <a:off x="558475" y="1172100"/>
            <a:ext cx="8043600" cy="3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100"/>
              <a:buChar char="●"/>
            </a:pPr>
            <a:r>
              <a:rPr b="1" lang="es-419" sz="2100"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r>
              <a:rPr b="1" i="0" lang="es-419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eterminista:</a:t>
            </a:r>
            <a:r>
              <a:rPr b="0" i="0" lang="es-419" sz="21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se los denomina así cuando el SP produce el mismo resultado sobre los mismos parámetros de entrada.</a:t>
            </a:r>
            <a:endParaRPr b="0" i="0" sz="1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61950" lvl="0" marL="45720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100"/>
              <a:buChar char="●"/>
            </a:pPr>
            <a:r>
              <a:rPr b="1" lang="es-419" sz="2100"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b="1" i="0" lang="es-419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 determinista:</a:t>
            </a:r>
            <a:r>
              <a:rPr b="0" i="0" lang="es-419" sz="21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cuando produce resultados diferentes a los tipos de parámetros de entrada.</a:t>
            </a:r>
            <a:endParaRPr b="0" i="0" sz="21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21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Finalmente, un SP se ejecuta siempre del lado del servidor, y devuelve los datos filtrados y procesados al cliente que los solicitó.</a:t>
            </a:r>
            <a:endParaRPr b="0" i="0" sz="21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531" name="Google Shape;531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532" name="Google Shape;532;p72"/>
          <p:cNvSpPr txBox="1"/>
          <p:nvPr/>
        </p:nvSpPr>
        <p:spPr>
          <a:xfrm>
            <a:off x="301201" y="356825"/>
            <a:ext cx="59874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b="0" i="1" lang="es-419" sz="26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STORED PROCEDURE: denominación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/>
        </p:nvSpPr>
        <p:spPr>
          <a:xfrm>
            <a:off x="400050" y="1115475"/>
            <a:ext cx="8343900" cy="77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i="1" lang="es-419" sz="3000">
                <a:solidFill>
                  <a:srgbClr val="EEFF41"/>
                </a:solidFill>
                <a:latin typeface="Anton"/>
                <a:ea typeface="Anton"/>
                <a:cs typeface="Anton"/>
                <a:sym typeface="Anton"/>
              </a:rPr>
              <a:t>SIMULACIÓN DE ESTA CLASE</a:t>
            </a:r>
            <a:endParaRPr b="0" i="0" sz="2000" u="none" cap="none" strike="noStrike">
              <a:solidFill>
                <a:srgbClr val="E8E7E3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92" name="Google Shape;92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31925" y="52075"/>
            <a:ext cx="1186525" cy="118652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9"/>
          <p:cNvSpPr txBox="1"/>
          <p:nvPr/>
        </p:nvSpPr>
        <p:spPr>
          <a:xfrm>
            <a:off x="1398000" y="2135075"/>
            <a:ext cx="6422100" cy="13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chemeClr val="accent6"/>
                </a:solidFill>
                <a:latin typeface="Anton"/>
                <a:ea typeface="Anton"/>
                <a:cs typeface="Anton"/>
                <a:sym typeface="Anton"/>
              </a:rPr>
              <a:t>¡</a:t>
            </a:r>
            <a:r>
              <a:rPr i="1" lang="es-419" sz="3600">
                <a:solidFill>
                  <a:schemeClr val="accent6"/>
                </a:solidFill>
                <a:latin typeface="Anton"/>
                <a:ea typeface="Anton"/>
                <a:cs typeface="Anton"/>
                <a:sym typeface="Anton"/>
              </a:rPr>
              <a:t>GUARDEMOS LOS RESULTADOS</a:t>
            </a:r>
            <a:endParaRPr i="1" sz="3600">
              <a:solidFill>
                <a:schemeClr val="accent6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s-419" sz="3600">
                <a:solidFill>
                  <a:schemeClr val="accent6"/>
                </a:solidFill>
                <a:latin typeface="Anton"/>
                <a:ea typeface="Anton"/>
                <a:cs typeface="Anton"/>
                <a:sym typeface="Anton"/>
              </a:rPr>
              <a:t>DE NUESTRAS QUERIES!</a:t>
            </a:r>
            <a:endParaRPr b="0" i="1" sz="3600" u="none" cap="none" strike="noStrike">
              <a:solidFill>
                <a:schemeClr val="accent6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s-419" sz="2200">
                <a:solidFill>
                  <a:schemeClr val="accent6"/>
                </a:solidFill>
                <a:latin typeface="Anton"/>
                <a:ea typeface="Anton"/>
                <a:cs typeface="Anton"/>
                <a:sym typeface="Anton"/>
              </a:rPr>
              <a:t>REPORTE PARTE 1</a:t>
            </a:r>
            <a:endParaRPr i="1" sz="2200">
              <a:solidFill>
                <a:schemeClr val="accent6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73"/>
          <p:cNvSpPr txBox="1"/>
          <p:nvPr/>
        </p:nvSpPr>
        <p:spPr>
          <a:xfrm>
            <a:off x="558475" y="1172100"/>
            <a:ext cx="8043600" cy="3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s-419" sz="2100">
                <a:latin typeface="Helvetica Neue"/>
                <a:ea typeface="Helvetica Neue"/>
                <a:cs typeface="Helvetica Neue"/>
                <a:sym typeface="Helvetica Neue"/>
              </a:rPr>
              <a:t>Ejemplo:</a:t>
            </a:r>
            <a:r>
              <a:rPr lang="es-419" sz="2100">
                <a:latin typeface="Helvetica Neue Light"/>
                <a:ea typeface="Helvetica Neue Light"/>
                <a:cs typeface="Helvetica Neue Light"/>
                <a:sym typeface="Helvetica Neue Light"/>
              </a:rPr>
              <a:t> SP que retorna las </a:t>
            </a:r>
            <a:r>
              <a:rPr b="1" lang="es-419" sz="2100">
                <a:latin typeface="Helvetica Neue"/>
                <a:ea typeface="Helvetica Neue"/>
                <a:cs typeface="Helvetica Neue"/>
                <a:sym typeface="Helvetica Neue"/>
              </a:rPr>
              <a:t>troops</a:t>
            </a:r>
            <a:r>
              <a:rPr lang="es-419" sz="2100">
                <a:latin typeface="Helvetica Neue Light"/>
                <a:ea typeface="Helvetica Neue Light"/>
                <a:cs typeface="Helvetica Neue Light"/>
                <a:sym typeface="Helvetica Neue Light"/>
              </a:rPr>
              <a:t> que coinciden que una descripción parametrizada. </a:t>
            </a:r>
            <a:endParaRPr b="0" i="0" sz="21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br>
              <a:rPr b="0" i="0" lang="es-419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endParaRPr b="0" i="0" sz="1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538" name="Google Shape;538;p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539" name="Google Shape;539;p73"/>
          <p:cNvSpPr txBox="1"/>
          <p:nvPr/>
        </p:nvSpPr>
        <p:spPr>
          <a:xfrm>
            <a:off x="301201" y="356825"/>
            <a:ext cx="59874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b="0" i="1" lang="es-419" sz="26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STORED PROCEDURE: estructura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40" name="Google Shape;540;p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26163" y="2218513"/>
            <a:ext cx="4162425" cy="277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1" name="Google Shape;541;p7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120287" y="356825"/>
            <a:ext cx="1634174" cy="6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74"/>
          <p:cNvSpPr txBox="1"/>
          <p:nvPr/>
        </p:nvSpPr>
        <p:spPr>
          <a:xfrm>
            <a:off x="1398000" y="1830275"/>
            <a:ext cx="6348000" cy="13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¡VAMOS A PRACTICAR UN POCO!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s-419" sz="22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CODE PARTE 3</a:t>
            </a:r>
            <a:endParaRPr i="1" sz="220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547" name="Google Shape;547;p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75"/>
          <p:cNvSpPr txBox="1"/>
          <p:nvPr/>
        </p:nvSpPr>
        <p:spPr>
          <a:xfrm>
            <a:off x="400050" y="1115475"/>
            <a:ext cx="8343900" cy="77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i="1" lang="es-419" sz="3000">
                <a:solidFill>
                  <a:srgbClr val="EEFF41"/>
                </a:solidFill>
                <a:latin typeface="Anton"/>
                <a:ea typeface="Anton"/>
                <a:cs typeface="Anton"/>
                <a:sym typeface="Anton"/>
              </a:rPr>
              <a:t>SIMULACIÓN DE ESTA CLASE</a:t>
            </a:r>
            <a:endParaRPr b="0" i="0" sz="2000" u="none" cap="none" strike="noStrike">
              <a:solidFill>
                <a:srgbClr val="E8E7E3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553" name="Google Shape;553;p7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31925" y="52075"/>
            <a:ext cx="1186525" cy="1186525"/>
          </a:xfrm>
          <a:prstGeom prst="rect">
            <a:avLst/>
          </a:prstGeom>
          <a:noFill/>
          <a:ln>
            <a:noFill/>
          </a:ln>
        </p:spPr>
      </p:pic>
      <p:sp>
        <p:nvSpPr>
          <p:cNvPr id="554" name="Google Shape;554;p75"/>
          <p:cNvSpPr txBox="1"/>
          <p:nvPr/>
        </p:nvSpPr>
        <p:spPr>
          <a:xfrm>
            <a:off x="1398000" y="2135075"/>
            <a:ext cx="6348000" cy="13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chemeClr val="accent6"/>
                </a:solidFill>
                <a:latin typeface="Anton"/>
                <a:ea typeface="Anton"/>
                <a:cs typeface="Anton"/>
                <a:sym typeface="Anton"/>
              </a:rPr>
              <a:t>¡</a:t>
            </a:r>
            <a:r>
              <a:rPr i="1" lang="es-419" sz="3600">
                <a:solidFill>
                  <a:schemeClr val="accent6"/>
                </a:solidFill>
                <a:latin typeface="Anton"/>
                <a:ea typeface="Anton"/>
                <a:cs typeface="Anton"/>
                <a:sym typeface="Anton"/>
              </a:rPr>
              <a:t>HAGAMOS FLEXIBLE NUESTRA VIEW</a:t>
            </a:r>
            <a:r>
              <a:rPr b="0" i="1" lang="es-419" sz="3600" u="none" cap="none" strike="noStrike">
                <a:solidFill>
                  <a:schemeClr val="accent6"/>
                </a:solidFill>
                <a:latin typeface="Anton"/>
                <a:ea typeface="Anton"/>
                <a:cs typeface="Anton"/>
                <a:sym typeface="Anton"/>
              </a:rPr>
              <a:t>!</a:t>
            </a:r>
            <a:endParaRPr b="0" i="1" sz="3600" u="none" cap="none" strike="noStrike">
              <a:solidFill>
                <a:schemeClr val="accent6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s-419" sz="2200">
                <a:solidFill>
                  <a:schemeClr val="accent6"/>
                </a:solidFill>
                <a:latin typeface="Anton"/>
                <a:ea typeface="Anton"/>
                <a:cs typeface="Anton"/>
                <a:sym typeface="Anton"/>
              </a:rPr>
              <a:t>REPORTE PARTE 4</a:t>
            </a:r>
            <a:endParaRPr i="1" sz="2200">
              <a:solidFill>
                <a:schemeClr val="accent6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76"/>
          <p:cNvSpPr txBox="1"/>
          <p:nvPr/>
        </p:nvSpPr>
        <p:spPr>
          <a:xfrm>
            <a:off x="2187450" y="2077200"/>
            <a:ext cx="48027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TRIGGERS</a:t>
            </a:r>
            <a:endParaRPr b="0" i="1" sz="36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0025" scaled="0"/>
        </a:gradFill>
      </p:bgPr>
    </p:bg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77"/>
          <p:cNvSpPr txBox="1"/>
          <p:nvPr/>
        </p:nvSpPr>
        <p:spPr>
          <a:xfrm>
            <a:off x="1060199" y="2077193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DEFINICIÓN DE TRIGGER</a:t>
            </a:r>
            <a:endParaRPr b="0" i="1" sz="3600" u="none" cap="none" strike="noStrike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565" name="Google Shape;565;p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0" name="Google Shape;570;p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571" name="Google Shape;571;p78"/>
          <p:cNvSpPr txBox="1"/>
          <p:nvPr/>
        </p:nvSpPr>
        <p:spPr>
          <a:xfrm>
            <a:off x="2015325" y="1066925"/>
            <a:ext cx="6739200" cy="15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21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Un trigger es una aplicación almacenada (</a:t>
            </a:r>
            <a:r>
              <a:rPr b="1" i="0" lang="es-419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stored program</a:t>
            </a:r>
            <a:r>
              <a:rPr b="0" i="0" lang="es-419" sz="21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), creado para ejecutarse cuando uno o más eventos ocurran en nuestra base de datos.</a:t>
            </a:r>
            <a:endParaRPr b="0" i="0" sz="21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72" name="Google Shape;572;p78"/>
          <p:cNvSpPr txBox="1"/>
          <p:nvPr/>
        </p:nvSpPr>
        <p:spPr>
          <a:xfrm>
            <a:off x="302927" y="356825"/>
            <a:ext cx="59874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1" lang="es-419" sz="2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TRIGGER: definición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Google Shape;573;p78"/>
          <p:cNvSpPr txBox="1"/>
          <p:nvPr/>
        </p:nvSpPr>
        <p:spPr>
          <a:xfrm>
            <a:off x="384000" y="3003050"/>
            <a:ext cx="83706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-419" sz="21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El trigger se dispara cuando ocurre un comando </a:t>
            </a:r>
            <a:r>
              <a:rPr b="1" i="0" lang="es-419" sz="2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INSERT</a:t>
            </a:r>
            <a:r>
              <a:rPr b="0" i="0" lang="es-419" sz="21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</a:t>
            </a:r>
            <a:r>
              <a:rPr b="1" i="0" lang="es-419" sz="2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UPDATE</a:t>
            </a:r>
            <a:r>
              <a:rPr b="0" i="0" lang="es-419" sz="21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o </a:t>
            </a:r>
            <a:r>
              <a:rPr b="1" i="0" lang="es-419" sz="2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DELETE</a:t>
            </a:r>
            <a:r>
              <a:rPr b="0" i="0" lang="es-419" sz="21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ejecutando un bloque de instrucciones que proteja o prepare la información de las tablas. </a:t>
            </a:r>
            <a:endParaRPr b="0" i="0" sz="21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574" name="Google Shape;574;p7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4000" y="1066925"/>
            <a:ext cx="1631325" cy="163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9" name="Google Shape;579;p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580" name="Google Shape;580;p79"/>
          <p:cNvSpPr txBox="1"/>
          <p:nvPr/>
        </p:nvSpPr>
        <p:spPr>
          <a:xfrm>
            <a:off x="301201" y="356825"/>
            <a:ext cx="59874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b="0" i="1" lang="es-419" sz="26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TRIGGER: definición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p79"/>
          <p:cNvSpPr txBox="1"/>
          <p:nvPr/>
        </p:nvSpPr>
        <p:spPr>
          <a:xfrm>
            <a:off x="330600" y="1066925"/>
            <a:ext cx="8271600" cy="35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La principal tarea de un trigger es la de mantener la integridad de una bb.dd. aplicando los siguientes casos de uso:</a:t>
            </a:r>
            <a:endParaRPr b="0" i="0" sz="19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9250" lvl="0" marL="45720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900"/>
              <a:buFont typeface="Helvetica Neue Light"/>
              <a:buChar char="●"/>
            </a:pPr>
            <a:r>
              <a:rPr b="1" i="0" lang="es-419" sz="19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Validar la información</a:t>
            </a:r>
            <a:endParaRPr b="0" i="0" sz="19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9250" lvl="0" marL="45720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900"/>
              <a:buFont typeface="Helvetica Neue Light"/>
              <a:buChar char="●"/>
            </a:pPr>
            <a:r>
              <a:rPr b="1" i="0" lang="es-419" sz="19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Calcular atributos derivados</a:t>
            </a:r>
            <a:endParaRPr b="0" i="0" sz="19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9250" lvl="0" marL="45720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900"/>
              <a:buFont typeface="Helvetica Neue Light"/>
              <a:buChar char="●"/>
            </a:pPr>
            <a:r>
              <a:rPr b="1" i="0" lang="es-419" sz="19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Seguir movimientos y Logs</a:t>
            </a:r>
            <a:endParaRPr b="0" i="0" sz="19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s-419" sz="1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Entre otras tantas necesidades que pueda haber, y que requieran ejecutar una acción implícita sobre los registros de una tabla.</a:t>
            </a:r>
            <a:endParaRPr b="0" i="0" sz="19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6" name="Google Shape;586;p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587" name="Google Shape;587;p80"/>
          <p:cNvSpPr txBox="1"/>
          <p:nvPr/>
        </p:nvSpPr>
        <p:spPr>
          <a:xfrm>
            <a:off x="558475" y="2956775"/>
            <a:ext cx="8043600" cy="14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Este es un esquema tradicional de trabajo, cuando se ejecuta un comando DML y </a:t>
            </a:r>
            <a:r>
              <a:rPr b="0" i="0" lang="es-419" sz="1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cualquier acción adicional a realizar sobre esta acción debe ser controlada por un programador.</a:t>
            </a:r>
            <a:endParaRPr b="0" i="0" sz="19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88" name="Google Shape;588;p80"/>
          <p:cNvSpPr txBox="1"/>
          <p:nvPr/>
        </p:nvSpPr>
        <p:spPr>
          <a:xfrm>
            <a:off x="301201" y="356825"/>
            <a:ext cx="59874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b="0" i="1" lang="es-419" sz="26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TRIGGER: esquema tradicional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89" name="Google Shape;589;p80"/>
          <p:cNvGrpSpPr/>
          <p:nvPr/>
        </p:nvGrpSpPr>
        <p:grpSpPr>
          <a:xfrm>
            <a:off x="880563" y="1215163"/>
            <a:ext cx="7382870" cy="1285725"/>
            <a:chOff x="904650" y="1466775"/>
            <a:chExt cx="7382870" cy="1285725"/>
          </a:xfrm>
        </p:grpSpPr>
        <p:sp>
          <p:nvSpPr>
            <p:cNvPr id="590" name="Google Shape;590;p80"/>
            <p:cNvSpPr/>
            <p:nvPr/>
          </p:nvSpPr>
          <p:spPr>
            <a:xfrm>
              <a:off x="6860300" y="1896060"/>
              <a:ext cx="1427220" cy="461970"/>
            </a:xfrm>
            <a:prstGeom prst="flowChartTerminator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s-419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FIN</a:t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80"/>
            <p:cNvSpPr/>
            <p:nvPr/>
          </p:nvSpPr>
          <p:spPr>
            <a:xfrm>
              <a:off x="904650" y="1882275"/>
              <a:ext cx="1344475" cy="489550"/>
            </a:xfrm>
            <a:prstGeom prst="flowChartPreparation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s-419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INICIO</a:t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80"/>
            <p:cNvSpPr/>
            <p:nvPr/>
          </p:nvSpPr>
          <p:spPr>
            <a:xfrm>
              <a:off x="4116550" y="1466775"/>
              <a:ext cx="1186500" cy="330600"/>
            </a:xfrm>
            <a:prstGeom prst="rect">
              <a:avLst/>
            </a:prstGeom>
            <a:solidFill>
              <a:srgbClr val="3CEFA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s-419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INSERT</a:t>
              </a:r>
              <a:endPara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80"/>
            <p:cNvSpPr/>
            <p:nvPr/>
          </p:nvSpPr>
          <p:spPr>
            <a:xfrm>
              <a:off x="4116550" y="1961750"/>
              <a:ext cx="1186500" cy="330600"/>
            </a:xfrm>
            <a:prstGeom prst="rect">
              <a:avLst/>
            </a:prstGeom>
            <a:solidFill>
              <a:srgbClr val="6FA8D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s-419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UPDATE</a:t>
              </a:r>
              <a:endPara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80"/>
            <p:cNvSpPr/>
            <p:nvPr/>
          </p:nvSpPr>
          <p:spPr>
            <a:xfrm>
              <a:off x="4116550" y="2421900"/>
              <a:ext cx="1186500" cy="3306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s-419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DELETE</a:t>
              </a:r>
              <a:endPara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95" name="Google Shape;595;p80"/>
            <p:cNvCxnSpPr>
              <a:stCxn id="591" idx="3"/>
              <a:endCxn id="592" idx="1"/>
            </p:cNvCxnSpPr>
            <p:nvPr/>
          </p:nvCxnSpPr>
          <p:spPr>
            <a:xfrm flipH="1" rot="10800000">
              <a:off x="2249125" y="1632050"/>
              <a:ext cx="1867500" cy="495000"/>
            </a:xfrm>
            <a:prstGeom prst="bentConnector3">
              <a:avLst>
                <a:gd fmla="val 51288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96" name="Google Shape;596;p80"/>
            <p:cNvCxnSpPr>
              <a:stCxn id="591" idx="3"/>
              <a:endCxn id="593" idx="1"/>
            </p:cNvCxnSpPr>
            <p:nvPr/>
          </p:nvCxnSpPr>
          <p:spPr>
            <a:xfrm>
              <a:off x="2249125" y="2127050"/>
              <a:ext cx="1867500" cy="600"/>
            </a:xfrm>
            <a:prstGeom prst="bentConnector3">
              <a:avLst>
                <a:gd fmla="val 51288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97" name="Google Shape;597;p80"/>
            <p:cNvCxnSpPr>
              <a:stCxn id="591" idx="3"/>
              <a:endCxn id="594" idx="1"/>
            </p:cNvCxnSpPr>
            <p:nvPr/>
          </p:nvCxnSpPr>
          <p:spPr>
            <a:xfrm>
              <a:off x="2249125" y="2127050"/>
              <a:ext cx="1867500" cy="460200"/>
            </a:xfrm>
            <a:prstGeom prst="bentConnector3">
              <a:avLst>
                <a:gd fmla="val 51288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98" name="Google Shape;598;p80"/>
            <p:cNvCxnSpPr>
              <a:stCxn id="592" idx="3"/>
              <a:endCxn id="590" idx="1"/>
            </p:cNvCxnSpPr>
            <p:nvPr/>
          </p:nvCxnSpPr>
          <p:spPr>
            <a:xfrm>
              <a:off x="5303050" y="1632075"/>
              <a:ext cx="1557300" cy="495000"/>
            </a:xfrm>
            <a:prstGeom prst="bentConnector3">
              <a:avLst>
                <a:gd fmla="val 51545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99" name="Google Shape;599;p80"/>
            <p:cNvCxnSpPr>
              <a:stCxn id="593" idx="3"/>
              <a:endCxn id="590" idx="1"/>
            </p:cNvCxnSpPr>
            <p:nvPr/>
          </p:nvCxnSpPr>
          <p:spPr>
            <a:xfrm>
              <a:off x="5303050" y="2127050"/>
              <a:ext cx="1557300" cy="600"/>
            </a:xfrm>
            <a:prstGeom prst="bentConnector3">
              <a:avLst>
                <a:gd fmla="val 51545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00" name="Google Shape;600;p80"/>
            <p:cNvCxnSpPr>
              <a:stCxn id="594" idx="3"/>
              <a:endCxn id="590" idx="1"/>
            </p:cNvCxnSpPr>
            <p:nvPr/>
          </p:nvCxnSpPr>
          <p:spPr>
            <a:xfrm flipH="1" rot="10800000">
              <a:off x="5303050" y="2127000"/>
              <a:ext cx="1557300" cy="460200"/>
            </a:xfrm>
            <a:prstGeom prst="bentConnector3">
              <a:avLst>
                <a:gd fmla="val 51545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5" name="Google Shape;605;p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606" name="Google Shape;606;p81"/>
          <p:cNvSpPr txBox="1"/>
          <p:nvPr/>
        </p:nvSpPr>
        <p:spPr>
          <a:xfrm>
            <a:off x="301201" y="356825"/>
            <a:ext cx="59874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b="0" i="1" lang="es-419" sz="26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TRIGGER: esquema con triggers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Google Shape;607;p81"/>
          <p:cNvSpPr txBox="1"/>
          <p:nvPr/>
        </p:nvSpPr>
        <p:spPr>
          <a:xfrm>
            <a:off x="406775" y="99285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BEFORE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08" name="Google Shape;608;p81"/>
          <p:cNvSpPr txBox="1"/>
          <p:nvPr/>
        </p:nvSpPr>
        <p:spPr>
          <a:xfrm>
            <a:off x="5681975" y="99285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3810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AFTER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609" name="Google Shape;609;p81"/>
          <p:cNvGrpSpPr/>
          <p:nvPr/>
        </p:nvGrpSpPr>
        <p:grpSpPr>
          <a:xfrm>
            <a:off x="525025" y="1703650"/>
            <a:ext cx="2896709" cy="3231293"/>
            <a:chOff x="525025" y="1703650"/>
            <a:chExt cx="2896709" cy="3231293"/>
          </a:xfrm>
        </p:grpSpPr>
        <p:sp>
          <p:nvSpPr>
            <p:cNvPr id="610" name="Google Shape;610;p81"/>
            <p:cNvSpPr/>
            <p:nvPr/>
          </p:nvSpPr>
          <p:spPr>
            <a:xfrm>
              <a:off x="882288" y="4472973"/>
              <a:ext cx="1427220" cy="461970"/>
            </a:xfrm>
            <a:prstGeom prst="flowChartTerminator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1" i="0" lang="es-419" sz="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FIN</a:t>
              </a:r>
              <a:endParaRPr b="1" i="0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81"/>
            <p:cNvSpPr/>
            <p:nvPr/>
          </p:nvSpPr>
          <p:spPr>
            <a:xfrm>
              <a:off x="2309509" y="2098755"/>
              <a:ext cx="1112225" cy="382775"/>
            </a:xfrm>
            <a:prstGeom prst="flowChartPreparation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1" i="0" lang="es-419" sz="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INICIO</a:t>
              </a:r>
              <a:endParaRPr b="1" i="0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81"/>
            <p:cNvSpPr/>
            <p:nvPr/>
          </p:nvSpPr>
          <p:spPr>
            <a:xfrm>
              <a:off x="1580188" y="2992388"/>
              <a:ext cx="1186500" cy="330600"/>
            </a:xfrm>
            <a:prstGeom prst="rect">
              <a:avLst/>
            </a:prstGeom>
            <a:solidFill>
              <a:srgbClr val="3CEFA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1" i="0" lang="es-419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INSERT</a:t>
              </a:r>
              <a:endPara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81"/>
            <p:cNvSpPr/>
            <p:nvPr/>
          </p:nvSpPr>
          <p:spPr>
            <a:xfrm>
              <a:off x="1580188" y="3466663"/>
              <a:ext cx="1186500" cy="330600"/>
            </a:xfrm>
            <a:prstGeom prst="rect">
              <a:avLst/>
            </a:prstGeom>
            <a:solidFill>
              <a:srgbClr val="6FA8D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1" i="0" lang="es-419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UPDATE</a:t>
              </a:r>
              <a:endPara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81"/>
            <p:cNvSpPr/>
            <p:nvPr/>
          </p:nvSpPr>
          <p:spPr>
            <a:xfrm>
              <a:off x="1580188" y="3940938"/>
              <a:ext cx="1186500" cy="3306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1" i="0" lang="es-419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DELETE</a:t>
              </a:r>
              <a:endPara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15" name="Google Shape;615;p81"/>
            <p:cNvCxnSpPr>
              <a:stCxn id="612" idx="3"/>
              <a:endCxn id="610" idx="3"/>
            </p:cNvCxnSpPr>
            <p:nvPr/>
          </p:nvCxnSpPr>
          <p:spPr>
            <a:xfrm flipH="1">
              <a:off x="2309488" y="3157688"/>
              <a:ext cx="457200" cy="1546200"/>
            </a:xfrm>
            <a:prstGeom prst="bentConnector3">
              <a:avLst>
                <a:gd fmla="val -52083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16" name="Google Shape;616;p81"/>
            <p:cNvCxnSpPr>
              <a:stCxn id="613" idx="3"/>
              <a:endCxn id="610" idx="3"/>
            </p:cNvCxnSpPr>
            <p:nvPr/>
          </p:nvCxnSpPr>
          <p:spPr>
            <a:xfrm flipH="1">
              <a:off x="2309488" y="3631963"/>
              <a:ext cx="457200" cy="1071900"/>
            </a:xfrm>
            <a:prstGeom prst="bentConnector3">
              <a:avLst>
                <a:gd fmla="val -52083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17" name="Google Shape;617;p81"/>
            <p:cNvCxnSpPr>
              <a:stCxn id="614" idx="3"/>
              <a:endCxn id="610" idx="3"/>
            </p:cNvCxnSpPr>
            <p:nvPr/>
          </p:nvCxnSpPr>
          <p:spPr>
            <a:xfrm flipH="1">
              <a:off x="2309488" y="4106238"/>
              <a:ext cx="457200" cy="597600"/>
            </a:xfrm>
            <a:prstGeom prst="bentConnector3">
              <a:avLst>
                <a:gd fmla="val -52083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18" name="Google Shape;618;p81"/>
            <p:cNvSpPr/>
            <p:nvPr/>
          </p:nvSpPr>
          <p:spPr>
            <a:xfrm>
              <a:off x="525025" y="1703650"/>
              <a:ext cx="1427100" cy="1173000"/>
            </a:xfrm>
            <a:prstGeom prst="diamond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es-419" sz="8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TRIGGER</a:t>
              </a:r>
              <a:br>
                <a:rPr b="0" i="0" lang="es-419" sz="8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</a:br>
              <a:br>
                <a:rPr b="0" i="0" lang="es-419" sz="8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</a:br>
              <a:r>
                <a:rPr b="0" i="0" lang="es-419" sz="8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BEFORE</a:t>
              </a:r>
              <a:endParaRPr b="0" i="0" sz="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cxnSp>
          <p:nvCxnSpPr>
            <p:cNvPr id="619" name="Google Shape;619;p81"/>
            <p:cNvCxnSpPr>
              <a:stCxn id="618" idx="2"/>
              <a:endCxn id="612" idx="1"/>
            </p:cNvCxnSpPr>
            <p:nvPr/>
          </p:nvCxnSpPr>
          <p:spPr>
            <a:xfrm flipH="1" rot="-5400000">
              <a:off x="1268875" y="2846350"/>
              <a:ext cx="281100" cy="341700"/>
            </a:xfrm>
            <a:prstGeom prst="bentConnector2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20" name="Google Shape;620;p81"/>
            <p:cNvCxnSpPr>
              <a:stCxn id="618" idx="2"/>
              <a:endCxn id="613" idx="1"/>
            </p:cNvCxnSpPr>
            <p:nvPr/>
          </p:nvCxnSpPr>
          <p:spPr>
            <a:xfrm flipH="1" rot="-5400000">
              <a:off x="1031725" y="3083500"/>
              <a:ext cx="755400" cy="341700"/>
            </a:xfrm>
            <a:prstGeom prst="bentConnector2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21" name="Google Shape;621;p81"/>
            <p:cNvCxnSpPr>
              <a:stCxn id="618" idx="2"/>
              <a:endCxn id="614" idx="1"/>
            </p:cNvCxnSpPr>
            <p:nvPr/>
          </p:nvCxnSpPr>
          <p:spPr>
            <a:xfrm flipH="1" rot="-5400000">
              <a:off x="794575" y="3320650"/>
              <a:ext cx="1229700" cy="341700"/>
            </a:xfrm>
            <a:prstGeom prst="bentConnector2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22" name="Google Shape;622;p81"/>
            <p:cNvCxnSpPr>
              <a:stCxn id="611" idx="1"/>
              <a:endCxn id="618" idx="3"/>
            </p:cNvCxnSpPr>
            <p:nvPr/>
          </p:nvCxnSpPr>
          <p:spPr>
            <a:xfrm flipH="1">
              <a:off x="1952209" y="2290143"/>
              <a:ext cx="357300" cy="600"/>
            </a:xfrm>
            <a:prstGeom prst="bentConnector3">
              <a:avLst>
                <a:gd fmla="val 50012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623" name="Google Shape;623;p81"/>
          <p:cNvGrpSpPr/>
          <p:nvPr/>
        </p:nvGrpSpPr>
        <p:grpSpPr>
          <a:xfrm>
            <a:off x="5550763" y="1702730"/>
            <a:ext cx="3114862" cy="2590988"/>
            <a:chOff x="5550763" y="1702730"/>
            <a:chExt cx="3114862" cy="2590988"/>
          </a:xfrm>
        </p:grpSpPr>
        <p:sp>
          <p:nvSpPr>
            <p:cNvPr id="624" name="Google Shape;624;p81"/>
            <p:cNvSpPr/>
            <p:nvPr/>
          </p:nvSpPr>
          <p:spPr>
            <a:xfrm>
              <a:off x="5708272" y="1702730"/>
              <a:ext cx="1112225" cy="382775"/>
            </a:xfrm>
            <a:prstGeom prst="flowChartPreparation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1" i="0" lang="es-419" sz="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INICIO</a:t>
              </a:r>
              <a:endParaRPr b="1" i="0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81"/>
            <p:cNvSpPr/>
            <p:nvPr/>
          </p:nvSpPr>
          <p:spPr>
            <a:xfrm>
              <a:off x="5550763" y="3831748"/>
              <a:ext cx="1427220" cy="461970"/>
            </a:xfrm>
            <a:prstGeom prst="flowChartTerminator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1" i="0" lang="es-419" sz="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FIN</a:t>
              </a:r>
              <a:endParaRPr b="1" i="0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81"/>
            <p:cNvSpPr/>
            <p:nvPr/>
          </p:nvSpPr>
          <p:spPr>
            <a:xfrm>
              <a:off x="5671113" y="2247038"/>
              <a:ext cx="1186500" cy="330600"/>
            </a:xfrm>
            <a:prstGeom prst="rect">
              <a:avLst/>
            </a:prstGeom>
            <a:solidFill>
              <a:srgbClr val="3CEFA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1" i="0" lang="es-419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INSERT</a:t>
              </a:r>
              <a:endPara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81"/>
            <p:cNvSpPr/>
            <p:nvPr/>
          </p:nvSpPr>
          <p:spPr>
            <a:xfrm>
              <a:off x="5671113" y="2687606"/>
              <a:ext cx="1186500" cy="330600"/>
            </a:xfrm>
            <a:prstGeom prst="rect">
              <a:avLst/>
            </a:prstGeom>
            <a:solidFill>
              <a:srgbClr val="6FA8D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1" i="0" lang="es-419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UPDATE</a:t>
              </a:r>
              <a:endPara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81"/>
            <p:cNvSpPr/>
            <p:nvPr/>
          </p:nvSpPr>
          <p:spPr>
            <a:xfrm>
              <a:off x="5671113" y="3128138"/>
              <a:ext cx="1186500" cy="3306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1" i="0" lang="es-419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DELETE</a:t>
              </a:r>
              <a:endPara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81"/>
            <p:cNvSpPr/>
            <p:nvPr/>
          </p:nvSpPr>
          <p:spPr>
            <a:xfrm>
              <a:off x="7339325" y="2266400"/>
              <a:ext cx="1326300" cy="1173000"/>
            </a:xfrm>
            <a:prstGeom prst="diamond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es-419" sz="8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TRIGGER</a:t>
              </a:r>
              <a:br>
                <a:rPr b="0" i="0" lang="es-419" sz="8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</a:br>
              <a:br>
                <a:rPr b="0" i="0" lang="es-419" sz="8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</a:br>
              <a:r>
                <a:rPr b="0" i="0" lang="es-419" sz="8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AFTER</a:t>
              </a:r>
              <a:endParaRPr b="0" i="0" sz="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cxnSp>
          <p:nvCxnSpPr>
            <p:cNvPr id="630" name="Google Shape;630;p81"/>
            <p:cNvCxnSpPr>
              <a:stCxn id="624" idx="1"/>
              <a:endCxn id="626" idx="1"/>
            </p:cNvCxnSpPr>
            <p:nvPr/>
          </p:nvCxnSpPr>
          <p:spPr>
            <a:xfrm flipH="1">
              <a:off x="5671072" y="1894118"/>
              <a:ext cx="37200" cy="518100"/>
            </a:xfrm>
            <a:prstGeom prst="bentConnector3">
              <a:avLst>
                <a:gd fmla="val 740012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31" name="Google Shape;631;p81"/>
            <p:cNvCxnSpPr>
              <a:stCxn id="624" idx="1"/>
              <a:endCxn id="627" idx="1"/>
            </p:cNvCxnSpPr>
            <p:nvPr/>
          </p:nvCxnSpPr>
          <p:spPr>
            <a:xfrm flipH="1">
              <a:off x="5671072" y="1894118"/>
              <a:ext cx="37200" cy="958800"/>
            </a:xfrm>
            <a:prstGeom prst="bentConnector3">
              <a:avLst>
                <a:gd fmla="val 740012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32" name="Google Shape;632;p81"/>
            <p:cNvCxnSpPr>
              <a:stCxn id="624" idx="1"/>
              <a:endCxn id="628" idx="1"/>
            </p:cNvCxnSpPr>
            <p:nvPr/>
          </p:nvCxnSpPr>
          <p:spPr>
            <a:xfrm flipH="1">
              <a:off x="5671072" y="1894118"/>
              <a:ext cx="37200" cy="1399200"/>
            </a:xfrm>
            <a:prstGeom prst="bentConnector3">
              <a:avLst>
                <a:gd fmla="val 740012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33" name="Google Shape;633;p81"/>
            <p:cNvCxnSpPr>
              <a:stCxn id="626" idx="3"/>
              <a:endCxn id="629" idx="1"/>
            </p:cNvCxnSpPr>
            <p:nvPr/>
          </p:nvCxnSpPr>
          <p:spPr>
            <a:xfrm>
              <a:off x="6857613" y="2412338"/>
              <a:ext cx="481800" cy="440700"/>
            </a:xfrm>
            <a:prstGeom prst="bentConnector3">
              <a:avLst>
                <a:gd fmla="val 49991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34" name="Google Shape;634;p81"/>
            <p:cNvCxnSpPr>
              <a:stCxn id="627" idx="3"/>
              <a:endCxn id="629" idx="1"/>
            </p:cNvCxnSpPr>
            <p:nvPr/>
          </p:nvCxnSpPr>
          <p:spPr>
            <a:xfrm>
              <a:off x="6857613" y="2852906"/>
              <a:ext cx="481800" cy="600"/>
            </a:xfrm>
            <a:prstGeom prst="bentConnector3">
              <a:avLst>
                <a:gd fmla="val 49991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35" name="Google Shape;635;p81"/>
            <p:cNvCxnSpPr>
              <a:stCxn id="628" idx="3"/>
              <a:endCxn id="629" idx="1"/>
            </p:cNvCxnSpPr>
            <p:nvPr/>
          </p:nvCxnSpPr>
          <p:spPr>
            <a:xfrm flipH="1" rot="10800000">
              <a:off x="6857613" y="2853038"/>
              <a:ext cx="481800" cy="440400"/>
            </a:xfrm>
            <a:prstGeom prst="bentConnector3">
              <a:avLst>
                <a:gd fmla="val 49991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36" name="Google Shape;636;p81"/>
            <p:cNvCxnSpPr>
              <a:stCxn id="629" idx="2"/>
              <a:endCxn id="625" idx="3"/>
            </p:cNvCxnSpPr>
            <p:nvPr/>
          </p:nvCxnSpPr>
          <p:spPr>
            <a:xfrm rot="5400000">
              <a:off x="7178525" y="3238850"/>
              <a:ext cx="623400" cy="1024500"/>
            </a:xfrm>
            <a:prstGeom prst="bentConnector2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cxnSp>
        <p:nvCxnSpPr>
          <p:cNvPr id="637" name="Google Shape;637;p81"/>
          <p:cNvCxnSpPr/>
          <p:nvPr/>
        </p:nvCxnSpPr>
        <p:spPr>
          <a:xfrm>
            <a:off x="4516075" y="1204700"/>
            <a:ext cx="0" cy="3737100"/>
          </a:xfrm>
          <a:prstGeom prst="straightConnector1">
            <a:avLst/>
          </a:prstGeom>
          <a:noFill/>
          <a:ln cap="flat" cmpd="sng" w="38100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82"/>
          <p:cNvSpPr/>
          <p:nvPr/>
        </p:nvSpPr>
        <p:spPr>
          <a:xfrm>
            <a:off x="25" y="2371600"/>
            <a:ext cx="9144000" cy="2771700"/>
          </a:xfrm>
          <a:prstGeom prst="rect">
            <a:avLst/>
          </a:prstGeom>
          <a:gradFill>
            <a:gsLst>
              <a:gs pos="0">
                <a:srgbClr val="696969"/>
              </a:gs>
              <a:gs pos="100000">
                <a:srgbClr val="1D1D1D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43" name="Google Shape;643;p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644" name="Google Shape;644;p82"/>
          <p:cNvSpPr txBox="1"/>
          <p:nvPr/>
        </p:nvSpPr>
        <p:spPr>
          <a:xfrm>
            <a:off x="301201" y="356825"/>
            <a:ext cx="59874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b="0" i="1" lang="es-419" sz="26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Esquema con interacción de un trigger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45" name="Google Shape;645;p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00275" y="2371713"/>
            <a:ext cx="4743450" cy="2771775"/>
          </a:xfrm>
          <a:prstGeom prst="rect">
            <a:avLst/>
          </a:prstGeom>
          <a:noFill/>
          <a:ln>
            <a:noFill/>
          </a:ln>
        </p:spPr>
      </p:pic>
      <p:sp>
        <p:nvSpPr>
          <p:cNvPr id="646" name="Google Shape;646;p82"/>
          <p:cNvSpPr txBox="1"/>
          <p:nvPr/>
        </p:nvSpPr>
        <p:spPr>
          <a:xfrm>
            <a:off x="558475" y="936614"/>
            <a:ext cx="8043600" cy="13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2100">
                <a:latin typeface="Helvetica Neue Light"/>
                <a:ea typeface="Helvetica Neue Light"/>
                <a:cs typeface="Helvetica Neue Light"/>
                <a:sym typeface="Helvetica Neue Light"/>
              </a:rPr>
              <a:t>Ejemplo: </a:t>
            </a:r>
            <a:r>
              <a:rPr b="0" i="0" lang="es-419" sz="21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el tr</a:t>
            </a:r>
            <a:r>
              <a:rPr lang="es-419" sz="2100">
                <a:latin typeface="Helvetica Neue Light"/>
                <a:ea typeface="Helvetica Neue Light"/>
                <a:cs typeface="Helvetica Neue Light"/>
                <a:sym typeface="Helvetica Neue Light"/>
              </a:rPr>
              <a:t>igger siguiente se ejecuta </a:t>
            </a:r>
            <a:r>
              <a:rPr b="0" i="0" lang="es-419" sz="21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cuando se </a:t>
            </a:r>
            <a:r>
              <a:rPr lang="es-419" sz="2100">
                <a:latin typeface="Helvetica Neue Light"/>
                <a:ea typeface="Helvetica Neue Light"/>
                <a:cs typeface="Helvetica Neue Light"/>
                <a:sym typeface="Helvetica Neue Light"/>
              </a:rPr>
              <a:t>realiza una inserción sobre la tabla </a:t>
            </a:r>
            <a:r>
              <a:rPr b="1" lang="es-419" sz="2100">
                <a:latin typeface="Helvetica Neue"/>
                <a:ea typeface="Helvetica Neue"/>
                <a:cs typeface="Helvetica Neue"/>
                <a:sym typeface="Helvetica Neue"/>
              </a:rPr>
              <a:t>troops</a:t>
            </a:r>
            <a:r>
              <a:rPr lang="es-419" sz="2100">
                <a:latin typeface="Helvetica Neue Light"/>
                <a:ea typeface="Helvetica Neue Light"/>
                <a:cs typeface="Helvetica Neue Light"/>
                <a:sym typeface="Helvetica Neue Light"/>
              </a:rPr>
              <a:t>. Si la </a:t>
            </a:r>
            <a:r>
              <a:rPr b="1" lang="es-419" sz="2100">
                <a:latin typeface="Helvetica Neue"/>
                <a:ea typeface="Helvetica Neue"/>
                <a:cs typeface="Helvetica Neue"/>
                <a:sym typeface="Helvetica Neue"/>
              </a:rPr>
              <a:t>description</a:t>
            </a:r>
            <a:r>
              <a:rPr lang="es-419" sz="2100">
                <a:latin typeface="Helvetica Neue Light"/>
                <a:ea typeface="Helvetica Neue Light"/>
                <a:cs typeface="Helvetica Neue Light"/>
                <a:sym typeface="Helvetica Neue Light"/>
              </a:rPr>
              <a:t> es null, el trigger altera su valor ingresando </a:t>
            </a:r>
            <a:r>
              <a:rPr b="1" lang="es-419" sz="2100">
                <a:latin typeface="Helvetica Neue"/>
                <a:ea typeface="Helvetica Neue"/>
                <a:cs typeface="Helvetica Neue"/>
                <a:sym typeface="Helvetica Neue"/>
              </a:rPr>
              <a:t>‘default description’.</a:t>
            </a:r>
            <a:endParaRPr b="1" i="0" sz="21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647" name="Google Shape;647;p8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120300" y="108938"/>
            <a:ext cx="1634174" cy="6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MAPA DE CONCEPTOS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99" name="Google Shape;9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83"/>
          <p:cNvSpPr/>
          <p:nvPr/>
        </p:nvSpPr>
        <p:spPr>
          <a:xfrm>
            <a:off x="25" y="2371600"/>
            <a:ext cx="9144000" cy="2771700"/>
          </a:xfrm>
          <a:prstGeom prst="rect">
            <a:avLst/>
          </a:prstGeom>
          <a:gradFill>
            <a:gsLst>
              <a:gs pos="0">
                <a:srgbClr val="696969"/>
              </a:gs>
              <a:gs pos="100000">
                <a:srgbClr val="1D1D1D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3" name="Google Shape;653;p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654" name="Google Shape;654;p83"/>
          <p:cNvSpPr txBox="1"/>
          <p:nvPr/>
        </p:nvSpPr>
        <p:spPr>
          <a:xfrm>
            <a:off x="301201" y="356825"/>
            <a:ext cx="59874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b="0" i="1" lang="es-419" sz="26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Esquema con interacción de un trigger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83"/>
          <p:cNvSpPr txBox="1"/>
          <p:nvPr/>
        </p:nvSpPr>
        <p:spPr>
          <a:xfrm>
            <a:off x="558475" y="936614"/>
            <a:ext cx="8043600" cy="13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2100">
                <a:latin typeface="Helvetica Neue Light"/>
                <a:ea typeface="Helvetica Neue Light"/>
                <a:cs typeface="Helvetica Neue Light"/>
                <a:sym typeface="Helvetica Neue Light"/>
              </a:rPr>
              <a:t>Ejemplo para testear el disparador:</a:t>
            </a:r>
            <a:endParaRPr b="0" i="0" sz="21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656" name="Google Shape;656;p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56125" y="2336413"/>
            <a:ext cx="5248275" cy="2790825"/>
          </a:xfrm>
          <a:prstGeom prst="rect">
            <a:avLst/>
          </a:prstGeom>
          <a:noFill/>
          <a:ln>
            <a:noFill/>
          </a:ln>
        </p:spPr>
      </p:pic>
      <p:sp>
        <p:nvSpPr>
          <p:cNvPr id="657" name="Google Shape;657;p83"/>
          <p:cNvSpPr/>
          <p:nvPr/>
        </p:nvSpPr>
        <p:spPr>
          <a:xfrm>
            <a:off x="2156775" y="4776975"/>
            <a:ext cx="1437600" cy="2505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8" name="Google Shape;658;p8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120300" y="108938"/>
            <a:ext cx="1634174" cy="6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84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¡EJERCITEMOS UN POCO LA MENTE!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664" name="Google Shape;664;p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5" name="Google Shape;665;p8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67925" y="335500"/>
            <a:ext cx="1186525" cy="11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0" name="Google Shape;670;p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671" name="Google Shape;671;p85"/>
          <p:cNvSpPr txBox="1"/>
          <p:nvPr/>
        </p:nvSpPr>
        <p:spPr>
          <a:xfrm>
            <a:off x="336700" y="1066925"/>
            <a:ext cx="8417700" cy="3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381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21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Entendiendo la lógica de los Triggers y cómo aplicarlos, pensemos un esquema (</a:t>
            </a:r>
            <a:r>
              <a:rPr b="0" i="1" lang="es-419" sz="21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 dos</a:t>
            </a:r>
            <a:r>
              <a:rPr b="0" i="0" lang="es-419" sz="21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) donde debamos aplicar un Trigger utilizando </a:t>
            </a:r>
            <a:r>
              <a:rPr b="1" i="0" lang="es-419" sz="2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AFTER,</a:t>
            </a:r>
            <a:r>
              <a:rPr b="0" i="0" lang="es-419" sz="21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y un</a:t>
            </a:r>
            <a:r>
              <a:rPr lang="es-419" sz="2100">
                <a:latin typeface="Helvetica Neue Light"/>
                <a:ea typeface="Helvetica Neue Light"/>
                <a:cs typeface="Helvetica Neue Light"/>
                <a:sym typeface="Helvetica Neue Light"/>
              </a:rPr>
              <a:t>o </a:t>
            </a:r>
            <a:r>
              <a:rPr b="0" i="0" lang="es-419" sz="21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utilizando </a:t>
            </a:r>
            <a:r>
              <a:rPr b="1" i="0" lang="es-419" sz="2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BEFORE</a:t>
            </a:r>
            <a:r>
              <a:rPr b="0" i="0" lang="es-419" sz="21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b="0" i="0" sz="21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381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21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Junto con el esquema a pensar, debemos contemplar también la o las tablas involucradas que serán afectadas y/o escuchadas por el trigger.</a:t>
            </a:r>
            <a:endParaRPr b="0" i="0" sz="21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72" name="Google Shape;672;p85"/>
          <p:cNvSpPr txBox="1"/>
          <p:nvPr/>
        </p:nvSpPr>
        <p:spPr>
          <a:xfrm>
            <a:off x="257775" y="356825"/>
            <a:ext cx="47616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1" lang="es-419" sz="26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Piensa un esquema de </a:t>
            </a:r>
            <a:r>
              <a:rPr i="1" lang="es-419" sz="26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DB</a:t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3" name="Google Shape;673;p8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20287" y="356825"/>
            <a:ext cx="1634174" cy="6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86"/>
          <p:cNvSpPr txBox="1"/>
          <p:nvPr/>
        </p:nvSpPr>
        <p:spPr>
          <a:xfrm>
            <a:off x="1398000" y="1830275"/>
            <a:ext cx="6348000" cy="13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s-419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PRACTICA DE TRIGGERS </a:t>
            </a:r>
            <a:endParaRPr i="1" sz="360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s-419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LUEGO DE APRENDER A USAR DELETE,INSERT Y UPDATE</a:t>
            </a:r>
            <a:endParaRPr i="1" sz="220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679" name="Google Shape;679;p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87"/>
          <p:cNvSpPr txBox="1"/>
          <p:nvPr/>
        </p:nvSpPr>
        <p:spPr>
          <a:xfrm>
            <a:off x="335600" y="2520825"/>
            <a:ext cx="8543700" cy="7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s-419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IMPLEMENTACIÓN Y USO DE UN DIAGRAMA E-R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685" name="Google Shape;685;p87"/>
          <p:cNvSpPr txBox="1"/>
          <p:nvPr/>
        </p:nvSpPr>
        <p:spPr>
          <a:xfrm>
            <a:off x="729300" y="3392050"/>
            <a:ext cx="7715100" cy="126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6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Tiempo estimado: 15 minutos </a:t>
            </a:r>
            <a:endParaRPr b="0" i="0" sz="20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686" name="Google Shape;686;p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7" name="Google Shape;687;p8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82275" y="1051649"/>
            <a:ext cx="1379450" cy="137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88"/>
          <p:cNvSpPr txBox="1"/>
          <p:nvPr/>
        </p:nvSpPr>
        <p:spPr>
          <a:xfrm>
            <a:off x="340350" y="1123498"/>
            <a:ext cx="8463300" cy="30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-419" sz="21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Recuperando el </a:t>
            </a:r>
            <a:r>
              <a:rPr b="1" i="0" lang="es-419" sz="21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Diagrama E-R que realizamos en la Clase 2,</a:t>
            </a:r>
            <a:r>
              <a:rPr b="0" i="0" lang="es-419" sz="21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y con los conocimientos adquiridos hasta ahora, crear una base de datos nueva, integrando a la misma las tablas realizadas en este diagrama E-R.</a:t>
            </a:r>
            <a:endParaRPr b="0" i="0" sz="21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-419" sz="21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Tengan presente que cada una de las tablas deberá tener, como mínimo, unos 3 campos. Si tienen o deseas agregarles más, mejor aún.</a:t>
            </a:r>
            <a:endParaRPr b="0" i="0" sz="21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693" name="Google Shape;693;p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4" name="Google Shape;694;p8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09825" y="76200"/>
            <a:ext cx="1634174" cy="639850"/>
          </a:xfrm>
          <a:prstGeom prst="rect">
            <a:avLst/>
          </a:prstGeom>
          <a:noFill/>
          <a:ln>
            <a:noFill/>
          </a:ln>
        </p:spPr>
      </p:pic>
      <p:sp>
        <p:nvSpPr>
          <p:cNvPr id="695" name="Google Shape;695;p88"/>
          <p:cNvSpPr txBox="1"/>
          <p:nvPr/>
        </p:nvSpPr>
        <p:spPr>
          <a:xfrm>
            <a:off x="257775" y="356825"/>
            <a:ext cx="59142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1" lang="es-419" sz="26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IMPLEMENTACIÓN Y USO DE UN DIAGRAMA E-R</a:t>
            </a:r>
            <a:endParaRPr b="0" i="1" sz="2600" u="none" cap="none" strike="noStrike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89"/>
          <p:cNvSpPr txBox="1"/>
          <p:nvPr/>
        </p:nvSpPr>
        <p:spPr>
          <a:xfrm>
            <a:off x="2776738" y="1880500"/>
            <a:ext cx="28047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s-419" sz="40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¿PREGUNTAS?</a:t>
            </a:r>
            <a:endParaRPr b="0" i="1" sz="40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descr="Tiger Face on Apple iOS 12.2" id="701" name="Google Shape;701;p8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55188" y="2089063"/>
            <a:ext cx="712075" cy="71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90"/>
          <p:cNvSpPr txBox="1"/>
          <p:nvPr/>
        </p:nvSpPr>
        <p:spPr>
          <a:xfrm>
            <a:off x="2108850" y="1176875"/>
            <a:ext cx="5231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1" lang="es-419" sz="48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¡MUCHAS GRACIAS!</a:t>
            </a:r>
            <a:endParaRPr b="0" i="1" sz="48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707" name="Google Shape;707;p90"/>
          <p:cNvSpPr txBox="1"/>
          <p:nvPr/>
        </p:nvSpPr>
        <p:spPr>
          <a:xfrm>
            <a:off x="1596887" y="2165975"/>
            <a:ext cx="6467100" cy="19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s-419" sz="2200" u="none" cap="none" strike="noStrike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Resumen de lo visto en clase hoy: </a:t>
            </a:r>
            <a:endParaRPr b="0" i="0" sz="2200" u="none" cap="none" strike="noStrik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23850" lvl="0" marL="431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1900"/>
              <a:buFont typeface="Arial"/>
              <a:buChar char="-"/>
            </a:pPr>
            <a:r>
              <a:rPr b="0" i="0" lang="es-419" sz="1900" u="none" cap="none" strike="noStrike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Objetos de una </a:t>
            </a:r>
            <a:r>
              <a:rPr lang="es-419" sz="1900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DB.</a:t>
            </a:r>
            <a:endParaRPr b="0" i="0" sz="1900" u="none" cap="none" strike="noStrik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23850" lvl="0" marL="431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1900"/>
              <a:buFont typeface="Arial"/>
              <a:buChar char="-"/>
            </a:pPr>
            <a:r>
              <a:rPr b="0" i="0" lang="es-419" sz="1900" u="none" cap="none" strike="noStrike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Tablas y Vistas.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31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1900"/>
              <a:buFont typeface="Arial"/>
              <a:buChar char="-"/>
            </a:pPr>
            <a:r>
              <a:rPr b="0" i="0" lang="es-419" sz="1900" u="none" cap="none" strike="noStrike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Stored Procedures.</a:t>
            </a:r>
            <a:endParaRPr b="0" i="0" sz="1900" u="none" cap="none" strike="noStrik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23850" lvl="0" marL="431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1900"/>
              <a:buFont typeface="Helvetica Neue Light"/>
              <a:buChar char="-"/>
            </a:pPr>
            <a:r>
              <a:rPr b="0" i="0" lang="es-419" sz="1900" u="none" cap="none" strike="noStrike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Funciones.</a:t>
            </a:r>
            <a:endParaRPr b="0" i="0" sz="1900" u="none" cap="none" strike="noStrik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23850" lvl="0" marL="431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1900"/>
              <a:buFont typeface="Helvetica Neue Light"/>
              <a:buChar char="-"/>
            </a:pPr>
            <a:r>
              <a:rPr b="0" i="0" lang="es-419" sz="1900" u="none" cap="none" strike="noStrike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Triggers.</a:t>
            </a:r>
            <a:endParaRPr b="0" i="0" sz="1900" u="none" cap="none" strike="noStrik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91"/>
          <p:cNvSpPr txBox="1"/>
          <p:nvPr/>
        </p:nvSpPr>
        <p:spPr>
          <a:xfrm>
            <a:off x="2110051" y="2409500"/>
            <a:ext cx="49239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OPINA Y VALORA ESTA CLASE</a:t>
            </a:r>
            <a:endParaRPr b="0" i="1" sz="36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descr="Dizzy on Apple iOS 12.2" id="713" name="Google Shape;713;p9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68425" y="1602350"/>
            <a:ext cx="807150" cy="80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92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#DEMOCRATIZANDOLAEDUCACIÓN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719" name="Google Shape;719;p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rgbClr val="3CEFAB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1"/>
          <p:cNvSpPr txBox="1"/>
          <p:nvPr/>
        </p:nvSpPr>
        <p:spPr>
          <a:xfrm>
            <a:off x="979200" y="919500"/>
            <a:ext cx="7185600" cy="32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38100" rtl="0" algn="ctr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2100" u="none" cap="none" strike="noStrike">
                <a:solidFill>
                  <a:srgbClr val="1E1E1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Realicemos un repaso general por todos los objetos que componen una </a:t>
            </a:r>
            <a:r>
              <a:rPr lang="es-419" sz="2100">
                <a:solidFill>
                  <a:srgbClr val="1E1E1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DB</a:t>
            </a:r>
            <a:r>
              <a:rPr b="0" i="0" lang="es-419" sz="2100" u="none" cap="none" strike="noStrike">
                <a:solidFill>
                  <a:srgbClr val="1E1E1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b="0" i="0" sz="2100" u="none" cap="none" strike="noStrike">
              <a:solidFill>
                <a:srgbClr val="1E1E1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38100" rtl="0" algn="ctr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1E1E1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38100" rtl="0" algn="ctr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2100" u="none" cap="none" strike="noStrike">
                <a:solidFill>
                  <a:srgbClr val="1E1E1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Reconozcamos a los mismos, y entendamos cómo y para qué se usan, además de cuándo se deben implementar.</a:t>
            </a:r>
            <a:endParaRPr b="0" i="0" sz="2100" u="none" cap="none" strike="noStrike">
              <a:solidFill>
                <a:srgbClr val="1E1E1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/>
        </p:nvSpPr>
        <p:spPr>
          <a:xfrm>
            <a:off x="1648400" y="1772400"/>
            <a:ext cx="58377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OBJETOS DE UNA </a:t>
            </a:r>
            <a:r>
              <a:rPr i="1" lang="es-419" sz="36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BASE DE DATOS</a:t>
            </a:r>
            <a:endParaRPr b="0" i="1" sz="36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