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Lst>
  <p:sldSz cy="5143500" cx="9144000"/>
  <p:notesSz cx="6858000" cy="9144000"/>
  <p:embeddedFontLst>
    <p:embeddedFont>
      <p:font typeface="Anton"/>
      <p:regular r:id="rId63"/>
    </p:embeddedFont>
    <p:embeddedFont>
      <p:font typeface="Lato"/>
      <p:regular r:id="rId64"/>
      <p:bold r:id="rId65"/>
      <p:italic r:id="rId66"/>
      <p:boldItalic r:id="rId67"/>
    </p:embeddedFont>
    <p:embeddedFont>
      <p:font typeface="Didact Gothic"/>
      <p:regular r:id="rId68"/>
    </p:embeddedFont>
    <p:embeddedFont>
      <p:font typeface="Helvetica Neue"/>
      <p:regular r:id="rId69"/>
      <p:bold r:id="rId70"/>
      <p:italic r:id="rId71"/>
      <p:boldItalic r:id="rId72"/>
    </p:embeddedFont>
    <p:embeddedFont>
      <p:font typeface="Helvetica Neue Light"/>
      <p:regular r:id="rId73"/>
      <p:bold r:id="rId74"/>
      <p:italic r:id="rId75"/>
      <p:boldItalic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497F91D-9929-43E8-B6BA-1ECC324462A1}">
  <a:tblStyle styleId="{B497F91D-9929-43E8-B6BA-1ECC324462A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HelveticaNeueLight-regular.fntdata"/><Relationship Id="rId72" Type="http://schemas.openxmlformats.org/officeDocument/2006/relationships/font" Target="fonts/HelveticaNeue-boldItalic.fntdata"/><Relationship Id="rId31" Type="http://schemas.openxmlformats.org/officeDocument/2006/relationships/slide" Target="slides/slide25.xml"/><Relationship Id="rId75" Type="http://schemas.openxmlformats.org/officeDocument/2006/relationships/font" Target="fonts/HelveticaNeueLight-italic.fntdata"/><Relationship Id="rId30" Type="http://schemas.openxmlformats.org/officeDocument/2006/relationships/slide" Target="slides/slide24.xml"/><Relationship Id="rId74" Type="http://schemas.openxmlformats.org/officeDocument/2006/relationships/font" Target="fonts/HelveticaNeueLight-bold.fntdata"/><Relationship Id="rId33" Type="http://schemas.openxmlformats.org/officeDocument/2006/relationships/slide" Target="slides/slide27.xml"/><Relationship Id="rId32" Type="http://schemas.openxmlformats.org/officeDocument/2006/relationships/slide" Target="slides/slide26.xml"/><Relationship Id="rId76" Type="http://schemas.openxmlformats.org/officeDocument/2006/relationships/font" Target="fonts/HelveticaNeueLight-boldItalic.fntdata"/><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HelveticaNeue-italic.fntdata"/><Relationship Id="rId70" Type="http://schemas.openxmlformats.org/officeDocument/2006/relationships/font" Target="fonts/HelveticaNeue-bold.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Lato-regular.fntdata"/><Relationship Id="rId63" Type="http://schemas.openxmlformats.org/officeDocument/2006/relationships/font" Target="fonts/Anton-regular.fntdata"/><Relationship Id="rId22" Type="http://schemas.openxmlformats.org/officeDocument/2006/relationships/slide" Target="slides/slide16.xml"/><Relationship Id="rId66" Type="http://schemas.openxmlformats.org/officeDocument/2006/relationships/font" Target="fonts/Lato-italic.fntdata"/><Relationship Id="rId21" Type="http://schemas.openxmlformats.org/officeDocument/2006/relationships/slide" Target="slides/slide15.xml"/><Relationship Id="rId65" Type="http://schemas.openxmlformats.org/officeDocument/2006/relationships/font" Target="fonts/Lato-bold.fntdata"/><Relationship Id="rId24" Type="http://schemas.openxmlformats.org/officeDocument/2006/relationships/slide" Target="slides/slide18.xml"/><Relationship Id="rId68" Type="http://schemas.openxmlformats.org/officeDocument/2006/relationships/font" Target="fonts/DidactGothic-regular.fntdata"/><Relationship Id="rId23" Type="http://schemas.openxmlformats.org/officeDocument/2006/relationships/slide" Target="slides/slide17.xml"/><Relationship Id="rId67" Type="http://schemas.openxmlformats.org/officeDocument/2006/relationships/font" Target="fonts/Lato-boldItalic.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HelveticaNeue-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3eb18b22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103eb18b22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3eb18b22c_0_1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103eb18b22c_0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3eb18b22c_0_2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103eb18b22c_0_2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3eb18b22c_0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103eb18b22c_0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3eb18b22c_0_2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103eb18b22c_0_2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3eb18b22c_0_3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103eb18b22c_0_3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1714fe3680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21714fe3680_0_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3eb18b22c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103eb18b22c_0_1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3eb18b22c_0_1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103eb18b22c_0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6df47b6a0_0_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106df47b6a0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1714fe3680_0_2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21714fe3680_0_2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3eb18b22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103eb18b22c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176d01f80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2176d01f801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03eb18b22c_0_4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103eb18b22c_0_4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03eb18b22c_0_4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103eb18b22c_0_4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03eb18b22c_0_4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103eb18b22c_0_4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03eb18b22c_0_4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103eb18b22c_0_4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03eb18b22c_0_4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103eb18b22c_0_4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1714fe3680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21714fe3680_0_1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03eb18b22c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103eb18b22c_0_4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03eb18b22c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103eb18b22c_0_4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03eb18b22c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103eb18b22c_0_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3eb18b22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103eb18b22c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1714fe3680_0_3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21714fe3680_0_3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1714fe3680_0_3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21714fe3680_0_3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1714fe3680_0_3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g21714fe3680_0_3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1714fe3680_0_3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21714fe3680_0_3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1714fe3680_0_4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g21714fe3680_0_4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176d01f80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g2176d01f801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1714fe3680_0_4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g21714fe3680_0_4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1714fe3680_0_5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21714fe3680_0_5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1714fe3680_0_5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g21714fe3680_0_5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1714fe3680_0_5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21714fe3680_0_5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3eb18b22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103eb18b22c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1714fe3680_0_5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21714fe3680_0_5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1714fe3680_0_5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g21714fe3680_0_5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176d01f801_0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g2176d01f801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1714fe3680_0_5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g21714fe3680_0_5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1714fe3680_0_5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g21714fe3680_0_5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1714fe3680_0_5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g21714fe3680_0_5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1714fe3680_0_5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g21714fe3680_0_5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1714fe3680_0_5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g21714fe3680_0_5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1714fe3680_0_5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g21714fe3680_0_5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1714fe3680_0_5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g21714fe3680_0_5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1714fe368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g21714fe3680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1714fe3680_0_5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g21714fe3680_0_5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1714fe3680_0_5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g21714fe3680_0_5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176d01f80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g2176d01f801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03eb18b22c_0_4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g103eb18b22c_0_4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03eb18b22c_0_4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2" name="Google Shape;452;g103eb18b22c_0_4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03eb18b22c_0_4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g103eb18b22c_0_4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03eb18b22c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Google Shape;464;g103eb18b22c_0_4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3eb18b22c_0_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103eb18b22c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6df47b6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106df47b6a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6df47b6a0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106df47b6a0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3eb18b22c_0_1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103eb18b22c_0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6.png"/><Relationship Id="rId5"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6.png"/><Relationship Id="rId5"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7.png"/><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hyperlink" Target="https://docs.google.com/spreadsheets/u/0/d/1fpNaBsQrsmUndYlUxNzrbvaFrvgd6iTdWiuiaDRZynA/edit?fromCopy=true"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7.png"/><Relationship Id="rId4" Type="http://schemas.openxmlformats.org/officeDocument/2006/relationships/image" Target="../media/image4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7.png"/><Relationship Id="rId4" Type="http://schemas.openxmlformats.org/officeDocument/2006/relationships/image" Target="../media/image4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1830900" y="2033775"/>
            <a:ext cx="54822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VISTAS</a:t>
            </a:r>
            <a:endParaRPr b="0" i="1" sz="3600" u="none" cap="none" strike="noStrike">
              <a:solidFill>
                <a:srgbClr val="121212"/>
              </a:solidFill>
              <a:latin typeface="Anton"/>
              <a:ea typeface="Anton"/>
              <a:cs typeface="Anton"/>
              <a:sym typeface="Anton"/>
            </a:endParaRPr>
          </a:p>
        </p:txBody>
      </p:sp>
      <p:sp>
        <p:nvSpPr>
          <p:cNvPr id="55" name="Google Shape;55;p13"/>
          <p:cNvSpPr txBox="1"/>
          <p:nvPr/>
        </p:nvSpPr>
        <p:spPr>
          <a:xfrm>
            <a:off x="390650" y="1605250"/>
            <a:ext cx="83577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0" i="0" lang="es-419" sz="2000" u="none" cap="none" strike="noStrike">
                <a:solidFill>
                  <a:srgbClr val="121212"/>
                </a:solidFill>
                <a:latin typeface="Helvetica Neue Light"/>
                <a:ea typeface="Helvetica Neue Light"/>
                <a:cs typeface="Helvetica Neue Light"/>
                <a:sym typeface="Helvetica Neue Light"/>
              </a:rPr>
              <a:t> </a:t>
            </a:r>
            <a:r>
              <a:rPr b="1" i="0" lang="es-419" sz="2000" u="none" cap="none" strike="noStrike">
                <a:solidFill>
                  <a:srgbClr val="121212"/>
                </a:solidFill>
                <a:latin typeface="Helvetica Neue"/>
                <a:ea typeface="Helvetica Neue"/>
                <a:cs typeface="Helvetica Neue"/>
                <a:sym typeface="Helvetica Neue"/>
              </a:rPr>
              <a:t>    Clase 09. </a:t>
            </a:r>
            <a:r>
              <a:rPr b="0" i="0" lang="es-419" sz="2000" u="none" cap="none" strike="noStrike">
                <a:solidFill>
                  <a:srgbClr val="121212"/>
                </a:solidFill>
                <a:latin typeface="Helvetica Neue Light"/>
                <a:ea typeface="Helvetica Neue Light"/>
                <a:cs typeface="Helvetica Neue Light"/>
                <a:sym typeface="Helvetica Neue Light"/>
              </a:rPr>
              <a:t> SQL</a:t>
            </a:r>
            <a:endParaRPr b="0" i="0" sz="1400" u="none" cap="none" strike="noStrike">
              <a:solidFill>
                <a:srgbClr val="121212"/>
              </a:solidFill>
              <a:latin typeface="Helvetica Neue Light"/>
              <a:ea typeface="Helvetica Neue Light"/>
              <a:cs typeface="Helvetica Neue Light"/>
              <a:sym typeface="Helvetica Neue Light"/>
            </a:endParaRPr>
          </a:p>
        </p:txBody>
      </p:sp>
      <p:sp>
        <p:nvSpPr>
          <p:cNvPr id="56" name="Google Shape;56;p13"/>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p:nvPr/>
        </p:nvSpPr>
        <p:spPr>
          <a:xfrm>
            <a:off x="25" y="3766950"/>
            <a:ext cx="9144000" cy="1376700"/>
          </a:xfrm>
          <a:prstGeom prst="rect">
            <a:avLst/>
          </a:prstGeom>
          <a:gradFill>
            <a:gsLst>
              <a:gs pos="0">
                <a:srgbClr val="424242"/>
              </a:gs>
              <a:gs pos="100000">
                <a:srgbClr val="01010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3" name="Google Shape;133;p2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34" name="Google Shape;134;p22"/>
          <p:cNvSpPr txBox="1"/>
          <p:nvPr/>
        </p:nvSpPr>
        <p:spPr>
          <a:xfrm>
            <a:off x="549625" y="356825"/>
            <a:ext cx="4722900" cy="71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1" lang="es-419" sz="3500" u="none" cap="none" strike="noStrike">
                <a:solidFill>
                  <a:srgbClr val="000000"/>
                </a:solidFill>
                <a:latin typeface="Anton"/>
                <a:ea typeface="Anton"/>
                <a:cs typeface="Anton"/>
                <a:sym typeface="Anton"/>
              </a:rPr>
              <a:t>VISTAS: sintaxis</a:t>
            </a:r>
            <a:endParaRPr b="0" i="0" sz="3500" u="none" cap="none" strike="noStrike">
              <a:solidFill>
                <a:srgbClr val="000000"/>
              </a:solidFill>
              <a:latin typeface="Arial"/>
              <a:ea typeface="Arial"/>
              <a:cs typeface="Arial"/>
              <a:sym typeface="Arial"/>
            </a:endParaRPr>
          </a:p>
        </p:txBody>
      </p:sp>
      <p:sp>
        <p:nvSpPr>
          <p:cNvPr id="135" name="Google Shape;135;p22"/>
          <p:cNvSpPr txBox="1"/>
          <p:nvPr/>
        </p:nvSpPr>
        <p:spPr>
          <a:xfrm>
            <a:off x="2120650" y="1066925"/>
            <a:ext cx="6633600" cy="2491800"/>
          </a:xfrm>
          <a:prstGeom prst="rect">
            <a:avLst/>
          </a:prstGeom>
          <a:noFill/>
          <a:ln>
            <a:noFill/>
          </a:ln>
        </p:spPr>
        <p:txBody>
          <a:bodyPr anchorCtr="0" anchor="t" bIns="91425" lIns="91425" spcFirstLastPara="1" rIns="91425" wrap="square" tIns="91425">
            <a:noAutofit/>
          </a:bodyPr>
          <a:lstStyle/>
          <a:p>
            <a:pPr indent="0" lvl="0" marL="0" marR="38100" rtl="0" algn="l">
              <a:lnSpc>
                <a:spcPct val="150000"/>
              </a:lnSpc>
              <a:spcBef>
                <a:spcPts val="0"/>
              </a:spcBef>
              <a:spcAft>
                <a:spcPts val="0"/>
              </a:spcAft>
              <a:buClr>
                <a:srgbClr val="000000"/>
              </a:buClr>
              <a:buSzPts val="1100"/>
              <a:buFont typeface="Arial"/>
              <a:buNone/>
            </a:pPr>
            <a:r>
              <a:rPr b="0" i="0" lang="es-419" sz="2100" u="none" cap="none" strike="noStrike">
                <a:solidFill>
                  <a:srgbClr val="000000"/>
                </a:solidFill>
                <a:latin typeface="Helvetica Neue Light"/>
                <a:ea typeface="Helvetica Neue Light"/>
                <a:cs typeface="Helvetica Neue Light"/>
                <a:sym typeface="Helvetica Neue Light"/>
              </a:rPr>
              <a:t>Su sintaxis está compuesta por:</a:t>
            </a:r>
            <a:endParaRPr b="0" i="0" sz="2100" u="none" cap="none" strike="noStrike">
              <a:solidFill>
                <a:srgbClr val="000000"/>
              </a:solidFill>
              <a:latin typeface="Helvetica Neue Light"/>
              <a:ea typeface="Helvetica Neue Light"/>
              <a:cs typeface="Helvetica Neue Light"/>
              <a:sym typeface="Helvetica Neue Light"/>
            </a:endParaRPr>
          </a:p>
          <a:p>
            <a:pPr indent="-361950" lvl="0" marL="457200" marR="38100" rtl="0" algn="l">
              <a:lnSpc>
                <a:spcPct val="150000"/>
              </a:lnSpc>
              <a:spcBef>
                <a:spcPts val="0"/>
              </a:spcBef>
              <a:spcAft>
                <a:spcPts val="0"/>
              </a:spcAft>
              <a:buClr>
                <a:srgbClr val="3CEFAB"/>
              </a:buClr>
              <a:buSzPts val="2100"/>
              <a:buFont typeface="Helvetica Neue Light"/>
              <a:buChar char="●"/>
            </a:pPr>
            <a:r>
              <a:rPr lang="es-419" sz="2100">
                <a:latin typeface="Helvetica Neue Light"/>
                <a:ea typeface="Helvetica Neue Light"/>
                <a:cs typeface="Helvetica Neue Light"/>
                <a:sym typeface="Helvetica Neue Light"/>
              </a:rPr>
              <a:t>L</a:t>
            </a:r>
            <a:r>
              <a:rPr b="0" i="0" lang="es-419" sz="2100" u="none" cap="none" strike="noStrike">
                <a:solidFill>
                  <a:srgbClr val="000000"/>
                </a:solidFill>
                <a:latin typeface="Helvetica Neue Light"/>
                <a:ea typeface="Helvetica Neue Light"/>
                <a:cs typeface="Helvetica Neue Light"/>
                <a:sym typeface="Helvetica Neue Light"/>
              </a:rPr>
              <a:t>a sentencia CREATE VIEW.</a:t>
            </a:r>
            <a:endParaRPr b="0" i="0" sz="2100" u="none" cap="none" strike="noStrike">
              <a:solidFill>
                <a:srgbClr val="000000"/>
              </a:solidFill>
              <a:latin typeface="Helvetica Neue Light"/>
              <a:ea typeface="Helvetica Neue Light"/>
              <a:cs typeface="Helvetica Neue Light"/>
              <a:sym typeface="Helvetica Neue Light"/>
            </a:endParaRPr>
          </a:p>
          <a:p>
            <a:pPr indent="-361950" lvl="0" marL="457200" marR="38100" rtl="0" algn="l">
              <a:lnSpc>
                <a:spcPct val="150000"/>
              </a:lnSpc>
              <a:spcBef>
                <a:spcPts val="0"/>
              </a:spcBef>
              <a:spcAft>
                <a:spcPts val="0"/>
              </a:spcAft>
              <a:buClr>
                <a:srgbClr val="3CEFAB"/>
              </a:buClr>
              <a:buSzPts val="2100"/>
              <a:buFont typeface="Helvetica Neue Light"/>
              <a:buChar char="●"/>
            </a:pPr>
            <a:r>
              <a:rPr lang="es-419" sz="2100">
                <a:latin typeface="Helvetica Neue Light"/>
                <a:ea typeface="Helvetica Neue Light"/>
                <a:cs typeface="Helvetica Neue Light"/>
                <a:sym typeface="Helvetica Neue Light"/>
              </a:rPr>
              <a:t>E</a:t>
            </a:r>
            <a:r>
              <a:rPr b="0" i="0" lang="es-419" sz="2100" u="none" cap="none" strike="noStrike">
                <a:solidFill>
                  <a:srgbClr val="000000"/>
                </a:solidFill>
                <a:latin typeface="Helvetica Neue Light"/>
                <a:ea typeface="Helvetica Neue Light"/>
                <a:cs typeface="Helvetica Neue Light"/>
                <a:sym typeface="Helvetica Neue Light"/>
              </a:rPr>
              <a:t>l nombre que deseamos darle a la Vista.</a:t>
            </a:r>
            <a:endParaRPr b="0" i="0" sz="2100" u="none" cap="none" strike="noStrike">
              <a:solidFill>
                <a:srgbClr val="000000"/>
              </a:solidFill>
              <a:latin typeface="Helvetica Neue Light"/>
              <a:ea typeface="Helvetica Neue Light"/>
              <a:cs typeface="Helvetica Neue Light"/>
              <a:sym typeface="Helvetica Neue Light"/>
            </a:endParaRPr>
          </a:p>
          <a:p>
            <a:pPr indent="-361950" lvl="0" marL="457200" marR="38100" rtl="0" algn="l">
              <a:lnSpc>
                <a:spcPct val="150000"/>
              </a:lnSpc>
              <a:spcBef>
                <a:spcPts val="0"/>
              </a:spcBef>
              <a:spcAft>
                <a:spcPts val="0"/>
              </a:spcAft>
              <a:buClr>
                <a:srgbClr val="3CEFAB"/>
              </a:buClr>
              <a:buSzPts val="2100"/>
              <a:buFont typeface="Helvetica Neue Light"/>
              <a:buChar char="●"/>
            </a:pPr>
            <a:r>
              <a:rPr lang="es-419" sz="2100">
                <a:latin typeface="Helvetica Neue Light"/>
                <a:ea typeface="Helvetica Neue Light"/>
                <a:cs typeface="Helvetica Neue Light"/>
                <a:sym typeface="Helvetica Neue Light"/>
              </a:rPr>
              <a:t>L</a:t>
            </a:r>
            <a:r>
              <a:rPr b="0" i="0" lang="es-419" sz="2100" u="none" cap="none" strike="noStrike">
                <a:solidFill>
                  <a:srgbClr val="000000"/>
                </a:solidFill>
                <a:latin typeface="Helvetica Neue Light"/>
                <a:ea typeface="Helvetica Neue Light"/>
                <a:cs typeface="Helvetica Neue Light"/>
                <a:sym typeface="Helvetica Neue Light"/>
              </a:rPr>
              <a:t>a consulta SQL desde donde obtendrá los datos</a:t>
            </a:r>
            <a:r>
              <a:rPr lang="es-419" sz="2100">
                <a:latin typeface="Helvetica Neue Light"/>
                <a:ea typeface="Helvetica Neue Light"/>
                <a:cs typeface="Helvetica Neue Light"/>
                <a:sym typeface="Helvetica Neue Light"/>
              </a:rPr>
              <a:t>.</a:t>
            </a:r>
            <a:endParaRPr b="0" i="0" sz="2100" u="none" cap="none" strike="noStrike">
              <a:solidFill>
                <a:srgbClr val="1E1E1E"/>
              </a:solidFill>
              <a:latin typeface="Helvetica Neue"/>
              <a:ea typeface="Helvetica Neue"/>
              <a:cs typeface="Helvetica Neue"/>
              <a:sym typeface="Helvetica Neue"/>
            </a:endParaRPr>
          </a:p>
        </p:txBody>
      </p:sp>
      <p:grpSp>
        <p:nvGrpSpPr>
          <p:cNvPr id="136" name="Google Shape;136;p22"/>
          <p:cNvGrpSpPr/>
          <p:nvPr/>
        </p:nvGrpSpPr>
        <p:grpSpPr>
          <a:xfrm>
            <a:off x="549675" y="1066923"/>
            <a:ext cx="1449400" cy="1598452"/>
            <a:chOff x="644075" y="1400623"/>
            <a:chExt cx="1449400" cy="1598452"/>
          </a:xfrm>
        </p:grpSpPr>
        <p:pic>
          <p:nvPicPr>
            <p:cNvPr id="137" name="Google Shape;137;p22"/>
            <p:cNvPicPr preferRelativeResize="0"/>
            <p:nvPr/>
          </p:nvPicPr>
          <p:blipFill rotWithShape="1">
            <a:blip r:embed="rId4">
              <a:alphaModFix/>
            </a:blip>
            <a:srcRect b="0" l="0" r="0" t="0"/>
            <a:stretch/>
          </p:blipFill>
          <p:spPr>
            <a:xfrm>
              <a:off x="644075" y="1549675"/>
              <a:ext cx="1449400" cy="1449400"/>
            </a:xfrm>
            <a:prstGeom prst="rect">
              <a:avLst/>
            </a:prstGeom>
            <a:noFill/>
            <a:ln>
              <a:noFill/>
            </a:ln>
          </p:spPr>
        </p:pic>
        <p:pic>
          <p:nvPicPr>
            <p:cNvPr id="138" name="Google Shape;138;p22"/>
            <p:cNvPicPr preferRelativeResize="0"/>
            <p:nvPr/>
          </p:nvPicPr>
          <p:blipFill rotWithShape="1">
            <a:blip r:embed="rId5">
              <a:alphaModFix/>
            </a:blip>
            <a:srcRect b="0" l="0" r="0" t="0"/>
            <a:stretch/>
          </p:blipFill>
          <p:spPr>
            <a:xfrm>
              <a:off x="970376" y="1400623"/>
              <a:ext cx="796800" cy="796800"/>
            </a:xfrm>
            <a:prstGeom prst="rect">
              <a:avLst/>
            </a:prstGeom>
            <a:noFill/>
            <a:ln>
              <a:noFill/>
            </a:ln>
          </p:spPr>
        </p:pic>
      </p:grpSp>
      <p:sp>
        <p:nvSpPr>
          <p:cNvPr id="139" name="Google Shape;139;p22"/>
          <p:cNvSpPr txBox="1"/>
          <p:nvPr/>
        </p:nvSpPr>
        <p:spPr>
          <a:xfrm>
            <a:off x="399950" y="3874525"/>
            <a:ext cx="68829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600"/>
              <a:buFont typeface="Arial"/>
              <a:buNone/>
            </a:pPr>
            <a:r>
              <a:rPr b="0" i="0" lang="es-419" sz="1800" u="none" cap="none" strike="noStrike">
                <a:solidFill>
                  <a:schemeClr val="accent1"/>
                </a:solidFill>
                <a:latin typeface="Consolas"/>
                <a:ea typeface="Consolas"/>
                <a:cs typeface="Consolas"/>
                <a:sym typeface="Consolas"/>
              </a:rPr>
              <a:t>CREATE VIEW</a:t>
            </a:r>
            <a:r>
              <a:rPr b="0" i="0" lang="es-419" sz="1800" u="none" cap="none" strike="noStrike">
                <a:solidFill>
                  <a:srgbClr val="F8F8F2"/>
                </a:solidFill>
                <a:latin typeface="Consolas"/>
                <a:ea typeface="Consolas"/>
                <a:cs typeface="Consolas"/>
                <a:sym typeface="Consolas"/>
              </a:rPr>
              <a:t> nombre_vista</a:t>
            </a:r>
            <a:endParaRPr b="0" i="0" sz="1800" u="none" cap="none" strike="noStrike">
              <a:solidFill>
                <a:schemeClr val="accent1"/>
              </a:solidFill>
              <a:latin typeface="Consolas"/>
              <a:ea typeface="Consolas"/>
              <a:cs typeface="Consolas"/>
              <a:sym typeface="Consolas"/>
            </a:endParaRPr>
          </a:p>
          <a:p>
            <a:pPr indent="0" lvl="0" marL="190500" marR="190500" rtl="0" algn="l">
              <a:lnSpc>
                <a:spcPct val="150000"/>
              </a:lnSpc>
              <a:spcBef>
                <a:spcPts val="0"/>
              </a:spcBef>
              <a:spcAft>
                <a:spcPts val="0"/>
              </a:spcAft>
              <a:buClr>
                <a:srgbClr val="000000"/>
              </a:buClr>
              <a:buSzPts val="1600"/>
              <a:buFont typeface="Arial"/>
              <a:buNone/>
            </a:pPr>
            <a:r>
              <a:rPr b="0" i="0" lang="es-419" sz="1800" u="none" cap="none" strike="noStrike">
                <a:solidFill>
                  <a:schemeClr val="accent1"/>
                </a:solidFill>
                <a:latin typeface="Consolas"/>
                <a:ea typeface="Consolas"/>
                <a:cs typeface="Consolas"/>
                <a:sym typeface="Consolas"/>
              </a:rPr>
              <a:t>AS</a:t>
            </a:r>
            <a:r>
              <a:rPr b="0" i="0" lang="es-419" sz="1800" u="none" cap="none" strike="noStrike">
                <a:solidFill>
                  <a:srgbClr val="F8F8F2"/>
                </a:solidFill>
                <a:latin typeface="Consolas"/>
                <a:ea typeface="Consolas"/>
                <a:cs typeface="Consolas"/>
                <a:sym typeface="Consolas"/>
              </a:rPr>
              <a:t> consulta_sql</a:t>
            </a:r>
            <a:endParaRPr b="0" i="0" sz="1800" u="none" cap="none" strike="noStrike">
              <a:solidFill>
                <a:srgbClr val="F8F8F2"/>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p:nvPr/>
        </p:nvSpPr>
        <p:spPr>
          <a:xfrm>
            <a:off x="25" y="2229000"/>
            <a:ext cx="9144000" cy="2914800"/>
          </a:xfrm>
          <a:prstGeom prst="rect">
            <a:avLst/>
          </a:prstGeom>
          <a:gradFill>
            <a:gsLst>
              <a:gs pos="0">
                <a:srgbClr val="696969"/>
              </a:gs>
              <a:gs pos="100000">
                <a:srgbClr val="1D1D1D"/>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3"/>
          <p:cNvSpPr txBox="1"/>
          <p:nvPr/>
        </p:nvSpPr>
        <p:spPr>
          <a:xfrm>
            <a:off x="549625" y="356825"/>
            <a:ext cx="7018200" cy="71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1" lang="es-419" sz="3000" u="none" cap="none" strike="noStrike">
                <a:solidFill>
                  <a:srgbClr val="000000"/>
                </a:solidFill>
                <a:latin typeface="Anton"/>
                <a:ea typeface="Anton"/>
                <a:cs typeface="Anton"/>
                <a:sym typeface="Anton"/>
              </a:rPr>
              <a:t>Crear una Vista ya existente</a:t>
            </a:r>
            <a:endParaRPr b="0" i="0" sz="3000" u="none" cap="none" strike="noStrike">
              <a:solidFill>
                <a:srgbClr val="000000"/>
              </a:solidFill>
              <a:latin typeface="Arial"/>
              <a:ea typeface="Arial"/>
              <a:cs typeface="Arial"/>
              <a:sym typeface="Arial"/>
            </a:endParaRPr>
          </a:p>
        </p:txBody>
      </p:sp>
      <p:sp>
        <p:nvSpPr>
          <p:cNvPr id="146" name="Google Shape;146;p23"/>
          <p:cNvSpPr txBox="1"/>
          <p:nvPr/>
        </p:nvSpPr>
        <p:spPr>
          <a:xfrm>
            <a:off x="549625" y="1066925"/>
            <a:ext cx="8204700" cy="710100"/>
          </a:xfrm>
          <a:prstGeom prst="rect">
            <a:avLst/>
          </a:prstGeom>
          <a:noFill/>
          <a:ln>
            <a:noFill/>
          </a:ln>
        </p:spPr>
        <p:txBody>
          <a:bodyPr anchorCtr="0" anchor="t" bIns="91425" lIns="91425" spcFirstLastPara="1" rIns="91425" wrap="square" tIns="91425">
            <a:noAutofit/>
          </a:bodyPr>
          <a:lstStyle/>
          <a:p>
            <a:pPr indent="0" lvl="0" marL="0" marR="38100" rtl="0" algn="l">
              <a:lnSpc>
                <a:spcPct val="150000"/>
              </a:lnSpc>
              <a:spcBef>
                <a:spcPts val="0"/>
              </a:spcBef>
              <a:spcAft>
                <a:spcPts val="0"/>
              </a:spcAft>
              <a:buClr>
                <a:srgbClr val="000000"/>
              </a:buClr>
              <a:buSzPts val="1100"/>
              <a:buFont typeface="Arial"/>
              <a:buNone/>
            </a:pPr>
            <a:r>
              <a:rPr b="0" i="0" lang="es-419" sz="2100" u="none" cap="none" strike="noStrike">
                <a:solidFill>
                  <a:srgbClr val="000000"/>
                </a:solidFill>
                <a:latin typeface="Helvetica Neue Light"/>
                <a:ea typeface="Helvetica Neue Light"/>
                <a:cs typeface="Helvetica Neue Light"/>
                <a:sym typeface="Helvetica Neue Light"/>
              </a:rPr>
              <a:t>Intentemos ejecutar un script para crear una Vista nueva con un nombre de Vista que exista previamente.</a:t>
            </a:r>
            <a:endParaRPr b="0" i="0" sz="2100" u="none" cap="none" strike="noStrike">
              <a:solidFill>
                <a:srgbClr val="000000"/>
              </a:solidFill>
              <a:latin typeface="Helvetica Neue Light"/>
              <a:ea typeface="Helvetica Neue Light"/>
              <a:cs typeface="Helvetica Neue Light"/>
              <a:sym typeface="Helvetica Neue Light"/>
            </a:endParaRPr>
          </a:p>
          <a:p>
            <a:pPr indent="0" lvl="0" marL="0" marR="38100" rtl="0" algn="l">
              <a:lnSpc>
                <a:spcPct val="150000"/>
              </a:lnSpc>
              <a:spcBef>
                <a:spcPts val="0"/>
              </a:spcBef>
              <a:spcAft>
                <a:spcPts val="0"/>
              </a:spcAft>
              <a:buClr>
                <a:srgbClr val="000000"/>
              </a:buClr>
              <a:buSzPts val="1100"/>
              <a:buFont typeface="Arial"/>
              <a:buNone/>
            </a:pPr>
            <a:r>
              <a:t/>
            </a:r>
            <a:endParaRPr b="0" i="0" sz="2300" u="none" cap="none" strike="noStrike">
              <a:solidFill>
                <a:srgbClr val="1E1E1E"/>
              </a:solidFill>
              <a:latin typeface="Helvetica Neue Light"/>
              <a:ea typeface="Helvetica Neue Light"/>
              <a:cs typeface="Helvetica Neue Light"/>
              <a:sym typeface="Helvetica Neue Light"/>
            </a:endParaRPr>
          </a:p>
        </p:txBody>
      </p:sp>
      <p:pic>
        <p:nvPicPr>
          <p:cNvPr id="147" name="Google Shape;147;p23"/>
          <p:cNvPicPr preferRelativeResize="0"/>
          <p:nvPr/>
        </p:nvPicPr>
        <p:blipFill>
          <a:blip r:embed="rId3">
            <a:alphaModFix/>
          </a:blip>
          <a:stretch>
            <a:fillRect/>
          </a:stretch>
        </p:blipFill>
        <p:spPr>
          <a:xfrm>
            <a:off x="690550" y="2262400"/>
            <a:ext cx="7762875" cy="2847975"/>
          </a:xfrm>
          <a:prstGeom prst="rect">
            <a:avLst/>
          </a:prstGeom>
          <a:noFill/>
          <a:ln>
            <a:noFill/>
          </a:ln>
        </p:spPr>
      </p:pic>
      <p:sp>
        <p:nvSpPr>
          <p:cNvPr id="148" name="Google Shape;148;p23"/>
          <p:cNvSpPr/>
          <p:nvPr/>
        </p:nvSpPr>
        <p:spPr>
          <a:xfrm>
            <a:off x="690550" y="4619235"/>
            <a:ext cx="7527900" cy="367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FFFF"/>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p:nvPr/>
        </p:nvSpPr>
        <p:spPr>
          <a:xfrm>
            <a:off x="25" y="3766950"/>
            <a:ext cx="9144000" cy="1376700"/>
          </a:xfrm>
          <a:prstGeom prst="rect">
            <a:avLst/>
          </a:prstGeom>
          <a:gradFill>
            <a:gsLst>
              <a:gs pos="0">
                <a:srgbClr val="424242"/>
              </a:gs>
              <a:gs pos="100000">
                <a:srgbClr val="010101"/>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4"/>
          <p:cNvSpPr txBox="1"/>
          <p:nvPr/>
        </p:nvSpPr>
        <p:spPr>
          <a:xfrm>
            <a:off x="399950" y="3874525"/>
            <a:ext cx="6882900" cy="12315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600"/>
              <a:buFont typeface="Arial"/>
              <a:buNone/>
            </a:pPr>
            <a:r>
              <a:rPr b="0" i="0" lang="es-419" sz="1700" u="none" cap="none" strike="noStrike">
                <a:solidFill>
                  <a:schemeClr val="accent1"/>
                </a:solidFill>
                <a:latin typeface="Consolas"/>
                <a:ea typeface="Consolas"/>
                <a:cs typeface="Consolas"/>
                <a:sym typeface="Consolas"/>
              </a:rPr>
              <a:t>CREATE OR REPLACE VIEW</a:t>
            </a:r>
            <a:r>
              <a:rPr b="0" i="0" lang="es-419" sz="1700" u="none" cap="none" strike="noStrike">
                <a:solidFill>
                  <a:srgbClr val="F8F8F2"/>
                </a:solidFill>
                <a:latin typeface="Consolas"/>
                <a:ea typeface="Consolas"/>
                <a:cs typeface="Consolas"/>
                <a:sym typeface="Consolas"/>
              </a:rPr>
              <a:t> nombre_vista</a:t>
            </a:r>
            <a:endParaRPr b="0" i="0" sz="1700" u="none" cap="none" strike="noStrike">
              <a:solidFill>
                <a:srgbClr val="F8F8F2"/>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600"/>
              <a:buFont typeface="Arial"/>
              <a:buNone/>
            </a:pPr>
            <a:r>
              <a:rPr b="0" i="0" lang="es-419" sz="1700" u="none" cap="none" strike="noStrike">
                <a:solidFill>
                  <a:schemeClr val="accent1"/>
                </a:solidFill>
                <a:latin typeface="Consolas"/>
                <a:ea typeface="Consolas"/>
                <a:cs typeface="Consolas"/>
                <a:sym typeface="Consolas"/>
              </a:rPr>
              <a:t>[lista_columnas]</a:t>
            </a:r>
            <a:endParaRPr b="0" i="0" sz="1700" u="none" cap="none" strike="noStrike">
              <a:solidFill>
                <a:schemeClr val="accent1"/>
              </a:solidFill>
              <a:latin typeface="Consolas"/>
              <a:ea typeface="Consolas"/>
              <a:cs typeface="Consolas"/>
              <a:sym typeface="Consolas"/>
            </a:endParaRPr>
          </a:p>
          <a:p>
            <a:pPr indent="0" lvl="0" marL="190500" marR="190500" rtl="0" algn="l">
              <a:lnSpc>
                <a:spcPct val="150000"/>
              </a:lnSpc>
              <a:spcBef>
                <a:spcPts val="0"/>
              </a:spcBef>
              <a:spcAft>
                <a:spcPts val="0"/>
              </a:spcAft>
              <a:buClr>
                <a:srgbClr val="000000"/>
              </a:buClr>
              <a:buSzPts val="1600"/>
              <a:buFont typeface="Arial"/>
              <a:buNone/>
            </a:pPr>
            <a:r>
              <a:rPr b="0" i="0" lang="es-419" sz="1700" u="none" cap="none" strike="noStrike">
                <a:solidFill>
                  <a:schemeClr val="accent1"/>
                </a:solidFill>
                <a:latin typeface="Consolas"/>
                <a:ea typeface="Consolas"/>
                <a:cs typeface="Consolas"/>
                <a:sym typeface="Consolas"/>
              </a:rPr>
              <a:t>AS</a:t>
            </a:r>
            <a:r>
              <a:rPr b="0" i="0" lang="es-419" sz="1700" u="none" cap="none" strike="noStrike">
                <a:solidFill>
                  <a:srgbClr val="F8F8F2"/>
                </a:solidFill>
                <a:latin typeface="Consolas"/>
                <a:ea typeface="Consolas"/>
                <a:cs typeface="Consolas"/>
                <a:sym typeface="Consolas"/>
              </a:rPr>
              <a:t> consulta_sql</a:t>
            </a:r>
            <a:endParaRPr b="0" i="0" sz="1700" u="none" cap="none" strike="noStrike">
              <a:solidFill>
                <a:srgbClr val="F8F8F2"/>
              </a:solidFill>
              <a:latin typeface="Consolas"/>
              <a:ea typeface="Consolas"/>
              <a:cs typeface="Consolas"/>
              <a:sym typeface="Consolas"/>
            </a:endParaRPr>
          </a:p>
        </p:txBody>
      </p:sp>
      <p:pic>
        <p:nvPicPr>
          <p:cNvPr id="155" name="Google Shape;155;p2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56" name="Google Shape;156;p24"/>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1" lang="es-419" sz="3500" u="none" cap="none" strike="noStrike">
                <a:solidFill>
                  <a:srgbClr val="000000"/>
                </a:solidFill>
                <a:latin typeface="Anton"/>
                <a:ea typeface="Anton"/>
                <a:cs typeface="Anton"/>
                <a:sym typeface="Anton"/>
              </a:rPr>
              <a:t>VISTAS: sintaxis extendida</a:t>
            </a:r>
            <a:endParaRPr b="0" i="0" sz="3500" u="none" cap="none" strike="noStrike">
              <a:solidFill>
                <a:srgbClr val="000000"/>
              </a:solidFill>
              <a:latin typeface="Arial"/>
              <a:ea typeface="Arial"/>
              <a:cs typeface="Arial"/>
              <a:sym typeface="Arial"/>
            </a:endParaRPr>
          </a:p>
        </p:txBody>
      </p:sp>
      <p:grpSp>
        <p:nvGrpSpPr>
          <p:cNvPr id="157" name="Google Shape;157;p24"/>
          <p:cNvGrpSpPr/>
          <p:nvPr/>
        </p:nvGrpSpPr>
        <p:grpSpPr>
          <a:xfrm>
            <a:off x="549675" y="1066923"/>
            <a:ext cx="1449400" cy="1598452"/>
            <a:chOff x="644075" y="1400623"/>
            <a:chExt cx="1449400" cy="1598452"/>
          </a:xfrm>
        </p:grpSpPr>
        <p:pic>
          <p:nvPicPr>
            <p:cNvPr id="158" name="Google Shape;158;p24"/>
            <p:cNvPicPr preferRelativeResize="0"/>
            <p:nvPr/>
          </p:nvPicPr>
          <p:blipFill rotWithShape="1">
            <a:blip r:embed="rId4">
              <a:alphaModFix/>
            </a:blip>
            <a:srcRect b="0" l="0" r="0" t="0"/>
            <a:stretch/>
          </p:blipFill>
          <p:spPr>
            <a:xfrm>
              <a:off x="644075" y="1549675"/>
              <a:ext cx="1449400" cy="1449400"/>
            </a:xfrm>
            <a:prstGeom prst="rect">
              <a:avLst/>
            </a:prstGeom>
            <a:noFill/>
            <a:ln>
              <a:noFill/>
            </a:ln>
          </p:spPr>
        </p:pic>
        <p:pic>
          <p:nvPicPr>
            <p:cNvPr id="159" name="Google Shape;159;p24"/>
            <p:cNvPicPr preferRelativeResize="0"/>
            <p:nvPr/>
          </p:nvPicPr>
          <p:blipFill rotWithShape="1">
            <a:blip r:embed="rId5">
              <a:alphaModFix/>
            </a:blip>
            <a:srcRect b="0" l="0" r="0" t="0"/>
            <a:stretch/>
          </p:blipFill>
          <p:spPr>
            <a:xfrm>
              <a:off x="970376" y="1400623"/>
              <a:ext cx="796800" cy="796800"/>
            </a:xfrm>
            <a:prstGeom prst="rect">
              <a:avLst/>
            </a:prstGeom>
            <a:noFill/>
            <a:ln>
              <a:noFill/>
            </a:ln>
          </p:spPr>
        </p:pic>
      </p:grpSp>
      <p:sp>
        <p:nvSpPr>
          <p:cNvPr id="160" name="Google Shape;160;p24"/>
          <p:cNvSpPr txBox="1"/>
          <p:nvPr/>
        </p:nvSpPr>
        <p:spPr>
          <a:xfrm>
            <a:off x="2403050" y="1066925"/>
            <a:ext cx="6351300" cy="2491800"/>
          </a:xfrm>
          <a:prstGeom prst="rect">
            <a:avLst/>
          </a:prstGeom>
          <a:noFill/>
          <a:ln>
            <a:noFill/>
          </a:ln>
        </p:spPr>
        <p:txBody>
          <a:bodyPr anchorCtr="0" anchor="t" bIns="91425" lIns="91425" spcFirstLastPara="1" rIns="91425" wrap="square" tIns="91425">
            <a:noAutofit/>
          </a:bodyPr>
          <a:lstStyle/>
          <a:p>
            <a:pPr indent="0" lvl="0" marL="0" marR="38100" rtl="0" algn="l">
              <a:lnSpc>
                <a:spcPct val="200000"/>
              </a:lnSpc>
              <a:spcBef>
                <a:spcPts val="0"/>
              </a:spcBef>
              <a:spcAft>
                <a:spcPts val="0"/>
              </a:spcAft>
              <a:buClr>
                <a:srgbClr val="000000"/>
              </a:buClr>
              <a:buSzPts val="1100"/>
              <a:buFont typeface="Arial"/>
              <a:buNone/>
            </a:pPr>
            <a:r>
              <a:rPr b="0" i="0" lang="es-419" sz="2200" u="none" cap="none" strike="noStrike">
                <a:solidFill>
                  <a:srgbClr val="000000"/>
                </a:solidFill>
                <a:latin typeface="Helvetica Neue Light"/>
                <a:ea typeface="Helvetica Neue Light"/>
                <a:cs typeface="Helvetica Neue Light"/>
                <a:sym typeface="Helvetica Neue Light"/>
              </a:rPr>
              <a:t>La sintaxis </a:t>
            </a:r>
            <a:r>
              <a:rPr b="1" i="0" lang="es-419" sz="2100" u="none" cap="none" strike="noStrike">
                <a:solidFill>
                  <a:srgbClr val="000000"/>
                </a:solidFill>
                <a:latin typeface="Consolas"/>
                <a:ea typeface="Consolas"/>
                <a:cs typeface="Consolas"/>
                <a:sym typeface="Consolas"/>
              </a:rPr>
              <a:t>CREATE VIEW</a:t>
            </a:r>
            <a:r>
              <a:rPr b="0" i="0" lang="es-419" sz="2200" u="none" cap="none" strike="noStrike">
                <a:solidFill>
                  <a:srgbClr val="000000"/>
                </a:solidFill>
                <a:latin typeface="Helvetica Neue Light"/>
                <a:ea typeface="Helvetica Neue Light"/>
                <a:cs typeface="Helvetica Neue Light"/>
                <a:sym typeface="Helvetica Neue Light"/>
              </a:rPr>
              <a:t> cuenta con un modificador </a:t>
            </a:r>
            <a:r>
              <a:rPr b="0" i="1" lang="es-419" sz="2200" u="none" cap="none" strike="noStrike">
                <a:solidFill>
                  <a:srgbClr val="000000"/>
                </a:solidFill>
                <a:latin typeface="Helvetica Neue Light"/>
                <a:ea typeface="Helvetica Neue Light"/>
                <a:cs typeface="Helvetica Neue Light"/>
                <a:sym typeface="Helvetica Neue Light"/>
              </a:rPr>
              <a:t>(opcional) </a:t>
            </a:r>
            <a:r>
              <a:rPr b="0" i="0" lang="es-419" sz="2200" u="none" cap="none" strike="noStrike">
                <a:solidFill>
                  <a:srgbClr val="000000"/>
                </a:solidFill>
                <a:latin typeface="Helvetica Neue Light"/>
                <a:ea typeface="Helvetica Neue Light"/>
                <a:cs typeface="Helvetica Neue Light"/>
                <a:sym typeface="Helvetica Neue Light"/>
              </a:rPr>
              <a:t>denominado </a:t>
            </a:r>
            <a:r>
              <a:rPr b="1" i="0" lang="es-419" sz="2100" u="none" cap="none" strike="noStrike">
                <a:solidFill>
                  <a:srgbClr val="000000"/>
                </a:solidFill>
                <a:highlight>
                  <a:srgbClr val="EEFF41"/>
                </a:highlight>
                <a:latin typeface="Consolas"/>
                <a:ea typeface="Consolas"/>
                <a:cs typeface="Consolas"/>
                <a:sym typeface="Consolas"/>
              </a:rPr>
              <a:t>OR REPLACE</a:t>
            </a:r>
            <a:r>
              <a:rPr b="0" i="0" lang="es-419" sz="2100" u="none" cap="none" strike="noStrike">
                <a:solidFill>
                  <a:srgbClr val="000000"/>
                </a:solidFill>
                <a:latin typeface="Helvetica Neue"/>
                <a:ea typeface="Helvetica Neue"/>
                <a:cs typeface="Helvetica Neue"/>
                <a:sym typeface="Helvetica Neue"/>
              </a:rPr>
              <a:t>. </a:t>
            </a:r>
            <a:endParaRPr b="0" i="0" sz="2100" u="none" cap="none" strike="noStrike">
              <a:solidFill>
                <a:srgbClr val="000000"/>
              </a:solidFill>
              <a:latin typeface="Helvetica Neue"/>
              <a:ea typeface="Helvetica Neue"/>
              <a:cs typeface="Helvetica Neue"/>
              <a:sym typeface="Helvetica Neue"/>
            </a:endParaRPr>
          </a:p>
          <a:p>
            <a:pPr indent="0" lvl="0" marL="0" marR="38100" rtl="0" algn="l">
              <a:lnSpc>
                <a:spcPct val="200000"/>
              </a:lnSpc>
              <a:spcBef>
                <a:spcPts val="0"/>
              </a:spcBef>
              <a:spcAft>
                <a:spcPts val="0"/>
              </a:spcAft>
              <a:buClr>
                <a:srgbClr val="000000"/>
              </a:buClr>
              <a:buSzPts val="1100"/>
              <a:buFont typeface="Arial"/>
              <a:buNone/>
            </a:pPr>
            <a:r>
              <a:rPr b="0" i="0" lang="es-419" sz="2200" u="none" cap="none" strike="noStrike">
                <a:solidFill>
                  <a:srgbClr val="000000"/>
                </a:solidFill>
                <a:latin typeface="Helvetica Neue Light"/>
                <a:ea typeface="Helvetica Neue Light"/>
                <a:cs typeface="Helvetica Neue Light"/>
                <a:sym typeface="Helvetica Neue Light"/>
              </a:rPr>
              <a:t>Esta sintaxis se ocupa de</a:t>
            </a:r>
            <a:r>
              <a:rPr lang="es-419" sz="2200">
                <a:latin typeface="Helvetica Neue Light"/>
                <a:ea typeface="Helvetica Neue Light"/>
                <a:cs typeface="Helvetica Neue Light"/>
                <a:sym typeface="Helvetica Neue Light"/>
              </a:rPr>
              <a:t> </a:t>
            </a:r>
            <a:r>
              <a:rPr b="0" i="0" lang="es-419" sz="2200" u="none" cap="none" strike="noStrike">
                <a:solidFill>
                  <a:srgbClr val="000000"/>
                </a:solidFill>
                <a:latin typeface="Helvetica Neue Light"/>
                <a:ea typeface="Helvetica Neue Light"/>
                <a:cs typeface="Helvetica Neue Light"/>
                <a:sym typeface="Helvetica Neue Light"/>
              </a:rPr>
              <a:t>crear la Vista si no existe o reemplazar la existente por una nueva.</a:t>
            </a:r>
            <a:endParaRPr b="0" i="0" sz="2200" u="none" cap="none" strike="noStrike">
              <a:solidFill>
                <a:srgbClr val="000000"/>
              </a:solidFill>
              <a:latin typeface="Helvetica Neue Light"/>
              <a:ea typeface="Helvetica Neue Light"/>
              <a:cs typeface="Helvetica Neue Light"/>
              <a:sym typeface="Helvetica Neue Light"/>
            </a:endParaRPr>
          </a:p>
          <a:p>
            <a:pPr indent="0" lvl="0" marL="0" marR="38100" rtl="0" algn="l">
              <a:lnSpc>
                <a:spcPct val="200000"/>
              </a:lnSpc>
              <a:spcBef>
                <a:spcPts val="0"/>
              </a:spcBef>
              <a:spcAft>
                <a:spcPts val="0"/>
              </a:spcAft>
              <a:buClr>
                <a:srgbClr val="000000"/>
              </a:buClr>
              <a:buSzPts val="1100"/>
              <a:buFont typeface="Arial"/>
              <a:buNone/>
            </a:pPr>
            <a:r>
              <a:t/>
            </a:r>
            <a:endParaRPr b="0" i="0" sz="2100" u="none" cap="none" strike="noStrike">
              <a:solidFill>
                <a:srgbClr val="1E1E1E"/>
              </a:solidFill>
              <a:latin typeface="Helvetica Neue"/>
              <a:ea typeface="Helvetica Neue"/>
              <a:cs typeface="Helvetica Neue"/>
              <a:sym typeface="Helvetica Neue"/>
            </a:endParaRPr>
          </a:p>
        </p:txBody>
      </p:sp>
      <p:sp>
        <p:nvSpPr>
          <p:cNvPr id="161" name="Google Shape;161;p24"/>
          <p:cNvSpPr/>
          <p:nvPr/>
        </p:nvSpPr>
        <p:spPr>
          <a:xfrm>
            <a:off x="1319625" y="3924450"/>
            <a:ext cx="1303500" cy="390600"/>
          </a:xfrm>
          <a:prstGeom prst="rect">
            <a:avLst/>
          </a:prstGeom>
          <a:noFill/>
          <a:ln cap="flat" cmpd="sng" w="28575">
            <a:solidFill>
              <a:srgbClr val="EEFF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p:nvPr/>
        </p:nvSpPr>
        <p:spPr>
          <a:xfrm>
            <a:off x="25" y="2383625"/>
            <a:ext cx="9144000" cy="2760000"/>
          </a:xfrm>
          <a:prstGeom prst="rect">
            <a:avLst/>
          </a:prstGeom>
          <a:gradFill>
            <a:gsLst>
              <a:gs pos="0">
                <a:srgbClr val="696969"/>
              </a:gs>
              <a:gs pos="100000">
                <a:srgbClr val="1D1D1D"/>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7" name="Google Shape;167;p2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68" name="Google Shape;168;p25"/>
          <p:cNvSpPr txBox="1"/>
          <p:nvPr/>
        </p:nvSpPr>
        <p:spPr>
          <a:xfrm>
            <a:off x="172400" y="20825"/>
            <a:ext cx="7018200" cy="71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600"/>
              <a:buFont typeface="Arial"/>
              <a:buNone/>
            </a:pPr>
            <a:r>
              <a:rPr b="0" i="1" lang="es-419" sz="2900" u="none" cap="none" strike="noStrike">
                <a:solidFill>
                  <a:schemeClr val="dk1"/>
                </a:solidFill>
                <a:latin typeface="Anton"/>
                <a:ea typeface="Anton"/>
                <a:cs typeface="Anton"/>
                <a:sym typeface="Anton"/>
              </a:rPr>
              <a:t>CREATE OR REPLACE VIEW</a:t>
            </a:r>
            <a:endParaRPr b="0" i="1" sz="2900" u="none" cap="none" strike="noStrike">
              <a:solidFill>
                <a:srgbClr val="000000"/>
              </a:solidFill>
              <a:latin typeface="Anton"/>
              <a:ea typeface="Anton"/>
              <a:cs typeface="Anton"/>
              <a:sym typeface="Anton"/>
            </a:endParaRPr>
          </a:p>
        </p:txBody>
      </p:sp>
      <p:sp>
        <p:nvSpPr>
          <p:cNvPr id="169" name="Google Shape;169;p25"/>
          <p:cNvSpPr txBox="1"/>
          <p:nvPr/>
        </p:nvSpPr>
        <p:spPr>
          <a:xfrm>
            <a:off x="172400" y="890150"/>
            <a:ext cx="8835900" cy="2060400"/>
          </a:xfrm>
          <a:prstGeom prst="rect">
            <a:avLst/>
          </a:prstGeom>
          <a:noFill/>
          <a:ln>
            <a:noFill/>
          </a:ln>
        </p:spPr>
        <p:txBody>
          <a:bodyPr anchorCtr="0" anchor="t" bIns="91425" lIns="91425" spcFirstLastPara="1" rIns="91425" wrap="square" tIns="91425">
            <a:noAutofit/>
          </a:bodyPr>
          <a:lstStyle/>
          <a:p>
            <a:pPr indent="0" lvl="0" marL="0" marR="38100" rtl="0" algn="just">
              <a:lnSpc>
                <a:spcPct val="150000"/>
              </a:lnSpc>
              <a:spcBef>
                <a:spcPts val="0"/>
              </a:spcBef>
              <a:spcAft>
                <a:spcPts val="0"/>
              </a:spcAft>
              <a:buClr>
                <a:srgbClr val="000000"/>
              </a:buClr>
              <a:buSzPts val="1100"/>
              <a:buFont typeface="Arial"/>
              <a:buNone/>
            </a:pPr>
            <a:r>
              <a:rPr b="0" i="0" lang="es-419" sz="2100" u="none" cap="none" strike="noStrike">
                <a:solidFill>
                  <a:srgbClr val="000000"/>
                </a:solidFill>
                <a:latin typeface="Helvetica Neue Light"/>
                <a:ea typeface="Helvetica Neue Light"/>
                <a:cs typeface="Helvetica Neue Light"/>
                <a:sym typeface="Helvetica Neue Light"/>
              </a:rPr>
              <a:t>De esta manera, Mysql sobreescribirá directamente la Vista existente con el código de esta nueva Vista generada.</a:t>
            </a:r>
            <a:r>
              <a:rPr lang="es-419" sz="2100">
                <a:latin typeface="Helvetica Neue Light"/>
                <a:ea typeface="Helvetica Neue Light"/>
                <a:cs typeface="Helvetica Neue Light"/>
                <a:sym typeface="Helvetica Neue Light"/>
              </a:rPr>
              <a:t> </a:t>
            </a:r>
            <a:r>
              <a:rPr b="1" lang="es-419" sz="2100" u="none" cap="none" strike="noStrike">
                <a:solidFill>
                  <a:srgbClr val="000000"/>
                </a:solidFill>
                <a:highlight>
                  <a:srgbClr val="3CEFAB"/>
                </a:highlight>
                <a:latin typeface="Helvetica Neue"/>
                <a:ea typeface="Helvetica Neue"/>
                <a:cs typeface="Helvetica Neue"/>
                <a:sym typeface="Helvetica Neue"/>
              </a:rPr>
              <a:t>Tengamos precaución porque Mysql no advertirá la operación de sobre-escritura.</a:t>
            </a:r>
            <a:endParaRPr b="1" sz="2100" u="none" cap="none" strike="noStrike">
              <a:solidFill>
                <a:srgbClr val="000000"/>
              </a:solidFill>
              <a:highlight>
                <a:srgbClr val="3CEFAB"/>
              </a:highlight>
              <a:latin typeface="Helvetica Neue"/>
              <a:ea typeface="Helvetica Neue"/>
              <a:cs typeface="Helvetica Neue"/>
              <a:sym typeface="Helvetica Neue"/>
            </a:endParaRPr>
          </a:p>
          <a:p>
            <a:pPr indent="0" lvl="0" marL="0" marR="38100" rtl="0" algn="ctr">
              <a:lnSpc>
                <a:spcPct val="150000"/>
              </a:lnSpc>
              <a:spcBef>
                <a:spcPts val="0"/>
              </a:spcBef>
              <a:spcAft>
                <a:spcPts val="0"/>
              </a:spcAft>
              <a:buClr>
                <a:srgbClr val="000000"/>
              </a:buClr>
              <a:buSzPts val="1100"/>
              <a:buFont typeface="Arial"/>
              <a:buNone/>
            </a:pPr>
            <a:r>
              <a:t/>
            </a:r>
            <a:endParaRPr b="0" i="0" sz="2300" u="none" cap="none" strike="noStrike">
              <a:solidFill>
                <a:srgbClr val="1E1E1E"/>
              </a:solidFill>
              <a:latin typeface="Helvetica Neue Light"/>
              <a:ea typeface="Helvetica Neue Light"/>
              <a:cs typeface="Helvetica Neue Light"/>
              <a:sym typeface="Helvetica Neue Light"/>
            </a:endParaRPr>
          </a:p>
        </p:txBody>
      </p:sp>
      <p:pic>
        <p:nvPicPr>
          <p:cNvPr id="170" name="Google Shape;170;p25"/>
          <p:cNvPicPr preferRelativeResize="0"/>
          <p:nvPr/>
        </p:nvPicPr>
        <p:blipFill rotWithShape="1">
          <a:blip r:embed="rId4">
            <a:alphaModFix/>
          </a:blip>
          <a:srcRect b="0" l="0" r="0" t="0"/>
          <a:stretch/>
        </p:blipFill>
        <p:spPr>
          <a:xfrm>
            <a:off x="7538425" y="55944"/>
            <a:ext cx="1634174" cy="639850"/>
          </a:xfrm>
          <a:prstGeom prst="rect">
            <a:avLst/>
          </a:prstGeom>
          <a:noFill/>
          <a:ln>
            <a:noFill/>
          </a:ln>
        </p:spPr>
      </p:pic>
      <p:pic>
        <p:nvPicPr>
          <p:cNvPr id="171" name="Google Shape;171;p25"/>
          <p:cNvPicPr preferRelativeResize="0"/>
          <p:nvPr/>
        </p:nvPicPr>
        <p:blipFill>
          <a:blip r:embed="rId5">
            <a:alphaModFix/>
          </a:blip>
          <a:stretch>
            <a:fillRect/>
          </a:stretch>
        </p:blipFill>
        <p:spPr>
          <a:xfrm>
            <a:off x="1447800" y="2383500"/>
            <a:ext cx="6179386" cy="2760000"/>
          </a:xfrm>
          <a:prstGeom prst="rect">
            <a:avLst/>
          </a:prstGeom>
          <a:noFill/>
          <a:ln cap="flat" cmpd="sng" w="9525">
            <a:solidFill>
              <a:schemeClr val="dk2"/>
            </a:solidFill>
            <a:prstDash val="solid"/>
            <a:round/>
            <a:headEnd len="sm" w="sm" type="none"/>
            <a:tailEnd len="sm" w="sm" type="none"/>
          </a:ln>
        </p:spPr>
      </p:pic>
      <p:sp>
        <p:nvSpPr>
          <p:cNvPr id="172" name="Google Shape;172;p25"/>
          <p:cNvSpPr/>
          <p:nvPr/>
        </p:nvSpPr>
        <p:spPr>
          <a:xfrm>
            <a:off x="1447800" y="4764025"/>
            <a:ext cx="6090600" cy="367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FFF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p:nvPr/>
        </p:nvSpPr>
        <p:spPr>
          <a:xfrm>
            <a:off x="25" y="2011325"/>
            <a:ext cx="9144000" cy="3132300"/>
          </a:xfrm>
          <a:prstGeom prst="rect">
            <a:avLst/>
          </a:prstGeom>
          <a:gradFill>
            <a:gsLst>
              <a:gs pos="0">
                <a:srgbClr val="696969"/>
              </a:gs>
              <a:gs pos="100000">
                <a:srgbClr val="1D1D1D"/>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8" name="Google Shape;178;p2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79" name="Google Shape;179;p26"/>
          <p:cNvSpPr txBox="1"/>
          <p:nvPr/>
        </p:nvSpPr>
        <p:spPr>
          <a:xfrm>
            <a:off x="287350" y="123025"/>
            <a:ext cx="7018200" cy="71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1" lang="es-419" sz="3000" u="none" cap="none" strike="noStrike">
                <a:solidFill>
                  <a:srgbClr val="000000"/>
                </a:solidFill>
                <a:latin typeface="Anton"/>
                <a:ea typeface="Anton"/>
                <a:cs typeface="Anton"/>
                <a:sym typeface="Anton"/>
              </a:rPr>
              <a:t>APLICAR FILTROS A UNA VISTA</a:t>
            </a:r>
            <a:endParaRPr b="0" i="0" sz="3000" u="none" cap="none" strike="noStrike">
              <a:solidFill>
                <a:srgbClr val="000000"/>
              </a:solidFill>
              <a:latin typeface="Arial"/>
              <a:ea typeface="Arial"/>
              <a:cs typeface="Arial"/>
              <a:sym typeface="Arial"/>
            </a:endParaRPr>
          </a:p>
        </p:txBody>
      </p:sp>
      <p:sp>
        <p:nvSpPr>
          <p:cNvPr id="180" name="Google Shape;180;p26"/>
          <p:cNvSpPr txBox="1"/>
          <p:nvPr/>
        </p:nvSpPr>
        <p:spPr>
          <a:xfrm>
            <a:off x="287350" y="911925"/>
            <a:ext cx="8620500" cy="1020600"/>
          </a:xfrm>
          <a:prstGeom prst="rect">
            <a:avLst/>
          </a:prstGeom>
          <a:noFill/>
          <a:ln>
            <a:noFill/>
          </a:ln>
        </p:spPr>
        <p:txBody>
          <a:bodyPr anchorCtr="0" anchor="t" bIns="91425" lIns="91425" spcFirstLastPara="1" rIns="91425" wrap="square" tIns="91425">
            <a:noAutofit/>
          </a:bodyPr>
          <a:lstStyle/>
          <a:p>
            <a:pPr indent="0" lvl="0" marL="0" marR="38100" rtl="0" algn="ctr">
              <a:lnSpc>
                <a:spcPct val="150000"/>
              </a:lnSpc>
              <a:spcBef>
                <a:spcPts val="0"/>
              </a:spcBef>
              <a:spcAft>
                <a:spcPts val="0"/>
              </a:spcAft>
              <a:buClr>
                <a:srgbClr val="000000"/>
              </a:buClr>
              <a:buSzPts val="1100"/>
              <a:buFont typeface="Arial"/>
              <a:buNone/>
            </a:pPr>
            <a:r>
              <a:rPr b="0" i="0" lang="es-419" sz="2100" u="none" cap="none" strike="noStrike">
                <a:solidFill>
                  <a:srgbClr val="000000"/>
                </a:solidFill>
                <a:latin typeface="Helvetica Neue Light"/>
                <a:ea typeface="Helvetica Neue Light"/>
                <a:cs typeface="Helvetica Neue Light"/>
                <a:sym typeface="Helvetica Neue Light"/>
              </a:rPr>
              <a:t>Si aplicamos una cláusula </a:t>
            </a:r>
            <a:r>
              <a:rPr b="1" i="0" lang="es-419" sz="2100" u="none" cap="none" strike="noStrike">
                <a:solidFill>
                  <a:srgbClr val="000000"/>
                </a:solidFill>
                <a:highlight>
                  <a:srgbClr val="3CEFAB"/>
                </a:highlight>
                <a:latin typeface="Consolas"/>
                <a:ea typeface="Consolas"/>
                <a:cs typeface="Consolas"/>
                <a:sym typeface="Consolas"/>
              </a:rPr>
              <a:t>WHERE</a:t>
            </a:r>
            <a:r>
              <a:rPr b="0" i="0" lang="es-419" sz="2100" u="none" cap="none" strike="noStrike">
                <a:solidFill>
                  <a:srgbClr val="000000"/>
                </a:solidFill>
                <a:latin typeface="Helvetica Neue"/>
                <a:ea typeface="Helvetica Neue"/>
                <a:cs typeface="Helvetica Neue"/>
                <a:sym typeface="Helvetica Neue"/>
              </a:rPr>
              <a:t> y/u </a:t>
            </a:r>
            <a:r>
              <a:rPr b="1" i="0" lang="es-419" sz="2100" u="none" cap="none" strike="noStrike">
                <a:solidFill>
                  <a:srgbClr val="000000"/>
                </a:solidFill>
                <a:highlight>
                  <a:srgbClr val="3CEFAB"/>
                </a:highlight>
                <a:latin typeface="Consolas"/>
                <a:ea typeface="Consolas"/>
                <a:cs typeface="Consolas"/>
                <a:sym typeface="Consolas"/>
              </a:rPr>
              <a:t>ORDER BY</a:t>
            </a:r>
            <a:r>
              <a:rPr b="0" i="0" lang="es-419" sz="2100" u="none" cap="none" strike="noStrike">
                <a:solidFill>
                  <a:srgbClr val="000000"/>
                </a:solidFill>
                <a:latin typeface="Helvetica Neue"/>
                <a:ea typeface="Helvetica Neue"/>
                <a:cs typeface="Helvetica Neue"/>
                <a:sym typeface="Helvetica Neue"/>
              </a:rPr>
              <a:t>, </a:t>
            </a:r>
            <a:r>
              <a:rPr b="0" i="0" lang="es-419" sz="2100" u="none" cap="none" strike="noStrike">
                <a:solidFill>
                  <a:srgbClr val="000000"/>
                </a:solidFill>
                <a:latin typeface="Helvetica Neue Light"/>
                <a:ea typeface="Helvetica Neue Light"/>
                <a:cs typeface="Helvetica Neue Light"/>
                <a:sym typeface="Helvetica Neue Light"/>
              </a:rPr>
              <a:t>veremos que los datos de la Vista, se </a:t>
            </a:r>
            <a:r>
              <a:rPr lang="es-419" sz="2100">
                <a:latin typeface="Helvetica Neue Light"/>
                <a:ea typeface="Helvetica Neue Light"/>
                <a:cs typeface="Helvetica Neue Light"/>
                <a:sym typeface="Helvetica Neue Light"/>
              </a:rPr>
              <a:t>listaran</a:t>
            </a:r>
            <a:r>
              <a:rPr b="0" i="0" lang="es-419" sz="2100" u="none" cap="none" strike="noStrike">
                <a:solidFill>
                  <a:srgbClr val="000000"/>
                </a:solidFill>
                <a:latin typeface="Helvetica Neue Light"/>
                <a:ea typeface="Helvetica Neue Light"/>
                <a:cs typeface="Helvetica Neue Light"/>
                <a:sym typeface="Helvetica Neue Light"/>
              </a:rPr>
              <a:t> tal como lo indicamos en la consulta de selección. </a:t>
            </a:r>
            <a:endParaRPr b="0" i="0" sz="2100" u="none" cap="none" strike="noStrike">
              <a:solidFill>
                <a:srgbClr val="000000"/>
              </a:solidFill>
              <a:latin typeface="Helvetica Neue Light"/>
              <a:ea typeface="Helvetica Neue Light"/>
              <a:cs typeface="Helvetica Neue Light"/>
              <a:sym typeface="Helvetica Neue Light"/>
            </a:endParaRPr>
          </a:p>
          <a:p>
            <a:pPr indent="0" lvl="0" marL="0" marR="38100" rtl="0" algn="ctr">
              <a:lnSpc>
                <a:spcPct val="150000"/>
              </a:lnSpc>
              <a:spcBef>
                <a:spcPts val="0"/>
              </a:spcBef>
              <a:spcAft>
                <a:spcPts val="0"/>
              </a:spcAft>
              <a:buClr>
                <a:srgbClr val="000000"/>
              </a:buClr>
              <a:buSzPts val="1100"/>
              <a:buFont typeface="Arial"/>
              <a:buNone/>
            </a:pPr>
            <a:r>
              <a:t/>
            </a:r>
            <a:endParaRPr b="0" i="0" sz="2300" u="none" cap="none" strike="noStrike">
              <a:solidFill>
                <a:srgbClr val="1E1E1E"/>
              </a:solidFill>
              <a:latin typeface="Helvetica Neue"/>
              <a:ea typeface="Helvetica Neue"/>
              <a:cs typeface="Helvetica Neue"/>
              <a:sym typeface="Helvetica Neue"/>
            </a:endParaRPr>
          </a:p>
        </p:txBody>
      </p:sp>
      <p:pic>
        <p:nvPicPr>
          <p:cNvPr id="181" name="Google Shape;181;p26"/>
          <p:cNvPicPr preferRelativeResize="0"/>
          <p:nvPr/>
        </p:nvPicPr>
        <p:blipFill rotWithShape="1">
          <a:blip r:embed="rId4">
            <a:alphaModFix/>
          </a:blip>
          <a:srcRect b="0" l="0" r="0" t="0"/>
          <a:stretch/>
        </p:blipFill>
        <p:spPr>
          <a:xfrm>
            <a:off x="7538425" y="55944"/>
            <a:ext cx="1634174" cy="639850"/>
          </a:xfrm>
          <a:prstGeom prst="rect">
            <a:avLst/>
          </a:prstGeom>
          <a:noFill/>
          <a:ln>
            <a:noFill/>
          </a:ln>
        </p:spPr>
      </p:pic>
      <p:sp>
        <p:nvSpPr>
          <p:cNvPr id="182" name="Google Shape;182;p26"/>
          <p:cNvSpPr txBox="1"/>
          <p:nvPr/>
        </p:nvSpPr>
        <p:spPr>
          <a:xfrm>
            <a:off x="5315350" y="2434813"/>
            <a:ext cx="3592500" cy="2131800"/>
          </a:xfrm>
          <a:prstGeom prst="rect">
            <a:avLst/>
          </a:prstGeom>
          <a:noFill/>
          <a:ln>
            <a:noFill/>
          </a:ln>
        </p:spPr>
        <p:txBody>
          <a:bodyPr anchorCtr="0" anchor="t" bIns="91425" lIns="91425" spcFirstLastPara="1" rIns="91425" wrap="square" tIns="91425">
            <a:spAutoFit/>
          </a:bodyPr>
          <a:lstStyle/>
          <a:p>
            <a:pPr indent="0" lvl="0" marL="0" marR="38100" rtl="0" algn="ctr">
              <a:lnSpc>
                <a:spcPct val="150000"/>
              </a:lnSpc>
              <a:spcBef>
                <a:spcPts val="0"/>
              </a:spcBef>
              <a:spcAft>
                <a:spcPts val="0"/>
              </a:spcAft>
              <a:buClr>
                <a:srgbClr val="000000"/>
              </a:buClr>
              <a:buSzPts val="2300"/>
              <a:buFont typeface="Arial"/>
              <a:buNone/>
            </a:pPr>
            <a:r>
              <a:rPr lang="es-419" sz="2300">
                <a:solidFill>
                  <a:schemeClr val="lt1"/>
                </a:solidFill>
                <a:latin typeface="Helvetica Neue Light"/>
                <a:ea typeface="Helvetica Neue Light"/>
                <a:cs typeface="Helvetica Neue Light"/>
                <a:sym typeface="Helvetica Neue Light"/>
              </a:rPr>
              <a:t>Por lo tanto, en las vistas podemos aplicar todas las operaciones que vimos sobre tablas!!</a:t>
            </a:r>
            <a:endParaRPr b="0" i="0" sz="1400" u="none" cap="none" strike="noStrike">
              <a:solidFill>
                <a:schemeClr val="lt1"/>
              </a:solidFill>
              <a:latin typeface="Helvetica Neue Light"/>
              <a:ea typeface="Helvetica Neue Light"/>
              <a:cs typeface="Helvetica Neue Light"/>
              <a:sym typeface="Helvetica Neue Light"/>
            </a:endParaRPr>
          </a:p>
        </p:txBody>
      </p:sp>
      <p:pic>
        <p:nvPicPr>
          <p:cNvPr id="183" name="Google Shape;183;p26"/>
          <p:cNvPicPr preferRelativeResize="0"/>
          <p:nvPr/>
        </p:nvPicPr>
        <p:blipFill>
          <a:blip r:embed="rId5">
            <a:alphaModFix/>
          </a:blip>
          <a:stretch>
            <a:fillRect/>
          </a:stretch>
        </p:blipFill>
        <p:spPr>
          <a:xfrm>
            <a:off x="-1" y="2324879"/>
            <a:ext cx="5161950" cy="250519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7" name="Shape 187"/>
        <p:cNvGrpSpPr/>
        <p:nvPr/>
      </p:nvGrpSpPr>
      <p:grpSpPr>
        <a:xfrm>
          <a:off x="0" y="0"/>
          <a:ext cx="0" cy="0"/>
          <a:chOff x="0" y="0"/>
          <a:chExt cx="0" cy="0"/>
        </a:xfrm>
      </p:grpSpPr>
      <p:sp>
        <p:nvSpPr>
          <p:cNvPr id="188" name="Google Shape;188;p27"/>
          <p:cNvSpPr txBox="1"/>
          <p:nvPr/>
        </p:nvSpPr>
        <p:spPr>
          <a:xfrm>
            <a:off x="852188" y="1632600"/>
            <a:ext cx="7146000" cy="279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t/>
            </a:r>
            <a:endParaRPr b="0" i="0" sz="3000" u="none" cap="none" strike="noStrike">
              <a:solidFill>
                <a:srgbClr val="E8E7E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rPr b="0" i="1" lang="es-419" sz="3000" u="none" cap="none" strike="noStrike">
                <a:solidFill>
                  <a:srgbClr val="EEFF41"/>
                </a:solidFill>
                <a:latin typeface="Anton"/>
                <a:ea typeface="Anton"/>
                <a:cs typeface="Anton"/>
                <a:sym typeface="Anton"/>
              </a:rPr>
              <a:t>¡PARA PENSAR!</a:t>
            </a:r>
            <a:endParaRPr b="0" i="1" sz="3000" u="none" cap="none" strike="noStrike">
              <a:solidFill>
                <a:srgbClr val="EEFF41"/>
              </a:solidFill>
              <a:latin typeface="Didact Gothic"/>
              <a:ea typeface="Didact Gothic"/>
              <a:cs typeface="Didact Gothic"/>
              <a:sym typeface="Didact Gothic"/>
            </a:endParaRPr>
          </a:p>
          <a:p>
            <a:pPr indent="0" lvl="0" marL="0" marR="0" rtl="0" algn="ctr">
              <a:lnSpc>
                <a:spcPct val="100000"/>
              </a:lnSpc>
              <a:spcBef>
                <a:spcPts val="1000"/>
              </a:spcBef>
              <a:spcAft>
                <a:spcPts val="0"/>
              </a:spcAft>
              <a:buClr>
                <a:srgbClr val="000000"/>
              </a:buClr>
              <a:buSzPts val="2000"/>
              <a:buFont typeface="Arial"/>
              <a:buNone/>
            </a:pPr>
            <a:r>
              <a:rPr i="1" lang="es-419" sz="2000">
                <a:solidFill>
                  <a:schemeClr val="lt1"/>
                </a:solidFill>
                <a:latin typeface="Helvetica Neue Light"/>
                <a:ea typeface="Helvetica Neue Light"/>
                <a:cs typeface="Helvetica Neue Light"/>
                <a:sym typeface="Helvetica Neue Light"/>
              </a:rPr>
              <a:t>¿Por qué creen que mysql nos deja agregar este comando con VIEWS pero no con TABLES?</a:t>
            </a:r>
            <a:endParaRPr i="1" sz="2000">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1000"/>
              </a:spcBef>
              <a:spcAft>
                <a:spcPts val="0"/>
              </a:spcAft>
              <a:buClr>
                <a:srgbClr val="000000"/>
              </a:buClr>
              <a:buSzPts val="2000"/>
              <a:buFont typeface="Arial"/>
              <a:buNone/>
            </a:pPr>
            <a:r>
              <a:rPr i="1" lang="es-419" sz="2000">
                <a:solidFill>
                  <a:schemeClr val="lt1"/>
                </a:solidFill>
                <a:latin typeface="Helvetica Neue Light"/>
                <a:ea typeface="Helvetica Neue Light"/>
                <a:cs typeface="Helvetica Neue Light"/>
                <a:sym typeface="Helvetica Neue Light"/>
              </a:rPr>
              <a:t>¿Por qué creen que es más peligroso usar ‘CREATE OR REPLACE’ con tablas que con views?</a:t>
            </a:r>
            <a:endParaRPr i="1" sz="2000">
              <a:solidFill>
                <a:schemeClr val="lt1"/>
              </a:solidFill>
              <a:latin typeface="Helvetica Neue Light"/>
              <a:ea typeface="Helvetica Neue Light"/>
              <a:cs typeface="Helvetica Neue Light"/>
              <a:sym typeface="Helvetica Neue Light"/>
            </a:endParaRPr>
          </a:p>
          <a:p>
            <a:pPr indent="0" lvl="0" marL="0" marR="0" rtl="0" algn="l">
              <a:lnSpc>
                <a:spcPct val="100000"/>
              </a:lnSpc>
              <a:spcBef>
                <a:spcPts val="1000"/>
              </a:spcBef>
              <a:spcAft>
                <a:spcPts val="0"/>
              </a:spcAft>
              <a:buClr>
                <a:srgbClr val="000000"/>
              </a:buClr>
              <a:buSzPts val="2000"/>
              <a:buFont typeface="Arial"/>
              <a:buNone/>
            </a:pPr>
            <a:r>
              <a:t/>
            </a:r>
            <a:endParaRPr i="1" sz="2000">
              <a:solidFill>
                <a:schemeClr val="lt1"/>
              </a:solidFill>
              <a:latin typeface="Helvetica Neue Light"/>
              <a:ea typeface="Helvetica Neue Light"/>
              <a:cs typeface="Helvetica Neue Light"/>
              <a:sym typeface="Helvetica Neue Light"/>
            </a:endParaRPr>
          </a:p>
          <a:p>
            <a:pPr indent="0" lvl="0" marL="0" rtl="0" algn="ctr">
              <a:spcBef>
                <a:spcPts val="0"/>
              </a:spcBef>
              <a:spcAft>
                <a:spcPts val="0"/>
              </a:spcAft>
              <a:buClr>
                <a:schemeClr val="dk1"/>
              </a:buClr>
              <a:buSzPts val="1100"/>
              <a:buFont typeface="Arial"/>
              <a:buNone/>
            </a:pPr>
            <a:br>
              <a:rPr lang="es-419" sz="2000">
                <a:solidFill>
                  <a:schemeClr val="lt1"/>
                </a:solidFill>
                <a:latin typeface="Helvetica Neue Light"/>
                <a:ea typeface="Helvetica Neue Light"/>
                <a:cs typeface="Helvetica Neue Light"/>
                <a:sym typeface="Helvetica Neue Light"/>
              </a:rPr>
            </a:br>
            <a:r>
              <a:rPr lang="es-419" sz="1600">
                <a:solidFill>
                  <a:schemeClr val="lt1"/>
                </a:solidFill>
                <a:latin typeface="Helvetica Neue Light"/>
                <a:ea typeface="Helvetica Neue Light"/>
                <a:cs typeface="Helvetica Neue Light"/>
                <a:sym typeface="Helvetica Neue Light"/>
              </a:rPr>
              <a:t>💬 </a:t>
            </a:r>
            <a:r>
              <a:rPr lang="es-419" sz="1600" u="sng">
                <a:solidFill>
                  <a:schemeClr val="lt1"/>
                </a:solidFill>
                <a:latin typeface="Helvetica Neue Light"/>
                <a:ea typeface="Helvetica Neue Light"/>
                <a:cs typeface="Helvetica Neue Light"/>
                <a:sym typeface="Helvetica Neue Light"/>
              </a:rPr>
              <a:t>CONTESTA EN EL CHAT</a:t>
            </a:r>
            <a:endParaRPr sz="2000">
              <a:solidFill>
                <a:srgbClr val="E8E7E3"/>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chemeClr val="dk1"/>
              </a:buClr>
              <a:buSzPts val="3600"/>
              <a:buFont typeface="Arial"/>
              <a:buNone/>
            </a:pPr>
            <a:r>
              <a:t/>
            </a:r>
            <a:endParaRPr i="1" sz="2000">
              <a:solidFill>
                <a:schemeClr val="lt1"/>
              </a:solidFill>
              <a:latin typeface="Didact Gothic"/>
              <a:ea typeface="Didact Gothic"/>
              <a:cs typeface="Didact Gothic"/>
              <a:sym typeface="Didact Gothic"/>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E8E7E3"/>
              </a:solidFill>
              <a:latin typeface="Helvetica Neue Light"/>
              <a:ea typeface="Helvetica Neue Light"/>
              <a:cs typeface="Helvetica Neue Light"/>
              <a:sym typeface="Helvetica Neue Light"/>
            </a:endParaRPr>
          </a:p>
        </p:txBody>
      </p:sp>
      <p:pic>
        <p:nvPicPr>
          <p:cNvPr id="189" name="Google Shape;189;p27"/>
          <p:cNvPicPr preferRelativeResize="0"/>
          <p:nvPr/>
        </p:nvPicPr>
        <p:blipFill rotWithShape="1">
          <a:blip r:embed="rId4">
            <a:alphaModFix/>
          </a:blip>
          <a:srcRect b="0" l="0" r="0" t="0"/>
          <a:stretch/>
        </p:blipFill>
        <p:spPr>
          <a:xfrm>
            <a:off x="3831925" y="280675"/>
            <a:ext cx="1186525" cy="1186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3" name="Shape 193"/>
        <p:cNvGrpSpPr/>
        <p:nvPr/>
      </p:nvGrpSpPr>
      <p:grpSpPr>
        <a:xfrm>
          <a:off x="0" y="0"/>
          <a:ext cx="0" cy="0"/>
          <a:chOff x="0" y="0"/>
          <a:chExt cx="0" cy="0"/>
        </a:xfrm>
      </p:grpSpPr>
      <p:sp>
        <p:nvSpPr>
          <p:cNvPr id="194" name="Google Shape;194;p28"/>
          <p:cNvSpPr txBox="1"/>
          <p:nvPr/>
        </p:nvSpPr>
        <p:spPr>
          <a:xfrm>
            <a:off x="852163" y="978225"/>
            <a:ext cx="7146000" cy="279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t/>
            </a:r>
            <a:endParaRPr b="0" i="0" sz="3000" u="none" cap="none" strike="noStrike">
              <a:solidFill>
                <a:srgbClr val="E8E7E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rPr b="0" i="1" lang="es-419" sz="3000" u="none" cap="none" strike="noStrike">
                <a:solidFill>
                  <a:srgbClr val="EEFF41"/>
                </a:solidFill>
                <a:latin typeface="Anton"/>
                <a:ea typeface="Anton"/>
                <a:cs typeface="Anton"/>
                <a:sym typeface="Anton"/>
              </a:rPr>
              <a:t>¡</a:t>
            </a:r>
            <a:r>
              <a:rPr i="1" lang="es-419" sz="3000">
                <a:solidFill>
                  <a:srgbClr val="EEFF41"/>
                </a:solidFill>
                <a:latin typeface="Anton"/>
                <a:ea typeface="Anton"/>
                <a:cs typeface="Anton"/>
                <a:sym typeface="Anton"/>
              </a:rPr>
              <a:t>REPASO CON UNA ENCUESTA</a:t>
            </a:r>
            <a:r>
              <a:rPr b="0" i="1" lang="es-419" sz="3000" u="none" cap="none" strike="noStrike">
                <a:solidFill>
                  <a:srgbClr val="EEFF41"/>
                </a:solidFill>
                <a:latin typeface="Anton"/>
                <a:ea typeface="Anton"/>
                <a:cs typeface="Anton"/>
                <a:sym typeface="Anton"/>
              </a:rPr>
              <a:t>!</a:t>
            </a:r>
            <a:endParaRPr b="0" i="1" sz="3000" u="none" cap="none" strike="noStrike">
              <a:solidFill>
                <a:srgbClr val="EEFF41"/>
              </a:solidFill>
              <a:latin typeface="Didact Gothic"/>
              <a:ea typeface="Didact Gothic"/>
              <a:cs typeface="Didact Gothic"/>
              <a:sym typeface="Didact Gothic"/>
            </a:endParaRPr>
          </a:p>
          <a:p>
            <a:pPr indent="0" lvl="0" marL="0" marR="0" rtl="0" algn="ctr">
              <a:lnSpc>
                <a:spcPct val="100000"/>
              </a:lnSpc>
              <a:spcBef>
                <a:spcPts val="1000"/>
              </a:spcBef>
              <a:spcAft>
                <a:spcPts val="0"/>
              </a:spcAft>
              <a:buClr>
                <a:srgbClr val="000000"/>
              </a:buClr>
              <a:buSzPts val="2200"/>
              <a:buFont typeface="Arial"/>
              <a:buNone/>
            </a:pPr>
            <a:r>
              <a:rPr i="1" lang="es-419" sz="2200">
                <a:solidFill>
                  <a:schemeClr val="lt1"/>
                </a:solidFill>
                <a:latin typeface="Helvetica Neue Light"/>
                <a:ea typeface="Helvetica Neue Light"/>
                <a:cs typeface="Helvetica Neue Light"/>
                <a:sym typeface="Helvetica Neue Light"/>
              </a:rPr>
              <a:t>Vamos a ver cuatro situaciones en las que tendríamos que elegir si usar vistas o tablas. Veamos que quedó de los beneficios de las vistas, que vimos en la clase de objetos.</a:t>
            </a:r>
            <a:endParaRPr b="0" i="1" sz="2200" u="none" cap="none" strike="noStrike">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chemeClr val="dk1"/>
              </a:buClr>
              <a:buSzPts val="3600"/>
              <a:buFont typeface="Arial"/>
              <a:buNone/>
            </a:pPr>
            <a:r>
              <a:t/>
            </a:r>
            <a:endParaRPr b="0" i="1" sz="2000" u="none" cap="none" strike="noStrike">
              <a:solidFill>
                <a:schemeClr val="lt1"/>
              </a:solidFill>
              <a:latin typeface="Didact Gothic"/>
              <a:ea typeface="Didact Gothic"/>
              <a:cs typeface="Didact Gothic"/>
              <a:sym typeface="Didact Gothic"/>
            </a:endParaRPr>
          </a:p>
          <a:p>
            <a:pPr indent="0" lvl="0" marL="0" marR="0" rtl="0" algn="ctr">
              <a:lnSpc>
                <a:spcPct val="100000"/>
              </a:lnSpc>
              <a:spcBef>
                <a:spcPts val="0"/>
              </a:spcBef>
              <a:spcAft>
                <a:spcPts val="0"/>
              </a:spcAft>
              <a:buClr>
                <a:srgbClr val="000000"/>
              </a:buClr>
              <a:buSzPts val="2000"/>
              <a:buFont typeface="Arial"/>
              <a:buNone/>
            </a:pPr>
            <a:r>
              <a:rPr b="0" i="0" lang="es-419" sz="2000" u="none" cap="none" strike="noStrike">
                <a:solidFill>
                  <a:schemeClr val="lt1"/>
                </a:solidFill>
                <a:latin typeface="Helvetica Neue Light"/>
                <a:ea typeface="Helvetica Neue Light"/>
                <a:cs typeface="Helvetica Neue Light"/>
                <a:sym typeface="Helvetica Neue Light"/>
              </a:rPr>
              <a:t>¿</a:t>
            </a:r>
            <a:r>
              <a:rPr lang="es-419" sz="2000">
                <a:solidFill>
                  <a:schemeClr val="lt1"/>
                </a:solidFill>
                <a:latin typeface="Helvetica Neue Light"/>
                <a:ea typeface="Helvetica Neue Light"/>
                <a:cs typeface="Helvetica Neue Light"/>
                <a:sym typeface="Helvetica Neue Light"/>
              </a:rPr>
              <a:t>VISTA O TABLA</a:t>
            </a:r>
            <a:r>
              <a:rPr b="0" i="0" lang="es-419" sz="2000" u="none" cap="none" strike="noStrike">
                <a:solidFill>
                  <a:schemeClr val="lt1"/>
                </a:solidFill>
                <a:latin typeface="Helvetica Neue Light"/>
                <a:ea typeface="Helvetica Neue Light"/>
                <a:cs typeface="Helvetica Neue Light"/>
                <a:sym typeface="Helvetica Neue Light"/>
              </a:rPr>
              <a:t>?</a:t>
            </a:r>
            <a:br>
              <a:rPr b="0" i="0" lang="es-419" sz="2000" u="none" cap="none" strike="noStrike">
                <a:solidFill>
                  <a:schemeClr val="lt1"/>
                </a:solidFill>
                <a:latin typeface="Helvetica Neue Light"/>
                <a:ea typeface="Helvetica Neue Light"/>
                <a:cs typeface="Helvetica Neue Light"/>
                <a:sym typeface="Helvetica Neue Light"/>
              </a:rPr>
            </a:br>
            <a:r>
              <a:rPr b="0" i="0" lang="es-419" sz="1600" u="sng" cap="none" strike="noStrike">
                <a:solidFill>
                  <a:schemeClr val="lt1"/>
                </a:solidFill>
                <a:latin typeface="Helvetica Neue Light"/>
                <a:ea typeface="Helvetica Neue Light"/>
                <a:cs typeface="Helvetica Neue Light"/>
                <a:sym typeface="Helvetica Neue Light"/>
              </a:rPr>
              <a:t>CONTESTA LA ENCUESTA DE ZOOM</a:t>
            </a:r>
            <a:endParaRPr b="0" i="0" sz="2000" u="none" cap="none" strike="noStrike">
              <a:solidFill>
                <a:srgbClr val="E8E7E3"/>
              </a:solidFill>
              <a:latin typeface="Helvetica Neue Light"/>
              <a:ea typeface="Helvetica Neue Light"/>
              <a:cs typeface="Helvetica Neue Light"/>
              <a:sym typeface="Helvetica Neue Light"/>
            </a:endParaRPr>
          </a:p>
        </p:txBody>
      </p:sp>
      <p:pic>
        <p:nvPicPr>
          <p:cNvPr id="195" name="Google Shape;195;p28"/>
          <p:cNvPicPr preferRelativeResize="0"/>
          <p:nvPr/>
        </p:nvPicPr>
        <p:blipFill rotWithShape="1">
          <a:blip r:embed="rId4">
            <a:alphaModFix/>
          </a:blip>
          <a:srcRect b="0" l="0" r="0" t="0"/>
          <a:stretch/>
        </p:blipFill>
        <p:spPr>
          <a:xfrm>
            <a:off x="3939537" y="4265175"/>
            <a:ext cx="971275" cy="717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9" name="Shape 199"/>
        <p:cNvGrpSpPr/>
        <p:nvPr/>
      </p:nvGrpSpPr>
      <p:grpSpPr>
        <a:xfrm>
          <a:off x="0" y="0"/>
          <a:ext cx="0" cy="0"/>
          <a:chOff x="0" y="0"/>
          <a:chExt cx="0" cy="0"/>
        </a:xfrm>
      </p:grpSpPr>
      <p:sp>
        <p:nvSpPr>
          <p:cNvPr id="200" name="Google Shape;200;p29"/>
          <p:cNvSpPr txBox="1"/>
          <p:nvPr/>
        </p:nvSpPr>
        <p:spPr>
          <a:xfrm>
            <a:off x="2187450" y="1848600"/>
            <a:ext cx="4802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E0FF00"/>
                </a:solidFill>
                <a:latin typeface="Anton"/>
                <a:ea typeface="Anton"/>
                <a:cs typeface="Anton"/>
                <a:sym typeface="Anton"/>
              </a:rPr>
              <a:t>BENEFICIOS</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0"/>
          <p:cNvSpPr txBox="1"/>
          <p:nvPr/>
        </p:nvSpPr>
        <p:spPr>
          <a:xfrm>
            <a:off x="423450" y="1259375"/>
            <a:ext cx="8297100" cy="1392900"/>
          </a:xfrm>
          <a:prstGeom prst="rect">
            <a:avLst/>
          </a:prstGeom>
          <a:noFill/>
          <a:ln>
            <a:noFill/>
          </a:ln>
        </p:spPr>
        <p:txBody>
          <a:bodyPr anchorCtr="0" anchor="t" bIns="91425" lIns="91425" spcFirstLastPara="1" rIns="91425" wrap="square" tIns="91425">
            <a:noAutofit/>
          </a:bodyPr>
          <a:lstStyle/>
          <a:p>
            <a:pPr indent="-349250" lvl="0" marL="457200" marR="38100" rtl="0" algn="l">
              <a:lnSpc>
                <a:spcPct val="150000"/>
              </a:lnSpc>
              <a:spcBef>
                <a:spcPts val="0"/>
              </a:spcBef>
              <a:spcAft>
                <a:spcPts val="0"/>
              </a:spcAft>
              <a:buClr>
                <a:srgbClr val="3CEFAB"/>
              </a:buClr>
              <a:buSzPts val="1900"/>
              <a:buFont typeface="Arial"/>
              <a:buChar char="●"/>
            </a:pPr>
            <a:r>
              <a:rPr b="1" i="0" lang="es-419" sz="1900" u="none" cap="none" strike="noStrike">
                <a:solidFill>
                  <a:schemeClr val="dk1"/>
                </a:solidFill>
                <a:highlight>
                  <a:srgbClr val="3CEFAB"/>
                </a:highlight>
                <a:latin typeface="Helvetica Neue"/>
                <a:ea typeface="Helvetica Neue"/>
                <a:cs typeface="Helvetica Neue"/>
                <a:sym typeface="Helvetica Neue"/>
              </a:rPr>
              <a:t>Privacidad de la información:</a:t>
            </a:r>
            <a:r>
              <a:rPr b="0" i="0" lang="es-419" sz="1900" u="none" cap="none" strike="noStrike">
                <a:solidFill>
                  <a:schemeClr val="dk1"/>
                </a:solidFill>
                <a:latin typeface="Helvetica Neue Light"/>
                <a:ea typeface="Helvetica Neue Light"/>
                <a:cs typeface="Helvetica Neue Light"/>
                <a:sym typeface="Helvetica Neue Light"/>
              </a:rPr>
              <a:t> los usuarios podrán ver </a:t>
            </a:r>
            <a:r>
              <a:rPr lang="es-419" sz="1900">
                <a:solidFill>
                  <a:schemeClr val="dk1"/>
                </a:solidFill>
                <a:latin typeface="Helvetica Neue Light"/>
                <a:ea typeface="Helvetica Neue Light"/>
                <a:cs typeface="Helvetica Neue Light"/>
                <a:sym typeface="Helvetica Neue Light"/>
              </a:rPr>
              <a:t>sólo</a:t>
            </a:r>
            <a:r>
              <a:rPr b="0" i="0" lang="es-419" sz="1900" u="none" cap="none" strike="noStrike">
                <a:solidFill>
                  <a:schemeClr val="dk1"/>
                </a:solidFill>
                <a:latin typeface="Helvetica Neue Light"/>
                <a:ea typeface="Helvetica Neue Light"/>
                <a:cs typeface="Helvetica Neue Light"/>
                <a:sym typeface="Helvetica Neue Light"/>
              </a:rPr>
              <a:t> aquellos datos que creamos convenientes mostrar</a:t>
            </a:r>
            <a:r>
              <a:rPr lang="es-419" sz="1900">
                <a:solidFill>
                  <a:schemeClr val="dk1"/>
                </a:solidFill>
                <a:latin typeface="Helvetica Neue Light"/>
                <a:ea typeface="Helvetica Neue Light"/>
                <a:cs typeface="Helvetica Neue Light"/>
                <a:sym typeface="Helvetica Neue Light"/>
              </a:rPr>
              <a:t>, en otras palabras, mejora la seguridad de la DB</a:t>
            </a:r>
            <a:r>
              <a:rPr b="0" i="0" lang="es-419" sz="1900" u="none" cap="none" strike="noStrike">
                <a:solidFill>
                  <a:schemeClr val="dk1"/>
                </a:solidFill>
                <a:latin typeface="Helvetica Neue Light"/>
                <a:ea typeface="Helvetica Neue Light"/>
                <a:cs typeface="Helvetica Neue Light"/>
                <a:sym typeface="Helvetica Neue Light"/>
              </a:rPr>
              <a:t>.</a:t>
            </a:r>
            <a:endParaRPr b="0" i="0" sz="1900" u="none" cap="none" strike="noStrike">
              <a:solidFill>
                <a:schemeClr val="dk1"/>
              </a:solidFill>
              <a:latin typeface="Helvetica Neue Light"/>
              <a:ea typeface="Helvetica Neue Light"/>
              <a:cs typeface="Helvetica Neue Light"/>
              <a:sym typeface="Helvetica Neue Light"/>
            </a:endParaRPr>
          </a:p>
        </p:txBody>
      </p:sp>
      <p:pic>
        <p:nvPicPr>
          <p:cNvPr id="206" name="Google Shape;206;p3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07" name="Google Shape;207;p30"/>
          <p:cNvSpPr txBox="1"/>
          <p:nvPr/>
        </p:nvSpPr>
        <p:spPr>
          <a:xfrm>
            <a:off x="551902" y="356825"/>
            <a:ext cx="4667400" cy="71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1" lang="es-419" sz="3500" u="none" cap="none" strike="noStrike">
                <a:solidFill>
                  <a:srgbClr val="000000"/>
                </a:solidFill>
                <a:latin typeface="Anton"/>
                <a:ea typeface="Anton"/>
                <a:cs typeface="Anton"/>
                <a:sym typeface="Anton"/>
              </a:rPr>
              <a:t>VISTAS: beneficios</a:t>
            </a:r>
            <a:endParaRPr b="0" i="0" sz="3500" u="none" cap="none" strike="noStrike">
              <a:solidFill>
                <a:srgbClr val="000000"/>
              </a:solidFill>
              <a:latin typeface="Arial"/>
              <a:ea typeface="Arial"/>
              <a:cs typeface="Arial"/>
              <a:sym typeface="Arial"/>
            </a:endParaRPr>
          </a:p>
        </p:txBody>
      </p:sp>
      <p:sp>
        <p:nvSpPr>
          <p:cNvPr id="208" name="Google Shape;208;p30"/>
          <p:cNvSpPr txBox="1"/>
          <p:nvPr/>
        </p:nvSpPr>
        <p:spPr>
          <a:xfrm>
            <a:off x="423450" y="2726678"/>
            <a:ext cx="8415600" cy="1793100"/>
          </a:xfrm>
          <a:prstGeom prst="rect">
            <a:avLst/>
          </a:prstGeom>
          <a:noFill/>
          <a:ln>
            <a:noFill/>
          </a:ln>
        </p:spPr>
        <p:txBody>
          <a:bodyPr anchorCtr="0" anchor="t" bIns="91425" lIns="91425" spcFirstLastPara="1" rIns="91425" wrap="square" tIns="91425">
            <a:spAutoFit/>
          </a:bodyPr>
          <a:lstStyle/>
          <a:p>
            <a:pPr indent="-349250" lvl="0" marL="457200" marR="38100" rtl="0" algn="l">
              <a:lnSpc>
                <a:spcPct val="150000"/>
              </a:lnSpc>
              <a:spcBef>
                <a:spcPts val="1000"/>
              </a:spcBef>
              <a:spcAft>
                <a:spcPts val="0"/>
              </a:spcAft>
              <a:buClr>
                <a:srgbClr val="3CEFAB"/>
              </a:buClr>
              <a:buSzPts val="1900"/>
              <a:buChar char="●"/>
            </a:pPr>
            <a:r>
              <a:rPr b="1" lang="es-419" sz="1900">
                <a:solidFill>
                  <a:schemeClr val="dk1"/>
                </a:solidFill>
                <a:highlight>
                  <a:srgbClr val="3CEFAB"/>
                </a:highlight>
                <a:latin typeface="Helvetica Neue"/>
                <a:ea typeface="Helvetica Neue"/>
                <a:cs typeface="Helvetica Neue"/>
                <a:sym typeface="Helvetica Neue"/>
              </a:rPr>
              <a:t>Dinamismo para adaptarnos</a:t>
            </a:r>
            <a:r>
              <a:rPr b="1" lang="es-419" sz="1900">
                <a:solidFill>
                  <a:schemeClr val="dk1"/>
                </a:solidFill>
                <a:highlight>
                  <a:srgbClr val="3CEFAB"/>
                </a:highlight>
                <a:latin typeface="Helvetica Neue"/>
                <a:ea typeface="Helvetica Neue"/>
                <a:cs typeface="Helvetica Neue"/>
                <a:sym typeface="Helvetica Neue"/>
              </a:rPr>
              <a:t>:</a:t>
            </a:r>
            <a:r>
              <a:rPr lang="es-419" sz="1900">
                <a:solidFill>
                  <a:schemeClr val="dk1"/>
                </a:solidFill>
                <a:latin typeface="Helvetica Neue Light"/>
                <a:ea typeface="Helvetica Neue Light"/>
                <a:cs typeface="Helvetica Neue Light"/>
                <a:sym typeface="Helvetica Neue Light"/>
              </a:rPr>
              <a:t> Poder re-adaptar tablas ya creadas sin tener un impacto grande en los procesos ya existentes nos permite </a:t>
            </a:r>
            <a:r>
              <a:rPr lang="es-419" sz="1900">
                <a:solidFill>
                  <a:schemeClr val="dk1"/>
                </a:solidFill>
                <a:latin typeface="Helvetica Neue Light"/>
                <a:ea typeface="Helvetica Neue Light"/>
                <a:cs typeface="Helvetica Neue Light"/>
                <a:sym typeface="Helvetica Neue Light"/>
              </a:rPr>
              <a:t>modificar</a:t>
            </a:r>
            <a:r>
              <a:rPr lang="es-419" sz="1900">
                <a:solidFill>
                  <a:schemeClr val="dk1"/>
                </a:solidFill>
                <a:latin typeface="Helvetica Neue Light"/>
                <a:ea typeface="Helvetica Neue Light"/>
                <a:cs typeface="Helvetica Neue Light"/>
                <a:sym typeface="Helvetica Neue Light"/>
              </a:rPr>
              <a:t> virtualmente algunas tablas para ver </a:t>
            </a:r>
            <a:r>
              <a:rPr lang="es-419" sz="1900">
                <a:solidFill>
                  <a:schemeClr val="dk1"/>
                </a:solidFill>
                <a:latin typeface="Helvetica Neue Light"/>
                <a:ea typeface="Helvetica Neue Light"/>
                <a:cs typeface="Helvetica Neue Light"/>
                <a:sym typeface="Helvetica Neue Light"/>
              </a:rPr>
              <a:t>cómo</a:t>
            </a:r>
            <a:r>
              <a:rPr lang="es-419" sz="1900">
                <a:solidFill>
                  <a:schemeClr val="dk1"/>
                </a:solidFill>
                <a:latin typeface="Helvetica Neue Light"/>
                <a:ea typeface="Helvetica Neue Light"/>
                <a:cs typeface="Helvetica Neue Light"/>
                <a:sym typeface="Helvetica Neue Light"/>
              </a:rPr>
              <a:t> </a:t>
            </a:r>
            <a:r>
              <a:rPr lang="es-419" sz="1900">
                <a:solidFill>
                  <a:schemeClr val="dk1"/>
                </a:solidFill>
                <a:latin typeface="Helvetica Neue Light"/>
                <a:ea typeface="Helvetica Neue Light"/>
                <a:cs typeface="Helvetica Neue Light"/>
                <a:sym typeface="Helvetica Neue Light"/>
              </a:rPr>
              <a:t>funcionan</a:t>
            </a:r>
            <a:r>
              <a:rPr lang="es-419" sz="1900">
                <a:solidFill>
                  <a:schemeClr val="dk1"/>
                </a:solidFill>
                <a:latin typeface="Helvetica Neue Light"/>
                <a:ea typeface="Helvetica Neue Light"/>
                <a:cs typeface="Helvetica Neue Light"/>
                <a:sym typeface="Helvetica Neue Light"/>
              </a:rPr>
              <a:t> algunos cambios, sin afectar nuestra base de datos.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12" name="Shape 212"/>
        <p:cNvGrpSpPr/>
        <p:nvPr/>
      </p:nvGrpSpPr>
      <p:grpSpPr>
        <a:xfrm>
          <a:off x="0" y="0"/>
          <a:ext cx="0" cy="0"/>
          <a:chOff x="0" y="0"/>
          <a:chExt cx="0" cy="0"/>
        </a:xfrm>
      </p:grpSpPr>
      <p:pic>
        <p:nvPicPr>
          <p:cNvPr id="213" name="Google Shape;213;p3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14" name="Google Shape;214;p31"/>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1" lang="es-419" sz="2600" u="none" cap="none" strike="noStrike">
                <a:solidFill>
                  <a:srgbClr val="000000"/>
                </a:solidFill>
                <a:latin typeface="Anton"/>
                <a:ea typeface="Anton"/>
                <a:cs typeface="Anton"/>
                <a:sym typeface="Anton"/>
              </a:rPr>
              <a:t>Uso de Tablas versus Vistas</a:t>
            </a:r>
            <a:endParaRPr b="0" i="0" sz="2600" u="none" cap="none" strike="noStrike">
              <a:solidFill>
                <a:srgbClr val="000000"/>
              </a:solidFill>
              <a:latin typeface="Arial"/>
              <a:ea typeface="Arial"/>
              <a:cs typeface="Arial"/>
              <a:sym typeface="Arial"/>
            </a:endParaRPr>
          </a:p>
        </p:txBody>
      </p:sp>
      <p:pic>
        <p:nvPicPr>
          <p:cNvPr id="215" name="Google Shape;215;p31"/>
          <p:cNvPicPr preferRelativeResize="0"/>
          <p:nvPr/>
        </p:nvPicPr>
        <p:blipFill rotWithShape="1">
          <a:blip r:embed="rId4">
            <a:alphaModFix/>
          </a:blip>
          <a:srcRect b="0" l="0" r="0" t="0"/>
          <a:stretch/>
        </p:blipFill>
        <p:spPr>
          <a:xfrm>
            <a:off x="7120287" y="356825"/>
            <a:ext cx="1634174" cy="639850"/>
          </a:xfrm>
          <a:prstGeom prst="rect">
            <a:avLst/>
          </a:prstGeom>
          <a:noFill/>
          <a:ln>
            <a:noFill/>
          </a:ln>
        </p:spPr>
      </p:pic>
      <p:graphicFrame>
        <p:nvGraphicFramePr>
          <p:cNvPr id="216" name="Google Shape;216;p31"/>
          <p:cNvGraphicFramePr/>
          <p:nvPr/>
        </p:nvGraphicFramePr>
        <p:xfrm>
          <a:off x="952500" y="1428750"/>
          <a:ext cx="3000000" cy="3000000"/>
        </p:xfrm>
        <a:graphic>
          <a:graphicData uri="http://schemas.openxmlformats.org/drawingml/2006/table">
            <a:tbl>
              <a:tblPr>
                <a:noFill/>
                <a:tableStyleId>{B497F91D-9929-43E8-B6BA-1ECC324462A1}</a:tableStyleId>
              </a:tblPr>
              <a:tblGrid>
                <a:gridCol w="4120025"/>
                <a:gridCol w="3118975"/>
              </a:tblGrid>
              <a:tr h="381000">
                <a:tc>
                  <a:txBody>
                    <a:bodyPr/>
                    <a:lstStyle/>
                    <a:p>
                      <a:pPr indent="0" lvl="0" marL="0" rtl="0" algn="l">
                        <a:spcBef>
                          <a:spcPts val="0"/>
                        </a:spcBef>
                        <a:spcAft>
                          <a:spcPts val="0"/>
                        </a:spcAft>
                        <a:buNone/>
                      </a:pPr>
                      <a:r>
                        <a:rPr b="1" lang="es-419" sz="1800"/>
                        <a:t>Datos a guardar</a:t>
                      </a:r>
                      <a:endParaRPr b="1" sz="1800"/>
                    </a:p>
                  </a:txBody>
                  <a:tcPr marT="91425" marB="91425" marR="91425" marL="91425"/>
                </a:tc>
                <a:tc>
                  <a:txBody>
                    <a:bodyPr/>
                    <a:lstStyle/>
                    <a:p>
                      <a:pPr indent="0" lvl="0" marL="0" rtl="0" algn="l">
                        <a:spcBef>
                          <a:spcPts val="0"/>
                        </a:spcBef>
                        <a:spcAft>
                          <a:spcPts val="0"/>
                        </a:spcAft>
                        <a:buNone/>
                      </a:pPr>
                      <a:r>
                        <a:rPr b="1" lang="es-419" sz="1800"/>
                        <a:t>Mejor objeto</a:t>
                      </a:r>
                      <a:endParaRPr b="1" sz="1800"/>
                    </a:p>
                  </a:txBody>
                  <a:tcPr marT="91425" marB="91425" marR="91425" marL="91425"/>
                </a:tc>
              </a:tr>
              <a:tr h="381000">
                <a:tc>
                  <a:txBody>
                    <a:bodyPr/>
                    <a:lstStyle/>
                    <a:p>
                      <a:pPr indent="0" lvl="0" marL="0" rtl="0" algn="l">
                        <a:spcBef>
                          <a:spcPts val="0"/>
                        </a:spcBef>
                        <a:spcAft>
                          <a:spcPts val="0"/>
                        </a:spcAft>
                        <a:buNone/>
                      </a:pPr>
                      <a:r>
                        <a:rPr lang="es-419"/>
                        <a:t>Datos que no estan en nuestra DB, osea que serian una fuente principal de informacion</a:t>
                      </a:r>
                      <a:endParaRPr/>
                    </a:p>
                  </a:txBody>
                  <a:tcPr marT="91425" marB="91425" marR="91425" marL="91425"/>
                </a:tc>
                <a:tc>
                  <a:txBody>
                    <a:bodyPr/>
                    <a:lstStyle/>
                    <a:p>
                      <a:pPr indent="0" lvl="0" marL="0" rtl="0" algn="ctr">
                        <a:spcBef>
                          <a:spcPts val="0"/>
                        </a:spcBef>
                        <a:spcAft>
                          <a:spcPts val="0"/>
                        </a:spcAft>
                        <a:buNone/>
                      </a:pPr>
                      <a:r>
                        <a:rPr lang="es-419"/>
                        <a:t>Tablas</a:t>
                      </a:r>
                      <a:endParaRPr/>
                    </a:p>
                  </a:txBody>
                  <a:tcPr marT="91425" marB="91425" marR="91425" marL="91425"/>
                </a:tc>
              </a:tr>
              <a:tr h="381000">
                <a:tc>
                  <a:txBody>
                    <a:bodyPr/>
                    <a:lstStyle/>
                    <a:p>
                      <a:pPr indent="0" lvl="0" marL="0" rtl="0" algn="l">
                        <a:spcBef>
                          <a:spcPts val="0"/>
                        </a:spcBef>
                        <a:spcAft>
                          <a:spcPts val="0"/>
                        </a:spcAft>
                        <a:buNone/>
                      </a:pPr>
                      <a:r>
                        <a:rPr lang="es-419"/>
                        <a:t>Datos de agregaciones de tablas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419"/>
                        <a:t>Vistas</a:t>
                      </a:r>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s-419"/>
                        <a:t>Datos que estan en nuestro DB, pero son muy complejos o PII</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419"/>
                        <a:t>Vistas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s-419"/>
                        <a:t>Re-versiones de una tabla (para migraciones o para cambiar nombres de columnas)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419"/>
                        <a:t>Vistas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s-419"/>
                        <a:t>Para guardar queries que usamos recurrentemente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419"/>
                        <a:t>Vistas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60" name="Shape 60"/>
        <p:cNvGrpSpPr/>
        <p:nvPr/>
      </p:nvGrpSpPr>
      <p:grpSpPr>
        <a:xfrm>
          <a:off x="0" y="0"/>
          <a:ext cx="0" cy="0"/>
          <a:chOff x="0" y="0"/>
          <a:chExt cx="0" cy="0"/>
        </a:xfrm>
      </p:grpSpPr>
      <p:sp>
        <p:nvSpPr>
          <p:cNvPr id="61" name="Google Shape;61;p14"/>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62" name="Google Shape;62;p14"/>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63" name="Google Shape;63;p14"/>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220" name="Shape 220"/>
        <p:cNvGrpSpPr/>
        <p:nvPr/>
      </p:nvGrpSpPr>
      <p:grpSpPr>
        <a:xfrm>
          <a:off x="0" y="0"/>
          <a:ext cx="0" cy="0"/>
          <a:chOff x="0" y="0"/>
          <a:chExt cx="0" cy="0"/>
        </a:xfrm>
      </p:grpSpPr>
      <p:sp>
        <p:nvSpPr>
          <p:cNvPr id="221" name="Google Shape;221;p32"/>
          <p:cNvSpPr txBox="1"/>
          <p:nvPr/>
        </p:nvSpPr>
        <p:spPr>
          <a:xfrm>
            <a:off x="1398000" y="1830275"/>
            <a:ext cx="6348000" cy="1388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¡VAMOS A PRACTICAR UN POCO!</a:t>
            </a:r>
            <a:endParaRPr b="0" i="1" sz="3600" u="none" cap="none" strike="noStrike">
              <a:solidFill>
                <a:srgbClr val="121212"/>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3600"/>
              <a:buFont typeface="Arial"/>
              <a:buNone/>
            </a:pPr>
            <a:r>
              <a:rPr i="1" lang="es-419" sz="2200">
                <a:solidFill>
                  <a:srgbClr val="121212"/>
                </a:solidFill>
                <a:latin typeface="Anton"/>
                <a:ea typeface="Anton"/>
                <a:cs typeface="Anton"/>
                <a:sym typeface="Anton"/>
              </a:rPr>
              <a:t>CODE PARTE 1</a:t>
            </a:r>
            <a:endParaRPr i="1" sz="2200">
              <a:solidFill>
                <a:srgbClr val="121212"/>
              </a:solidFill>
              <a:latin typeface="Anton"/>
              <a:ea typeface="Anton"/>
              <a:cs typeface="Anton"/>
              <a:sym typeface="Anton"/>
            </a:endParaRPr>
          </a:p>
        </p:txBody>
      </p:sp>
      <p:pic>
        <p:nvPicPr>
          <p:cNvPr id="222" name="Google Shape;222;p3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6" name="Shape 226"/>
        <p:cNvGrpSpPr/>
        <p:nvPr/>
      </p:nvGrpSpPr>
      <p:grpSpPr>
        <a:xfrm>
          <a:off x="0" y="0"/>
          <a:ext cx="0" cy="0"/>
          <a:chOff x="0" y="0"/>
          <a:chExt cx="0" cy="0"/>
        </a:xfrm>
      </p:grpSpPr>
      <p:sp>
        <p:nvSpPr>
          <p:cNvPr id="227" name="Google Shape;227;p33"/>
          <p:cNvSpPr txBox="1"/>
          <p:nvPr/>
        </p:nvSpPr>
        <p:spPr>
          <a:xfrm>
            <a:off x="2187450" y="1848600"/>
            <a:ext cx="4802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E0FF00"/>
                </a:solidFill>
                <a:latin typeface="Anton"/>
                <a:ea typeface="Anton"/>
                <a:cs typeface="Anton"/>
                <a:sym typeface="Anton"/>
              </a:rPr>
              <a:t>MODIFICAR UNA VISTA EXISTENTE</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4"/>
          <p:cNvSpPr/>
          <p:nvPr/>
        </p:nvSpPr>
        <p:spPr>
          <a:xfrm>
            <a:off x="5600475" y="350"/>
            <a:ext cx="3543600" cy="5143500"/>
          </a:xfrm>
          <a:prstGeom prst="rect">
            <a:avLst/>
          </a:prstGeom>
          <a:gradFill>
            <a:gsLst>
              <a:gs pos="0">
                <a:srgbClr val="696969"/>
              </a:gs>
              <a:gs pos="100000">
                <a:srgbClr val="1D1D1D"/>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3" name="Google Shape;233;p3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34" name="Google Shape;234;p34"/>
          <p:cNvSpPr txBox="1"/>
          <p:nvPr/>
        </p:nvSpPr>
        <p:spPr>
          <a:xfrm>
            <a:off x="304125" y="345125"/>
            <a:ext cx="7018200" cy="71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1" lang="es-419" sz="3000" u="none" cap="none" strike="noStrike">
                <a:solidFill>
                  <a:srgbClr val="000000"/>
                </a:solidFill>
                <a:latin typeface="Anton"/>
                <a:ea typeface="Anton"/>
                <a:cs typeface="Anton"/>
                <a:sym typeface="Anton"/>
              </a:rPr>
              <a:t>MODIFICAR UNA VISTA EXISTENTE</a:t>
            </a:r>
            <a:endParaRPr b="0" i="0" sz="3000" u="none" cap="none" strike="noStrike">
              <a:solidFill>
                <a:srgbClr val="000000"/>
              </a:solidFill>
              <a:latin typeface="Arial"/>
              <a:ea typeface="Arial"/>
              <a:cs typeface="Arial"/>
              <a:sym typeface="Arial"/>
            </a:endParaRPr>
          </a:p>
        </p:txBody>
      </p:sp>
      <p:sp>
        <p:nvSpPr>
          <p:cNvPr id="235" name="Google Shape;235;p34"/>
          <p:cNvSpPr txBox="1"/>
          <p:nvPr/>
        </p:nvSpPr>
        <p:spPr>
          <a:xfrm>
            <a:off x="549625" y="990725"/>
            <a:ext cx="4875900" cy="3466200"/>
          </a:xfrm>
          <a:prstGeom prst="rect">
            <a:avLst/>
          </a:prstGeom>
          <a:noFill/>
          <a:ln>
            <a:noFill/>
          </a:ln>
        </p:spPr>
        <p:txBody>
          <a:bodyPr anchorCtr="0" anchor="t" bIns="91425" lIns="91425" spcFirstLastPara="1" rIns="91425" wrap="square" tIns="91425">
            <a:noAutofit/>
          </a:bodyPr>
          <a:lstStyle/>
          <a:p>
            <a:pPr indent="0" lvl="0" marL="0" marR="38100" rtl="0" algn="ctr">
              <a:lnSpc>
                <a:spcPct val="150000"/>
              </a:lnSpc>
              <a:spcBef>
                <a:spcPts val="0"/>
              </a:spcBef>
              <a:spcAft>
                <a:spcPts val="0"/>
              </a:spcAft>
              <a:buClr>
                <a:srgbClr val="000000"/>
              </a:buClr>
              <a:buSzPts val="1100"/>
              <a:buFont typeface="Arial"/>
              <a:buNone/>
            </a:pPr>
            <a:r>
              <a:rPr b="0" i="0" lang="es-419" sz="2100" u="none" cap="none" strike="noStrike">
                <a:solidFill>
                  <a:srgbClr val="000000"/>
                </a:solidFill>
                <a:latin typeface="Helvetica Neue Light"/>
                <a:ea typeface="Helvetica Neue Light"/>
                <a:cs typeface="Helvetica Neue Light"/>
                <a:sym typeface="Helvetica Neue Light"/>
              </a:rPr>
              <a:t>Las Vistas ya creadas, pueden ser modificadas de forma rápida, recurriendo a</a:t>
            </a:r>
            <a:br>
              <a:rPr b="0" i="0" lang="es-419" sz="2100" u="none" cap="none" strike="noStrike">
                <a:solidFill>
                  <a:srgbClr val="000000"/>
                </a:solidFill>
                <a:latin typeface="Helvetica Neue Light"/>
                <a:ea typeface="Helvetica Neue Light"/>
                <a:cs typeface="Helvetica Neue Light"/>
                <a:sym typeface="Helvetica Neue Light"/>
              </a:rPr>
            </a:br>
            <a:r>
              <a:rPr b="0" i="0" lang="es-419" sz="2100" u="none" cap="none" strike="noStrike">
                <a:solidFill>
                  <a:srgbClr val="000000"/>
                </a:solidFill>
                <a:highlight>
                  <a:srgbClr val="3CEFAB"/>
                </a:highlight>
                <a:latin typeface="Consolas"/>
                <a:ea typeface="Consolas"/>
                <a:cs typeface="Consolas"/>
                <a:sym typeface="Consolas"/>
              </a:rPr>
              <a:t>menú contextual &gt; Alter View..</a:t>
            </a:r>
            <a:r>
              <a:rPr b="0" i="0" lang="es-419" sz="2100" u="none" cap="none" strike="noStrike">
                <a:solidFill>
                  <a:srgbClr val="000000"/>
                </a:solidFill>
                <a:highlight>
                  <a:srgbClr val="3CEFAB"/>
                </a:highlight>
                <a:latin typeface="Helvetica Neue"/>
                <a:ea typeface="Helvetica Neue"/>
                <a:cs typeface="Helvetica Neue"/>
                <a:sym typeface="Helvetica Neue"/>
              </a:rPr>
              <a:t>.</a:t>
            </a:r>
            <a:endParaRPr b="0" i="0" sz="2100" u="none" cap="none" strike="noStrike">
              <a:solidFill>
                <a:srgbClr val="000000"/>
              </a:solidFill>
              <a:highlight>
                <a:srgbClr val="3CEFAB"/>
              </a:highlight>
              <a:latin typeface="Helvetica Neue"/>
              <a:ea typeface="Helvetica Neue"/>
              <a:cs typeface="Helvetica Neue"/>
              <a:sym typeface="Helvetica Neue"/>
            </a:endParaRPr>
          </a:p>
          <a:p>
            <a:pPr indent="0" lvl="0" marL="0" marR="38100" rtl="0" algn="ctr">
              <a:lnSpc>
                <a:spcPct val="150000"/>
              </a:lnSpc>
              <a:spcBef>
                <a:spcPts val="0"/>
              </a:spcBef>
              <a:spcAft>
                <a:spcPts val="0"/>
              </a:spcAft>
              <a:buClr>
                <a:srgbClr val="000000"/>
              </a:buClr>
              <a:buSzPts val="1100"/>
              <a:buFont typeface="Arial"/>
              <a:buNone/>
            </a:pPr>
            <a:r>
              <a:t/>
            </a:r>
            <a:endParaRPr b="0" i="0" sz="2100" u="none" cap="none" strike="noStrike">
              <a:solidFill>
                <a:srgbClr val="000000"/>
              </a:solidFill>
              <a:latin typeface="Helvetica Neue"/>
              <a:ea typeface="Helvetica Neue"/>
              <a:cs typeface="Helvetica Neue"/>
              <a:sym typeface="Helvetica Neue"/>
            </a:endParaRPr>
          </a:p>
          <a:p>
            <a:pPr indent="0" lvl="0" marL="0" marR="38100" rtl="0" algn="ctr">
              <a:lnSpc>
                <a:spcPct val="150000"/>
              </a:lnSpc>
              <a:spcBef>
                <a:spcPts val="0"/>
              </a:spcBef>
              <a:spcAft>
                <a:spcPts val="0"/>
              </a:spcAft>
              <a:buClr>
                <a:srgbClr val="000000"/>
              </a:buClr>
              <a:buSzPts val="1100"/>
              <a:buFont typeface="Arial"/>
              <a:buNone/>
            </a:pPr>
            <a:r>
              <a:rPr b="0" i="0" lang="es-419" sz="2100" u="none" cap="none" strike="noStrike">
                <a:solidFill>
                  <a:srgbClr val="000000"/>
                </a:solidFill>
                <a:latin typeface="Helvetica Neue Light"/>
                <a:ea typeface="Helvetica Neue Light"/>
                <a:cs typeface="Helvetica Neue Light"/>
                <a:sym typeface="Helvetica Neue Light"/>
              </a:rPr>
              <a:t>El código de la Vista será editado en una pestaña de Script.</a:t>
            </a:r>
            <a:endParaRPr b="0" i="0" sz="2100" u="none" cap="none" strike="noStrike">
              <a:solidFill>
                <a:srgbClr val="1E1E1E"/>
              </a:solidFill>
              <a:latin typeface="Helvetica Neue"/>
              <a:ea typeface="Helvetica Neue"/>
              <a:cs typeface="Helvetica Neue"/>
              <a:sym typeface="Helvetica Neue"/>
            </a:endParaRPr>
          </a:p>
        </p:txBody>
      </p:sp>
      <p:pic>
        <p:nvPicPr>
          <p:cNvPr id="236" name="Google Shape;236;p34"/>
          <p:cNvPicPr preferRelativeResize="0"/>
          <p:nvPr/>
        </p:nvPicPr>
        <p:blipFill>
          <a:blip r:embed="rId4">
            <a:alphaModFix/>
          </a:blip>
          <a:stretch>
            <a:fillRect/>
          </a:stretch>
        </p:blipFill>
        <p:spPr>
          <a:xfrm>
            <a:off x="6445875" y="350"/>
            <a:ext cx="2344011" cy="514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5"/>
          <p:cNvSpPr/>
          <p:nvPr/>
        </p:nvSpPr>
        <p:spPr>
          <a:xfrm>
            <a:off x="100" y="1939625"/>
            <a:ext cx="9144000" cy="3204300"/>
          </a:xfrm>
          <a:prstGeom prst="rect">
            <a:avLst/>
          </a:prstGeom>
          <a:gradFill>
            <a:gsLst>
              <a:gs pos="0">
                <a:srgbClr val="696969"/>
              </a:gs>
              <a:gs pos="100000">
                <a:srgbClr val="1D1D1D"/>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35"/>
          <p:cNvSpPr txBox="1"/>
          <p:nvPr/>
        </p:nvSpPr>
        <p:spPr>
          <a:xfrm>
            <a:off x="129300" y="119500"/>
            <a:ext cx="7018200" cy="71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1" lang="es-419" sz="3000" u="none" cap="none" strike="noStrike">
                <a:solidFill>
                  <a:srgbClr val="000000"/>
                </a:solidFill>
                <a:latin typeface="Anton"/>
                <a:ea typeface="Anton"/>
                <a:cs typeface="Anton"/>
                <a:sym typeface="Anton"/>
              </a:rPr>
              <a:t>MODIFICAR UNA VISTA EXISTENTE</a:t>
            </a:r>
            <a:endParaRPr b="0" i="0" sz="3000" u="none" cap="none" strike="noStrike">
              <a:solidFill>
                <a:srgbClr val="000000"/>
              </a:solidFill>
              <a:latin typeface="Arial"/>
              <a:ea typeface="Arial"/>
              <a:cs typeface="Arial"/>
              <a:sym typeface="Arial"/>
            </a:endParaRPr>
          </a:p>
        </p:txBody>
      </p:sp>
      <p:sp>
        <p:nvSpPr>
          <p:cNvPr id="243" name="Google Shape;243;p35"/>
          <p:cNvSpPr txBox="1"/>
          <p:nvPr/>
        </p:nvSpPr>
        <p:spPr>
          <a:xfrm>
            <a:off x="129288" y="910163"/>
            <a:ext cx="8821500" cy="948900"/>
          </a:xfrm>
          <a:prstGeom prst="rect">
            <a:avLst/>
          </a:prstGeom>
          <a:noFill/>
          <a:ln>
            <a:noFill/>
          </a:ln>
        </p:spPr>
        <p:txBody>
          <a:bodyPr anchorCtr="0" anchor="t" bIns="91425" lIns="91425" spcFirstLastPara="1" rIns="91425" wrap="square" tIns="91425">
            <a:noAutofit/>
          </a:bodyPr>
          <a:lstStyle/>
          <a:p>
            <a:pPr indent="0" lvl="0" marL="0" marR="38100" rtl="0" algn="just">
              <a:lnSpc>
                <a:spcPct val="150000"/>
              </a:lnSpc>
              <a:spcBef>
                <a:spcPts val="0"/>
              </a:spcBef>
              <a:spcAft>
                <a:spcPts val="0"/>
              </a:spcAft>
              <a:buClr>
                <a:srgbClr val="000000"/>
              </a:buClr>
              <a:buSzPts val="1100"/>
              <a:buFont typeface="Arial"/>
              <a:buNone/>
            </a:pPr>
            <a:r>
              <a:rPr b="0" i="0" lang="es-419" sz="2100" u="none" cap="none" strike="noStrike">
                <a:solidFill>
                  <a:srgbClr val="000000"/>
                </a:solidFill>
                <a:latin typeface="Helvetica Neue Light"/>
                <a:ea typeface="Helvetica Neue Light"/>
                <a:cs typeface="Helvetica Neue Light"/>
                <a:sym typeface="Helvetica Neue Light"/>
              </a:rPr>
              <a:t>Aplicando las modificaciones necesarias sobre este código, podremos ejecutarlo a través del botón </a:t>
            </a:r>
            <a:r>
              <a:rPr b="1" i="0" lang="es-419" sz="2100" u="none" cap="none" strike="noStrike">
                <a:solidFill>
                  <a:srgbClr val="000000"/>
                </a:solidFill>
                <a:highlight>
                  <a:srgbClr val="3CEFAB"/>
                </a:highlight>
                <a:latin typeface="Consolas"/>
                <a:ea typeface="Consolas"/>
                <a:cs typeface="Consolas"/>
                <a:sym typeface="Consolas"/>
              </a:rPr>
              <a:t>Apply</a:t>
            </a:r>
            <a:r>
              <a:rPr lang="es-419" sz="2100">
                <a:highlight>
                  <a:srgbClr val="3CEFAB"/>
                </a:highlight>
                <a:latin typeface="Helvetica Neue Light"/>
                <a:ea typeface="Helvetica Neue Light"/>
                <a:cs typeface="Helvetica Neue Light"/>
                <a:sym typeface="Helvetica Neue Light"/>
              </a:rPr>
              <a:t>.</a:t>
            </a:r>
            <a:endParaRPr b="0" i="0" sz="2100" u="none" cap="none" strike="noStrike">
              <a:solidFill>
                <a:srgbClr val="000000"/>
              </a:solidFill>
              <a:highlight>
                <a:srgbClr val="3CEFAB"/>
              </a:highlight>
              <a:latin typeface="Helvetica Neue Light"/>
              <a:ea typeface="Helvetica Neue Light"/>
              <a:cs typeface="Helvetica Neue Light"/>
              <a:sym typeface="Helvetica Neue Light"/>
            </a:endParaRPr>
          </a:p>
          <a:p>
            <a:pPr indent="0" lvl="0" marL="0" marR="38100" rtl="0" algn="ctr">
              <a:lnSpc>
                <a:spcPct val="150000"/>
              </a:lnSpc>
              <a:spcBef>
                <a:spcPts val="0"/>
              </a:spcBef>
              <a:spcAft>
                <a:spcPts val="0"/>
              </a:spcAft>
              <a:buClr>
                <a:srgbClr val="000000"/>
              </a:buClr>
              <a:buSzPts val="1100"/>
              <a:buFont typeface="Arial"/>
              <a:buNone/>
            </a:pPr>
            <a:r>
              <a:t/>
            </a:r>
            <a:endParaRPr b="0" i="0" sz="2100" u="none" cap="none" strike="noStrike">
              <a:solidFill>
                <a:srgbClr val="000000"/>
              </a:solidFill>
              <a:latin typeface="Helvetica Neue"/>
              <a:ea typeface="Helvetica Neue"/>
              <a:cs typeface="Helvetica Neue"/>
              <a:sym typeface="Helvetica Neue"/>
            </a:endParaRPr>
          </a:p>
          <a:p>
            <a:pPr indent="0" lvl="0" marL="0" marR="38100" rtl="0" algn="ctr">
              <a:lnSpc>
                <a:spcPct val="150000"/>
              </a:lnSpc>
              <a:spcBef>
                <a:spcPts val="0"/>
              </a:spcBef>
              <a:spcAft>
                <a:spcPts val="0"/>
              </a:spcAft>
              <a:buClr>
                <a:srgbClr val="000000"/>
              </a:buClr>
              <a:buSzPts val="1100"/>
              <a:buFont typeface="Arial"/>
              <a:buNone/>
            </a:pPr>
            <a:r>
              <a:t/>
            </a:r>
            <a:endParaRPr b="0" i="0" sz="2100" u="none" cap="none" strike="noStrike">
              <a:solidFill>
                <a:srgbClr val="1E1E1E"/>
              </a:solidFill>
              <a:latin typeface="Helvetica Neue"/>
              <a:ea typeface="Helvetica Neue"/>
              <a:cs typeface="Helvetica Neue"/>
              <a:sym typeface="Helvetica Neue"/>
            </a:endParaRPr>
          </a:p>
        </p:txBody>
      </p:sp>
      <p:pic>
        <p:nvPicPr>
          <p:cNvPr id="244" name="Google Shape;244;p35"/>
          <p:cNvPicPr preferRelativeResize="0"/>
          <p:nvPr/>
        </p:nvPicPr>
        <p:blipFill rotWithShape="1">
          <a:blip r:embed="rId3">
            <a:alphaModFix/>
          </a:blip>
          <a:srcRect b="0" l="0" r="0" t="0"/>
          <a:stretch/>
        </p:blipFill>
        <p:spPr>
          <a:xfrm>
            <a:off x="7538425" y="55944"/>
            <a:ext cx="1634174" cy="639850"/>
          </a:xfrm>
          <a:prstGeom prst="rect">
            <a:avLst/>
          </a:prstGeom>
          <a:noFill/>
          <a:ln>
            <a:noFill/>
          </a:ln>
        </p:spPr>
      </p:pic>
      <p:pic>
        <p:nvPicPr>
          <p:cNvPr id="245" name="Google Shape;245;p35"/>
          <p:cNvPicPr preferRelativeResize="0"/>
          <p:nvPr/>
        </p:nvPicPr>
        <p:blipFill>
          <a:blip r:embed="rId4">
            <a:alphaModFix/>
          </a:blip>
          <a:stretch>
            <a:fillRect/>
          </a:stretch>
        </p:blipFill>
        <p:spPr>
          <a:xfrm>
            <a:off x="1125550" y="2100759"/>
            <a:ext cx="6828975" cy="2858225"/>
          </a:xfrm>
          <a:prstGeom prst="rect">
            <a:avLst/>
          </a:prstGeom>
          <a:noFill/>
          <a:ln>
            <a:noFill/>
          </a:ln>
        </p:spPr>
      </p:pic>
      <p:sp>
        <p:nvSpPr>
          <p:cNvPr id="246" name="Google Shape;246;p35"/>
          <p:cNvSpPr/>
          <p:nvPr/>
        </p:nvSpPr>
        <p:spPr>
          <a:xfrm>
            <a:off x="6853875" y="4720975"/>
            <a:ext cx="628200" cy="249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FFFF"/>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0" name="Shape 250"/>
        <p:cNvGrpSpPr/>
        <p:nvPr/>
      </p:nvGrpSpPr>
      <p:grpSpPr>
        <a:xfrm>
          <a:off x="0" y="0"/>
          <a:ext cx="0" cy="0"/>
          <a:chOff x="0" y="0"/>
          <a:chExt cx="0" cy="0"/>
        </a:xfrm>
      </p:grpSpPr>
      <p:sp>
        <p:nvSpPr>
          <p:cNvPr id="251" name="Google Shape;251;p36"/>
          <p:cNvSpPr txBox="1"/>
          <p:nvPr/>
        </p:nvSpPr>
        <p:spPr>
          <a:xfrm>
            <a:off x="2187450" y="1848600"/>
            <a:ext cx="4802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E0FF00"/>
                </a:solidFill>
                <a:latin typeface="Anton"/>
                <a:ea typeface="Anton"/>
                <a:cs typeface="Anton"/>
                <a:sym typeface="Anton"/>
              </a:rPr>
              <a:t>ELIMINAR UNA VISTA EXISTENTE</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7"/>
          <p:cNvSpPr/>
          <p:nvPr/>
        </p:nvSpPr>
        <p:spPr>
          <a:xfrm>
            <a:off x="25" y="3985550"/>
            <a:ext cx="9144000" cy="1158300"/>
          </a:xfrm>
          <a:prstGeom prst="rect">
            <a:avLst/>
          </a:prstGeom>
          <a:gradFill>
            <a:gsLst>
              <a:gs pos="0">
                <a:srgbClr val="696969"/>
              </a:gs>
              <a:gs pos="100000">
                <a:srgbClr val="1D1D1D"/>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7" name="Google Shape;257;p3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58" name="Google Shape;258;p37"/>
          <p:cNvSpPr txBox="1"/>
          <p:nvPr/>
        </p:nvSpPr>
        <p:spPr>
          <a:xfrm>
            <a:off x="394825" y="216550"/>
            <a:ext cx="7018200" cy="71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1" lang="es-419" sz="3000" u="none" cap="none" strike="noStrike">
                <a:solidFill>
                  <a:srgbClr val="000000"/>
                </a:solidFill>
                <a:latin typeface="Anton"/>
                <a:ea typeface="Anton"/>
                <a:cs typeface="Anton"/>
                <a:sym typeface="Anton"/>
              </a:rPr>
              <a:t>ELIMINAR UNA VISTA</a:t>
            </a:r>
            <a:endParaRPr b="0" i="0" sz="3000" u="none" cap="none" strike="noStrike">
              <a:solidFill>
                <a:srgbClr val="000000"/>
              </a:solidFill>
              <a:latin typeface="Arial"/>
              <a:ea typeface="Arial"/>
              <a:cs typeface="Arial"/>
              <a:sym typeface="Arial"/>
            </a:endParaRPr>
          </a:p>
        </p:txBody>
      </p:sp>
      <p:sp>
        <p:nvSpPr>
          <p:cNvPr id="259" name="Google Shape;259;p37"/>
          <p:cNvSpPr txBox="1"/>
          <p:nvPr/>
        </p:nvSpPr>
        <p:spPr>
          <a:xfrm>
            <a:off x="840125" y="990725"/>
            <a:ext cx="7402500" cy="2743500"/>
          </a:xfrm>
          <a:prstGeom prst="rect">
            <a:avLst/>
          </a:prstGeom>
          <a:noFill/>
          <a:ln>
            <a:noFill/>
          </a:ln>
        </p:spPr>
        <p:txBody>
          <a:bodyPr anchorCtr="0" anchor="t" bIns="91425" lIns="91425" spcFirstLastPara="1" rIns="91425" wrap="square" tIns="91425">
            <a:noAutofit/>
          </a:bodyPr>
          <a:lstStyle/>
          <a:p>
            <a:pPr indent="0" lvl="0" marL="0" marR="38100" rtl="0" algn="ctr">
              <a:lnSpc>
                <a:spcPct val="150000"/>
              </a:lnSpc>
              <a:spcBef>
                <a:spcPts val="0"/>
              </a:spcBef>
              <a:spcAft>
                <a:spcPts val="0"/>
              </a:spcAft>
              <a:buClr>
                <a:srgbClr val="000000"/>
              </a:buClr>
              <a:buSzPts val="1100"/>
              <a:buFont typeface="Arial"/>
              <a:buNone/>
            </a:pPr>
            <a:r>
              <a:rPr b="0" i="0" lang="es-419" sz="2100" u="none" cap="none" strike="noStrike">
                <a:solidFill>
                  <a:srgbClr val="000000"/>
                </a:solidFill>
                <a:latin typeface="Helvetica Neue Light"/>
                <a:ea typeface="Helvetica Neue Light"/>
                <a:cs typeface="Helvetica Neue Light"/>
                <a:sym typeface="Helvetica Neue Light"/>
              </a:rPr>
              <a:t>También contamos con la posibilidad de eliminar aquellas Vistas que ya no utilizamos, haciendo uso del comando </a:t>
            </a:r>
            <a:endParaRPr b="0" i="0" sz="2100" u="none" cap="none" strike="noStrike">
              <a:solidFill>
                <a:srgbClr val="000000"/>
              </a:solidFill>
              <a:latin typeface="Helvetica Neue Light"/>
              <a:ea typeface="Helvetica Neue Light"/>
              <a:cs typeface="Helvetica Neue Light"/>
              <a:sym typeface="Helvetica Neue Light"/>
            </a:endParaRPr>
          </a:p>
          <a:p>
            <a:pPr indent="0" lvl="0" marL="0" marR="38100" rtl="0" algn="ctr">
              <a:lnSpc>
                <a:spcPct val="150000"/>
              </a:lnSpc>
              <a:spcBef>
                <a:spcPts val="0"/>
              </a:spcBef>
              <a:spcAft>
                <a:spcPts val="0"/>
              </a:spcAft>
              <a:buClr>
                <a:srgbClr val="000000"/>
              </a:buClr>
              <a:buSzPts val="1100"/>
              <a:buFont typeface="Arial"/>
              <a:buNone/>
            </a:pPr>
            <a:r>
              <a:rPr b="1" i="0" lang="es-419" sz="2100" u="none" cap="none" strike="noStrike">
                <a:solidFill>
                  <a:srgbClr val="000000"/>
                </a:solidFill>
                <a:highlight>
                  <a:srgbClr val="3CEFAB"/>
                </a:highlight>
                <a:latin typeface="Consolas"/>
                <a:ea typeface="Consolas"/>
                <a:cs typeface="Consolas"/>
                <a:sym typeface="Consolas"/>
              </a:rPr>
              <a:t>DROP VIEW &lt;nombreDeLaVista&gt;</a:t>
            </a:r>
            <a:r>
              <a:rPr b="0" i="0" lang="es-419" sz="2100" u="none" cap="none" strike="noStrike">
                <a:solidFill>
                  <a:srgbClr val="000000"/>
                </a:solidFill>
                <a:highlight>
                  <a:srgbClr val="3CEFAB"/>
                </a:highlight>
                <a:latin typeface="Helvetica Neue"/>
                <a:ea typeface="Helvetica Neue"/>
                <a:cs typeface="Helvetica Neue"/>
                <a:sym typeface="Helvetica Neue"/>
              </a:rPr>
              <a:t>.</a:t>
            </a:r>
            <a:endParaRPr b="0" i="0" sz="2100" u="none" cap="none" strike="noStrike">
              <a:solidFill>
                <a:srgbClr val="000000"/>
              </a:solidFill>
              <a:highlight>
                <a:srgbClr val="3CEFAB"/>
              </a:highlight>
              <a:latin typeface="Helvetica Neue"/>
              <a:ea typeface="Helvetica Neue"/>
              <a:cs typeface="Helvetica Neue"/>
              <a:sym typeface="Helvetica Neue"/>
            </a:endParaRPr>
          </a:p>
          <a:p>
            <a:pPr indent="0" lvl="0" marL="0" marR="38100" rtl="0" algn="ctr">
              <a:lnSpc>
                <a:spcPct val="150000"/>
              </a:lnSpc>
              <a:spcBef>
                <a:spcPts val="0"/>
              </a:spcBef>
              <a:spcAft>
                <a:spcPts val="0"/>
              </a:spcAft>
              <a:buClr>
                <a:srgbClr val="000000"/>
              </a:buClr>
              <a:buSzPts val="1100"/>
              <a:buFont typeface="Arial"/>
              <a:buNone/>
            </a:pPr>
            <a:r>
              <a:rPr b="0" i="0" lang="es-419" sz="2100" u="none" cap="none" strike="noStrike">
                <a:solidFill>
                  <a:srgbClr val="000000"/>
                </a:solidFill>
                <a:latin typeface="Helvetica Neue Light"/>
                <a:ea typeface="Helvetica Neue Light"/>
                <a:cs typeface="Helvetica Neue Light"/>
                <a:sym typeface="Helvetica Neue Light"/>
              </a:rPr>
              <a:t>Ten presente que la eliminación, mediante un script, será instantánea.</a:t>
            </a:r>
            <a:endParaRPr b="0" i="0" sz="2100" u="none" cap="none" strike="noStrike">
              <a:solidFill>
                <a:srgbClr val="1E1E1E"/>
              </a:solidFill>
              <a:latin typeface="Helvetica Neue"/>
              <a:ea typeface="Helvetica Neue"/>
              <a:cs typeface="Helvetica Neue"/>
              <a:sym typeface="Helvetica Neue"/>
            </a:endParaRPr>
          </a:p>
        </p:txBody>
      </p:sp>
      <p:sp>
        <p:nvSpPr>
          <p:cNvPr id="260" name="Google Shape;260;p37"/>
          <p:cNvSpPr txBox="1"/>
          <p:nvPr/>
        </p:nvSpPr>
        <p:spPr>
          <a:xfrm>
            <a:off x="394825" y="4158000"/>
            <a:ext cx="83544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100"/>
              <a:buFont typeface="Arial"/>
              <a:buNone/>
            </a:pPr>
            <a:r>
              <a:rPr b="0" i="0" lang="es-419" sz="2100" u="none" cap="none" strike="noStrike">
                <a:solidFill>
                  <a:schemeClr val="lt1"/>
                </a:solidFill>
                <a:latin typeface="Consolas"/>
                <a:ea typeface="Consolas"/>
                <a:cs typeface="Consolas"/>
                <a:sym typeface="Consolas"/>
              </a:rPr>
              <a:t>   </a:t>
            </a:r>
            <a:r>
              <a:rPr b="0" i="0" lang="es-419" sz="2100" u="none" cap="none" strike="noStrike">
                <a:solidFill>
                  <a:schemeClr val="accent1"/>
                </a:solidFill>
                <a:latin typeface="Consolas"/>
                <a:ea typeface="Consolas"/>
                <a:cs typeface="Consolas"/>
                <a:sym typeface="Consolas"/>
              </a:rPr>
              <a:t>DROP VIEW</a:t>
            </a:r>
            <a:r>
              <a:rPr b="0" i="0" lang="es-419" sz="2100" u="none" cap="none" strike="noStrike">
                <a:solidFill>
                  <a:schemeClr val="lt1"/>
                </a:solidFill>
                <a:latin typeface="Consolas"/>
                <a:ea typeface="Consolas"/>
                <a:cs typeface="Consolas"/>
                <a:sym typeface="Consolas"/>
              </a:rPr>
              <a:t> vista_productos;</a:t>
            </a:r>
            <a:endParaRPr b="0" i="0" sz="2100" u="none" cap="none" strike="noStrike">
              <a:solidFill>
                <a:schemeClr val="lt1"/>
              </a:solidFill>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264" name="Shape 264"/>
        <p:cNvGrpSpPr/>
        <p:nvPr/>
      </p:nvGrpSpPr>
      <p:grpSpPr>
        <a:xfrm>
          <a:off x="0" y="0"/>
          <a:ext cx="0" cy="0"/>
          <a:chOff x="0" y="0"/>
          <a:chExt cx="0" cy="0"/>
        </a:xfrm>
      </p:grpSpPr>
      <p:sp>
        <p:nvSpPr>
          <p:cNvPr id="265" name="Google Shape;265;p38"/>
          <p:cNvSpPr txBox="1"/>
          <p:nvPr/>
        </p:nvSpPr>
        <p:spPr>
          <a:xfrm>
            <a:off x="1398000" y="1830275"/>
            <a:ext cx="6348000" cy="1388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¡VAMOS A PRACTICAR UN POCO!</a:t>
            </a:r>
            <a:endParaRPr b="0" i="1" sz="3600" u="none" cap="none" strike="noStrike">
              <a:solidFill>
                <a:srgbClr val="121212"/>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3600"/>
              <a:buFont typeface="Arial"/>
              <a:buNone/>
            </a:pPr>
            <a:r>
              <a:rPr i="1" lang="es-419" sz="2200">
                <a:solidFill>
                  <a:srgbClr val="121212"/>
                </a:solidFill>
                <a:latin typeface="Anton"/>
                <a:ea typeface="Anton"/>
                <a:cs typeface="Anton"/>
                <a:sym typeface="Anton"/>
              </a:rPr>
              <a:t>CODE PARTE 2</a:t>
            </a:r>
            <a:endParaRPr i="1" sz="2200">
              <a:solidFill>
                <a:srgbClr val="121212"/>
              </a:solidFill>
              <a:latin typeface="Anton"/>
              <a:ea typeface="Anton"/>
              <a:cs typeface="Anton"/>
              <a:sym typeface="Anton"/>
            </a:endParaRPr>
          </a:p>
        </p:txBody>
      </p:sp>
      <p:pic>
        <p:nvPicPr>
          <p:cNvPr id="266" name="Google Shape;266;p3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9"/>
          <p:cNvSpPr txBox="1"/>
          <p:nvPr/>
        </p:nvSpPr>
        <p:spPr>
          <a:xfrm>
            <a:off x="335600" y="2520825"/>
            <a:ext cx="8543700" cy="78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419" sz="4000" u="none" cap="none" strike="noStrike">
                <a:solidFill>
                  <a:srgbClr val="000000"/>
                </a:solidFill>
                <a:latin typeface="Anton"/>
                <a:ea typeface="Anton"/>
                <a:cs typeface="Anton"/>
                <a:sym typeface="Anton"/>
              </a:rPr>
              <a:t>PRÁCTICAS CON VISTAS</a:t>
            </a:r>
            <a:endParaRPr b="0" i="1" sz="4000" u="none" cap="none" strike="noStrike">
              <a:solidFill>
                <a:srgbClr val="000000"/>
              </a:solidFill>
              <a:latin typeface="Anton"/>
              <a:ea typeface="Anton"/>
              <a:cs typeface="Anton"/>
              <a:sym typeface="Anton"/>
            </a:endParaRPr>
          </a:p>
        </p:txBody>
      </p:sp>
      <p:sp>
        <p:nvSpPr>
          <p:cNvPr id="272" name="Google Shape;272;p39"/>
          <p:cNvSpPr txBox="1"/>
          <p:nvPr/>
        </p:nvSpPr>
        <p:spPr>
          <a:xfrm>
            <a:off x="729300" y="3392050"/>
            <a:ext cx="7715100" cy="12675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Desarrollar</a:t>
            </a:r>
            <a:r>
              <a:rPr lang="es-419" sz="1800">
                <a:solidFill>
                  <a:schemeClr val="dk1"/>
                </a:solidFill>
                <a:highlight>
                  <a:srgbClr val="FFFFFF"/>
                </a:highlight>
                <a:latin typeface="Helvetica Neue Light"/>
                <a:ea typeface="Helvetica Neue Light"/>
                <a:cs typeface="Helvetica Neue Light"/>
                <a:sym typeface="Helvetica Neue Light"/>
              </a:rPr>
              <a:t> un</a:t>
            </a: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 scripts SQL e</a:t>
            </a:r>
            <a:r>
              <a:rPr lang="es-419" sz="1800">
                <a:solidFill>
                  <a:schemeClr val="dk1"/>
                </a:solidFill>
                <a:highlight>
                  <a:srgbClr val="FFFFFF"/>
                </a:highlight>
                <a:latin typeface="Helvetica Neue Light"/>
                <a:ea typeface="Helvetica Neue Light"/>
                <a:cs typeface="Helvetica Neue Light"/>
                <a:sym typeface="Helvetica Neue Light"/>
              </a:rPr>
              <a:t> </a:t>
            </a: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implement</a:t>
            </a:r>
            <a:r>
              <a:rPr lang="es-419" sz="1800">
                <a:solidFill>
                  <a:schemeClr val="dk1"/>
                </a:solidFill>
                <a:highlight>
                  <a:srgbClr val="FFFFFF"/>
                </a:highlight>
                <a:latin typeface="Helvetica Neue Light"/>
                <a:ea typeface="Helvetica Neue Light"/>
                <a:cs typeface="Helvetica Neue Light"/>
                <a:sym typeface="Helvetica Neue Light"/>
              </a:rPr>
              <a:t>ar</a:t>
            </a: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 la creación de diferentes tipos de vistas.</a:t>
            </a:r>
            <a:endParaRPr b="0" i="0" sz="28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chemeClr val="dk1"/>
              </a:buClr>
              <a:buSzPts val="1100"/>
              <a:buFont typeface="Arial"/>
              <a:buNone/>
            </a:pPr>
            <a:r>
              <a:rPr b="0" i="0" lang="es-419" sz="1600" u="none" cap="none" strike="noStrike">
                <a:solidFill>
                  <a:schemeClr val="dk1"/>
                </a:solidFill>
                <a:highlight>
                  <a:schemeClr val="lt1"/>
                </a:highlight>
                <a:latin typeface="Helvetica Neue Light"/>
                <a:ea typeface="Helvetica Neue Light"/>
                <a:cs typeface="Helvetica Neue Light"/>
                <a:sym typeface="Helvetica Neue Light"/>
              </a:rPr>
              <a:t>Tiempo estimado: 15 minutos</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273" name="Google Shape;273;p3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74" name="Google Shape;274;p39"/>
          <p:cNvPicPr preferRelativeResize="0"/>
          <p:nvPr/>
        </p:nvPicPr>
        <p:blipFill rotWithShape="1">
          <a:blip r:embed="rId4">
            <a:alphaModFix/>
          </a:blip>
          <a:srcRect b="0" l="0" r="0" t="0"/>
          <a:stretch/>
        </p:blipFill>
        <p:spPr>
          <a:xfrm>
            <a:off x="3882275" y="1051649"/>
            <a:ext cx="1379450" cy="13794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0"/>
          <p:cNvSpPr txBox="1"/>
          <p:nvPr/>
        </p:nvSpPr>
        <p:spPr>
          <a:xfrm>
            <a:off x="340350" y="1199700"/>
            <a:ext cx="7700700" cy="30804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Clr>
                <a:srgbClr val="000000"/>
              </a:buClr>
              <a:buSzPts val="2100"/>
              <a:buFont typeface="Arial"/>
              <a:buNone/>
            </a:pPr>
            <a:r>
              <a:rPr b="0" i="0" lang="es-419" sz="1800" u="none" cap="none" strike="noStrike">
                <a:solidFill>
                  <a:schemeClr val="dk1"/>
                </a:solidFill>
                <a:latin typeface="Helvetica Neue Light"/>
                <a:ea typeface="Helvetica Neue Light"/>
                <a:cs typeface="Helvetica Neue Light"/>
                <a:sym typeface="Helvetica Neue Light"/>
              </a:rPr>
              <a:t>Sobre el esquema gamers, crea las siguientes Vistas que:</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just">
              <a:lnSpc>
                <a:spcPct val="150000"/>
              </a:lnSpc>
              <a:spcBef>
                <a:spcPts val="0"/>
              </a:spcBef>
              <a:spcAft>
                <a:spcPts val="0"/>
              </a:spcAft>
              <a:buClr>
                <a:srgbClr val="EF89D2"/>
              </a:buClr>
              <a:buSzPts val="1800"/>
              <a:buFont typeface="Helvetica Neue Light"/>
              <a:buChar char="●"/>
            </a:pPr>
            <a:r>
              <a:rPr lang="es-419" sz="1800">
                <a:solidFill>
                  <a:schemeClr val="dk1"/>
                </a:solidFill>
                <a:latin typeface="Helvetica Neue Light"/>
                <a:ea typeface="Helvetica Neue Light"/>
                <a:cs typeface="Helvetica Neue Light"/>
                <a:sym typeface="Helvetica Neue Light"/>
              </a:rPr>
              <a:t>Muestre first_name y last_name de los usuarios que tengan mail ‘webnode.com’</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just">
              <a:lnSpc>
                <a:spcPct val="150000"/>
              </a:lnSpc>
              <a:spcBef>
                <a:spcPts val="0"/>
              </a:spcBef>
              <a:spcAft>
                <a:spcPts val="0"/>
              </a:spcAft>
              <a:buClr>
                <a:srgbClr val="EF89D2"/>
              </a:buClr>
              <a:buSzPts val="1800"/>
              <a:buFont typeface="Helvetica Neue Light"/>
              <a:buChar char="●"/>
            </a:pPr>
            <a:r>
              <a:rPr lang="es-419" sz="1800">
                <a:solidFill>
                  <a:schemeClr val="dk1"/>
                </a:solidFill>
                <a:latin typeface="Helvetica Neue Light"/>
                <a:ea typeface="Helvetica Neue Light"/>
                <a:cs typeface="Helvetica Neue Light"/>
                <a:sym typeface="Helvetica Neue Light"/>
              </a:rPr>
              <a:t>Muestre todos los datos de los juegos que han finalizado.</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just">
              <a:lnSpc>
                <a:spcPct val="150000"/>
              </a:lnSpc>
              <a:spcBef>
                <a:spcPts val="0"/>
              </a:spcBef>
              <a:spcAft>
                <a:spcPts val="0"/>
              </a:spcAft>
              <a:buClr>
                <a:srgbClr val="EF89D2"/>
              </a:buClr>
              <a:buSzPts val="1800"/>
              <a:buFont typeface="Helvetica Neue Light"/>
              <a:buChar char="●"/>
            </a:pPr>
            <a:r>
              <a:rPr i="1" lang="es-419" sz="1800">
                <a:solidFill>
                  <a:schemeClr val="dk1"/>
                </a:solidFill>
                <a:latin typeface="Helvetica Neue Light"/>
                <a:ea typeface="Helvetica Neue Light"/>
                <a:cs typeface="Helvetica Neue Light"/>
                <a:sym typeface="Helvetica Neue Light"/>
              </a:rPr>
              <a:t>Muestre los distintos juegos que tuvieron una votacion mayor a 9.</a:t>
            </a:r>
            <a:endParaRPr b="0" i="1"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just">
              <a:lnSpc>
                <a:spcPct val="150000"/>
              </a:lnSpc>
              <a:spcBef>
                <a:spcPts val="0"/>
              </a:spcBef>
              <a:spcAft>
                <a:spcPts val="0"/>
              </a:spcAft>
              <a:buClr>
                <a:srgbClr val="EF89D2"/>
              </a:buClr>
              <a:buSzPts val="1800"/>
              <a:buFont typeface="Helvetica Neue Light"/>
              <a:buChar char="●"/>
            </a:pPr>
            <a:r>
              <a:rPr lang="es-419" sz="1800">
                <a:solidFill>
                  <a:schemeClr val="dk1"/>
                </a:solidFill>
                <a:latin typeface="Helvetica Neue Light"/>
                <a:ea typeface="Helvetica Neue Light"/>
                <a:cs typeface="Helvetica Neue Light"/>
                <a:sym typeface="Helvetica Neue Light"/>
              </a:rPr>
              <a:t>Muestre</a:t>
            </a:r>
            <a:r>
              <a:rPr i="1" lang="es-419" sz="1800">
                <a:solidFill>
                  <a:schemeClr val="dk1"/>
                </a:solidFill>
                <a:latin typeface="Helvetica Neue Light"/>
                <a:ea typeface="Helvetica Neue Light"/>
                <a:cs typeface="Helvetica Neue Light"/>
                <a:sym typeface="Helvetica Neue Light"/>
              </a:rPr>
              <a:t> nombre, apellido y mail de los usuarios que juegan al juego FIFA 22.</a:t>
            </a:r>
            <a:endParaRPr sz="1800">
              <a:solidFill>
                <a:schemeClr val="dk1"/>
              </a:solidFill>
              <a:latin typeface="Helvetica Neue Light"/>
              <a:ea typeface="Helvetica Neue Light"/>
              <a:cs typeface="Helvetica Neue Light"/>
              <a:sym typeface="Helvetica Neue Light"/>
            </a:endParaRPr>
          </a:p>
          <a:p>
            <a:pPr indent="0" lvl="0" marL="0" marR="0" rtl="0" algn="just">
              <a:lnSpc>
                <a:spcPct val="150000"/>
              </a:lnSpc>
              <a:spcBef>
                <a:spcPts val="0"/>
              </a:spcBef>
              <a:spcAft>
                <a:spcPts val="0"/>
              </a:spcAft>
              <a:buClr>
                <a:srgbClr val="000000"/>
              </a:buClr>
              <a:buSzPts val="2100"/>
              <a:buFont typeface="Arial"/>
              <a:buNone/>
            </a:pPr>
            <a:r>
              <a:t/>
            </a:r>
            <a:endParaRPr b="0" i="0" sz="2100" u="none" cap="none" strike="noStrike">
              <a:solidFill>
                <a:schemeClr val="dk1"/>
              </a:solidFill>
              <a:latin typeface="Helvetica Neue Light"/>
              <a:ea typeface="Helvetica Neue Light"/>
              <a:cs typeface="Helvetica Neue Light"/>
              <a:sym typeface="Helvetica Neue Light"/>
            </a:endParaRPr>
          </a:p>
        </p:txBody>
      </p:sp>
      <p:pic>
        <p:nvPicPr>
          <p:cNvPr id="280" name="Google Shape;280;p4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81" name="Google Shape;281;p40"/>
          <p:cNvPicPr preferRelativeResize="0"/>
          <p:nvPr/>
        </p:nvPicPr>
        <p:blipFill rotWithShape="1">
          <a:blip r:embed="rId4">
            <a:alphaModFix/>
          </a:blip>
          <a:srcRect b="0" l="0" r="0" t="0"/>
          <a:stretch/>
        </p:blipFill>
        <p:spPr>
          <a:xfrm>
            <a:off x="7169475" y="299625"/>
            <a:ext cx="1634174" cy="639850"/>
          </a:xfrm>
          <a:prstGeom prst="rect">
            <a:avLst/>
          </a:prstGeom>
          <a:noFill/>
          <a:ln>
            <a:noFill/>
          </a:ln>
        </p:spPr>
      </p:pic>
      <p:sp>
        <p:nvSpPr>
          <p:cNvPr id="282" name="Google Shape;282;p40"/>
          <p:cNvSpPr txBox="1"/>
          <p:nvPr/>
        </p:nvSpPr>
        <p:spPr>
          <a:xfrm>
            <a:off x="257775" y="356825"/>
            <a:ext cx="5276700" cy="71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1" lang="es-419" sz="2700" u="none" cap="none" strike="noStrike">
                <a:solidFill>
                  <a:schemeClr val="dk1"/>
                </a:solidFill>
                <a:latin typeface="Anton"/>
                <a:ea typeface="Anton"/>
                <a:cs typeface="Anton"/>
                <a:sym typeface="Anton"/>
              </a:rPr>
              <a:t>PRÁCTICAS CON VISTAS</a:t>
            </a:r>
            <a:endParaRPr b="0" i="0" sz="2700" u="none" cap="none" strike="noStrike">
              <a:solidFill>
                <a:schemeClr val="dk1"/>
              </a:solidFill>
              <a:latin typeface="Anton"/>
              <a:ea typeface="Anton"/>
              <a:cs typeface="Anton"/>
              <a:sym typeface="Anton"/>
            </a:endParaRPr>
          </a:p>
        </p:txBody>
      </p:sp>
      <p:sp>
        <p:nvSpPr>
          <p:cNvPr id="283" name="Google Shape;283;p40"/>
          <p:cNvSpPr txBox="1"/>
          <p:nvPr/>
        </p:nvSpPr>
        <p:spPr>
          <a:xfrm>
            <a:off x="2690700" y="4412875"/>
            <a:ext cx="3000000" cy="431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s-419" sz="1600">
                <a:solidFill>
                  <a:schemeClr val="dk1"/>
                </a:solidFill>
                <a:highlight>
                  <a:schemeClr val="lt1"/>
                </a:highlight>
                <a:latin typeface="Helvetica Neue Light"/>
                <a:ea typeface="Helvetica Neue Light"/>
                <a:cs typeface="Helvetica Neue Light"/>
                <a:sym typeface="Helvetica Neue Light"/>
              </a:rPr>
              <a:t>Tiempo estimado: 15 minutos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7" name="Shape 287"/>
        <p:cNvGrpSpPr/>
        <p:nvPr/>
      </p:nvGrpSpPr>
      <p:grpSpPr>
        <a:xfrm>
          <a:off x="0" y="0"/>
          <a:ext cx="0" cy="0"/>
          <a:chOff x="0" y="0"/>
          <a:chExt cx="0" cy="0"/>
        </a:xfrm>
      </p:grpSpPr>
      <p:sp>
        <p:nvSpPr>
          <p:cNvPr id="288" name="Google Shape;288;p41"/>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s-419" sz="6000" u="none" cap="none" strike="noStrike">
                <a:solidFill>
                  <a:srgbClr val="E8E7E3"/>
                </a:solidFill>
                <a:latin typeface="Arial"/>
                <a:ea typeface="Arial"/>
                <a:cs typeface="Arial"/>
                <a:sym typeface="Arial"/>
              </a:rPr>
              <a:t>☕ </a:t>
            </a:r>
            <a:endParaRPr b="0" i="0" sz="6000" u="none" cap="none" strike="noStrike">
              <a:solidFill>
                <a:srgbClr val="E8E7E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0" i="1" lang="es-419" sz="6000" u="none" cap="none" strike="noStrike">
                <a:solidFill>
                  <a:srgbClr val="E0FF00"/>
                </a:solidFill>
                <a:latin typeface="Anton"/>
                <a:ea typeface="Anton"/>
                <a:cs typeface="Anton"/>
                <a:sym typeface="Anton"/>
              </a:rPr>
              <a:t>BREAK</a:t>
            </a:r>
            <a:endParaRPr b="0" i="1" sz="6000" u="none" cap="none" strike="noStrike">
              <a:solidFill>
                <a:srgbClr val="E0FF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rPr b="0" i="0" lang="es-419" sz="2100" u="none" cap="none" strike="noStrike">
                <a:solidFill>
                  <a:schemeClr val="lt1"/>
                </a:solidFill>
                <a:latin typeface="Anton"/>
                <a:ea typeface="Anton"/>
                <a:cs typeface="Anton"/>
                <a:sym typeface="Anton"/>
              </a:rPr>
              <a:t>¡5/10 MINUTOS Y VOLVEMOS!</a:t>
            </a:r>
            <a:endParaRPr b="0" i="0" sz="2100" u="none" cap="none" strike="noStrike">
              <a:solidFill>
                <a:schemeClr val="lt1"/>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000"/>
              <a:buFont typeface="Arial"/>
              <a:buNone/>
            </a:pPr>
            <a:r>
              <a:t/>
            </a:r>
            <a:endParaRPr b="0" i="1" sz="4000" u="none" cap="none" strike="noStrike">
              <a:solidFill>
                <a:srgbClr val="E0FF00"/>
              </a:solidFill>
              <a:latin typeface="Anton"/>
              <a:ea typeface="Anton"/>
              <a:cs typeface="Anton"/>
              <a:sym typeface="Anto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7" name="Shape 67"/>
        <p:cNvGrpSpPr/>
        <p:nvPr/>
      </p:nvGrpSpPr>
      <p:grpSpPr>
        <a:xfrm>
          <a:off x="0" y="0"/>
          <a:ext cx="0" cy="0"/>
          <a:chOff x="0" y="0"/>
          <a:chExt cx="0" cy="0"/>
        </a:xfrm>
      </p:grpSpPr>
      <p:sp>
        <p:nvSpPr>
          <p:cNvPr id="68" name="Google Shape;68;p15"/>
          <p:cNvSpPr txBox="1"/>
          <p:nvPr/>
        </p:nvSpPr>
        <p:spPr>
          <a:xfrm>
            <a:off x="4082750" y="2471376"/>
            <a:ext cx="4698600" cy="7368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Helvetica Neue Light"/>
              <a:buChar char="●"/>
            </a:pPr>
            <a:r>
              <a:rPr lang="es-419" sz="1800">
                <a:solidFill>
                  <a:schemeClr val="dk1"/>
                </a:solidFill>
                <a:latin typeface="Helvetica Neue Light"/>
                <a:ea typeface="Helvetica Neue Light"/>
                <a:cs typeface="Helvetica Neue Light"/>
                <a:sym typeface="Helvetica Neue Light"/>
              </a:rPr>
              <a:t>Crear, actualizar y eliminar vistas.</a:t>
            </a:r>
            <a:endParaRPr sz="1800">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0"/>
              </a:spcBef>
              <a:spcAft>
                <a:spcPts val="0"/>
              </a:spcAft>
              <a:buClr>
                <a:srgbClr val="000000"/>
              </a:buClr>
              <a:buSzPts val="1800"/>
              <a:buFont typeface="Helvetica Neue Light"/>
              <a:buChar char="●"/>
            </a:pPr>
            <a:r>
              <a:rPr lang="es-419" sz="1800">
                <a:solidFill>
                  <a:schemeClr val="dk1"/>
                </a:solidFill>
                <a:latin typeface="Helvetica Neue Light"/>
                <a:ea typeface="Helvetica Neue Light"/>
                <a:cs typeface="Helvetica Neue Light"/>
                <a:sym typeface="Helvetica Neue Light"/>
              </a:rPr>
              <a:t>Identificar ventajas y desventajas de cada tipo de vista</a:t>
            </a:r>
            <a:endParaRPr sz="1800">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0"/>
              </a:spcBef>
              <a:spcAft>
                <a:spcPts val="0"/>
              </a:spcAft>
              <a:buClr>
                <a:schemeClr val="dk1"/>
              </a:buClr>
              <a:buSzPts val="1800"/>
              <a:buFont typeface="Helvetica Neue Light"/>
              <a:buChar char="●"/>
            </a:pPr>
            <a:r>
              <a:rPr lang="es-419" sz="1800">
                <a:solidFill>
                  <a:schemeClr val="dk1"/>
                </a:solidFill>
                <a:latin typeface="Helvetica Neue Light"/>
                <a:ea typeface="Helvetica Neue Light"/>
                <a:cs typeface="Helvetica Neue Light"/>
                <a:sym typeface="Helvetica Neue Light"/>
              </a:rPr>
              <a:t>Empezar a usar Stackoverflow para nuestros problemas</a:t>
            </a:r>
            <a:endParaRPr sz="1800">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0"/>
              </a:spcBef>
              <a:spcAft>
                <a:spcPts val="0"/>
              </a:spcAft>
              <a:buClr>
                <a:schemeClr val="dk1"/>
              </a:buClr>
              <a:buSzPts val="1800"/>
              <a:buFont typeface="Helvetica Neue Light"/>
              <a:buChar char="●"/>
            </a:pPr>
            <a:r>
              <a:rPr lang="es-419" sz="1800">
                <a:solidFill>
                  <a:schemeClr val="dk1"/>
                </a:solidFill>
                <a:latin typeface="Helvetica Neue Light"/>
                <a:ea typeface="Helvetica Neue Light"/>
                <a:cs typeface="Helvetica Neue Light"/>
                <a:sym typeface="Helvetica Neue Light"/>
              </a:rPr>
              <a:t>Aprender </a:t>
            </a:r>
            <a:r>
              <a:rPr lang="es-419" sz="1800">
                <a:solidFill>
                  <a:schemeClr val="dk1"/>
                </a:solidFill>
                <a:latin typeface="Helvetica Neue Light"/>
                <a:ea typeface="Helvetica Neue Light"/>
                <a:cs typeface="Helvetica Neue Light"/>
                <a:sym typeface="Helvetica Neue Light"/>
              </a:rPr>
              <a:t>términos</a:t>
            </a:r>
            <a:r>
              <a:rPr lang="es-419" sz="1800">
                <a:solidFill>
                  <a:schemeClr val="dk1"/>
                </a:solidFill>
                <a:latin typeface="Helvetica Neue Light"/>
                <a:ea typeface="Helvetica Neue Light"/>
                <a:cs typeface="Helvetica Neue Light"/>
                <a:sym typeface="Helvetica Neue Light"/>
              </a:rPr>
              <a:t> corporativos (Metricas de Startup)</a:t>
            </a:r>
            <a:endParaRPr sz="1800">
              <a:solidFill>
                <a:schemeClr val="dk1"/>
              </a:solidFill>
              <a:latin typeface="Helvetica Neue Light"/>
              <a:ea typeface="Helvetica Neue Light"/>
              <a:cs typeface="Helvetica Neue Light"/>
              <a:sym typeface="Helvetica Neue Light"/>
            </a:endParaRPr>
          </a:p>
        </p:txBody>
      </p:sp>
      <p:pic>
        <p:nvPicPr>
          <p:cNvPr id="69" name="Google Shape;69;p1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70" name="Google Shape;70;p15"/>
          <p:cNvSpPr txBox="1"/>
          <p:nvPr/>
        </p:nvSpPr>
        <p:spPr>
          <a:xfrm>
            <a:off x="450050" y="29617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s-419"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71" name="Google Shape;71;p15"/>
          <p:cNvPicPr preferRelativeResize="0"/>
          <p:nvPr/>
        </p:nvPicPr>
        <p:blipFill rotWithShape="1">
          <a:blip r:embed="rId4">
            <a:alphaModFix/>
          </a:blip>
          <a:srcRect b="0" l="0" r="0" t="0"/>
          <a:stretch/>
        </p:blipFill>
        <p:spPr>
          <a:xfrm>
            <a:off x="1687888" y="1744350"/>
            <a:ext cx="1186525" cy="1186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2" name="Shape 292"/>
        <p:cNvGrpSpPr/>
        <p:nvPr/>
      </p:nvGrpSpPr>
      <p:grpSpPr>
        <a:xfrm>
          <a:off x="0" y="0"/>
          <a:ext cx="0" cy="0"/>
          <a:chOff x="0" y="0"/>
          <a:chExt cx="0" cy="0"/>
        </a:xfrm>
      </p:grpSpPr>
      <p:sp>
        <p:nvSpPr>
          <p:cNvPr id="293" name="Google Shape;293;p42"/>
          <p:cNvSpPr txBox="1"/>
          <p:nvPr/>
        </p:nvSpPr>
        <p:spPr>
          <a:xfrm>
            <a:off x="2187450" y="1848600"/>
            <a:ext cx="4802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600">
                <a:solidFill>
                  <a:srgbClr val="E0FF00"/>
                </a:solidFill>
                <a:latin typeface="Anton"/>
                <a:ea typeface="Anton"/>
                <a:cs typeface="Anton"/>
                <a:sym typeface="Anton"/>
              </a:rPr>
              <a:t>STACKOVERFLOW</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4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99" name="Google Shape;299;p43"/>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3500">
                <a:latin typeface="Anton"/>
                <a:ea typeface="Anton"/>
                <a:cs typeface="Anton"/>
                <a:sym typeface="Anton"/>
              </a:rPr>
              <a:t>STACKOVERFLOW</a:t>
            </a:r>
            <a:r>
              <a:rPr b="0" i="1" lang="es-419" sz="3500" u="none" cap="none" strike="noStrike">
                <a:solidFill>
                  <a:srgbClr val="000000"/>
                </a:solidFill>
                <a:latin typeface="Anton"/>
                <a:ea typeface="Anton"/>
                <a:cs typeface="Anton"/>
                <a:sym typeface="Anton"/>
              </a:rPr>
              <a:t>: definición</a:t>
            </a:r>
            <a:endParaRPr b="0" i="0" sz="3500" u="none" cap="none" strike="noStrike">
              <a:solidFill>
                <a:srgbClr val="000000"/>
              </a:solidFill>
              <a:latin typeface="Arial"/>
              <a:ea typeface="Arial"/>
              <a:cs typeface="Arial"/>
              <a:sym typeface="Arial"/>
            </a:endParaRPr>
          </a:p>
        </p:txBody>
      </p:sp>
      <p:sp>
        <p:nvSpPr>
          <p:cNvPr id="300" name="Google Shape;300;p43"/>
          <p:cNvSpPr txBox="1"/>
          <p:nvPr/>
        </p:nvSpPr>
        <p:spPr>
          <a:xfrm>
            <a:off x="3275850" y="1528075"/>
            <a:ext cx="5566200" cy="2929800"/>
          </a:xfrm>
          <a:prstGeom prst="rect">
            <a:avLst/>
          </a:prstGeom>
          <a:noFill/>
          <a:ln>
            <a:noFill/>
          </a:ln>
        </p:spPr>
        <p:txBody>
          <a:bodyPr anchorCtr="0" anchor="t" bIns="91425" lIns="91425" spcFirstLastPara="1" rIns="91425" wrap="square" tIns="91425">
            <a:noAutofit/>
          </a:bodyPr>
          <a:lstStyle/>
          <a:p>
            <a:pPr indent="0" lvl="0" marL="0" marR="38100" rtl="0" algn="l">
              <a:lnSpc>
                <a:spcPct val="200000"/>
              </a:lnSpc>
              <a:spcBef>
                <a:spcPts val="0"/>
              </a:spcBef>
              <a:spcAft>
                <a:spcPts val="0"/>
              </a:spcAft>
              <a:buClr>
                <a:srgbClr val="000000"/>
              </a:buClr>
              <a:buSzPts val="1100"/>
              <a:buFont typeface="Arial"/>
              <a:buNone/>
            </a:pPr>
            <a:r>
              <a:rPr lang="es-419" sz="2000">
                <a:highlight>
                  <a:srgbClr val="3CEFAB"/>
                </a:highlight>
                <a:latin typeface="Helvetica Neue Light"/>
                <a:ea typeface="Helvetica Neue Light"/>
                <a:cs typeface="Helvetica Neue Light"/>
                <a:sym typeface="Helvetica Neue Light"/>
              </a:rPr>
              <a:t>Stack Overflow es un sitio de preguntas y respuestas para programadores</a:t>
            </a:r>
            <a:r>
              <a:rPr lang="es-419" sz="2000">
                <a:latin typeface="Helvetica Neue Light"/>
                <a:ea typeface="Helvetica Neue Light"/>
                <a:cs typeface="Helvetica Neue Light"/>
                <a:sym typeface="Helvetica Neue Light"/>
              </a:rPr>
              <a:t> profesionales y aficionados. Contiene preguntas y respuestas sobre una </a:t>
            </a:r>
            <a:r>
              <a:rPr lang="es-419" sz="2000">
                <a:highlight>
                  <a:srgbClr val="3CEFAB"/>
                </a:highlight>
                <a:latin typeface="Helvetica Neue Light"/>
                <a:ea typeface="Helvetica Neue Light"/>
                <a:cs typeface="Helvetica Neue Light"/>
                <a:sym typeface="Helvetica Neue Light"/>
              </a:rPr>
              <a:t>amplia gama de temas de programación.</a:t>
            </a:r>
            <a:endParaRPr b="0" i="0" sz="2000" u="none" cap="none" strike="noStrike">
              <a:solidFill>
                <a:srgbClr val="000000"/>
              </a:solidFill>
              <a:highlight>
                <a:srgbClr val="3CEFAB"/>
              </a:highlight>
              <a:latin typeface="Helvetica Neue Light"/>
              <a:ea typeface="Helvetica Neue Light"/>
              <a:cs typeface="Helvetica Neue Light"/>
              <a:sym typeface="Helvetica Neue Light"/>
            </a:endParaRPr>
          </a:p>
        </p:txBody>
      </p:sp>
      <p:pic>
        <p:nvPicPr>
          <p:cNvPr id="301" name="Google Shape;301;p43"/>
          <p:cNvPicPr preferRelativeResize="0"/>
          <p:nvPr/>
        </p:nvPicPr>
        <p:blipFill rotWithShape="1">
          <a:blip r:embed="rId4">
            <a:alphaModFix/>
          </a:blip>
          <a:srcRect b="0" l="9856" r="5968" t="0"/>
          <a:stretch/>
        </p:blipFill>
        <p:spPr>
          <a:xfrm>
            <a:off x="229700" y="2062400"/>
            <a:ext cx="3046149" cy="180940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id="306" name="Google Shape;306;p4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07" name="Google Shape;307;p44"/>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3500">
                <a:latin typeface="Anton"/>
                <a:ea typeface="Anton"/>
                <a:cs typeface="Anton"/>
                <a:sym typeface="Anton"/>
              </a:rPr>
              <a:t>STACKOVERFLOW</a:t>
            </a:r>
            <a:r>
              <a:rPr b="0" i="1" lang="es-419" sz="3500" u="none" cap="none" strike="noStrike">
                <a:solidFill>
                  <a:srgbClr val="000000"/>
                </a:solidFill>
                <a:latin typeface="Anton"/>
                <a:ea typeface="Anton"/>
                <a:cs typeface="Anton"/>
                <a:sym typeface="Anton"/>
              </a:rPr>
              <a:t>: </a:t>
            </a:r>
            <a:r>
              <a:rPr i="1" lang="es-419" sz="3500">
                <a:latin typeface="Anton"/>
                <a:ea typeface="Anton"/>
                <a:cs typeface="Anton"/>
                <a:sym typeface="Anton"/>
              </a:rPr>
              <a:t>funcionamiento</a:t>
            </a:r>
            <a:endParaRPr b="0" i="0" sz="3500" u="none" cap="none" strike="noStrike">
              <a:solidFill>
                <a:srgbClr val="000000"/>
              </a:solidFill>
              <a:latin typeface="Arial"/>
              <a:ea typeface="Arial"/>
              <a:cs typeface="Arial"/>
              <a:sym typeface="Arial"/>
            </a:endParaRPr>
          </a:p>
        </p:txBody>
      </p:sp>
      <p:sp>
        <p:nvSpPr>
          <p:cNvPr id="308" name="Google Shape;308;p44"/>
          <p:cNvSpPr txBox="1"/>
          <p:nvPr/>
        </p:nvSpPr>
        <p:spPr>
          <a:xfrm>
            <a:off x="1788975" y="1448175"/>
            <a:ext cx="5566200" cy="2929800"/>
          </a:xfrm>
          <a:prstGeom prst="rect">
            <a:avLst/>
          </a:prstGeom>
          <a:noFill/>
          <a:ln>
            <a:noFill/>
          </a:ln>
        </p:spPr>
        <p:txBody>
          <a:bodyPr anchorCtr="0" anchor="t" bIns="91425" lIns="91425" spcFirstLastPara="1" rIns="91425" wrap="square" tIns="91425">
            <a:noAutofit/>
          </a:bodyPr>
          <a:lstStyle/>
          <a:p>
            <a:pPr indent="-349250" lvl="0" marL="457200" marR="38100" rtl="0" algn="l">
              <a:lnSpc>
                <a:spcPct val="200000"/>
              </a:lnSpc>
              <a:spcBef>
                <a:spcPts val="0"/>
              </a:spcBef>
              <a:spcAft>
                <a:spcPts val="0"/>
              </a:spcAft>
              <a:buSzPts val="1900"/>
              <a:buFont typeface="Helvetica Neue Light"/>
              <a:buAutoNum type="arabicPeriod"/>
            </a:pPr>
            <a:r>
              <a:rPr lang="es-419" sz="1900">
                <a:latin typeface="Helvetica Neue Light"/>
                <a:ea typeface="Helvetica Neue Light"/>
                <a:cs typeface="Helvetica Neue Light"/>
                <a:sym typeface="Helvetica Neue Light"/>
              </a:rPr>
              <a:t>El usuario se registra al sitio web.</a:t>
            </a:r>
            <a:endParaRPr sz="1900">
              <a:latin typeface="Helvetica Neue Light"/>
              <a:ea typeface="Helvetica Neue Light"/>
              <a:cs typeface="Helvetica Neue Light"/>
              <a:sym typeface="Helvetica Neue Light"/>
            </a:endParaRPr>
          </a:p>
          <a:p>
            <a:pPr indent="-349250" lvl="0" marL="457200" marR="38100" rtl="0" algn="l">
              <a:lnSpc>
                <a:spcPct val="200000"/>
              </a:lnSpc>
              <a:spcBef>
                <a:spcPts val="0"/>
              </a:spcBef>
              <a:spcAft>
                <a:spcPts val="0"/>
              </a:spcAft>
              <a:buSzPts val="1900"/>
              <a:buFont typeface="Helvetica Neue Light"/>
              <a:buAutoNum type="arabicPeriod"/>
            </a:pPr>
            <a:r>
              <a:rPr lang="es-419" sz="1900">
                <a:latin typeface="Helvetica Neue Light"/>
                <a:ea typeface="Helvetica Neue Light"/>
                <a:cs typeface="Helvetica Neue Light"/>
                <a:sym typeface="Helvetica Neue Light"/>
              </a:rPr>
              <a:t>El usuario hace pública su pregunta.</a:t>
            </a:r>
            <a:endParaRPr sz="1900">
              <a:latin typeface="Helvetica Neue Light"/>
              <a:ea typeface="Helvetica Neue Light"/>
              <a:cs typeface="Helvetica Neue Light"/>
              <a:sym typeface="Helvetica Neue Light"/>
            </a:endParaRPr>
          </a:p>
          <a:p>
            <a:pPr indent="-349250" lvl="0" marL="457200" marR="38100" rtl="0" algn="l">
              <a:lnSpc>
                <a:spcPct val="200000"/>
              </a:lnSpc>
              <a:spcBef>
                <a:spcPts val="0"/>
              </a:spcBef>
              <a:spcAft>
                <a:spcPts val="0"/>
              </a:spcAft>
              <a:buSzPts val="1900"/>
              <a:buFont typeface="Helvetica Neue Light"/>
              <a:buAutoNum type="arabicPeriod"/>
            </a:pPr>
            <a:r>
              <a:rPr lang="es-419" sz="1900">
                <a:latin typeface="Helvetica Neue Light"/>
                <a:ea typeface="Helvetica Neue Light"/>
                <a:cs typeface="Helvetica Neue Light"/>
                <a:sym typeface="Helvetica Neue Light"/>
              </a:rPr>
              <a:t>El usuario recibe las respuestas.</a:t>
            </a:r>
            <a:endParaRPr sz="1900">
              <a:latin typeface="Helvetica Neue Light"/>
              <a:ea typeface="Helvetica Neue Light"/>
              <a:cs typeface="Helvetica Neue Light"/>
              <a:sym typeface="Helvetica Neue Light"/>
            </a:endParaRPr>
          </a:p>
          <a:p>
            <a:pPr indent="0" lvl="0" marL="0" marR="38100" rtl="0" algn="l">
              <a:lnSpc>
                <a:spcPct val="200000"/>
              </a:lnSpc>
              <a:spcBef>
                <a:spcPts val="0"/>
              </a:spcBef>
              <a:spcAft>
                <a:spcPts val="0"/>
              </a:spcAft>
              <a:buClr>
                <a:srgbClr val="000000"/>
              </a:buClr>
              <a:buSzPts val="1100"/>
              <a:buFont typeface="Arial"/>
              <a:buNone/>
            </a:pPr>
            <a:r>
              <a:rPr lang="es-419" sz="1600">
                <a:latin typeface="Helvetica Neue Light"/>
                <a:ea typeface="Helvetica Neue Light"/>
                <a:cs typeface="Helvetica Neue Light"/>
                <a:sym typeface="Helvetica Neue Light"/>
              </a:rPr>
              <a:t>Las respuestas son publicadas por los miembros de una comunidad determinada o </a:t>
            </a:r>
            <a:r>
              <a:rPr lang="es-419" sz="1600">
                <a:highlight>
                  <a:srgbClr val="3CEFAB"/>
                </a:highlight>
                <a:latin typeface="Helvetica Neue Light"/>
                <a:ea typeface="Helvetica Neue Light"/>
                <a:cs typeface="Helvetica Neue Light"/>
                <a:sym typeface="Helvetica Neue Light"/>
              </a:rPr>
              <a:t>son respondidas por otros usuarios que encontraron solución al problema planteado.</a:t>
            </a:r>
            <a:endParaRPr sz="1600">
              <a:highlight>
                <a:srgbClr val="3CEFAB"/>
              </a:highlight>
              <a:latin typeface="Helvetica Neue Light"/>
              <a:ea typeface="Helvetica Neue Light"/>
              <a:cs typeface="Helvetica Neue Light"/>
              <a:sym typeface="Helvetica Neue 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id="313" name="Google Shape;313;p4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14" name="Google Shape;314;p45"/>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3500">
                <a:latin typeface="Anton"/>
                <a:ea typeface="Anton"/>
                <a:cs typeface="Anton"/>
                <a:sym typeface="Anton"/>
              </a:rPr>
              <a:t>STACKOVERFLOW</a:t>
            </a:r>
            <a:r>
              <a:rPr b="0" i="1" lang="es-419" sz="3500" u="none" cap="none" strike="noStrike">
                <a:solidFill>
                  <a:srgbClr val="000000"/>
                </a:solidFill>
                <a:latin typeface="Anton"/>
                <a:ea typeface="Anton"/>
                <a:cs typeface="Anton"/>
                <a:sym typeface="Anton"/>
              </a:rPr>
              <a:t>: </a:t>
            </a:r>
            <a:r>
              <a:rPr i="1" lang="es-419" sz="3500">
                <a:latin typeface="Anton"/>
                <a:ea typeface="Anton"/>
                <a:cs typeface="Anton"/>
                <a:sym typeface="Anton"/>
              </a:rPr>
              <a:t>Votaciones</a:t>
            </a:r>
            <a:endParaRPr b="0" i="0" sz="3500" u="none" cap="none" strike="noStrike">
              <a:solidFill>
                <a:srgbClr val="000000"/>
              </a:solidFill>
              <a:latin typeface="Arial"/>
              <a:ea typeface="Arial"/>
              <a:cs typeface="Arial"/>
              <a:sym typeface="Arial"/>
            </a:endParaRPr>
          </a:p>
        </p:txBody>
      </p:sp>
      <p:sp>
        <p:nvSpPr>
          <p:cNvPr id="315" name="Google Shape;315;p45"/>
          <p:cNvSpPr txBox="1"/>
          <p:nvPr/>
        </p:nvSpPr>
        <p:spPr>
          <a:xfrm>
            <a:off x="1451550" y="1358425"/>
            <a:ext cx="6240900" cy="2929800"/>
          </a:xfrm>
          <a:prstGeom prst="rect">
            <a:avLst/>
          </a:prstGeom>
          <a:noFill/>
          <a:ln>
            <a:noFill/>
          </a:ln>
        </p:spPr>
        <p:txBody>
          <a:bodyPr anchorCtr="0" anchor="t" bIns="91425" lIns="91425" spcFirstLastPara="1" rIns="91425" wrap="square" tIns="91425">
            <a:noAutofit/>
          </a:bodyPr>
          <a:lstStyle/>
          <a:p>
            <a:pPr indent="-330200" lvl="0" marL="457200" marR="38100" rtl="0" algn="l">
              <a:lnSpc>
                <a:spcPct val="200000"/>
              </a:lnSpc>
              <a:spcBef>
                <a:spcPts val="0"/>
              </a:spcBef>
              <a:spcAft>
                <a:spcPts val="0"/>
              </a:spcAft>
              <a:buSzPts val="1600"/>
              <a:buFont typeface="Helvetica Neue Light"/>
              <a:buAutoNum type="arabicPeriod"/>
            </a:pPr>
            <a:r>
              <a:rPr lang="es-419" sz="1600">
                <a:latin typeface="Helvetica Neue Light"/>
                <a:ea typeface="Helvetica Neue Light"/>
                <a:cs typeface="Helvetica Neue Light"/>
                <a:sym typeface="Helvetica Neue Light"/>
              </a:rPr>
              <a:t>Todos los usuarios pueden votar por las preguntas y por sus respuestas</a:t>
            </a:r>
            <a:endParaRPr sz="1600">
              <a:latin typeface="Helvetica Neue Light"/>
              <a:ea typeface="Helvetica Neue Light"/>
              <a:cs typeface="Helvetica Neue Light"/>
              <a:sym typeface="Helvetica Neue Light"/>
            </a:endParaRPr>
          </a:p>
          <a:p>
            <a:pPr indent="-330200" lvl="0" marL="457200" marR="38100" rtl="0" algn="l">
              <a:lnSpc>
                <a:spcPct val="200000"/>
              </a:lnSpc>
              <a:spcBef>
                <a:spcPts val="0"/>
              </a:spcBef>
              <a:spcAft>
                <a:spcPts val="0"/>
              </a:spcAft>
              <a:buSzPts val="1600"/>
              <a:buFont typeface="Helvetica Neue Light"/>
              <a:buAutoNum type="arabicPeriod"/>
            </a:pPr>
            <a:r>
              <a:rPr lang="es-419" sz="1600">
                <a:latin typeface="Helvetica Neue Light"/>
                <a:ea typeface="Helvetica Neue Light"/>
                <a:cs typeface="Helvetica Neue Light"/>
                <a:sym typeface="Helvetica Neue Light"/>
              </a:rPr>
              <a:t>Cuando se vota por una pregunta, el usuario puede calificarlas como más </a:t>
            </a:r>
            <a:r>
              <a:rPr lang="es-419" sz="1600">
                <a:latin typeface="Helvetica Neue Light"/>
                <a:ea typeface="Helvetica Neue Light"/>
                <a:cs typeface="Helvetica Neue Light"/>
                <a:sym typeface="Helvetica Neue Light"/>
              </a:rPr>
              <a:t>relevante</a:t>
            </a:r>
            <a:r>
              <a:rPr lang="es-419" sz="1600">
                <a:latin typeface="Helvetica Neue Light"/>
                <a:ea typeface="Helvetica Neue Light"/>
                <a:cs typeface="Helvetica Neue Light"/>
                <a:sym typeface="Helvetica Neue Light"/>
              </a:rPr>
              <a:t> o menos relevante</a:t>
            </a:r>
            <a:endParaRPr sz="1600">
              <a:latin typeface="Helvetica Neue Light"/>
              <a:ea typeface="Helvetica Neue Light"/>
              <a:cs typeface="Helvetica Neue Light"/>
              <a:sym typeface="Helvetica Neue Light"/>
            </a:endParaRPr>
          </a:p>
          <a:p>
            <a:pPr indent="-330200" lvl="0" marL="457200" marR="38100" rtl="0" algn="l">
              <a:lnSpc>
                <a:spcPct val="200000"/>
              </a:lnSpc>
              <a:spcBef>
                <a:spcPts val="0"/>
              </a:spcBef>
              <a:spcAft>
                <a:spcPts val="0"/>
              </a:spcAft>
              <a:buSzPts val="1600"/>
              <a:buFont typeface="Helvetica Neue Light"/>
              <a:buAutoNum type="arabicPeriod"/>
            </a:pPr>
            <a:r>
              <a:rPr lang="es-419" sz="1600">
                <a:latin typeface="Helvetica Neue Light"/>
                <a:ea typeface="Helvetica Neue Light"/>
                <a:cs typeface="Helvetica Neue Light"/>
                <a:sym typeface="Helvetica Neue Light"/>
              </a:rPr>
              <a:t>Cuando se vota por las respuestas, éstas pueden ser más acertadas o menos acertadas.</a:t>
            </a:r>
            <a:endParaRPr sz="1300">
              <a:highlight>
                <a:srgbClr val="3CEFAB"/>
              </a:highlight>
              <a:latin typeface="Helvetica Neue Light"/>
              <a:ea typeface="Helvetica Neue Light"/>
              <a:cs typeface="Helvetica Neue Light"/>
              <a:sym typeface="Helvetica Neue 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p4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21" name="Google Shape;321;p46"/>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3500">
                <a:latin typeface="Anton"/>
                <a:ea typeface="Anton"/>
                <a:cs typeface="Anton"/>
                <a:sym typeface="Anton"/>
              </a:rPr>
              <a:t>STACKOVERFLOW</a:t>
            </a:r>
            <a:r>
              <a:rPr b="0" i="1" lang="es-419" sz="3500" u="none" cap="none" strike="noStrike">
                <a:solidFill>
                  <a:srgbClr val="000000"/>
                </a:solidFill>
                <a:latin typeface="Anton"/>
                <a:ea typeface="Anton"/>
                <a:cs typeface="Anton"/>
                <a:sym typeface="Anton"/>
              </a:rPr>
              <a:t>: </a:t>
            </a:r>
            <a:r>
              <a:rPr i="1" lang="es-419" sz="3500">
                <a:latin typeface="Anton"/>
                <a:ea typeface="Anton"/>
                <a:cs typeface="Anton"/>
                <a:sym typeface="Anton"/>
              </a:rPr>
              <a:t>Estructura de una pregunta</a:t>
            </a:r>
            <a:endParaRPr b="0" i="0" sz="3500" u="none" cap="none" strike="noStrike">
              <a:solidFill>
                <a:srgbClr val="000000"/>
              </a:solidFill>
              <a:latin typeface="Arial"/>
              <a:ea typeface="Arial"/>
              <a:cs typeface="Arial"/>
              <a:sym typeface="Arial"/>
            </a:endParaRPr>
          </a:p>
        </p:txBody>
      </p:sp>
      <p:sp>
        <p:nvSpPr>
          <p:cNvPr id="322" name="Google Shape;322;p46"/>
          <p:cNvSpPr txBox="1"/>
          <p:nvPr/>
        </p:nvSpPr>
        <p:spPr>
          <a:xfrm>
            <a:off x="1451550" y="1358425"/>
            <a:ext cx="6240900" cy="2929800"/>
          </a:xfrm>
          <a:prstGeom prst="rect">
            <a:avLst/>
          </a:prstGeom>
          <a:noFill/>
          <a:ln>
            <a:noFill/>
          </a:ln>
        </p:spPr>
        <p:txBody>
          <a:bodyPr anchorCtr="0" anchor="t" bIns="91425" lIns="91425" spcFirstLastPara="1" rIns="91425" wrap="square" tIns="91425">
            <a:noAutofit/>
          </a:bodyPr>
          <a:lstStyle/>
          <a:p>
            <a:pPr indent="-330200" lvl="0" marL="457200" marR="38100" rtl="0" algn="l">
              <a:lnSpc>
                <a:spcPct val="200000"/>
              </a:lnSpc>
              <a:spcBef>
                <a:spcPts val="0"/>
              </a:spcBef>
              <a:spcAft>
                <a:spcPts val="0"/>
              </a:spcAft>
              <a:buSzPts val="1600"/>
              <a:buFont typeface="Helvetica Neue Light"/>
              <a:buAutoNum type="arabicPeriod"/>
            </a:pPr>
            <a:r>
              <a:rPr lang="es-419" sz="1600">
                <a:latin typeface="Helvetica Neue Light"/>
                <a:ea typeface="Helvetica Neue Light"/>
                <a:cs typeface="Helvetica Neue Light"/>
                <a:sym typeface="Helvetica Neue Light"/>
              </a:rPr>
              <a:t>Introducción</a:t>
            </a:r>
            <a:r>
              <a:rPr lang="es-419" sz="1600">
                <a:latin typeface="Helvetica Neue Light"/>
                <a:ea typeface="Helvetica Neue Light"/>
                <a:cs typeface="Helvetica Neue Light"/>
                <a:sym typeface="Helvetica Neue Light"/>
              </a:rPr>
              <a:t> explicando nuestro problema. </a:t>
            </a:r>
            <a:endParaRPr sz="1600">
              <a:latin typeface="Helvetica Neue Light"/>
              <a:ea typeface="Helvetica Neue Light"/>
              <a:cs typeface="Helvetica Neue Light"/>
              <a:sym typeface="Helvetica Neue Light"/>
            </a:endParaRPr>
          </a:p>
          <a:p>
            <a:pPr indent="-330200" lvl="0" marL="457200" marR="38100" rtl="0" algn="l">
              <a:lnSpc>
                <a:spcPct val="200000"/>
              </a:lnSpc>
              <a:spcBef>
                <a:spcPts val="0"/>
              </a:spcBef>
              <a:spcAft>
                <a:spcPts val="0"/>
              </a:spcAft>
              <a:buSzPts val="1600"/>
              <a:buFont typeface="Helvetica Neue Light"/>
              <a:buAutoNum type="arabicPeriod"/>
            </a:pPr>
            <a:r>
              <a:rPr lang="es-419" sz="1600">
                <a:latin typeface="Helvetica Neue Light"/>
                <a:ea typeface="Helvetica Neue Light"/>
                <a:cs typeface="Helvetica Neue Light"/>
                <a:sym typeface="Helvetica Neue Light"/>
              </a:rPr>
              <a:t>Insertar tabla dummy donde se vea nuestro problema de manera </a:t>
            </a:r>
            <a:r>
              <a:rPr lang="es-419" sz="1600">
                <a:latin typeface="Helvetica Neue Light"/>
                <a:ea typeface="Helvetica Neue Light"/>
                <a:cs typeface="Helvetica Neue Light"/>
                <a:sym typeface="Helvetica Neue Light"/>
              </a:rPr>
              <a:t>rápida</a:t>
            </a:r>
            <a:r>
              <a:rPr lang="es-419" sz="1600">
                <a:latin typeface="Helvetica Neue Light"/>
                <a:ea typeface="Helvetica Neue Light"/>
                <a:cs typeface="Helvetica Neue Light"/>
                <a:sym typeface="Helvetica Neue Light"/>
              </a:rPr>
              <a:t>, sin filas ni columnas que sobren. </a:t>
            </a:r>
            <a:endParaRPr sz="1600">
              <a:latin typeface="Helvetica Neue Light"/>
              <a:ea typeface="Helvetica Neue Light"/>
              <a:cs typeface="Helvetica Neue Light"/>
              <a:sym typeface="Helvetica Neue Light"/>
            </a:endParaRPr>
          </a:p>
          <a:p>
            <a:pPr indent="-330200" lvl="0" marL="457200" marR="38100" rtl="0" algn="l">
              <a:lnSpc>
                <a:spcPct val="200000"/>
              </a:lnSpc>
              <a:spcBef>
                <a:spcPts val="0"/>
              </a:spcBef>
              <a:spcAft>
                <a:spcPts val="0"/>
              </a:spcAft>
              <a:buSzPts val="1600"/>
              <a:buFont typeface="Helvetica Neue Light"/>
              <a:buAutoNum type="arabicPeriod"/>
            </a:pPr>
            <a:r>
              <a:rPr lang="es-419" sz="1600">
                <a:latin typeface="Helvetica Neue Light"/>
                <a:ea typeface="Helvetica Neue Light"/>
                <a:cs typeface="Helvetica Neue Light"/>
                <a:sym typeface="Helvetica Neue Light"/>
              </a:rPr>
              <a:t>Agregar fotos de la tabla, para que sea </a:t>
            </a:r>
            <a:r>
              <a:rPr lang="es-419" sz="1600">
                <a:latin typeface="Helvetica Neue Light"/>
                <a:ea typeface="Helvetica Neue Light"/>
                <a:cs typeface="Helvetica Neue Light"/>
                <a:sym typeface="Helvetica Neue Light"/>
              </a:rPr>
              <a:t>más</a:t>
            </a:r>
            <a:r>
              <a:rPr lang="es-419" sz="1600">
                <a:latin typeface="Helvetica Neue Light"/>
                <a:ea typeface="Helvetica Neue Light"/>
                <a:cs typeface="Helvetica Neue Light"/>
                <a:sym typeface="Helvetica Neue Light"/>
              </a:rPr>
              <a:t> </a:t>
            </a:r>
            <a:r>
              <a:rPr lang="es-419" sz="1600">
                <a:latin typeface="Helvetica Neue Light"/>
                <a:ea typeface="Helvetica Neue Light"/>
                <a:cs typeface="Helvetica Neue Light"/>
                <a:sym typeface="Helvetica Neue Light"/>
              </a:rPr>
              <a:t>gráfico</a:t>
            </a:r>
            <a:r>
              <a:rPr lang="es-419" sz="1600">
                <a:latin typeface="Helvetica Neue Light"/>
                <a:ea typeface="Helvetica Neue Light"/>
                <a:cs typeface="Helvetica Neue Light"/>
                <a:sym typeface="Helvetica Neue Light"/>
              </a:rPr>
              <a:t>.</a:t>
            </a:r>
            <a:endParaRPr sz="1600">
              <a:latin typeface="Helvetica Neue Light"/>
              <a:ea typeface="Helvetica Neue Light"/>
              <a:cs typeface="Helvetica Neue Light"/>
              <a:sym typeface="Helvetica Neue Light"/>
            </a:endParaRPr>
          </a:p>
          <a:p>
            <a:pPr indent="-330200" lvl="0" marL="457200" marR="38100" rtl="0" algn="l">
              <a:lnSpc>
                <a:spcPct val="200000"/>
              </a:lnSpc>
              <a:spcBef>
                <a:spcPts val="0"/>
              </a:spcBef>
              <a:spcAft>
                <a:spcPts val="0"/>
              </a:spcAft>
              <a:buSzPts val="1600"/>
              <a:buFont typeface="Helvetica Neue Light"/>
              <a:buAutoNum type="arabicPeriod"/>
            </a:pPr>
            <a:r>
              <a:rPr lang="es-419" sz="1600">
                <a:latin typeface="Helvetica Neue Light"/>
                <a:ea typeface="Helvetica Neue Light"/>
                <a:cs typeface="Helvetica Neue Light"/>
                <a:sym typeface="Helvetica Neue Light"/>
              </a:rPr>
              <a:t>Mostrar lo que tenemos hasta ahora, si es que avanzamos en algo (opcional)</a:t>
            </a:r>
            <a:endParaRPr sz="1600">
              <a:latin typeface="Helvetica Neue Light"/>
              <a:ea typeface="Helvetica Neue Light"/>
              <a:cs typeface="Helvetica Neue Light"/>
              <a:sym typeface="Helvetica Neue Light"/>
            </a:endParaRPr>
          </a:p>
          <a:p>
            <a:pPr indent="-330200" lvl="0" marL="457200" marR="38100" rtl="0" algn="l">
              <a:lnSpc>
                <a:spcPct val="200000"/>
              </a:lnSpc>
              <a:spcBef>
                <a:spcPts val="0"/>
              </a:spcBef>
              <a:spcAft>
                <a:spcPts val="0"/>
              </a:spcAft>
              <a:buSzPts val="1600"/>
              <a:buFont typeface="Helvetica Neue Light"/>
              <a:buAutoNum type="arabicPeriod"/>
            </a:pPr>
            <a:r>
              <a:rPr lang="es-419" sz="1600">
                <a:latin typeface="Helvetica Neue Light"/>
                <a:ea typeface="Helvetica Neue Light"/>
                <a:cs typeface="Helvetica Neue Light"/>
                <a:sym typeface="Helvetica Neue Light"/>
              </a:rPr>
              <a:t>Mostrar resultado deseado</a:t>
            </a:r>
            <a:endParaRPr sz="1600">
              <a:latin typeface="Helvetica Neue Light"/>
              <a:ea typeface="Helvetica Neue Light"/>
              <a:cs typeface="Helvetica Neue Light"/>
              <a:sym typeface="Helvetica Neue 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6" name="Shape 326"/>
        <p:cNvGrpSpPr/>
        <p:nvPr/>
      </p:nvGrpSpPr>
      <p:grpSpPr>
        <a:xfrm>
          <a:off x="0" y="0"/>
          <a:ext cx="0" cy="0"/>
          <a:chOff x="0" y="0"/>
          <a:chExt cx="0" cy="0"/>
        </a:xfrm>
      </p:grpSpPr>
      <p:sp>
        <p:nvSpPr>
          <p:cNvPr id="327" name="Google Shape;327;p47"/>
          <p:cNvSpPr txBox="1"/>
          <p:nvPr/>
        </p:nvSpPr>
        <p:spPr>
          <a:xfrm>
            <a:off x="400050" y="1115475"/>
            <a:ext cx="8343900" cy="770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i="1" lang="es-419" sz="3000">
                <a:solidFill>
                  <a:srgbClr val="EEFF41"/>
                </a:solidFill>
                <a:latin typeface="Anton"/>
                <a:ea typeface="Anton"/>
                <a:cs typeface="Anton"/>
                <a:sym typeface="Anton"/>
              </a:rPr>
              <a:t>EN LA </a:t>
            </a:r>
            <a:r>
              <a:rPr i="1" lang="es-419" sz="3000">
                <a:solidFill>
                  <a:srgbClr val="EEFF41"/>
                </a:solidFill>
                <a:latin typeface="Anton"/>
                <a:ea typeface="Anton"/>
                <a:cs typeface="Anton"/>
                <a:sym typeface="Anton"/>
              </a:rPr>
              <a:t>PRÓXIMA</a:t>
            </a:r>
            <a:r>
              <a:rPr i="1" lang="es-419" sz="3000">
                <a:solidFill>
                  <a:srgbClr val="EEFF41"/>
                </a:solidFill>
                <a:latin typeface="Anton"/>
                <a:ea typeface="Anton"/>
                <a:cs typeface="Anton"/>
                <a:sym typeface="Anton"/>
              </a:rPr>
              <a:t> CLASE</a:t>
            </a:r>
            <a:endParaRPr b="0" i="0" sz="2000" u="none" cap="none" strike="noStrike">
              <a:solidFill>
                <a:srgbClr val="E8E7E3"/>
              </a:solidFill>
              <a:latin typeface="Helvetica Neue Light"/>
              <a:ea typeface="Helvetica Neue Light"/>
              <a:cs typeface="Helvetica Neue Light"/>
              <a:sym typeface="Helvetica Neue Light"/>
            </a:endParaRPr>
          </a:p>
        </p:txBody>
      </p:sp>
      <p:pic>
        <p:nvPicPr>
          <p:cNvPr id="328" name="Google Shape;328;p47"/>
          <p:cNvPicPr preferRelativeResize="0"/>
          <p:nvPr/>
        </p:nvPicPr>
        <p:blipFill rotWithShape="1">
          <a:blip r:embed="rId4">
            <a:alphaModFix/>
          </a:blip>
          <a:srcRect b="0" l="0" r="0" t="0"/>
          <a:stretch/>
        </p:blipFill>
        <p:spPr>
          <a:xfrm>
            <a:off x="3831925" y="52075"/>
            <a:ext cx="1186525" cy="1186525"/>
          </a:xfrm>
          <a:prstGeom prst="rect">
            <a:avLst/>
          </a:prstGeom>
          <a:noFill/>
          <a:ln>
            <a:noFill/>
          </a:ln>
        </p:spPr>
      </p:pic>
      <p:sp>
        <p:nvSpPr>
          <p:cNvPr id="329" name="Google Shape;329;p47"/>
          <p:cNvSpPr txBox="1"/>
          <p:nvPr/>
        </p:nvSpPr>
        <p:spPr>
          <a:xfrm>
            <a:off x="1398000" y="2363675"/>
            <a:ext cx="6422100" cy="1388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chemeClr val="accent6"/>
                </a:solidFill>
                <a:latin typeface="Anton"/>
                <a:ea typeface="Anton"/>
                <a:cs typeface="Anton"/>
                <a:sym typeface="Anton"/>
              </a:rPr>
              <a:t>¡</a:t>
            </a:r>
            <a:r>
              <a:rPr i="1" lang="es-419" sz="3600">
                <a:solidFill>
                  <a:schemeClr val="accent6"/>
                </a:solidFill>
                <a:latin typeface="Anton"/>
                <a:ea typeface="Anton"/>
                <a:cs typeface="Anton"/>
                <a:sym typeface="Anton"/>
              </a:rPr>
              <a:t>CREAREMOS UNA PREGUNTA EN STACKOVERFLOW!</a:t>
            </a:r>
            <a:endParaRPr i="1" sz="3600">
              <a:solidFill>
                <a:schemeClr val="accent6"/>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3600"/>
              <a:buFont typeface="Arial"/>
              <a:buNone/>
            </a:pPr>
            <a:r>
              <a:t/>
            </a:r>
            <a:endParaRPr i="1" sz="3600">
              <a:solidFill>
                <a:schemeClr val="accent6"/>
              </a:solidFill>
              <a:latin typeface="Anton"/>
              <a:ea typeface="Anton"/>
              <a:cs typeface="Anton"/>
              <a:sym typeface="Anto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3" name="Shape 333"/>
        <p:cNvGrpSpPr/>
        <p:nvPr/>
      </p:nvGrpSpPr>
      <p:grpSpPr>
        <a:xfrm>
          <a:off x="0" y="0"/>
          <a:ext cx="0" cy="0"/>
          <a:chOff x="0" y="0"/>
          <a:chExt cx="0" cy="0"/>
        </a:xfrm>
      </p:grpSpPr>
      <p:sp>
        <p:nvSpPr>
          <p:cNvPr id="334" name="Google Shape;334;p48"/>
          <p:cNvSpPr txBox="1"/>
          <p:nvPr/>
        </p:nvSpPr>
        <p:spPr>
          <a:xfrm>
            <a:off x="2187450" y="1848600"/>
            <a:ext cx="4802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600">
                <a:solidFill>
                  <a:srgbClr val="E0FF00"/>
                </a:solidFill>
                <a:latin typeface="Anton"/>
                <a:ea typeface="Anton"/>
                <a:cs typeface="Anton"/>
                <a:sym typeface="Anton"/>
              </a:rPr>
              <a:t>MÉTRICAS</a:t>
            </a:r>
            <a:r>
              <a:rPr i="1" lang="es-419" sz="3600">
                <a:solidFill>
                  <a:srgbClr val="E0FF00"/>
                </a:solidFill>
                <a:latin typeface="Anton"/>
                <a:ea typeface="Anton"/>
                <a:cs typeface="Anton"/>
                <a:sym typeface="Anton"/>
              </a:rPr>
              <a:t> DE STARTUP</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4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40" name="Google Shape;340;p49"/>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3500">
                <a:latin typeface="Anton"/>
                <a:ea typeface="Anton"/>
                <a:cs typeface="Anton"/>
                <a:sym typeface="Anton"/>
              </a:rPr>
              <a:t>MÉTRICAS</a:t>
            </a:r>
            <a:r>
              <a:rPr i="1" lang="es-419" sz="3500">
                <a:latin typeface="Anton"/>
                <a:ea typeface="Anton"/>
                <a:cs typeface="Anton"/>
                <a:sym typeface="Anton"/>
              </a:rPr>
              <a:t> DE STARTUP</a:t>
            </a:r>
            <a:r>
              <a:rPr b="0" i="1" lang="es-419" sz="3500" u="none" cap="none" strike="noStrike">
                <a:solidFill>
                  <a:srgbClr val="000000"/>
                </a:solidFill>
                <a:latin typeface="Anton"/>
                <a:ea typeface="Anton"/>
                <a:cs typeface="Anton"/>
                <a:sym typeface="Anton"/>
              </a:rPr>
              <a:t>: definición</a:t>
            </a:r>
            <a:endParaRPr b="0" i="0" sz="3500" u="none" cap="none" strike="noStrike">
              <a:solidFill>
                <a:srgbClr val="000000"/>
              </a:solidFill>
              <a:latin typeface="Arial"/>
              <a:ea typeface="Arial"/>
              <a:cs typeface="Arial"/>
              <a:sym typeface="Arial"/>
            </a:endParaRPr>
          </a:p>
        </p:txBody>
      </p:sp>
      <p:sp>
        <p:nvSpPr>
          <p:cNvPr id="341" name="Google Shape;341;p49"/>
          <p:cNvSpPr txBox="1"/>
          <p:nvPr/>
        </p:nvSpPr>
        <p:spPr>
          <a:xfrm>
            <a:off x="835125" y="1398375"/>
            <a:ext cx="7473900" cy="2929800"/>
          </a:xfrm>
          <a:prstGeom prst="rect">
            <a:avLst/>
          </a:prstGeom>
          <a:noFill/>
          <a:ln>
            <a:noFill/>
          </a:ln>
        </p:spPr>
        <p:txBody>
          <a:bodyPr anchorCtr="0" anchor="t" bIns="91425" lIns="91425" spcFirstLastPara="1" rIns="91425" wrap="square" tIns="91425">
            <a:noAutofit/>
          </a:bodyPr>
          <a:lstStyle/>
          <a:p>
            <a:pPr indent="0" lvl="0" marL="0" marR="38100" rtl="0" algn="l">
              <a:lnSpc>
                <a:spcPct val="200000"/>
              </a:lnSpc>
              <a:spcBef>
                <a:spcPts val="0"/>
              </a:spcBef>
              <a:spcAft>
                <a:spcPts val="0"/>
              </a:spcAft>
              <a:buClr>
                <a:srgbClr val="000000"/>
              </a:buClr>
              <a:buSzPts val="1100"/>
              <a:buFont typeface="Arial"/>
              <a:buNone/>
            </a:pPr>
            <a:r>
              <a:rPr lang="es-419" sz="1800">
                <a:latin typeface="Helvetica Neue Light"/>
                <a:ea typeface="Helvetica Neue Light"/>
                <a:cs typeface="Helvetica Neue Light"/>
                <a:sym typeface="Helvetica Neue Light"/>
              </a:rPr>
              <a:t>Las métricas en una startup</a:t>
            </a:r>
            <a:r>
              <a:rPr lang="es-419" sz="1800">
                <a:highlight>
                  <a:srgbClr val="3CEFAB"/>
                </a:highlight>
                <a:latin typeface="Helvetica Neue Light"/>
                <a:ea typeface="Helvetica Neue Light"/>
                <a:cs typeface="Helvetica Neue Light"/>
                <a:sym typeface="Helvetica Neue Light"/>
              </a:rPr>
              <a:t> son indicadores de la salud, el crecimiento, o el rendimiento del negocio, que facilitan la toma decisiones.</a:t>
            </a:r>
            <a:endParaRPr sz="1800">
              <a:highlight>
                <a:srgbClr val="3CEFAB"/>
              </a:highlight>
              <a:latin typeface="Helvetica Neue Light"/>
              <a:ea typeface="Helvetica Neue Light"/>
              <a:cs typeface="Helvetica Neue Light"/>
              <a:sym typeface="Helvetica Neue Light"/>
            </a:endParaRPr>
          </a:p>
          <a:p>
            <a:pPr indent="0" lvl="0" marL="0" marR="38100" rtl="0" algn="l">
              <a:lnSpc>
                <a:spcPct val="200000"/>
              </a:lnSpc>
              <a:spcBef>
                <a:spcPts val="0"/>
              </a:spcBef>
              <a:spcAft>
                <a:spcPts val="0"/>
              </a:spcAft>
              <a:buClr>
                <a:srgbClr val="000000"/>
              </a:buClr>
              <a:buSzPts val="1100"/>
              <a:buFont typeface="Arial"/>
              <a:buNone/>
            </a:pPr>
            <a:r>
              <a:rPr lang="es-419" sz="1800">
                <a:latin typeface="Helvetica Neue Light"/>
                <a:ea typeface="Helvetica Neue Light"/>
                <a:cs typeface="Helvetica Neue Light"/>
                <a:sym typeface="Helvetica Neue Light"/>
              </a:rPr>
              <a:t>El seguimiento y análisis oportuno de las métricas permiten saber cómo y por qué algunas cosas funcionan – mientras otras no – y tomar las decisiones correspondientes.</a:t>
            </a:r>
            <a:endParaRPr sz="1800">
              <a:latin typeface="Helvetica Neue Light"/>
              <a:ea typeface="Helvetica Neue Light"/>
              <a:cs typeface="Helvetica Neue Light"/>
              <a:sym typeface="Helvetica Neue 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id="346" name="Google Shape;346;p5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47" name="Google Shape;347;p50"/>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3500">
                <a:latin typeface="Anton"/>
                <a:ea typeface="Anton"/>
                <a:cs typeface="Anton"/>
                <a:sym typeface="Anton"/>
              </a:rPr>
              <a:t>MÉTRICAS DE STARTUP</a:t>
            </a:r>
            <a:r>
              <a:rPr b="0" i="1" lang="es-419" sz="3500" u="none" cap="none" strike="noStrike">
                <a:solidFill>
                  <a:srgbClr val="000000"/>
                </a:solidFill>
                <a:latin typeface="Anton"/>
                <a:ea typeface="Anton"/>
                <a:cs typeface="Anton"/>
                <a:sym typeface="Anton"/>
              </a:rPr>
              <a:t>: </a:t>
            </a:r>
            <a:r>
              <a:rPr i="1" lang="es-419" sz="3500">
                <a:latin typeface="Anton"/>
                <a:ea typeface="Anton"/>
                <a:cs typeface="Anton"/>
                <a:sym typeface="Anton"/>
              </a:rPr>
              <a:t>ejemplos</a:t>
            </a:r>
            <a:endParaRPr b="0" i="0" sz="3500" u="none" cap="none" strike="noStrike">
              <a:solidFill>
                <a:srgbClr val="000000"/>
              </a:solidFill>
              <a:latin typeface="Arial"/>
              <a:ea typeface="Arial"/>
              <a:cs typeface="Arial"/>
              <a:sym typeface="Arial"/>
            </a:endParaRPr>
          </a:p>
        </p:txBody>
      </p:sp>
      <p:sp>
        <p:nvSpPr>
          <p:cNvPr id="348" name="Google Shape;348;p50"/>
          <p:cNvSpPr txBox="1"/>
          <p:nvPr/>
        </p:nvSpPr>
        <p:spPr>
          <a:xfrm>
            <a:off x="835050" y="1259525"/>
            <a:ext cx="7473900" cy="1043700"/>
          </a:xfrm>
          <a:prstGeom prst="rect">
            <a:avLst/>
          </a:prstGeom>
          <a:noFill/>
          <a:ln>
            <a:noFill/>
          </a:ln>
        </p:spPr>
        <p:txBody>
          <a:bodyPr anchorCtr="0" anchor="t" bIns="91425" lIns="91425" spcFirstLastPara="1" rIns="91425" wrap="square" tIns="91425">
            <a:noAutofit/>
          </a:bodyPr>
          <a:lstStyle/>
          <a:p>
            <a:pPr indent="0" lvl="0" marL="0" marR="38100" rtl="0" algn="l">
              <a:lnSpc>
                <a:spcPct val="200000"/>
              </a:lnSpc>
              <a:spcBef>
                <a:spcPts val="0"/>
              </a:spcBef>
              <a:spcAft>
                <a:spcPts val="0"/>
              </a:spcAft>
              <a:buClr>
                <a:srgbClr val="000000"/>
              </a:buClr>
              <a:buSzPts val="1100"/>
              <a:buFont typeface="Arial"/>
              <a:buNone/>
            </a:pPr>
            <a:r>
              <a:rPr lang="es-419" sz="1800">
                <a:latin typeface="Helvetica Neue Light"/>
                <a:ea typeface="Helvetica Neue Light"/>
                <a:cs typeface="Helvetica Neue Light"/>
                <a:sym typeface="Helvetica Neue Light"/>
              </a:rPr>
              <a:t>La lista es larga y tendida, pero esta clase vamos a ver solo algunos, para empezar a familiarizarnos con los conceptos. Algunos ejemplos:</a:t>
            </a:r>
            <a:endParaRPr sz="1800">
              <a:latin typeface="Helvetica Neue Light"/>
              <a:ea typeface="Helvetica Neue Light"/>
              <a:cs typeface="Helvetica Neue Light"/>
              <a:sym typeface="Helvetica Neue Light"/>
            </a:endParaRPr>
          </a:p>
          <a:p>
            <a:pPr indent="0" lvl="0" marL="0" marR="38100" rtl="0" algn="l">
              <a:lnSpc>
                <a:spcPct val="200000"/>
              </a:lnSpc>
              <a:spcBef>
                <a:spcPts val="0"/>
              </a:spcBef>
              <a:spcAft>
                <a:spcPts val="0"/>
              </a:spcAft>
              <a:buClr>
                <a:srgbClr val="000000"/>
              </a:buClr>
              <a:buSzPts val="1100"/>
              <a:buFont typeface="Arial"/>
              <a:buNone/>
            </a:pPr>
            <a:r>
              <a:t/>
            </a:r>
            <a:endParaRPr sz="1800">
              <a:latin typeface="Helvetica Neue Light"/>
              <a:ea typeface="Helvetica Neue Light"/>
              <a:cs typeface="Helvetica Neue Light"/>
              <a:sym typeface="Helvetica Neue Light"/>
            </a:endParaRPr>
          </a:p>
          <a:p>
            <a:pPr indent="0" lvl="0" marL="0" marR="38100" rtl="0" algn="l">
              <a:lnSpc>
                <a:spcPct val="200000"/>
              </a:lnSpc>
              <a:spcBef>
                <a:spcPts val="0"/>
              </a:spcBef>
              <a:spcAft>
                <a:spcPts val="0"/>
              </a:spcAft>
              <a:buClr>
                <a:srgbClr val="000000"/>
              </a:buClr>
              <a:buSzPts val="1100"/>
              <a:buFont typeface="Arial"/>
              <a:buNone/>
            </a:pPr>
            <a:r>
              <a:t/>
            </a:r>
            <a:endParaRPr sz="1800">
              <a:latin typeface="Helvetica Neue Light"/>
              <a:ea typeface="Helvetica Neue Light"/>
              <a:cs typeface="Helvetica Neue Light"/>
              <a:sym typeface="Helvetica Neue Light"/>
            </a:endParaRPr>
          </a:p>
          <a:p>
            <a:pPr indent="0" lvl="0" marL="0" marR="38100" rtl="0" algn="l">
              <a:lnSpc>
                <a:spcPct val="200000"/>
              </a:lnSpc>
              <a:spcBef>
                <a:spcPts val="0"/>
              </a:spcBef>
              <a:spcAft>
                <a:spcPts val="0"/>
              </a:spcAft>
              <a:buClr>
                <a:srgbClr val="000000"/>
              </a:buClr>
              <a:buSzPts val="1100"/>
              <a:buFont typeface="Arial"/>
              <a:buNone/>
            </a:pPr>
            <a:r>
              <a:t/>
            </a:r>
            <a:endParaRPr sz="1800">
              <a:latin typeface="Helvetica Neue Light"/>
              <a:ea typeface="Helvetica Neue Light"/>
              <a:cs typeface="Helvetica Neue Light"/>
              <a:sym typeface="Helvetica Neue Light"/>
            </a:endParaRPr>
          </a:p>
        </p:txBody>
      </p:sp>
      <p:sp>
        <p:nvSpPr>
          <p:cNvPr id="349" name="Google Shape;349;p50"/>
          <p:cNvSpPr txBox="1"/>
          <p:nvPr/>
        </p:nvSpPr>
        <p:spPr>
          <a:xfrm>
            <a:off x="4444400" y="2357025"/>
            <a:ext cx="2776500" cy="1908600"/>
          </a:xfrm>
          <a:prstGeom prst="rect">
            <a:avLst/>
          </a:prstGeom>
          <a:noFill/>
          <a:ln>
            <a:noFill/>
          </a:ln>
        </p:spPr>
        <p:txBody>
          <a:bodyPr anchorCtr="0" anchor="t" bIns="91425" lIns="91425" spcFirstLastPara="1" rIns="91425" wrap="square" tIns="91425">
            <a:spAutoFit/>
          </a:bodyPr>
          <a:lstStyle/>
          <a:p>
            <a:pPr indent="-330200" lvl="0" marL="457200" marR="38100" rtl="0" algn="l">
              <a:lnSpc>
                <a:spcPct val="200000"/>
              </a:lnSpc>
              <a:spcBef>
                <a:spcPts val="0"/>
              </a:spcBef>
              <a:spcAft>
                <a:spcPts val="0"/>
              </a:spcAft>
              <a:buClr>
                <a:schemeClr val="dk1"/>
              </a:buClr>
              <a:buSzPts val="1600"/>
              <a:buFont typeface="Helvetica Neue Light"/>
              <a:buChar char="●"/>
            </a:pPr>
            <a:r>
              <a:rPr lang="es-419" sz="1600">
                <a:solidFill>
                  <a:schemeClr val="dk1"/>
                </a:solidFill>
                <a:latin typeface="Helvetica Neue Light"/>
                <a:ea typeface="Helvetica Neue Light"/>
                <a:cs typeface="Helvetica Neue Light"/>
                <a:sym typeface="Helvetica Neue Light"/>
              </a:rPr>
              <a:t>CAC</a:t>
            </a:r>
            <a:endParaRPr sz="1600">
              <a:solidFill>
                <a:schemeClr val="dk1"/>
              </a:solidFill>
              <a:latin typeface="Helvetica Neue Light"/>
              <a:ea typeface="Helvetica Neue Light"/>
              <a:cs typeface="Helvetica Neue Light"/>
              <a:sym typeface="Helvetica Neue Light"/>
            </a:endParaRPr>
          </a:p>
          <a:p>
            <a:pPr indent="-330200" lvl="0" marL="457200" marR="38100" rtl="0" algn="l">
              <a:lnSpc>
                <a:spcPct val="200000"/>
              </a:lnSpc>
              <a:spcBef>
                <a:spcPts val="0"/>
              </a:spcBef>
              <a:spcAft>
                <a:spcPts val="0"/>
              </a:spcAft>
              <a:buClr>
                <a:schemeClr val="dk1"/>
              </a:buClr>
              <a:buSzPts val="1600"/>
              <a:buFont typeface="Helvetica Neue Light"/>
              <a:buChar char="●"/>
            </a:pPr>
            <a:r>
              <a:rPr lang="es-419" sz="1600">
                <a:solidFill>
                  <a:schemeClr val="dk1"/>
                </a:solidFill>
                <a:latin typeface="Helvetica Neue Light"/>
                <a:ea typeface="Helvetica Neue Light"/>
                <a:cs typeface="Helvetica Neue Light"/>
                <a:sym typeface="Helvetica Neue Light"/>
              </a:rPr>
              <a:t>LTV</a:t>
            </a:r>
            <a:endParaRPr sz="1600">
              <a:solidFill>
                <a:schemeClr val="dk1"/>
              </a:solidFill>
              <a:latin typeface="Helvetica Neue Light"/>
              <a:ea typeface="Helvetica Neue Light"/>
              <a:cs typeface="Helvetica Neue Light"/>
              <a:sym typeface="Helvetica Neue Light"/>
            </a:endParaRPr>
          </a:p>
          <a:p>
            <a:pPr indent="-330200" lvl="0" marL="457200" marR="38100" rtl="0" algn="l">
              <a:lnSpc>
                <a:spcPct val="200000"/>
              </a:lnSpc>
              <a:spcBef>
                <a:spcPts val="0"/>
              </a:spcBef>
              <a:spcAft>
                <a:spcPts val="0"/>
              </a:spcAft>
              <a:buClr>
                <a:schemeClr val="dk1"/>
              </a:buClr>
              <a:buSzPts val="1600"/>
              <a:buFont typeface="Helvetica Neue Light"/>
              <a:buChar char="●"/>
            </a:pPr>
            <a:r>
              <a:rPr lang="es-419" sz="1600">
                <a:solidFill>
                  <a:schemeClr val="dk1"/>
                </a:solidFill>
                <a:latin typeface="Helvetica Neue Light"/>
                <a:ea typeface="Helvetica Neue Light"/>
                <a:cs typeface="Helvetica Neue Light"/>
                <a:sym typeface="Helvetica Neue Light"/>
              </a:rPr>
              <a:t>Fuente/Canal</a:t>
            </a:r>
            <a:endParaRPr sz="1600">
              <a:solidFill>
                <a:schemeClr val="dk1"/>
              </a:solidFill>
              <a:latin typeface="Helvetica Neue Light"/>
              <a:ea typeface="Helvetica Neue Light"/>
              <a:cs typeface="Helvetica Neue Light"/>
              <a:sym typeface="Helvetica Neue Light"/>
            </a:endParaRPr>
          </a:p>
          <a:p>
            <a:pPr indent="-330200" lvl="0" marL="457200" marR="38100" rtl="0" algn="l">
              <a:lnSpc>
                <a:spcPct val="200000"/>
              </a:lnSpc>
              <a:spcBef>
                <a:spcPts val="0"/>
              </a:spcBef>
              <a:spcAft>
                <a:spcPts val="0"/>
              </a:spcAft>
              <a:buClr>
                <a:schemeClr val="dk1"/>
              </a:buClr>
              <a:buSzPts val="1600"/>
              <a:buFont typeface="Helvetica Neue Light"/>
              <a:buChar char="●"/>
            </a:pPr>
            <a:r>
              <a:rPr lang="es-419" sz="1600">
                <a:solidFill>
                  <a:schemeClr val="dk1"/>
                </a:solidFill>
                <a:latin typeface="Helvetica Neue Light"/>
                <a:ea typeface="Helvetica Neue Light"/>
                <a:cs typeface="Helvetica Neue Light"/>
                <a:sym typeface="Helvetica Neue Light"/>
              </a:rPr>
              <a:t>Conversion</a:t>
            </a:r>
            <a:endParaRPr sz="1200"/>
          </a:p>
        </p:txBody>
      </p:sp>
      <p:sp>
        <p:nvSpPr>
          <p:cNvPr id="350" name="Google Shape;350;p50"/>
          <p:cNvSpPr txBox="1"/>
          <p:nvPr/>
        </p:nvSpPr>
        <p:spPr>
          <a:xfrm>
            <a:off x="835050" y="2357025"/>
            <a:ext cx="2996100" cy="2401200"/>
          </a:xfrm>
          <a:prstGeom prst="rect">
            <a:avLst/>
          </a:prstGeom>
          <a:noFill/>
          <a:ln>
            <a:noFill/>
          </a:ln>
        </p:spPr>
        <p:txBody>
          <a:bodyPr anchorCtr="0" anchor="t" bIns="91425" lIns="91425" spcFirstLastPara="1" rIns="91425" wrap="square" tIns="91425">
            <a:spAutoFit/>
          </a:bodyPr>
          <a:lstStyle/>
          <a:p>
            <a:pPr indent="-330200" lvl="0" marL="457200" marR="38100" rtl="0" algn="l">
              <a:lnSpc>
                <a:spcPct val="200000"/>
              </a:lnSpc>
              <a:spcBef>
                <a:spcPts val="0"/>
              </a:spcBef>
              <a:spcAft>
                <a:spcPts val="0"/>
              </a:spcAft>
              <a:buClr>
                <a:schemeClr val="dk1"/>
              </a:buClr>
              <a:buSzPts val="1600"/>
              <a:buFont typeface="Helvetica Neue"/>
              <a:buChar char="●"/>
            </a:pPr>
            <a:r>
              <a:rPr b="1" lang="es-419" sz="1600">
                <a:solidFill>
                  <a:schemeClr val="dk1"/>
                </a:solidFill>
                <a:latin typeface="Helvetica Neue"/>
                <a:ea typeface="Helvetica Neue"/>
                <a:cs typeface="Helvetica Neue"/>
                <a:sym typeface="Helvetica Neue"/>
              </a:rPr>
              <a:t>Adquisition</a:t>
            </a:r>
            <a:endParaRPr b="1" sz="1600">
              <a:solidFill>
                <a:schemeClr val="dk1"/>
              </a:solidFill>
              <a:latin typeface="Helvetica Neue"/>
              <a:ea typeface="Helvetica Neue"/>
              <a:cs typeface="Helvetica Neue"/>
              <a:sym typeface="Helvetica Neue"/>
            </a:endParaRPr>
          </a:p>
          <a:p>
            <a:pPr indent="-330200" lvl="0" marL="457200" marR="38100" rtl="0" algn="l">
              <a:lnSpc>
                <a:spcPct val="200000"/>
              </a:lnSpc>
              <a:spcBef>
                <a:spcPts val="0"/>
              </a:spcBef>
              <a:spcAft>
                <a:spcPts val="0"/>
              </a:spcAft>
              <a:buClr>
                <a:schemeClr val="dk1"/>
              </a:buClr>
              <a:buSzPts val="1600"/>
              <a:buFont typeface="Helvetica Neue"/>
              <a:buChar char="●"/>
            </a:pPr>
            <a:r>
              <a:rPr b="1" lang="es-419" sz="1600">
                <a:solidFill>
                  <a:schemeClr val="dk1"/>
                </a:solidFill>
                <a:latin typeface="Helvetica Neue"/>
                <a:ea typeface="Helvetica Neue"/>
                <a:cs typeface="Helvetica Neue"/>
                <a:sym typeface="Helvetica Neue"/>
              </a:rPr>
              <a:t>Activation</a:t>
            </a:r>
            <a:endParaRPr b="1" sz="1600">
              <a:solidFill>
                <a:schemeClr val="dk1"/>
              </a:solidFill>
              <a:latin typeface="Helvetica Neue"/>
              <a:ea typeface="Helvetica Neue"/>
              <a:cs typeface="Helvetica Neue"/>
              <a:sym typeface="Helvetica Neue"/>
            </a:endParaRPr>
          </a:p>
          <a:p>
            <a:pPr indent="-330200" lvl="0" marL="457200" marR="38100" rtl="0" algn="l">
              <a:lnSpc>
                <a:spcPct val="200000"/>
              </a:lnSpc>
              <a:spcBef>
                <a:spcPts val="0"/>
              </a:spcBef>
              <a:spcAft>
                <a:spcPts val="0"/>
              </a:spcAft>
              <a:buClr>
                <a:schemeClr val="dk1"/>
              </a:buClr>
              <a:buSzPts val="1600"/>
              <a:buFont typeface="Helvetica Neue"/>
              <a:buChar char="●"/>
            </a:pPr>
            <a:r>
              <a:rPr b="1" lang="es-419" sz="1600">
                <a:solidFill>
                  <a:schemeClr val="dk1"/>
                </a:solidFill>
                <a:latin typeface="Helvetica Neue"/>
                <a:ea typeface="Helvetica Neue"/>
                <a:cs typeface="Helvetica Neue"/>
                <a:sym typeface="Helvetica Neue"/>
              </a:rPr>
              <a:t>Retention</a:t>
            </a:r>
            <a:endParaRPr b="1" sz="1600">
              <a:solidFill>
                <a:schemeClr val="dk1"/>
              </a:solidFill>
              <a:latin typeface="Helvetica Neue"/>
              <a:ea typeface="Helvetica Neue"/>
              <a:cs typeface="Helvetica Neue"/>
              <a:sym typeface="Helvetica Neue"/>
            </a:endParaRPr>
          </a:p>
          <a:p>
            <a:pPr indent="-330200" lvl="0" marL="457200" marR="38100" rtl="0" algn="l">
              <a:lnSpc>
                <a:spcPct val="200000"/>
              </a:lnSpc>
              <a:spcBef>
                <a:spcPts val="0"/>
              </a:spcBef>
              <a:spcAft>
                <a:spcPts val="0"/>
              </a:spcAft>
              <a:buClr>
                <a:schemeClr val="dk1"/>
              </a:buClr>
              <a:buSzPts val="1600"/>
              <a:buFont typeface="Helvetica Neue"/>
              <a:buChar char="●"/>
            </a:pPr>
            <a:r>
              <a:rPr b="1" lang="es-419" sz="1600">
                <a:solidFill>
                  <a:schemeClr val="dk1"/>
                </a:solidFill>
                <a:latin typeface="Helvetica Neue"/>
                <a:ea typeface="Helvetica Neue"/>
                <a:cs typeface="Helvetica Neue"/>
                <a:sym typeface="Helvetica Neue"/>
              </a:rPr>
              <a:t>Churn Rate</a:t>
            </a:r>
            <a:endParaRPr b="1" sz="1600">
              <a:solidFill>
                <a:schemeClr val="dk1"/>
              </a:solidFill>
              <a:latin typeface="Helvetica Neue"/>
              <a:ea typeface="Helvetica Neue"/>
              <a:cs typeface="Helvetica Neue"/>
              <a:sym typeface="Helvetica Neue"/>
            </a:endParaRPr>
          </a:p>
          <a:p>
            <a:pPr indent="-330200" lvl="0" marL="457200" marR="38100" rtl="0" algn="l">
              <a:lnSpc>
                <a:spcPct val="200000"/>
              </a:lnSpc>
              <a:spcBef>
                <a:spcPts val="0"/>
              </a:spcBef>
              <a:spcAft>
                <a:spcPts val="0"/>
              </a:spcAft>
              <a:buClr>
                <a:schemeClr val="dk1"/>
              </a:buClr>
              <a:buSzPts val="1600"/>
              <a:buFont typeface="Helvetica Neue Light"/>
              <a:buChar char="●"/>
            </a:pPr>
            <a:r>
              <a:rPr lang="es-419" sz="1600">
                <a:solidFill>
                  <a:schemeClr val="dk1"/>
                </a:solidFill>
                <a:latin typeface="Helvetica Neue Light"/>
                <a:ea typeface="Helvetica Neue Light"/>
                <a:cs typeface="Helvetica Neue Light"/>
                <a:sym typeface="Helvetica Neue Light"/>
              </a:rPr>
              <a:t>Crecimiento MoM</a:t>
            </a:r>
            <a:endParaRPr sz="12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54" name="Shape 354"/>
        <p:cNvGrpSpPr/>
        <p:nvPr/>
      </p:nvGrpSpPr>
      <p:grpSpPr>
        <a:xfrm>
          <a:off x="0" y="0"/>
          <a:ext cx="0" cy="0"/>
          <a:chOff x="0" y="0"/>
          <a:chExt cx="0" cy="0"/>
        </a:xfrm>
      </p:grpSpPr>
      <p:sp>
        <p:nvSpPr>
          <p:cNvPr id="355" name="Google Shape;355;p51"/>
          <p:cNvSpPr txBox="1"/>
          <p:nvPr/>
        </p:nvSpPr>
        <p:spPr>
          <a:xfrm>
            <a:off x="1060199" y="207719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600">
                <a:latin typeface="Anton"/>
                <a:ea typeface="Anton"/>
                <a:cs typeface="Anton"/>
                <a:sym typeface="Anton"/>
              </a:rPr>
              <a:t>ADQUISICION</a:t>
            </a:r>
            <a:r>
              <a:rPr i="1" lang="es-419" sz="3600">
                <a:latin typeface="Anton"/>
                <a:ea typeface="Anton"/>
                <a:cs typeface="Anton"/>
                <a:sym typeface="Anton"/>
              </a:rPr>
              <a:t> </a:t>
            </a:r>
            <a:r>
              <a:rPr i="1" lang="es-419" sz="3600">
                <a:solidFill>
                  <a:schemeClr val="dk1"/>
                </a:solidFill>
                <a:latin typeface="Anton"/>
                <a:ea typeface="Anton"/>
                <a:cs typeface="Anton"/>
                <a:sym typeface="Anton"/>
              </a:rPr>
              <a:t>(ACQUISITION)</a:t>
            </a:r>
            <a:endParaRPr b="0" i="1" sz="3600" u="none" cap="none" strike="noStrike">
              <a:solidFill>
                <a:schemeClr val="dk1"/>
              </a:solidFill>
              <a:latin typeface="Anton"/>
              <a:ea typeface="Anton"/>
              <a:cs typeface="Anton"/>
              <a:sym typeface="Anton"/>
            </a:endParaRPr>
          </a:p>
        </p:txBody>
      </p:sp>
      <p:pic>
        <p:nvPicPr>
          <p:cNvPr id="356" name="Google Shape;356;p51"/>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5" name="Shape 75"/>
        <p:cNvGrpSpPr/>
        <p:nvPr/>
      </p:nvGrpSpPr>
      <p:grpSpPr>
        <a:xfrm>
          <a:off x="0" y="0"/>
          <a:ext cx="0" cy="0"/>
          <a:chOff x="0" y="0"/>
          <a:chExt cx="0" cy="0"/>
        </a:xfrm>
      </p:grpSpPr>
      <p:sp>
        <p:nvSpPr>
          <p:cNvPr id="76" name="Google Shape;76;p16"/>
          <p:cNvSpPr txBox="1"/>
          <p:nvPr>
            <p:ph type="ctrTitle"/>
          </p:nvPr>
        </p:nvSpPr>
        <p:spPr>
          <a:xfrm>
            <a:off x="176575" y="199288"/>
            <a:ext cx="7552800" cy="422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SzPts val="4500"/>
              <a:buNone/>
            </a:pPr>
            <a:r>
              <a:rPr i="1" lang="es-419" sz="2000">
                <a:latin typeface="Anton"/>
                <a:ea typeface="Anton"/>
                <a:cs typeface="Anton"/>
                <a:sym typeface="Anton"/>
              </a:rPr>
              <a:t>MAPA DE CONCEPTOS CLASE 9</a:t>
            </a:r>
            <a:endParaRPr i="1" sz="2000">
              <a:latin typeface="Anton"/>
              <a:ea typeface="Anton"/>
              <a:cs typeface="Anton"/>
              <a:sym typeface="Anton"/>
            </a:endParaRPr>
          </a:p>
        </p:txBody>
      </p:sp>
      <p:pic>
        <p:nvPicPr>
          <p:cNvPr id="77" name="Google Shape;77;p1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78" name="Google Shape;78;p16"/>
          <p:cNvPicPr preferRelativeResize="0"/>
          <p:nvPr/>
        </p:nvPicPr>
        <p:blipFill rotWithShape="1">
          <a:blip r:embed="rId4">
            <a:alphaModFix/>
          </a:blip>
          <a:srcRect b="0" l="0" r="0" t="0"/>
          <a:stretch/>
        </p:blipFill>
        <p:spPr>
          <a:xfrm>
            <a:off x="7423862" y="90575"/>
            <a:ext cx="1634174" cy="639850"/>
          </a:xfrm>
          <a:prstGeom prst="rect">
            <a:avLst/>
          </a:prstGeom>
          <a:noFill/>
          <a:ln>
            <a:noFill/>
          </a:ln>
        </p:spPr>
      </p:pic>
      <p:sp>
        <p:nvSpPr>
          <p:cNvPr id="79" name="Google Shape;79;p16"/>
          <p:cNvSpPr/>
          <p:nvPr/>
        </p:nvSpPr>
        <p:spPr>
          <a:xfrm>
            <a:off x="1014984" y="1499253"/>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rgbClr val="FFFFFF"/>
                </a:solidFill>
                <a:latin typeface="Helvetica Neue Light"/>
                <a:ea typeface="Helvetica Neue Light"/>
                <a:cs typeface="Helvetica Neue Light"/>
                <a:sym typeface="Helvetica Neue Light"/>
              </a:rPr>
              <a:t>VISTAS</a:t>
            </a:r>
            <a:endParaRPr b="0" i="0" sz="1100" u="none" cap="none" strike="noStrike">
              <a:solidFill>
                <a:srgbClr val="FFFFFF"/>
              </a:solidFill>
              <a:latin typeface="Helvetica Neue Light"/>
              <a:ea typeface="Helvetica Neue Light"/>
              <a:cs typeface="Helvetica Neue Light"/>
              <a:sym typeface="Helvetica Neue Light"/>
            </a:endParaRPr>
          </a:p>
        </p:txBody>
      </p:sp>
      <p:cxnSp>
        <p:nvCxnSpPr>
          <p:cNvPr id="80" name="Google Shape;80;p16"/>
          <p:cNvCxnSpPr>
            <a:stCxn id="79" idx="3"/>
            <a:endCxn id="81" idx="1"/>
          </p:cNvCxnSpPr>
          <p:nvPr/>
        </p:nvCxnSpPr>
        <p:spPr>
          <a:xfrm flipH="1" rot="10800000">
            <a:off x="2467884" y="1066353"/>
            <a:ext cx="2490600" cy="734100"/>
          </a:xfrm>
          <a:prstGeom prst="bentConnector3">
            <a:avLst>
              <a:gd fmla="val 49998" name="adj1"/>
            </a:avLst>
          </a:prstGeom>
          <a:noFill/>
          <a:ln cap="flat" cmpd="sng" w="9525">
            <a:solidFill>
              <a:srgbClr val="CCCCCC"/>
            </a:solidFill>
            <a:prstDash val="solid"/>
            <a:round/>
            <a:headEnd len="sm" w="sm" type="none"/>
            <a:tailEnd len="med" w="med" type="oval"/>
          </a:ln>
        </p:spPr>
      </p:cxnSp>
      <p:sp>
        <p:nvSpPr>
          <p:cNvPr id="82" name="Google Shape;82;p16"/>
          <p:cNvSpPr/>
          <p:nvPr/>
        </p:nvSpPr>
        <p:spPr>
          <a:xfrm>
            <a:off x="4958363" y="1499243"/>
            <a:ext cx="1657800" cy="60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419" sz="1100" u="none" cap="none" strike="noStrike">
                <a:solidFill>
                  <a:srgbClr val="222222"/>
                </a:solidFill>
                <a:latin typeface="Helvetica Neue Light"/>
                <a:ea typeface="Helvetica Neue Light"/>
                <a:cs typeface="Helvetica Neue Light"/>
                <a:sym typeface="Helvetica Neue Light"/>
              </a:rPr>
              <a:t>CREACIÓN, ACTUALIZACIÓN</a:t>
            </a:r>
            <a:endParaRPr b="0" i="0" sz="1100" u="none" cap="none" strike="noStrike">
              <a:solidFill>
                <a:srgbClr val="222222"/>
              </a:solidFill>
              <a:latin typeface="Helvetica Neue Light"/>
              <a:ea typeface="Helvetica Neue Light"/>
              <a:cs typeface="Helvetica Neue Light"/>
              <a:sym typeface="Helvetica Neue Light"/>
            </a:endParaRPr>
          </a:p>
        </p:txBody>
      </p:sp>
      <p:sp>
        <p:nvSpPr>
          <p:cNvPr id="81" name="Google Shape;81;p16"/>
          <p:cNvSpPr/>
          <p:nvPr/>
        </p:nvSpPr>
        <p:spPr>
          <a:xfrm>
            <a:off x="4958363" y="765274"/>
            <a:ext cx="1657800" cy="60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419" sz="1000" u="none" cap="none" strike="noStrike">
                <a:solidFill>
                  <a:srgbClr val="222222"/>
                </a:solidFill>
                <a:latin typeface="Helvetica Neue Light"/>
                <a:ea typeface="Helvetica Neue Light"/>
                <a:cs typeface="Helvetica Neue Light"/>
                <a:sym typeface="Helvetica Neue Light"/>
              </a:rPr>
              <a:t>DEFINICIÓN,</a:t>
            </a:r>
            <a:r>
              <a:rPr lang="es-419" sz="1000">
                <a:solidFill>
                  <a:srgbClr val="222222"/>
                </a:solidFill>
                <a:latin typeface="Helvetica Neue Light"/>
                <a:ea typeface="Helvetica Neue Light"/>
                <a:cs typeface="Helvetica Neue Light"/>
                <a:sym typeface="Helvetica Neue Light"/>
              </a:rPr>
              <a:t>OBJETIVOS</a:t>
            </a:r>
            <a:endParaRPr b="0" i="0" sz="1000" u="none" cap="none" strike="noStrike">
              <a:solidFill>
                <a:srgbClr val="222222"/>
              </a:solidFill>
              <a:latin typeface="Helvetica Neue Light"/>
              <a:ea typeface="Helvetica Neue Light"/>
              <a:cs typeface="Helvetica Neue Light"/>
              <a:sym typeface="Helvetica Neue Light"/>
            </a:endParaRPr>
          </a:p>
        </p:txBody>
      </p:sp>
      <p:sp>
        <p:nvSpPr>
          <p:cNvPr id="83" name="Google Shape;83;p16"/>
          <p:cNvSpPr/>
          <p:nvPr/>
        </p:nvSpPr>
        <p:spPr>
          <a:xfrm>
            <a:off x="4958363" y="2233217"/>
            <a:ext cx="1657800" cy="60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419" sz="1100" u="none" cap="none" strike="noStrike">
                <a:solidFill>
                  <a:srgbClr val="222222"/>
                </a:solidFill>
                <a:latin typeface="Helvetica Neue Light"/>
                <a:ea typeface="Helvetica Neue Light"/>
                <a:cs typeface="Helvetica Neue Light"/>
                <a:sym typeface="Helvetica Neue Light"/>
              </a:rPr>
              <a:t>ELIMINACIÓN</a:t>
            </a:r>
            <a:endParaRPr b="0" i="0" sz="1100" u="none" cap="none" strike="noStrike">
              <a:solidFill>
                <a:srgbClr val="222222"/>
              </a:solidFill>
              <a:latin typeface="Helvetica Neue Light"/>
              <a:ea typeface="Helvetica Neue Light"/>
              <a:cs typeface="Helvetica Neue Light"/>
              <a:sym typeface="Helvetica Neue Light"/>
            </a:endParaRPr>
          </a:p>
        </p:txBody>
      </p:sp>
      <p:cxnSp>
        <p:nvCxnSpPr>
          <p:cNvPr id="84" name="Google Shape;84;p16"/>
          <p:cNvCxnSpPr>
            <a:stCxn id="79" idx="3"/>
            <a:endCxn id="83" idx="1"/>
          </p:cNvCxnSpPr>
          <p:nvPr/>
        </p:nvCxnSpPr>
        <p:spPr>
          <a:xfrm>
            <a:off x="2467884" y="1800453"/>
            <a:ext cx="2490600" cy="734100"/>
          </a:xfrm>
          <a:prstGeom prst="bentConnector3">
            <a:avLst>
              <a:gd fmla="val 49998" name="adj1"/>
            </a:avLst>
          </a:prstGeom>
          <a:noFill/>
          <a:ln cap="flat" cmpd="sng" w="9525">
            <a:solidFill>
              <a:srgbClr val="CCCCCC"/>
            </a:solidFill>
            <a:prstDash val="solid"/>
            <a:round/>
            <a:headEnd len="med" w="med" type="oval"/>
            <a:tailEnd len="med" w="med" type="oval"/>
          </a:ln>
        </p:spPr>
      </p:cxnSp>
      <p:cxnSp>
        <p:nvCxnSpPr>
          <p:cNvPr id="85" name="Google Shape;85;p16"/>
          <p:cNvCxnSpPr>
            <a:stCxn id="79" idx="3"/>
            <a:endCxn id="82" idx="1"/>
          </p:cNvCxnSpPr>
          <p:nvPr/>
        </p:nvCxnSpPr>
        <p:spPr>
          <a:xfrm>
            <a:off x="2467884" y="1800453"/>
            <a:ext cx="2490600" cy="600"/>
          </a:xfrm>
          <a:prstGeom prst="bentConnector3">
            <a:avLst>
              <a:gd fmla="val 49998" name="adj1"/>
            </a:avLst>
          </a:prstGeom>
          <a:noFill/>
          <a:ln cap="flat" cmpd="sng" w="9525">
            <a:solidFill>
              <a:srgbClr val="CCCCCC"/>
            </a:solidFill>
            <a:prstDash val="solid"/>
            <a:round/>
            <a:headEnd len="med" w="med" type="oval"/>
            <a:tailEnd len="med" w="med" type="oval"/>
          </a:ln>
        </p:spPr>
      </p:cxnSp>
      <p:sp>
        <p:nvSpPr>
          <p:cNvPr id="86" name="Google Shape;86;p16"/>
          <p:cNvSpPr/>
          <p:nvPr/>
        </p:nvSpPr>
        <p:spPr>
          <a:xfrm>
            <a:off x="1014984" y="2571853"/>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s-419" sz="1100">
                <a:solidFill>
                  <a:srgbClr val="FFFFFF"/>
                </a:solidFill>
                <a:latin typeface="Helvetica Neue Light"/>
                <a:ea typeface="Helvetica Neue Light"/>
                <a:cs typeface="Helvetica Neue Light"/>
                <a:sym typeface="Helvetica Neue Light"/>
              </a:rPr>
              <a:t>STACKOVERFLOW</a:t>
            </a:r>
            <a:endParaRPr b="0" i="0" sz="1100" u="none" cap="none" strike="noStrike">
              <a:solidFill>
                <a:srgbClr val="FFFFFF"/>
              </a:solidFill>
              <a:latin typeface="Helvetica Neue Light"/>
              <a:ea typeface="Helvetica Neue Light"/>
              <a:cs typeface="Helvetica Neue Light"/>
              <a:sym typeface="Helvetica Neue Light"/>
            </a:endParaRPr>
          </a:p>
        </p:txBody>
      </p:sp>
      <p:sp>
        <p:nvSpPr>
          <p:cNvPr id="87" name="Google Shape;87;p16"/>
          <p:cNvSpPr/>
          <p:nvPr/>
        </p:nvSpPr>
        <p:spPr>
          <a:xfrm>
            <a:off x="1014984" y="3644453"/>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s-419" sz="1100">
                <a:solidFill>
                  <a:srgbClr val="FFFFFF"/>
                </a:solidFill>
                <a:latin typeface="Helvetica Neue Light"/>
                <a:ea typeface="Helvetica Neue Light"/>
                <a:cs typeface="Helvetica Neue Light"/>
                <a:sym typeface="Helvetica Neue Light"/>
              </a:rPr>
              <a:t>MÉTRICAS</a:t>
            </a:r>
            <a:r>
              <a:rPr lang="es-419" sz="1100">
                <a:solidFill>
                  <a:srgbClr val="FFFFFF"/>
                </a:solidFill>
                <a:latin typeface="Helvetica Neue Light"/>
                <a:ea typeface="Helvetica Neue Light"/>
                <a:cs typeface="Helvetica Neue Light"/>
                <a:sym typeface="Helvetica Neue Light"/>
              </a:rPr>
              <a:t> DE STARTUP</a:t>
            </a:r>
            <a:endParaRPr b="0" i="0" sz="1100" u="none" cap="none" strike="noStrike">
              <a:solidFill>
                <a:srgbClr val="FFFFFF"/>
              </a:solidFill>
              <a:latin typeface="Helvetica Neue Light"/>
              <a:ea typeface="Helvetica Neue Light"/>
              <a:cs typeface="Helvetica Neue Light"/>
              <a:sym typeface="Helvetica Neue Light"/>
            </a:endParaRPr>
          </a:p>
        </p:txBody>
      </p:sp>
      <p:sp>
        <p:nvSpPr>
          <p:cNvPr id="88" name="Google Shape;88;p16"/>
          <p:cNvSpPr/>
          <p:nvPr/>
        </p:nvSpPr>
        <p:spPr>
          <a:xfrm>
            <a:off x="4958375" y="3545525"/>
            <a:ext cx="1657800" cy="8331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s-419" sz="1200">
                <a:solidFill>
                  <a:srgbClr val="222222"/>
                </a:solidFill>
                <a:latin typeface="Helvetica Neue Light"/>
                <a:ea typeface="Helvetica Neue Light"/>
                <a:cs typeface="Helvetica Neue Light"/>
                <a:sym typeface="Helvetica Neue Light"/>
              </a:rPr>
              <a:t>ACTIVATION</a:t>
            </a:r>
            <a:endParaRPr sz="1200">
              <a:solidFill>
                <a:srgbClr val="222222"/>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rPr lang="es-419" sz="1200">
                <a:solidFill>
                  <a:srgbClr val="222222"/>
                </a:solidFill>
                <a:latin typeface="Helvetica Neue Light"/>
                <a:ea typeface="Helvetica Neue Light"/>
                <a:cs typeface="Helvetica Neue Light"/>
                <a:sym typeface="Helvetica Neue Light"/>
              </a:rPr>
              <a:t>ACQUISITION</a:t>
            </a:r>
            <a:endParaRPr sz="1200">
              <a:solidFill>
                <a:srgbClr val="222222"/>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rPr lang="es-419" sz="1200">
                <a:solidFill>
                  <a:srgbClr val="222222"/>
                </a:solidFill>
                <a:latin typeface="Helvetica Neue Light"/>
                <a:ea typeface="Helvetica Neue Light"/>
                <a:cs typeface="Helvetica Neue Light"/>
                <a:sym typeface="Helvetica Neue Light"/>
              </a:rPr>
              <a:t>RETENTION </a:t>
            </a:r>
            <a:endParaRPr sz="1200">
              <a:solidFill>
                <a:srgbClr val="222222"/>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rPr lang="es-419" sz="1200">
                <a:solidFill>
                  <a:srgbClr val="222222"/>
                </a:solidFill>
                <a:latin typeface="Helvetica Neue Light"/>
                <a:ea typeface="Helvetica Neue Light"/>
                <a:cs typeface="Helvetica Neue Light"/>
                <a:sym typeface="Helvetica Neue Light"/>
              </a:rPr>
              <a:t>CHURN RATE</a:t>
            </a:r>
            <a:endParaRPr b="0" i="0" sz="1200" u="none" cap="none" strike="noStrike">
              <a:solidFill>
                <a:srgbClr val="222222"/>
              </a:solidFill>
              <a:latin typeface="Helvetica Neue Light"/>
              <a:ea typeface="Helvetica Neue Light"/>
              <a:cs typeface="Helvetica Neue Light"/>
              <a:sym typeface="Helvetica Neue Light"/>
            </a:endParaRPr>
          </a:p>
        </p:txBody>
      </p:sp>
      <p:cxnSp>
        <p:nvCxnSpPr>
          <p:cNvPr id="89" name="Google Shape;89;p16"/>
          <p:cNvCxnSpPr>
            <a:stCxn id="87" idx="3"/>
            <a:endCxn id="88" idx="1"/>
          </p:cNvCxnSpPr>
          <p:nvPr/>
        </p:nvCxnSpPr>
        <p:spPr>
          <a:xfrm>
            <a:off x="2467884" y="3945653"/>
            <a:ext cx="2490600" cy="16500"/>
          </a:xfrm>
          <a:prstGeom prst="bentConnector3">
            <a:avLst>
              <a:gd fmla="val 49998" name="adj1"/>
            </a:avLst>
          </a:prstGeom>
          <a:noFill/>
          <a:ln cap="flat" cmpd="sng" w="9525">
            <a:solidFill>
              <a:srgbClr val="CCCCCC"/>
            </a:solidFill>
            <a:prstDash val="solid"/>
            <a:round/>
            <a:headEnd len="med" w="med" type="oval"/>
            <a:tailEnd len="med" w="med" type="oval"/>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id="361" name="Google Shape;361;p5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62" name="Google Shape;362;p52"/>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3500">
                <a:latin typeface="Anton"/>
                <a:ea typeface="Anton"/>
                <a:cs typeface="Anton"/>
                <a:sym typeface="Anton"/>
              </a:rPr>
              <a:t>MÉTRICAS DE STARTUP</a:t>
            </a:r>
            <a:r>
              <a:rPr b="0" i="1" lang="es-419" sz="3500" u="none" cap="none" strike="noStrike">
                <a:solidFill>
                  <a:srgbClr val="000000"/>
                </a:solidFill>
                <a:latin typeface="Anton"/>
                <a:ea typeface="Anton"/>
                <a:cs typeface="Anton"/>
                <a:sym typeface="Anton"/>
              </a:rPr>
              <a:t>: </a:t>
            </a:r>
            <a:r>
              <a:rPr i="1" lang="es-419" sz="3500">
                <a:latin typeface="Anton"/>
                <a:ea typeface="Anton"/>
                <a:cs typeface="Anton"/>
                <a:sym typeface="Anton"/>
              </a:rPr>
              <a:t>ACQUISITION</a:t>
            </a:r>
            <a:endParaRPr b="0" i="0" sz="3500" u="none" cap="none" strike="noStrike">
              <a:solidFill>
                <a:srgbClr val="000000"/>
              </a:solidFill>
              <a:latin typeface="Arial"/>
              <a:ea typeface="Arial"/>
              <a:cs typeface="Arial"/>
              <a:sym typeface="Arial"/>
            </a:endParaRPr>
          </a:p>
        </p:txBody>
      </p:sp>
      <p:sp>
        <p:nvSpPr>
          <p:cNvPr id="363" name="Google Shape;363;p52"/>
          <p:cNvSpPr txBox="1"/>
          <p:nvPr/>
        </p:nvSpPr>
        <p:spPr>
          <a:xfrm>
            <a:off x="835125" y="1398375"/>
            <a:ext cx="7473900" cy="2929800"/>
          </a:xfrm>
          <a:prstGeom prst="rect">
            <a:avLst/>
          </a:prstGeom>
          <a:noFill/>
          <a:ln>
            <a:noFill/>
          </a:ln>
        </p:spPr>
        <p:txBody>
          <a:bodyPr anchorCtr="0" anchor="t" bIns="91425" lIns="91425" spcFirstLastPara="1" rIns="91425" wrap="square" tIns="91425">
            <a:noAutofit/>
          </a:bodyPr>
          <a:lstStyle/>
          <a:p>
            <a:pPr indent="0" lvl="0" marL="0" marR="38100" rtl="0" algn="l">
              <a:lnSpc>
                <a:spcPct val="200000"/>
              </a:lnSpc>
              <a:spcBef>
                <a:spcPts val="0"/>
              </a:spcBef>
              <a:spcAft>
                <a:spcPts val="0"/>
              </a:spcAft>
              <a:buClr>
                <a:srgbClr val="000000"/>
              </a:buClr>
              <a:buSzPts val="1100"/>
              <a:buFont typeface="Arial"/>
              <a:buNone/>
            </a:pPr>
            <a:r>
              <a:rPr lang="es-419" sz="1800">
                <a:latin typeface="Helvetica Neue Light"/>
                <a:ea typeface="Helvetica Neue Light"/>
                <a:cs typeface="Helvetica Neue Light"/>
                <a:sym typeface="Helvetica Neue Light"/>
              </a:rPr>
              <a:t>Es el </a:t>
            </a:r>
            <a:r>
              <a:rPr lang="es-419" sz="1800">
                <a:highlight>
                  <a:srgbClr val="3CEFAB"/>
                </a:highlight>
                <a:latin typeface="Helvetica Neue Light"/>
                <a:ea typeface="Helvetica Neue Light"/>
                <a:cs typeface="Helvetica Neue Light"/>
                <a:sym typeface="Helvetica Neue Light"/>
              </a:rPr>
              <a:t>número</a:t>
            </a:r>
            <a:r>
              <a:rPr lang="es-419" sz="1800">
                <a:highlight>
                  <a:srgbClr val="3CEFAB"/>
                </a:highlight>
                <a:latin typeface="Helvetica Neue Light"/>
                <a:ea typeface="Helvetica Neue Light"/>
                <a:cs typeface="Helvetica Neue Light"/>
                <a:sym typeface="Helvetica Neue Light"/>
              </a:rPr>
              <a:t> de clientes o usuarios que mostraron algo de interes en nuestro sistema</a:t>
            </a:r>
            <a:r>
              <a:rPr lang="es-419" sz="1800">
                <a:latin typeface="Helvetica Neue Light"/>
                <a:ea typeface="Helvetica Neue Light"/>
                <a:cs typeface="Helvetica Neue Light"/>
                <a:sym typeface="Helvetica Neue Light"/>
              </a:rPr>
              <a:t>. En general se suele segmentar por fuente (segun el origen de como fueron </a:t>
            </a:r>
            <a:r>
              <a:rPr lang="es-419" sz="1800">
                <a:latin typeface="Helvetica Neue Light"/>
                <a:ea typeface="Helvetica Neue Light"/>
                <a:cs typeface="Helvetica Neue Light"/>
                <a:sym typeface="Helvetica Neue Light"/>
              </a:rPr>
              <a:t>atraídos</a:t>
            </a:r>
            <a:r>
              <a:rPr lang="es-419" sz="1800">
                <a:latin typeface="Helvetica Neue Light"/>
                <a:ea typeface="Helvetica Neue Light"/>
                <a:cs typeface="Helvetica Neue Light"/>
                <a:sym typeface="Helvetica Neue Light"/>
              </a:rPr>
              <a:t> a registrarse/comprarnos). Luego de esta </a:t>
            </a:r>
            <a:r>
              <a:rPr lang="es-419" sz="1800">
                <a:latin typeface="Helvetica Neue Light"/>
                <a:ea typeface="Helvetica Neue Light"/>
                <a:cs typeface="Helvetica Neue Light"/>
                <a:sym typeface="Helvetica Neue Light"/>
              </a:rPr>
              <a:t>segmentación</a:t>
            </a:r>
            <a:r>
              <a:rPr lang="es-419" sz="1800">
                <a:latin typeface="Helvetica Neue Light"/>
                <a:ea typeface="Helvetica Neue Light"/>
                <a:cs typeface="Helvetica Neue Light"/>
                <a:sym typeface="Helvetica Neue Light"/>
              </a:rPr>
              <a:t>, se mide el </a:t>
            </a:r>
            <a:r>
              <a:rPr lang="es-419" sz="1800">
                <a:latin typeface="Helvetica Neue Light"/>
                <a:ea typeface="Helvetica Neue Light"/>
                <a:cs typeface="Helvetica Neue Light"/>
                <a:sym typeface="Helvetica Neue Light"/>
              </a:rPr>
              <a:t>número</a:t>
            </a:r>
            <a:r>
              <a:rPr lang="es-419" sz="1800">
                <a:latin typeface="Helvetica Neue Light"/>
                <a:ea typeface="Helvetica Neue Light"/>
                <a:cs typeface="Helvetica Neue Light"/>
                <a:sym typeface="Helvetica Neue Light"/>
              </a:rPr>
              <a:t> a lo largo del tiempo.</a:t>
            </a:r>
            <a:endParaRPr sz="1800">
              <a:latin typeface="Helvetica Neue Light"/>
              <a:ea typeface="Helvetica Neue Light"/>
              <a:cs typeface="Helvetica Neue Light"/>
              <a:sym typeface="Helvetica Neue Light"/>
            </a:endParaRPr>
          </a:p>
          <a:p>
            <a:pPr indent="0" lvl="0" marL="0" marR="38100" rtl="0" algn="l">
              <a:lnSpc>
                <a:spcPct val="200000"/>
              </a:lnSpc>
              <a:spcBef>
                <a:spcPts val="0"/>
              </a:spcBef>
              <a:spcAft>
                <a:spcPts val="0"/>
              </a:spcAft>
              <a:buClr>
                <a:srgbClr val="000000"/>
              </a:buClr>
              <a:buSzPts val="1100"/>
              <a:buFont typeface="Arial"/>
              <a:buNone/>
            </a:pPr>
            <a:r>
              <a:rPr lang="es-419" sz="1800">
                <a:latin typeface="Helvetica Neue Light"/>
                <a:ea typeface="Helvetica Neue Light"/>
                <a:cs typeface="Helvetica Neue Light"/>
                <a:sym typeface="Helvetica Neue Light"/>
              </a:rPr>
              <a:t>Como empresa, es clave que podamos </a:t>
            </a:r>
            <a:r>
              <a:rPr lang="es-419" sz="1800">
                <a:highlight>
                  <a:srgbClr val="3CEFAB"/>
                </a:highlight>
                <a:latin typeface="Helvetica Neue Light"/>
                <a:ea typeface="Helvetica Neue Light"/>
                <a:cs typeface="Helvetica Neue Light"/>
                <a:sym typeface="Helvetica Neue Light"/>
              </a:rPr>
              <a:t>medir </a:t>
            </a:r>
            <a:r>
              <a:rPr lang="es-419" sz="1800">
                <a:highlight>
                  <a:srgbClr val="3CEFAB"/>
                </a:highlight>
                <a:latin typeface="Helvetica Neue Light"/>
                <a:ea typeface="Helvetica Neue Light"/>
                <a:cs typeface="Helvetica Neue Light"/>
                <a:sym typeface="Helvetica Neue Light"/>
              </a:rPr>
              <a:t>cuánta</a:t>
            </a:r>
            <a:r>
              <a:rPr lang="es-419" sz="1800">
                <a:highlight>
                  <a:srgbClr val="3CEFAB"/>
                </a:highlight>
                <a:latin typeface="Helvetica Neue Light"/>
                <a:ea typeface="Helvetica Neue Light"/>
                <a:cs typeface="Helvetica Neue Light"/>
                <a:sym typeface="Helvetica Neue Light"/>
              </a:rPr>
              <a:t> gente atraemos y cual es la manera mas efectiva de hacerlo.</a:t>
            </a:r>
            <a:endParaRPr sz="1800">
              <a:highlight>
                <a:srgbClr val="3CEFAB"/>
              </a:highlight>
              <a:latin typeface="Helvetica Neue Light"/>
              <a:ea typeface="Helvetica Neue Light"/>
              <a:cs typeface="Helvetica Neue Light"/>
              <a:sym typeface="Helvetica Neue Light"/>
            </a:endParaRPr>
          </a:p>
          <a:p>
            <a:pPr indent="0" lvl="0" marL="0" marR="38100" rtl="0" algn="l">
              <a:lnSpc>
                <a:spcPct val="200000"/>
              </a:lnSpc>
              <a:spcBef>
                <a:spcPts val="0"/>
              </a:spcBef>
              <a:spcAft>
                <a:spcPts val="0"/>
              </a:spcAft>
              <a:buClr>
                <a:srgbClr val="000000"/>
              </a:buClr>
              <a:buSzPts val="1100"/>
              <a:buFont typeface="Arial"/>
              <a:buNone/>
            </a:pPr>
            <a:r>
              <a:t/>
            </a:r>
            <a:endParaRPr sz="1800">
              <a:latin typeface="Helvetica Neue Light"/>
              <a:ea typeface="Helvetica Neue Light"/>
              <a:cs typeface="Helvetica Neue Light"/>
              <a:sym typeface="Helvetica Neue Ligh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id="368" name="Google Shape;368;p5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69" name="Google Shape;369;p53"/>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3500">
                <a:latin typeface="Anton"/>
                <a:ea typeface="Anton"/>
                <a:cs typeface="Anton"/>
                <a:sym typeface="Anton"/>
              </a:rPr>
              <a:t>MÉTRICAS DE STARTUP</a:t>
            </a:r>
            <a:r>
              <a:rPr b="0" i="1" lang="es-419" sz="3500" u="none" cap="none" strike="noStrike">
                <a:solidFill>
                  <a:srgbClr val="000000"/>
                </a:solidFill>
                <a:latin typeface="Anton"/>
                <a:ea typeface="Anton"/>
                <a:cs typeface="Anton"/>
                <a:sym typeface="Anton"/>
              </a:rPr>
              <a:t>: </a:t>
            </a:r>
            <a:r>
              <a:rPr i="1" lang="es-419" sz="3500">
                <a:latin typeface="Anton"/>
                <a:ea typeface="Anton"/>
                <a:cs typeface="Anton"/>
                <a:sym typeface="Anton"/>
              </a:rPr>
              <a:t>ACQUISITION</a:t>
            </a:r>
            <a:endParaRPr b="0" i="0" sz="3500" u="none" cap="none" strike="noStrike">
              <a:solidFill>
                <a:srgbClr val="000000"/>
              </a:solidFill>
              <a:latin typeface="Arial"/>
              <a:ea typeface="Arial"/>
              <a:cs typeface="Arial"/>
              <a:sym typeface="Arial"/>
            </a:endParaRPr>
          </a:p>
        </p:txBody>
      </p:sp>
      <p:sp>
        <p:nvSpPr>
          <p:cNvPr id="370" name="Google Shape;370;p53"/>
          <p:cNvSpPr txBox="1"/>
          <p:nvPr/>
        </p:nvSpPr>
        <p:spPr>
          <a:xfrm>
            <a:off x="835050" y="1398375"/>
            <a:ext cx="7473900" cy="2929800"/>
          </a:xfrm>
          <a:prstGeom prst="rect">
            <a:avLst/>
          </a:prstGeom>
          <a:noFill/>
          <a:ln>
            <a:noFill/>
          </a:ln>
        </p:spPr>
        <p:txBody>
          <a:bodyPr anchorCtr="0" anchor="t" bIns="91425" lIns="91425" spcFirstLastPara="1" rIns="91425" wrap="square" tIns="91425">
            <a:noAutofit/>
          </a:bodyPr>
          <a:lstStyle/>
          <a:p>
            <a:pPr indent="0" lvl="0" marL="0" marR="38100" rtl="0" algn="l">
              <a:lnSpc>
                <a:spcPct val="200000"/>
              </a:lnSpc>
              <a:spcBef>
                <a:spcPts val="0"/>
              </a:spcBef>
              <a:spcAft>
                <a:spcPts val="0"/>
              </a:spcAft>
              <a:buClr>
                <a:srgbClr val="000000"/>
              </a:buClr>
              <a:buSzPts val="1100"/>
              <a:buFont typeface="Arial"/>
              <a:buNone/>
            </a:pPr>
            <a:r>
              <a:rPr b="1" lang="es-419" sz="2000">
                <a:latin typeface="Helvetica Neue"/>
                <a:ea typeface="Helvetica Neue"/>
                <a:cs typeface="Helvetica Neue"/>
                <a:sym typeface="Helvetica Neue"/>
              </a:rPr>
              <a:t>¿Cómo</a:t>
            </a:r>
            <a:r>
              <a:rPr b="1" lang="es-419" sz="2000">
                <a:latin typeface="Helvetica Neue"/>
                <a:ea typeface="Helvetica Neue"/>
                <a:cs typeface="Helvetica Neue"/>
                <a:sym typeface="Helvetica Neue"/>
              </a:rPr>
              <a:t> se calcula?</a:t>
            </a:r>
            <a:endParaRPr b="1" sz="2000">
              <a:latin typeface="Helvetica Neue"/>
              <a:ea typeface="Helvetica Neue"/>
              <a:cs typeface="Helvetica Neue"/>
              <a:sym typeface="Helvetica Neue"/>
            </a:endParaRPr>
          </a:p>
          <a:p>
            <a:pPr indent="0" lvl="0" marL="0" marR="38100" rtl="0" algn="l">
              <a:lnSpc>
                <a:spcPct val="200000"/>
              </a:lnSpc>
              <a:spcBef>
                <a:spcPts val="0"/>
              </a:spcBef>
              <a:spcAft>
                <a:spcPts val="0"/>
              </a:spcAft>
              <a:buClr>
                <a:srgbClr val="000000"/>
              </a:buClr>
              <a:buSzPts val="1100"/>
              <a:buFont typeface="Arial"/>
              <a:buNone/>
            </a:pPr>
            <a:r>
              <a:rPr lang="es-419" sz="1800">
                <a:latin typeface="Helvetica Neue Light"/>
                <a:ea typeface="Helvetica Neue Light"/>
                <a:cs typeface="Helvetica Neue Light"/>
                <a:sym typeface="Helvetica Neue Light"/>
              </a:rPr>
              <a:t>Es </a:t>
            </a:r>
            <a:r>
              <a:rPr lang="es-419" sz="1800">
                <a:latin typeface="Helvetica Neue Light"/>
                <a:ea typeface="Helvetica Neue Light"/>
                <a:cs typeface="Helvetica Neue Light"/>
                <a:sym typeface="Helvetica Neue Light"/>
              </a:rPr>
              <a:t>suficiente</a:t>
            </a:r>
            <a:r>
              <a:rPr lang="es-419" sz="1800">
                <a:latin typeface="Helvetica Neue Light"/>
                <a:ea typeface="Helvetica Neue Light"/>
                <a:cs typeface="Helvetica Neue Light"/>
                <a:sym typeface="Helvetica Neue Light"/>
              </a:rPr>
              <a:t> con entender las </a:t>
            </a:r>
            <a:r>
              <a:rPr lang="es-419" sz="1800">
                <a:latin typeface="Helvetica Neue Light"/>
                <a:ea typeface="Helvetica Neue Light"/>
                <a:cs typeface="Helvetica Neue Light"/>
                <a:sym typeface="Helvetica Neue Light"/>
              </a:rPr>
              <a:t>fechas en</a:t>
            </a:r>
            <a:r>
              <a:rPr lang="es-419" sz="1800">
                <a:latin typeface="Helvetica Neue Light"/>
                <a:ea typeface="Helvetica Neue Light"/>
                <a:cs typeface="Helvetica Neue Light"/>
                <a:sym typeface="Helvetica Neue Light"/>
              </a:rPr>
              <a:t> las que el usuario </a:t>
            </a:r>
            <a:r>
              <a:rPr lang="es-419" sz="1800">
                <a:latin typeface="Helvetica Neue Light"/>
                <a:ea typeface="Helvetica Neue Light"/>
                <a:cs typeface="Helvetica Neue Light"/>
                <a:sym typeface="Helvetica Neue Light"/>
              </a:rPr>
              <a:t>mostró</a:t>
            </a:r>
            <a:r>
              <a:rPr lang="es-419" sz="1800">
                <a:latin typeface="Helvetica Neue Light"/>
                <a:ea typeface="Helvetica Neue Light"/>
                <a:cs typeface="Helvetica Neue Light"/>
                <a:sym typeface="Helvetica Neue Light"/>
              </a:rPr>
              <a:t> algo de </a:t>
            </a:r>
            <a:r>
              <a:rPr lang="es-419" sz="1800">
                <a:latin typeface="Helvetica Neue Light"/>
                <a:ea typeface="Helvetica Neue Light"/>
                <a:cs typeface="Helvetica Neue Light"/>
                <a:sym typeface="Helvetica Neue Light"/>
              </a:rPr>
              <a:t>interés</a:t>
            </a:r>
            <a:r>
              <a:rPr lang="es-419" sz="1800">
                <a:latin typeface="Helvetica Neue Light"/>
                <a:ea typeface="Helvetica Neue Light"/>
                <a:cs typeface="Helvetica Neue Light"/>
                <a:sym typeface="Helvetica Neue Light"/>
              </a:rPr>
              <a:t> y medir esa variable agrupada en una suma, a </a:t>
            </a:r>
            <a:r>
              <a:rPr lang="es-419" sz="1800">
                <a:latin typeface="Helvetica Neue Light"/>
                <a:ea typeface="Helvetica Neue Light"/>
                <a:cs typeface="Helvetica Neue Light"/>
                <a:sym typeface="Helvetica Neue Light"/>
              </a:rPr>
              <a:t>través</a:t>
            </a:r>
            <a:r>
              <a:rPr lang="es-419" sz="1800">
                <a:latin typeface="Helvetica Neue Light"/>
                <a:ea typeface="Helvetica Neue Light"/>
                <a:cs typeface="Helvetica Neue Light"/>
                <a:sym typeface="Helvetica Neue Light"/>
              </a:rPr>
              <a:t> del tiempo.</a:t>
            </a:r>
            <a:endParaRPr sz="1800">
              <a:latin typeface="Helvetica Neue Light"/>
              <a:ea typeface="Helvetica Neue Light"/>
              <a:cs typeface="Helvetica Neue Light"/>
              <a:sym typeface="Helvetica Neue Light"/>
            </a:endParaRPr>
          </a:p>
          <a:p>
            <a:pPr indent="0" lvl="0" marL="0" marR="38100" rtl="0" algn="l">
              <a:lnSpc>
                <a:spcPct val="200000"/>
              </a:lnSpc>
              <a:spcBef>
                <a:spcPts val="0"/>
              </a:spcBef>
              <a:spcAft>
                <a:spcPts val="0"/>
              </a:spcAft>
              <a:buClr>
                <a:srgbClr val="000000"/>
              </a:buClr>
              <a:buSzPts val="1100"/>
              <a:buFont typeface="Arial"/>
              <a:buNone/>
            </a:pPr>
            <a:r>
              <a:rPr b="1" lang="es-419" sz="1600">
                <a:latin typeface="Helvetica Neue"/>
                <a:ea typeface="Helvetica Neue"/>
                <a:cs typeface="Helvetica Neue"/>
                <a:sym typeface="Helvetica Neue"/>
              </a:rPr>
              <a:t>Ejemplo clasico: </a:t>
            </a:r>
            <a:r>
              <a:rPr lang="es-419" sz="1600">
                <a:latin typeface="Helvetica Neue Light"/>
                <a:ea typeface="Helvetica Neue Light"/>
                <a:cs typeface="Helvetica Neue Light"/>
                <a:sym typeface="Helvetica Neue Light"/>
              </a:rPr>
              <a:t>Usuarios que ingresan a un sitio web</a:t>
            </a:r>
            <a:endParaRPr sz="1600">
              <a:latin typeface="Helvetica Neue Light"/>
              <a:ea typeface="Helvetica Neue Light"/>
              <a:cs typeface="Helvetica Neue Light"/>
              <a:sym typeface="Helvetica Neue 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pic>
        <p:nvPicPr>
          <p:cNvPr id="375" name="Google Shape;375;p5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76" name="Google Shape;376;p54"/>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3500">
                <a:latin typeface="Anton"/>
                <a:ea typeface="Anton"/>
                <a:cs typeface="Anton"/>
                <a:sym typeface="Anton"/>
              </a:rPr>
              <a:t>MÉTRICAS DE STARTUP</a:t>
            </a:r>
            <a:r>
              <a:rPr b="0" i="1" lang="es-419" sz="3500" u="none" cap="none" strike="noStrike">
                <a:solidFill>
                  <a:srgbClr val="000000"/>
                </a:solidFill>
                <a:latin typeface="Anton"/>
                <a:ea typeface="Anton"/>
                <a:cs typeface="Anton"/>
                <a:sym typeface="Anton"/>
              </a:rPr>
              <a:t>: </a:t>
            </a:r>
            <a:r>
              <a:rPr i="1" lang="es-419" sz="3500">
                <a:latin typeface="Anton"/>
                <a:ea typeface="Anton"/>
                <a:cs typeface="Anton"/>
                <a:sym typeface="Anton"/>
              </a:rPr>
              <a:t>EJEMPLO</a:t>
            </a:r>
            <a:endParaRPr b="0" i="0" sz="3500" u="none" cap="none" strike="noStrike">
              <a:solidFill>
                <a:srgbClr val="000000"/>
              </a:solidFill>
              <a:latin typeface="Arial"/>
              <a:ea typeface="Arial"/>
              <a:cs typeface="Arial"/>
              <a:sym typeface="Arial"/>
            </a:endParaRPr>
          </a:p>
        </p:txBody>
      </p:sp>
      <p:sp>
        <p:nvSpPr>
          <p:cNvPr id="377" name="Google Shape;377;p54"/>
          <p:cNvSpPr txBox="1"/>
          <p:nvPr/>
        </p:nvSpPr>
        <p:spPr>
          <a:xfrm>
            <a:off x="835050" y="1358275"/>
            <a:ext cx="7473900" cy="2929800"/>
          </a:xfrm>
          <a:prstGeom prst="rect">
            <a:avLst/>
          </a:prstGeom>
          <a:noFill/>
          <a:ln>
            <a:noFill/>
          </a:ln>
        </p:spPr>
        <p:txBody>
          <a:bodyPr anchorCtr="0" anchor="t" bIns="91425" lIns="91425" spcFirstLastPara="1" rIns="91425" wrap="square" tIns="91425">
            <a:noAutofit/>
          </a:bodyPr>
          <a:lstStyle/>
          <a:p>
            <a:pPr indent="0" lvl="0" marL="0" marR="38100" rtl="0" algn="l">
              <a:lnSpc>
                <a:spcPct val="200000"/>
              </a:lnSpc>
              <a:spcBef>
                <a:spcPts val="0"/>
              </a:spcBef>
              <a:spcAft>
                <a:spcPts val="0"/>
              </a:spcAft>
              <a:buClr>
                <a:srgbClr val="000000"/>
              </a:buClr>
              <a:buSzPts val="1100"/>
              <a:buFont typeface="Arial"/>
              <a:buNone/>
            </a:pPr>
            <a:r>
              <a:rPr b="1" lang="es-419" sz="1800">
                <a:latin typeface="Helvetica Neue"/>
                <a:ea typeface="Helvetica Neue"/>
                <a:cs typeface="Helvetica Neue"/>
                <a:sym typeface="Helvetica Neue"/>
              </a:rPr>
              <a:t>Mes 1</a:t>
            </a:r>
            <a:endParaRPr b="1" sz="1800">
              <a:latin typeface="Helvetica Neue"/>
              <a:ea typeface="Helvetica Neue"/>
              <a:cs typeface="Helvetica Neue"/>
              <a:sym typeface="Helvetica Neue"/>
            </a:endParaRPr>
          </a:p>
          <a:p>
            <a:pPr indent="0" lvl="0" marL="0" marR="38100" rtl="0" algn="l">
              <a:lnSpc>
                <a:spcPct val="200000"/>
              </a:lnSpc>
              <a:spcBef>
                <a:spcPts val="0"/>
              </a:spcBef>
              <a:spcAft>
                <a:spcPts val="0"/>
              </a:spcAft>
              <a:buClr>
                <a:srgbClr val="000000"/>
              </a:buClr>
              <a:buSzPts val="1100"/>
              <a:buFont typeface="Arial"/>
              <a:buNone/>
            </a:pPr>
            <a:r>
              <a:rPr lang="es-419" sz="1500">
                <a:latin typeface="Helvetica Neue Light"/>
                <a:ea typeface="Helvetica Neue Light"/>
                <a:cs typeface="Helvetica Neue Light"/>
                <a:sym typeface="Helvetica Neue Light"/>
              </a:rPr>
              <a:t>Pagamos $100 a Google y $100 a Facebook por publicidad</a:t>
            </a:r>
            <a:endParaRPr sz="1500">
              <a:latin typeface="Helvetica Neue Light"/>
              <a:ea typeface="Helvetica Neue Light"/>
              <a:cs typeface="Helvetica Neue Light"/>
              <a:sym typeface="Helvetica Neue Light"/>
            </a:endParaRPr>
          </a:p>
          <a:p>
            <a:pPr indent="0" lvl="0" marL="0" marR="38100" rtl="0" algn="l">
              <a:lnSpc>
                <a:spcPct val="200000"/>
              </a:lnSpc>
              <a:spcBef>
                <a:spcPts val="0"/>
              </a:spcBef>
              <a:spcAft>
                <a:spcPts val="0"/>
              </a:spcAft>
              <a:buClr>
                <a:srgbClr val="000000"/>
              </a:buClr>
              <a:buSzPts val="1100"/>
              <a:buFont typeface="Arial"/>
              <a:buNone/>
            </a:pPr>
            <a:r>
              <a:rPr lang="es-419" sz="1500">
                <a:latin typeface="Helvetica Neue Light"/>
                <a:ea typeface="Helvetica Neue Light"/>
                <a:cs typeface="Helvetica Neue Light"/>
                <a:sym typeface="Helvetica Neue Light"/>
              </a:rPr>
              <a:t>100 Clientes entran a nuestro website por Google y 10 por Facebook</a:t>
            </a:r>
            <a:endParaRPr sz="1500">
              <a:latin typeface="Helvetica Neue Light"/>
              <a:ea typeface="Helvetica Neue Light"/>
              <a:cs typeface="Helvetica Neue Light"/>
              <a:sym typeface="Helvetica Neue Light"/>
            </a:endParaRPr>
          </a:p>
          <a:p>
            <a:pPr indent="0" lvl="0" marL="0" marR="38100" rtl="0" algn="l">
              <a:lnSpc>
                <a:spcPct val="200000"/>
              </a:lnSpc>
              <a:spcBef>
                <a:spcPts val="0"/>
              </a:spcBef>
              <a:spcAft>
                <a:spcPts val="0"/>
              </a:spcAft>
              <a:buClr>
                <a:srgbClr val="000000"/>
              </a:buClr>
              <a:buSzPts val="1100"/>
              <a:buFont typeface="Arial"/>
              <a:buNone/>
            </a:pPr>
            <a:r>
              <a:rPr b="1" lang="es-419" sz="1800">
                <a:latin typeface="Helvetica Neue"/>
                <a:ea typeface="Helvetica Neue"/>
                <a:cs typeface="Helvetica Neue"/>
                <a:sym typeface="Helvetica Neue"/>
              </a:rPr>
              <a:t>Mes 2</a:t>
            </a:r>
            <a:endParaRPr b="1" sz="1800">
              <a:latin typeface="Helvetica Neue"/>
              <a:ea typeface="Helvetica Neue"/>
              <a:cs typeface="Helvetica Neue"/>
              <a:sym typeface="Helvetica Neue"/>
            </a:endParaRPr>
          </a:p>
          <a:p>
            <a:pPr indent="0" lvl="0" marL="0" marR="38100" rtl="0" algn="l">
              <a:lnSpc>
                <a:spcPct val="200000"/>
              </a:lnSpc>
              <a:spcBef>
                <a:spcPts val="0"/>
              </a:spcBef>
              <a:spcAft>
                <a:spcPts val="0"/>
              </a:spcAft>
              <a:buClr>
                <a:schemeClr val="dk1"/>
              </a:buClr>
              <a:buSzPts val="1100"/>
              <a:buFont typeface="Arial"/>
              <a:buNone/>
            </a:pPr>
            <a:r>
              <a:rPr lang="es-419" sz="1500">
                <a:solidFill>
                  <a:schemeClr val="dk1"/>
                </a:solidFill>
                <a:latin typeface="Helvetica Neue Light"/>
                <a:ea typeface="Helvetica Neue Light"/>
                <a:cs typeface="Helvetica Neue Light"/>
                <a:sym typeface="Helvetica Neue Light"/>
              </a:rPr>
              <a:t>Pagamos $100 a Google y $100 a Facebook por publicidad</a:t>
            </a:r>
            <a:endParaRPr sz="1500">
              <a:solidFill>
                <a:schemeClr val="dk1"/>
              </a:solidFill>
              <a:latin typeface="Helvetica Neue Light"/>
              <a:ea typeface="Helvetica Neue Light"/>
              <a:cs typeface="Helvetica Neue Light"/>
              <a:sym typeface="Helvetica Neue Light"/>
            </a:endParaRPr>
          </a:p>
          <a:p>
            <a:pPr indent="0" lvl="0" marL="0" marR="38100" rtl="0" algn="l">
              <a:lnSpc>
                <a:spcPct val="200000"/>
              </a:lnSpc>
              <a:spcBef>
                <a:spcPts val="0"/>
              </a:spcBef>
              <a:spcAft>
                <a:spcPts val="0"/>
              </a:spcAft>
              <a:buClr>
                <a:schemeClr val="dk1"/>
              </a:buClr>
              <a:buSzPts val="1100"/>
              <a:buFont typeface="Arial"/>
              <a:buNone/>
            </a:pPr>
            <a:r>
              <a:rPr lang="es-419" sz="1500">
                <a:solidFill>
                  <a:schemeClr val="dk1"/>
                </a:solidFill>
                <a:latin typeface="Helvetica Neue Light"/>
                <a:ea typeface="Helvetica Neue Light"/>
                <a:cs typeface="Helvetica Neue Light"/>
                <a:sym typeface="Helvetica Neue Light"/>
              </a:rPr>
              <a:t>110 Clientes entran a nuestro website por Google y 8 por Facebook</a:t>
            </a:r>
            <a:endParaRPr sz="1500">
              <a:latin typeface="Helvetica Neue Light"/>
              <a:ea typeface="Helvetica Neue Light"/>
              <a:cs typeface="Helvetica Neue Light"/>
              <a:sym typeface="Helvetica Neue 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81" name="Shape 381"/>
        <p:cNvGrpSpPr/>
        <p:nvPr/>
      </p:nvGrpSpPr>
      <p:grpSpPr>
        <a:xfrm>
          <a:off x="0" y="0"/>
          <a:ext cx="0" cy="0"/>
          <a:chOff x="0" y="0"/>
          <a:chExt cx="0" cy="0"/>
        </a:xfrm>
      </p:grpSpPr>
      <p:sp>
        <p:nvSpPr>
          <p:cNvPr id="382" name="Google Shape;382;p55"/>
          <p:cNvSpPr txBox="1"/>
          <p:nvPr/>
        </p:nvSpPr>
        <p:spPr>
          <a:xfrm>
            <a:off x="1060199" y="207719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600">
                <a:latin typeface="Anton"/>
                <a:ea typeface="Anton"/>
                <a:cs typeface="Anton"/>
                <a:sym typeface="Anton"/>
              </a:rPr>
              <a:t>ACTIVATION</a:t>
            </a:r>
            <a:endParaRPr b="0" i="1" sz="3600" u="none" cap="none" strike="noStrike">
              <a:solidFill>
                <a:schemeClr val="dk1"/>
              </a:solidFill>
              <a:latin typeface="Anton"/>
              <a:ea typeface="Anton"/>
              <a:cs typeface="Anton"/>
              <a:sym typeface="Anton"/>
            </a:endParaRPr>
          </a:p>
        </p:txBody>
      </p:sp>
      <p:pic>
        <p:nvPicPr>
          <p:cNvPr id="383" name="Google Shape;383;p55"/>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id="388" name="Google Shape;388;p5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89" name="Google Shape;389;p56"/>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3500">
                <a:latin typeface="Anton"/>
                <a:ea typeface="Anton"/>
                <a:cs typeface="Anton"/>
                <a:sym typeface="Anton"/>
              </a:rPr>
              <a:t>MÉTRICAS DE STARTUP</a:t>
            </a:r>
            <a:r>
              <a:rPr b="0" i="1" lang="es-419" sz="3500" u="none" cap="none" strike="noStrike">
                <a:solidFill>
                  <a:srgbClr val="000000"/>
                </a:solidFill>
                <a:latin typeface="Anton"/>
                <a:ea typeface="Anton"/>
                <a:cs typeface="Anton"/>
                <a:sym typeface="Anton"/>
              </a:rPr>
              <a:t>: </a:t>
            </a:r>
            <a:r>
              <a:rPr i="1" lang="es-419" sz="3500">
                <a:latin typeface="Anton"/>
                <a:ea typeface="Anton"/>
                <a:cs typeface="Anton"/>
                <a:sym typeface="Anton"/>
              </a:rPr>
              <a:t>ACTIVATION</a:t>
            </a:r>
            <a:endParaRPr b="0" i="0" sz="3500" u="none" cap="none" strike="noStrike">
              <a:solidFill>
                <a:srgbClr val="000000"/>
              </a:solidFill>
              <a:latin typeface="Arial"/>
              <a:ea typeface="Arial"/>
              <a:cs typeface="Arial"/>
              <a:sym typeface="Arial"/>
            </a:endParaRPr>
          </a:p>
        </p:txBody>
      </p:sp>
      <p:sp>
        <p:nvSpPr>
          <p:cNvPr id="390" name="Google Shape;390;p56"/>
          <p:cNvSpPr txBox="1"/>
          <p:nvPr/>
        </p:nvSpPr>
        <p:spPr>
          <a:xfrm>
            <a:off x="835050" y="1298350"/>
            <a:ext cx="7919400" cy="3279300"/>
          </a:xfrm>
          <a:prstGeom prst="rect">
            <a:avLst/>
          </a:prstGeom>
          <a:noFill/>
          <a:ln>
            <a:noFill/>
          </a:ln>
        </p:spPr>
        <p:txBody>
          <a:bodyPr anchorCtr="0" anchor="t" bIns="91425" lIns="91425" spcFirstLastPara="1" rIns="91425" wrap="square" tIns="91425">
            <a:noAutofit/>
          </a:bodyPr>
          <a:lstStyle/>
          <a:p>
            <a:pPr indent="0" lvl="0" marL="0" marR="38100" rtl="0" algn="l">
              <a:lnSpc>
                <a:spcPct val="200000"/>
              </a:lnSpc>
              <a:spcBef>
                <a:spcPts val="0"/>
              </a:spcBef>
              <a:spcAft>
                <a:spcPts val="0"/>
              </a:spcAft>
              <a:buClr>
                <a:srgbClr val="000000"/>
              </a:buClr>
              <a:buSzPts val="1100"/>
              <a:buFont typeface="Arial"/>
              <a:buNone/>
            </a:pPr>
            <a:r>
              <a:rPr lang="es-419" sz="1600">
                <a:latin typeface="Helvetica Neue Light"/>
                <a:ea typeface="Helvetica Neue Light"/>
                <a:cs typeface="Helvetica Neue Light"/>
                <a:sym typeface="Helvetica Neue Light"/>
              </a:rPr>
              <a:t>Vamos a tomar un evento puntual como un punto en el que el cliente empieza a ser cliente nuestro, donde se “activa”. Estos eventos pueden ser desde que descarguen nuestra </a:t>
            </a:r>
            <a:r>
              <a:rPr lang="es-419" sz="1600">
                <a:latin typeface="Helvetica Neue Light"/>
                <a:ea typeface="Helvetica Neue Light"/>
                <a:cs typeface="Helvetica Neue Light"/>
                <a:sym typeface="Helvetica Neue Light"/>
              </a:rPr>
              <a:t>aplicación hasta que</a:t>
            </a:r>
            <a:r>
              <a:rPr lang="es-419" sz="1600">
                <a:latin typeface="Helvetica Neue Light"/>
                <a:ea typeface="Helvetica Neue Light"/>
                <a:cs typeface="Helvetica Neue Light"/>
                <a:sym typeface="Helvetica Neue Light"/>
              </a:rPr>
              <a:t> se creen una cuenta. Esos usuarios </a:t>
            </a:r>
            <a:r>
              <a:rPr lang="es-419" sz="1600">
                <a:latin typeface="Helvetica Neue Light"/>
                <a:ea typeface="Helvetica Neue Light"/>
                <a:cs typeface="Helvetica Neue Light"/>
                <a:sym typeface="Helvetica Neue Light"/>
              </a:rPr>
              <a:t>serán</a:t>
            </a:r>
            <a:r>
              <a:rPr lang="es-419" sz="1600">
                <a:latin typeface="Helvetica Neue Light"/>
                <a:ea typeface="Helvetica Neue Light"/>
                <a:cs typeface="Helvetica Neue Light"/>
                <a:sym typeface="Helvetica Neue Light"/>
              </a:rPr>
              <a:t> nuestros activados. </a:t>
            </a:r>
            <a:endParaRPr sz="1600">
              <a:latin typeface="Helvetica Neue Light"/>
              <a:ea typeface="Helvetica Neue Light"/>
              <a:cs typeface="Helvetica Neue Light"/>
              <a:sym typeface="Helvetica Neue Light"/>
            </a:endParaRPr>
          </a:p>
          <a:p>
            <a:pPr indent="0" lvl="0" marL="0" marR="38100" rtl="0" algn="l">
              <a:lnSpc>
                <a:spcPct val="200000"/>
              </a:lnSpc>
              <a:spcBef>
                <a:spcPts val="0"/>
              </a:spcBef>
              <a:spcAft>
                <a:spcPts val="0"/>
              </a:spcAft>
              <a:buClr>
                <a:srgbClr val="000000"/>
              </a:buClr>
              <a:buSzPts val="1100"/>
              <a:buFont typeface="Arial"/>
              <a:buNone/>
            </a:pPr>
            <a:r>
              <a:rPr lang="es-419" sz="1600">
                <a:latin typeface="Helvetica Neue Light"/>
                <a:ea typeface="Helvetica Neue Light"/>
                <a:cs typeface="Helvetica Neue Light"/>
                <a:sym typeface="Helvetica Neue Light"/>
              </a:rPr>
              <a:t>Es una </a:t>
            </a:r>
            <a:r>
              <a:rPr lang="es-419" sz="1600">
                <a:latin typeface="Helvetica Neue Light"/>
                <a:ea typeface="Helvetica Neue Light"/>
                <a:cs typeface="Helvetica Neue Light"/>
                <a:sym typeface="Helvetica Neue Light"/>
              </a:rPr>
              <a:t>métrica</a:t>
            </a:r>
            <a:r>
              <a:rPr lang="es-419" sz="1600">
                <a:latin typeface="Helvetica Neue Light"/>
                <a:ea typeface="Helvetica Neue Light"/>
                <a:cs typeface="Helvetica Neue Light"/>
                <a:sym typeface="Helvetica Neue Light"/>
              </a:rPr>
              <a:t> importante </a:t>
            </a:r>
            <a:r>
              <a:rPr lang="es-419" sz="1600">
                <a:latin typeface="Helvetica Neue Light"/>
                <a:ea typeface="Helvetica Neue Light"/>
                <a:cs typeface="Helvetica Neue Light"/>
                <a:sym typeface="Helvetica Neue Light"/>
              </a:rPr>
              <a:t>porque</a:t>
            </a:r>
            <a:r>
              <a:rPr lang="es-419" sz="1600">
                <a:latin typeface="Helvetica Neue Light"/>
                <a:ea typeface="Helvetica Neue Light"/>
                <a:cs typeface="Helvetica Neue Light"/>
                <a:sym typeface="Helvetica Neue Light"/>
              </a:rPr>
              <a:t> </a:t>
            </a:r>
            <a:r>
              <a:rPr lang="es-419" sz="1600">
                <a:highlight>
                  <a:srgbClr val="3CEFAB"/>
                </a:highlight>
                <a:latin typeface="Helvetica Neue Light"/>
                <a:ea typeface="Helvetica Neue Light"/>
                <a:cs typeface="Helvetica Neue Light"/>
                <a:sym typeface="Helvetica Neue Light"/>
              </a:rPr>
              <a:t>muestra la capacidad que tenemos de despertar el suficiente </a:t>
            </a:r>
            <a:r>
              <a:rPr lang="es-419" sz="1600">
                <a:highlight>
                  <a:srgbClr val="3CEFAB"/>
                </a:highlight>
                <a:latin typeface="Helvetica Neue Light"/>
                <a:ea typeface="Helvetica Neue Light"/>
                <a:cs typeface="Helvetica Neue Light"/>
                <a:sym typeface="Helvetica Neue Light"/>
              </a:rPr>
              <a:t>interés</a:t>
            </a:r>
            <a:r>
              <a:rPr lang="es-419" sz="1600">
                <a:highlight>
                  <a:srgbClr val="3CEFAB"/>
                </a:highlight>
                <a:latin typeface="Helvetica Neue Light"/>
                <a:ea typeface="Helvetica Neue Light"/>
                <a:cs typeface="Helvetica Neue Light"/>
                <a:sym typeface="Helvetica Neue Light"/>
              </a:rPr>
              <a:t> con un usuario para que se decida por nosotros en vez de por la competencia.</a:t>
            </a:r>
            <a:endParaRPr sz="1600">
              <a:highlight>
                <a:srgbClr val="3CEFAB"/>
              </a:highlight>
              <a:latin typeface="Helvetica Neue Light"/>
              <a:ea typeface="Helvetica Neue Light"/>
              <a:cs typeface="Helvetica Neue Light"/>
              <a:sym typeface="Helvetica Neue 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pic>
        <p:nvPicPr>
          <p:cNvPr id="395" name="Google Shape;395;p5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96" name="Google Shape;396;p57"/>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3500">
                <a:latin typeface="Anton"/>
                <a:ea typeface="Anton"/>
                <a:cs typeface="Anton"/>
                <a:sym typeface="Anton"/>
              </a:rPr>
              <a:t>MÉTRICAS DE STARTUP</a:t>
            </a:r>
            <a:r>
              <a:rPr b="0" i="1" lang="es-419" sz="3500" u="none" cap="none" strike="noStrike">
                <a:solidFill>
                  <a:srgbClr val="000000"/>
                </a:solidFill>
                <a:latin typeface="Anton"/>
                <a:ea typeface="Anton"/>
                <a:cs typeface="Anton"/>
                <a:sym typeface="Anton"/>
              </a:rPr>
              <a:t>: </a:t>
            </a:r>
            <a:r>
              <a:rPr i="1" lang="es-419" sz="3500">
                <a:latin typeface="Anton"/>
                <a:ea typeface="Anton"/>
                <a:cs typeface="Anton"/>
                <a:sym typeface="Anton"/>
              </a:rPr>
              <a:t>ACTIVATION</a:t>
            </a:r>
            <a:endParaRPr b="0" i="0" sz="3500" u="none" cap="none" strike="noStrike">
              <a:solidFill>
                <a:srgbClr val="000000"/>
              </a:solidFill>
              <a:latin typeface="Arial"/>
              <a:ea typeface="Arial"/>
              <a:cs typeface="Arial"/>
              <a:sym typeface="Arial"/>
            </a:endParaRPr>
          </a:p>
        </p:txBody>
      </p:sp>
      <p:sp>
        <p:nvSpPr>
          <p:cNvPr id="397" name="Google Shape;397;p57"/>
          <p:cNvSpPr txBox="1"/>
          <p:nvPr/>
        </p:nvSpPr>
        <p:spPr>
          <a:xfrm>
            <a:off x="835050" y="1358300"/>
            <a:ext cx="7473900" cy="2929800"/>
          </a:xfrm>
          <a:prstGeom prst="rect">
            <a:avLst/>
          </a:prstGeom>
          <a:noFill/>
          <a:ln>
            <a:noFill/>
          </a:ln>
        </p:spPr>
        <p:txBody>
          <a:bodyPr anchorCtr="0" anchor="t" bIns="91425" lIns="91425" spcFirstLastPara="1" rIns="91425" wrap="square" tIns="91425">
            <a:noAutofit/>
          </a:bodyPr>
          <a:lstStyle/>
          <a:p>
            <a:pPr indent="0" lvl="0" marL="0" marR="38100" rtl="0" algn="l">
              <a:lnSpc>
                <a:spcPct val="200000"/>
              </a:lnSpc>
              <a:spcBef>
                <a:spcPts val="0"/>
              </a:spcBef>
              <a:spcAft>
                <a:spcPts val="0"/>
              </a:spcAft>
              <a:buClr>
                <a:srgbClr val="000000"/>
              </a:buClr>
              <a:buSzPts val="1100"/>
              <a:buFont typeface="Arial"/>
              <a:buNone/>
            </a:pPr>
            <a:r>
              <a:rPr b="1" lang="es-419" sz="2000">
                <a:latin typeface="Helvetica Neue"/>
                <a:ea typeface="Helvetica Neue"/>
                <a:cs typeface="Helvetica Neue"/>
                <a:sym typeface="Helvetica Neue"/>
              </a:rPr>
              <a:t>¿Cómo se calcula?</a:t>
            </a:r>
            <a:endParaRPr b="1" sz="2000">
              <a:latin typeface="Helvetica Neue"/>
              <a:ea typeface="Helvetica Neue"/>
              <a:cs typeface="Helvetica Neue"/>
              <a:sym typeface="Helvetica Neue"/>
            </a:endParaRPr>
          </a:p>
          <a:p>
            <a:pPr indent="0" lvl="0" marL="0" marR="38100" rtl="0" algn="l">
              <a:lnSpc>
                <a:spcPct val="200000"/>
              </a:lnSpc>
              <a:spcBef>
                <a:spcPts val="0"/>
              </a:spcBef>
              <a:spcAft>
                <a:spcPts val="0"/>
              </a:spcAft>
              <a:buClr>
                <a:srgbClr val="000000"/>
              </a:buClr>
              <a:buSzPts val="1100"/>
              <a:buFont typeface="Arial"/>
              <a:buNone/>
            </a:pPr>
            <a:r>
              <a:rPr lang="es-419" sz="1800">
                <a:latin typeface="Helvetica Neue Light"/>
                <a:ea typeface="Helvetica Neue Light"/>
                <a:cs typeface="Helvetica Neue Light"/>
                <a:sym typeface="Helvetica Neue Light"/>
              </a:rPr>
              <a:t>El porcentaje de activación mide la conversión entre el estado de adquisición y el de activación. Es decir, se calcula dividiendo los usuarios que consideramos activados, divididos los usuarios adquiridos.</a:t>
            </a:r>
            <a:endParaRPr sz="1800">
              <a:latin typeface="Helvetica Neue Light"/>
              <a:ea typeface="Helvetica Neue Light"/>
              <a:cs typeface="Helvetica Neue Light"/>
              <a:sym typeface="Helvetica Neue Light"/>
            </a:endParaRPr>
          </a:p>
          <a:p>
            <a:pPr indent="0" lvl="0" marL="0" marR="38100" rtl="0" algn="l">
              <a:lnSpc>
                <a:spcPct val="200000"/>
              </a:lnSpc>
              <a:spcBef>
                <a:spcPts val="0"/>
              </a:spcBef>
              <a:spcAft>
                <a:spcPts val="0"/>
              </a:spcAft>
              <a:buClr>
                <a:schemeClr val="dk1"/>
              </a:buClr>
              <a:buSzPts val="1100"/>
              <a:buFont typeface="Arial"/>
              <a:buNone/>
            </a:pPr>
            <a:r>
              <a:rPr b="1" lang="es-419" sz="1600">
                <a:solidFill>
                  <a:schemeClr val="dk1"/>
                </a:solidFill>
                <a:latin typeface="Helvetica Neue"/>
                <a:ea typeface="Helvetica Neue"/>
                <a:cs typeface="Helvetica Neue"/>
                <a:sym typeface="Helvetica Neue"/>
              </a:rPr>
              <a:t>Ejemplo clásico: </a:t>
            </a:r>
            <a:r>
              <a:rPr lang="es-419" sz="1600">
                <a:solidFill>
                  <a:schemeClr val="dk1"/>
                </a:solidFill>
                <a:latin typeface="Helvetica Neue Light"/>
                <a:ea typeface="Helvetica Neue Light"/>
                <a:cs typeface="Helvetica Neue Light"/>
                <a:sym typeface="Helvetica Neue Light"/>
              </a:rPr>
              <a:t>Usuarios que ingresan a un sitio web y se registran</a:t>
            </a:r>
            <a:endParaRPr sz="1600">
              <a:latin typeface="Helvetica Neue Light"/>
              <a:ea typeface="Helvetica Neue Light"/>
              <a:cs typeface="Helvetica Neue Light"/>
              <a:sym typeface="Helvetica Neue Ligh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401" name="Shape 401"/>
        <p:cNvGrpSpPr/>
        <p:nvPr/>
      </p:nvGrpSpPr>
      <p:grpSpPr>
        <a:xfrm>
          <a:off x="0" y="0"/>
          <a:ext cx="0" cy="0"/>
          <a:chOff x="0" y="0"/>
          <a:chExt cx="0" cy="0"/>
        </a:xfrm>
      </p:grpSpPr>
      <p:sp>
        <p:nvSpPr>
          <p:cNvPr id="402" name="Google Shape;402;p58"/>
          <p:cNvSpPr txBox="1"/>
          <p:nvPr/>
        </p:nvSpPr>
        <p:spPr>
          <a:xfrm>
            <a:off x="1060199" y="207719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600">
                <a:latin typeface="Anton"/>
                <a:ea typeface="Anton"/>
                <a:cs typeface="Anton"/>
                <a:sym typeface="Anton"/>
              </a:rPr>
              <a:t>RETENTION/ENGAGEMENT</a:t>
            </a:r>
            <a:endParaRPr b="0" i="1" sz="3600" u="none" cap="none" strike="noStrike">
              <a:solidFill>
                <a:schemeClr val="dk1"/>
              </a:solidFill>
              <a:latin typeface="Anton"/>
              <a:ea typeface="Anton"/>
              <a:cs typeface="Anton"/>
              <a:sym typeface="Anton"/>
            </a:endParaRPr>
          </a:p>
        </p:txBody>
      </p:sp>
      <p:pic>
        <p:nvPicPr>
          <p:cNvPr id="403" name="Google Shape;403;p58"/>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pic>
        <p:nvPicPr>
          <p:cNvPr id="408" name="Google Shape;408;p5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09" name="Google Shape;409;p59"/>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3500">
                <a:latin typeface="Anton"/>
                <a:ea typeface="Anton"/>
                <a:cs typeface="Anton"/>
                <a:sym typeface="Anton"/>
              </a:rPr>
              <a:t>MÉTRICAS DE STARTUP</a:t>
            </a:r>
            <a:r>
              <a:rPr b="0" i="1" lang="es-419" sz="3500" u="none" cap="none" strike="noStrike">
                <a:solidFill>
                  <a:srgbClr val="000000"/>
                </a:solidFill>
                <a:latin typeface="Anton"/>
                <a:ea typeface="Anton"/>
                <a:cs typeface="Anton"/>
                <a:sym typeface="Anton"/>
              </a:rPr>
              <a:t>: </a:t>
            </a:r>
            <a:r>
              <a:rPr i="1" lang="es-419" sz="3500">
                <a:latin typeface="Anton"/>
                <a:ea typeface="Anton"/>
                <a:cs typeface="Anton"/>
                <a:sym typeface="Anton"/>
              </a:rPr>
              <a:t>RETENTION</a:t>
            </a:r>
            <a:endParaRPr b="0" i="0" sz="3500" u="none" cap="none" strike="noStrike">
              <a:solidFill>
                <a:srgbClr val="000000"/>
              </a:solidFill>
              <a:latin typeface="Arial"/>
              <a:ea typeface="Arial"/>
              <a:cs typeface="Arial"/>
              <a:sym typeface="Arial"/>
            </a:endParaRPr>
          </a:p>
        </p:txBody>
      </p:sp>
      <p:sp>
        <p:nvSpPr>
          <p:cNvPr id="410" name="Google Shape;410;p59"/>
          <p:cNvSpPr txBox="1"/>
          <p:nvPr/>
        </p:nvSpPr>
        <p:spPr>
          <a:xfrm>
            <a:off x="1368275" y="1528075"/>
            <a:ext cx="7473900" cy="2929800"/>
          </a:xfrm>
          <a:prstGeom prst="rect">
            <a:avLst/>
          </a:prstGeom>
          <a:noFill/>
          <a:ln>
            <a:noFill/>
          </a:ln>
        </p:spPr>
        <p:txBody>
          <a:bodyPr anchorCtr="0" anchor="t" bIns="91425" lIns="91425" spcFirstLastPara="1" rIns="91425" wrap="square" tIns="91425">
            <a:noAutofit/>
          </a:bodyPr>
          <a:lstStyle/>
          <a:p>
            <a:pPr indent="0" lvl="0" marL="0" marR="38100" rtl="0" algn="l">
              <a:lnSpc>
                <a:spcPct val="200000"/>
              </a:lnSpc>
              <a:spcBef>
                <a:spcPts val="0"/>
              </a:spcBef>
              <a:spcAft>
                <a:spcPts val="0"/>
              </a:spcAft>
              <a:buClr>
                <a:srgbClr val="000000"/>
              </a:buClr>
              <a:buSzPts val="1100"/>
              <a:buFont typeface="Arial"/>
              <a:buNone/>
            </a:pPr>
            <a:r>
              <a:rPr lang="es-419" sz="1800">
                <a:highlight>
                  <a:srgbClr val="3CEFAB"/>
                </a:highlight>
                <a:latin typeface="Helvetica Neue Light"/>
                <a:ea typeface="Helvetica Neue Light"/>
                <a:cs typeface="Helvetica Neue Light"/>
                <a:sym typeface="Helvetica Neue Light"/>
              </a:rPr>
              <a:t>Esta </a:t>
            </a:r>
            <a:r>
              <a:rPr lang="es-419" sz="1800">
                <a:highlight>
                  <a:srgbClr val="3CEFAB"/>
                </a:highlight>
                <a:latin typeface="Helvetica Neue Light"/>
                <a:ea typeface="Helvetica Neue Light"/>
                <a:cs typeface="Helvetica Neue Light"/>
                <a:sym typeface="Helvetica Neue Light"/>
              </a:rPr>
              <a:t>métrica</a:t>
            </a:r>
            <a:r>
              <a:rPr lang="es-419" sz="1800">
                <a:highlight>
                  <a:srgbClr val="3CEFAB"/>
                </a:highlight>
                <a:latin typeface="Helvetica Neue Light"/>
                <a:ea typeface="Helvetica Neue Light"/>
                <a:cs typeface="Helvetica Neue Light"/>
                <a:sym typeface="Helvetica Neue Light"/>
              </a:rPr>
              <a:t> muestra lo mucho que los clientes usan nuestros productos. </a:t>
            </a:r>
            <a:r>
              <a:rPr lang="es-419" sz="1800">
                <a:latin typeface="Helvetica Neue Light"/>
                <a:ea typeface="Helvetica Neue Light"/>
                <a:cs typeface="Helvetica Neue Light"/>
                <a:sym typeface="Helvetica Neue Light"/>
              </a:rPr>
              <a:t>Por ejemplo, para Mercadolibre </a:t>
            </a:r>
            <a:r>
              <a:rPr lang="es-419" sz="1800">
                <a:latin typeface="Helvetica Neue Light"/>
                <a:ea typeface="Helvetica Neue Light"/>
                <a:cs typeface="Helvetica Neue Light"/>
                <a:sym typeface="Helvetica Neue Light"/>
              </a:rPr>
              <a:t>podría</a:t>
            </a:r>
            <a:r>
              <a:rPr lang="es-419" sz="1800">
                <a:latin typeface="Helvetica Neue Light"/>
                <a:ea typeface="Helvetica Neue Light"/>
                <a:cs typeface="Helvetica Neue Light"/>
                <a:sym typeface="Helvetica Neue Light"/>
              </a:rPr>
              <a:t> ser </a:t>
            </a:r>
            <a:r>
              <a:rPr lang="es-419" sz="1800">
                <a:latin typeface="Helvetica Neue Light"/>
                <a:ea typeface="Helvetica Neue Light"/>
                <a:cs typeface="Helvetica Neue Light"/>
                <a:sym typeface="Helvetica Neue Light"/>
              </a:rPr>
              <a:t>cuántos</a:t>
            </a:r>
            <a:r>
              <a:rPr lang="es-419" sz="1800">
                <a:latin typeface="Helvetica Neue Light"/>
                <a:ea typeface="Helvetica Neue Light"/>
                <a:cs typeface="Helvetica Neue Light"/>
                <a:sym typeface="Helvetica Neue Light"/>
              </a:rPr>
              <a:t> usuarios hacen su </a:t>
            </a:r>
            <a:r>
              <a:rPr lang="es-419" sz="1800">
                <a:latin typeface="Helvetica Neue Light"/>
                <a:ea typeface="Helvetica Neue Light"/>
                <a:cs typeface="Helvetica Neue Light"/>
                <a:sym typeface="Helvetica Neue Light"/>
              </a:rPr>
              <a:t>primera</a:t>
            </a:r>
            <a:r>
              <a:rPr lang="es-419" sz="1800">
                <a:latin typeface="Helvetica Neue Light"/>
                <a:ea typeface="Helvetica Neue Light"/>
                <a:cs typeface="Helvetica Neue Light"/>
                <a:sym typeface="Helvetica Neue Light"/>
              </a:rPr>
              <a:t> compra, y luego hacen una segunda compra el mes siguiente. </a:t>
            </a:r>
            <a:endParaRPr sz="1800">
              <a:latin typeface="Helvetica Neue Light"/>
              <a:ea typeface="Helvetica Neue Light"/>
              <a:cs typeface="Helvetica Neue Light"/>
              <a:sym typeface="Helvetica Neue Light"/>
            </a:endParaRPr>
          </a:p>
          <a:p>
            <a:pPr indent="0" lvl="0" marL="0" marR="38100" rtl="0" algn="l">
              <a:lnSpc>
                <a:spcPct val="200000"/>
              </a:lnSpc>
              <a:spcBef>
                <a:spcPts val="0"/>
              </a:spcBef>
              <a:spcAft>
                <a:spcPts val="0"/>
              </a:spcAft>
              <a:buClr>
                <a:srgbClr val="000000"/>
              </a:buClr>
              <a:buSzPts val="1100"/>
              <a:buFont typeface="Arial"/>
              <a:buNone/>
            </a:pPr>
            <a:r>
              <a:rPr lang="es-419" sz="1800">
                <a:latin typeface="Helvetica Neue Light"/>
                <a:ea typeface="Helvetica Neue Light"/>
                <a:cs typeface="Helvetica Neue Light"/>
                <a:sym typeface="Helvetica Neue Light"/>
              </a:rPr>
              <a:t>Esta </a:t>
            </a:r>
            <a:r>
              <a:rPr lang="es-419" sz="1800">
                <a:latin typeface="Helvetica Neue Light"/>
                <a:ea typeface="Helvetica Neue Light"/>
                <a:cs typeface="Helvetica Neue Light"/>
                <a:sym typeface="Helvetica Neue Light"/>
              </a:rPr>
              <a:t>métrica</a:t>
            </a:r>
            <a:r>
              <a:rPr lang="es-419" sz="1800">
                <a:latin typeface="Helvetica Neue Light"/>
                <a:ea typeface="Helvetica Neue Light"/>
                <a:cs typeface="Helvetica Neue Light"/>
                <a:sym typeface="Helvetica Neue Light"/>
              </a:rPr>
              <a:t> es muy importante, </a:t>
            </a:r>
            <a:r>
              <a:rPr lang="es-419" sz="1800">
                <a:latin typeface="Helvetica Neue Light"/>
                <a:ea typeface="Helvetica Neue Light"/>
                <a:cs typeface="Helvetica Neue Light"/>
                <a:sym typeface="Helvetica Neue Light"/>
              </a:rPr>
              <a:t>porque</a:t>
            </a:r>
            <a:r>
              <a:rPr lang="es-419" sz="1800">
                <a:latin typeface="Helvetica Neue Light"/>
                <a:ea typeface="Helvetica Neue Light"/>
                <a:cs typeface="Helvetica Neue Light"/>
                <a:sym typeface="Helvetica Neue Light"/>
              </a:rPr>
              <a:t> </a:t>
            </a:r>
            <a:r>
              <a:rPr lang="es-419" sz="1800">
                <a:highlight>
                  <a:srgbClr val="3CEFAB"/>
                </a:highlight>
                <a:latin typeface="Helvetica Neue Light"/>
                <a:ea typeface="Helvetica Neue Light"/>
                <a:cs typeface="Helvetica Neue Light"/>
                <a:sym typeface="Helvetica Neue Light"/>
              </a:rPr>
              <a:t>nos permite entender </a:t>
            </a:r>
            <a:r>
              <a:rPr lang="es-419" sz="1800">
                <a:highlight>
                  <a:srgbClr val="3CEFAB"/>
                </a:highlight>
                <a:latin typeface="Helvetica Neue Light"/>
                <a:ea typeface="Helvetica Neue Light"/>
                <a:cs typeface="Helvetica Neue Light"/>
                <a:sym typeface="Helvetica Neue Light"/>
              </a:rPr>
              <a:t>cómo</a:t>
            </a:r>
            <a:r>
              <a:rPr lang="es-419" sz="1800">
                <a:highlight>
                  <a:srgbClr val="3CEFAB"/>
                </a:highlight>
                <a:latin typeface="Helvetica Neue Light"/>
                <a:ea typeface="Helvetica Neue Light"/>
                <a:cs typeface="Helvetica Neue Light"/>
                <a:sym typeface="Helvetica Neue Light"/>
              </a:rPr>
              <a:t> nuestras acciones afectan la periodicidad en la que los clientes actuan con nosotros.</a:t>
            </a:r>
            <a:endParaRPr sz="1800">
              <a:highlight>
                <a:srgbClr val="3CEFAB"/>
              </a:highlight>
              <a:latin typeface="Helvetica Neue Light"/>
              <a:ea typeface="Helvetica Neue Light"/>
              <a:cs typeface="Helvetica Neue Light"/>
              <a:sym typeface="Helvetica Neue Ligh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pic>
        <p:nvPicPr>
          <p:cNvPr id="415" name="Google Shape;415;p6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16" name="Google Shape;416;p60"/>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3500">
                <a:latin typeface="Anton"/>
                <a:ea typeface="Anton"/>
                <a:cs typeface="Anton"/>
                <a:sym typeface="Anton"/>
              </a:rPr>
              <a:t>MÉTRICAS DE STARTUP</a:t>
            </a:r>
            <a:r>
              <a:rPr b="0" i="1" lang="es-419" sz="3500" u="none" cap="none" strike="noStrike">
                <a:solidFill>
                  <a:srgbClr val="000000"/>
                </a:solidFill>
                <a:latin typeface="Anton"/>
                <a:ea typeface="Anton"/>
                <a:cs typeface="Anton"/>
                <a:sym typeface="Anton"/>
              </a:rPr>
              <a:t>: </a:t>
            </a:r>
            <a:r>
              <a:rPr i="1" lang="es-419" sz="3500">
                <a:latin typeface="Anton"/>
                <a:ea typeface="Anton"/>
                <a:cs typeface="Anton"/>
                <a:sym typeface="Anton"/>
              </a:rPr>
              <a:t>RETENTION</a:t>
            </a:r>
            <a:endParaRPr b="0" i="0" sz="3500" u="none" cap="none" strike="noStrike">
              <a:solidFill>
                <a:srgbClr val="000000"/>
              </a:solidFill>
              <a:latin typeface="Arial"/>
              <a:ea typeface="Arial"/>
              <a:cs typeface="Arial"/>
              <a:sym typeface="Arial"/>
            </a:endParaRPr>
          </a:p>
        </p:txBody>
      </p:sp>
      <p:sp>
        <p:nvSpPr>
          <p:cNvPr id="417" name="Google Shape;417;p60"/>
          <p:cNvSpPr txBox="1"/>
          <p:nvPr/>
        </p:nvSpPr>
        <p:spPr>
          <a:xfrm>
            <a:off x="1368275" y="1528075"/>
            <a:ext cx="7473900" cy="2929800"/>
          </a:xfrm>
          <a:prstGeom prst="rect">
            <a:avLst/>
          </a:prstGeom>
          <a:noFill/>
          <a:ln>
            <a:noFill/>
          </a:ln>
        </p:spPr>
        <p:txBody>
          <a:bodyPr anchorCtr="0" anchor="t" bIns="91425" lIns="91425" spcFirstLastPara="1" rIns="91425" wrap="square" tIns="91425">
            <a:noAutofit/>
          </a:bodyPr>
          <a:lstStyle/>
          <a:p>
            <a:pPr indent="0" lvl="0" marL="0" marR="38100" rtl="0" algn="l">
              <a:lnSpc>
                <a:spcPct val="200000"/>
              </a:lnSpc>
              <a:spcBef>
                <a:spcPts val="0"/>
              </a:spcBef>
              <a:spcAft>
                <a:spcPts val="0"/>
              </a:spcAft>
              <a:buClr>
                <a:srgbClr val="000000"/>
              </a:buClr>
              <a:buSzPts val="1100"/>
              <a:buFont typeface="Arial"/>
              <a:buNone/>
            </a:pPr>
            <a:r>
              <a:rPr b="1" lang="es-419" sz="2000">
                <a:latin typeface="Helvetica Neue"/>
                <a:ea typeface="Helvetica Neue"/>
                <a:cs typeface="Helvetica Neue"/>
                <a:sym typeface="Helvetica Neue"/>
              </a:rPr>
              <a:t>¿Cómo se calcula?</a:t>
            </a:r>
            <a:endParaRPr b="1" sz="2000">
              <a:latin typeface="Helvetica Neue"/>
              <a:ea typeface="Helvetica Neue"/>
              <a:cs typeface="Helvetica Neue"/>
              <a:sym typeface="Helvetica Neue"/>
            </a:endParaRPr>
          </a:p>
          <a:p>
            <a:pPr indent="0" lvl="0" marL="0" marR="38100" rtl="0" algn="l">
              <a:lnSpc>
                <a:spcPct val="200000"/>
              </a:lnSpc>
              <a:spcBef>
                <a:spcPts val="0"/>
              </a:spcBef>
              <a:spcAft>
                <a:spcPts val="0"/>
              </a:spcAft>
              <a:buClr>
                <a:srgbClr val="000000"/>
              </a:buClr>
              <a:buSzPts val="1100"/>
              <a:buFont typeface="Arial"/>
              <a:buNone/>
            </a:pPr>
            <a:r>
              <a:rPr lang="es-419" sz="1800">
                <a:latin typeface="Helvetica Neue Light"/>
                <a:ea typeface="Helvetica Neue Light"/>
                <a:cs typeface="Helvetica Neue Light"/>
                <a:sym typeface="Helvetica Neue Light"/>
              </a:rPr>
              <a:t>Hay muchas formas de calcular esta métrica. En general la forma clásica tiene que ver con un evento disparador, como puede ser una primer compra, y un segundo evento medido a lo largo del tiempo, como una segunda compra. Si hay una segunda compra antes del tiempo X, vamos a considerar al cliente como retenido.</a:t>
            </a:r>
            <a:endParaRPr sz="1600">
              <a:latin typeface="Helvetica Neue Light"/>
              <a:ea typeface="Helvetica Neue Light"/>
              <a:cs typeface="Helvetica Neue Light"/>
              <a:sym typeface="Helvetica Neue Light"/>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421" name="Shape 421"/>
        <p:cNvGrpSpPr/>
        <p:nvPr/>
      </p:nvGrpSpPr>
      <p:grpSpPr>
        <a:xfrm>
          <a:off x="0" y="0"/>
          <a:ext cx="0" cy="0"/>
          <a:chOff x="0" y="0"/>
          <a:chExt cx="0" cy="0"/>
        </a:xfrm>
      </p:grpSpPr>
      <p:sp>
        <p:nvSpPr>
          <p:cNvPr id="422" name="Google Shape;422;p61"/>
          <p:cNvSpPr txBox="1"/>
          <p:nvPr/>
        </p:nvSpPr>
        <p:spPr>
          <a:xfrm>
            <a:off x="1060199" y="207719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600">
                <a:latin typeface="Anton"/>
                <a:ea typeface="Anton"/>
                <a:cs typeface="Anton"/>
                <a:sym typeface="Anton"/>
              </a:rPr>
              <a:t>CHURN RATE</a:t>
            </a:r>
            <a:endParaRPr b="0" i="1" sz="3600" u="none" cap="none" strike="noStrike">
              <a:solidFill>
                <a:schemeClr val="dk1"/>
              </a:solidFill>
              <a:latin typeface="Anton"/>
              <a:ea typeface="Anton"/>
              <a:cs typeface="Anton"/>
              <a:sym typeface="Anton"/>
            </a:endParaRPr>
          </a:p>
        </p:txBody>
      </p:sp>
      <p:pic>
        <p:nvPicPr>
          <p:cNvPr id="423" name="Google Shape;423;p61"/>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3" name="Shape 93"/>
        <p:cNvGrpSpPr/>
        <p:nvPr/>
      </p:nvGrpSpPr>
      <p:grpSpPr>
        <a:xfrm>
          <a:off x="0" y="0"/>
          <a:ext cx="0" cy="0"/>
          <a:chOff x="0" y="0"/>
          <a:chExt cx="0" cy="0"/>
        </a:xfrm>
      </p:grpSpPr>
      <p:sp>
        <p:nvSpPr>
          <p:cNvPr id="94" name="Google Shape;94;p17"/>
          <p:cNvSpPr txBox="1"/>
          <p:nvPr/>
        </p:nvSpPr>
        <p:spPr>
          <a:xfrm>
            <a:off x="1188500" y="324200"/>
            <a:ext cx="6621600" cy="1553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i="1" lang="es-419" sz="3000">
                <a:solidFill>
                  <a:srgbClr val="EEFF41"/>
                </a:solidFill>
                <a:latin typeface="Anton"/>
                <a:ea typeface="Anton"/>
                <a:cs typeface="Anton"/>
                <a:sym typeface="Anton"/>
              </a:rPr>
              <a:t>REPASO POR DUDAS</a:t>
            </a:r>
            <a:r>
              <a:rPr i="1" lang="es-419" sz="3000">
                <a:solidFill>
                  <a:srgbClr val="EEFF41"/>
                </a:solidFill>
                <a:latin typeface="Anton"/>
                <a:ea typeface="Anton"/>
                <a:cs typeface="Anton"/>
                <a:sym typeface="Anton"/>
              </a:rPr>
              <a:t>: GROUP BY</a:t>
            </a:r>
            <a:endParaRPr i="1" sz="2000">
              <a:solidFill>
                <a:schemeClr val="lt1"/>
              </a:solidFill>
              <a:latin typeface="Helvetica Neue Light"/>
              <a:ea typeface="Helvetica Neue Light"/>
              <a:cs typeface="Helvetica Neue Light"/>
              <a:sym typeface="Helvetica Neue Light"/>
            </a:endParaRPr>
          </a:p>
        </p:txBody>
      </p:sp>
      <p:sp>
        <p:nvSpPr>
          <p:cNvPr id="95" name="Google Shape;95;p17"/>
          <p:cNvSpPr txBox="1"/>
          <p:nvPr/>
        </p:nvSpPr>
        <p:spPr>
          <a:xfrm>
            <a:off x="1171350" y="1812875"/>
            <a:ext cx="6801300" cy="193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000"/>
              <a:buFont typeface="Arial"/>
              <a:buNone/>
            </a:pPr>
            <a:r>
              <a:rPr i="1" lang="es-419" sz="2000">
                <a:solidFill>
                  <a:schemeClr val="lt1"/>
                </a:solidFill>
                <a:latin typeface="Helvetica Neue Light"/>
                <a:ea typeface="Helvetica Neue Light"/>
                <a:cs typeface="Helvetica Neue Light"/>
                <a:sym typeface="Helvetica Neue Light"/>
              </a:rPr>
              <a:t>En SQL hay muchas formas de hacer cálculos agrupados de datos. Hagamos un repaso de la lógica detrás de los cálculos, así podemos entender un poco mejor los posibles errores surgen en las prácticas.</a:t>
            </a:r>
            <a:endParaRPr i="1" sz="2000">
              <a:solidFill>
                <a:schemeClr val="lt1"/>
              </a:solidFill>
              <a:latin typeface="Helvetica Neue Light"/>
              <a:ea typeface="Helvetica Neue Light"/>
              <a:cs typeface="Helvetica Neue Light"/>
              <a:sym typeface="Helvetica Neue Light"/>
            </a:endParaRPr>
          </a:p>
          <a:p>
            <a:pPr indent="0" lvl="0" marL="0" rtl="0" algn="ctr">
              <a:spcBef>
                <a:spcPts val="0"/>
              </a:spcBef>
              <a:spcAft>
                <a:spcPts val="0"/>
              </a:spcAft>
              <a:buClr>
                <a:schemeClr val="dk1"/>
              </a:buClr>
              <a:buSzPts val="2000"/>
              <a:buFont typeface="Arial"/>
              <a:buNone/>
            </a:pPr>
            <a:r>
              <a:rPr i="1" lang="es-419" sz="2000">
                <a:solidFill>
                  <a:schemeClr val="lt1"/>
                </a:solidFill>
                <a:latin typeface="Helvetica Neue Light"/>
                <a:ea typeface="Helvetica Neue Light"/>
                <a:cs typeface="Helvetica Neue Light"/>
                <a:sym typeface="Helvetica Neue Light"/>
              </a:rPr>
              <a:t>Veamos el desarrollo en </a:t>
            </a:r>
            <a:r>
              <a:rPr i="1" lang="es-419" sz="2000" u="sng">
                <a:solidFill>
                  <a:schemeClr val="hlink"/>
                </a:solidFill>
                <a:latin typeface="Helvetica Neue Light"/>
                <a:ea typeface="Helvetica Neue Light"/>
                <a:cs typeface="Helvetica Neue Light"/>
                <a:sym typeface="Helvetica Neue Light"/>
                <a:hlinkClick r:id="rId4"/>
              </a:rPr>
              <a:t>este</a:t>
            </a:r>
            <a:r>
              <a:rPr i="1" lang="es-419" sz="2000">
                <a:solidFill>
                  <a:schemeClr val="lt1"/>
                </a:solidFill>
                <a:latin typeface="Helvetica Neue Light"/>
                <a:ea typeface="Helvetica Neue Light"/>
                <a:cs typeface="Helvetica Neue Light"/>
                <a:sym typeface="Helvetica Neue Light"/>
              </a:rPr>
              <a:t> Google Sheet!</a:t>
            </a:r>
            <a:endParaRPr i="1" sz="2000">
              <a:solidFill>
                <a:schemeClr val="lt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pic>
        <p:nvPicPr>
          <p:cNvPr id="428" name="Google Shape;428;p6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29" name="Google Shape;429;p62"/>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3500">
                <a:latin typeface="Anton"/>
                <a:ea typeface="Anton"/>
                <a:cs typeface="Anton"/>
                <a:sym typeface="Anton"/>
              </a:rPr>
              <a:t>MÉTRICAS DE STARTUP</a:t>
            </a:r>
            <a:r>
              <a:rPr b="0" i="1" lang="es-419" sz="3500" u="none" cap="none" strike="noStrike">
                <a:solidFill>
                  <a:srgbClr val="000000"/>
                </a:solidFill>
                <a:latin typeface="Anton"/>
                <a:ea typeface="Anton"/>
                <a:cs typeface="Anton"/>
                <a:sym typeface="Anton"/>
              </a:rPr>
              <a:t>: </a:t>
            </a:r>
            <a:r>
              <a:rPr i="1" lang="es-419" sz="3500">
                <a:latin typeface="Anton"/>
                <a:ea typeface="Anton"/>
                <a:cs typeface="Anton"/>
                <a:sym typeface="Anton"/>
              </a:rPr>
              <a:t>CHURN RATE</a:t>
            </a:r>
            <a:endParaRPr b="0" i="0" sz="3500" u="none" cap="none" strike="noStrike">
              <a:solidFill>
                <a:srgbClr val="000000"/>
              </a:solidFill>
              <a:latin typeface="Arial"/>
              <a:ea typeface="Arial"/>
              <a:cs typeface="Arial"/>
              <a:sym typeface="Arial"/>
            </a:endParaRPr>
          </a:p>
        </p:txBody>
      </p:sp>
      <p:sp>
        <p:nvSpPr>
          <p:cNvPr id="430" name="Google Shape;430;p62"/>
          <p:cNvSpPr txBox="1"/>
          <p:nvPr/>
        </p:nvSpPr>
        <p:spPr>
          <a:xfrm>
            <a:off x="1368275" y="1528075"/>
            <a:ext cx="7473900" cy="2929800"/>
          </a:xfrm>
          <a:prstGeom prst="rect">
            <a:avLst/>
          </a:prstGeom>
          <a:noFill/>
          <a:ln>
            <a:noFill/>
          </a:ln>
        </p:spPr>
        <p:txBody>
          <a:bodyPr anchorCtr="0" anchor="t" bIns="91425" lIns="91425" spcFirstLastPara="1" rIns="91425" wrap="square" tIns="91425">
            <a:noAutofit/>
          </a:bodyPr>
          <a:lstStyle/>
          <a:p>
            <a:pPr indent="0" lvl="0" marL="0" marR="38100" rtl="0" algn="l">
              <a:lnSpc>
                <a:spcPct val="200000"/>
              </a:lnSpc>
              <a:spcBef>
                <a:spcPts val="0"/>
              </a:spcBef>
              <a:spcAft>
                <a:spcPts val="0"/>
              </a:spcAft>
              <a:buClr>
                <a:srgbClr val="000000"/>
              </a:buClr>
              <a:buSzPts val="1100"/>
              <a:buFont typeface="Arial"/>
              <a:buNone/>
            </a:pPr>
            <a:r>
              <a:rPr lang="es-419" sz="1600">
                <a:latin typeface="Helvetica Neue Light"/>
                <a:ea typeface="Helvetica Neue Light"/>
                <a:cs typeface="Helvetica Neue Light"/>
                <a:sym typeface="Helvetica Neue Light"/>
              </a:rPr>
              <a:t>El churn es una metrica que nos </a:t>
            </a:r>
            <a:r>
              <a:rPr lang="es-419" sz="1600">
                <a:highlight>
                  <a:srgbClr val="3CEFAB"/>
                </a:highlight>
                <a:latin typeface="Helvetica Neue Light"/>
                <a:ea typeface="Helvetica Neue Light"/>
                <a:cs typeface="Helvetica Neue Light"/>
                <a:sym typeface="Helvetica Neue Light"/>
              </a:rPr>
              <a:t>indica el porcentaje de usuarios que dejan de usar o comprar nuestro producto a lo largo de cierto periodo.</a:t>
            </a:r>
            <a:r>
              <a:rPr lang="es-419" sz="1600">
                <a:latin typeface="Helvetica Neue Light"/>
                <a:ea typeface="Helvetica Neue Light"/>
                <a:cs typeface="Helvetica Neue Light"/>
                <a:sym typeface="Helvetica Neue Light"/>
              </a:rPr>
              <a:t> Basicamente, muestra la velocidad en la que perdemos clientes.</a:t>
            </a:r>
            <a:endParaRPr sz="1600">
              <a:latin typeface="Helvetica Neue Light"/>
              <a:ea typeface="Helvetica Neue Light"/>
              <a:cs typeface="Helvetica Neue Light"/>
              <a:sym typeface="Helvetica Neue Light"/>
            </a:endParaRPr>
          </a:p>
          <a:p>
            <a:pPr indent="0" lvl="0" marL="0" marR="38100" rtl="0" algn="l">
              <a:lnSpc>
                <a:spcPct val="200000"/>
              </a:lnSpc>
              <a:spcBef>
                <a:spcPts val="0"/>
              </a:spcBef>
              <a:spcAft>
                <a:spcPts val="0"/>
              </a:spcAft>
              <a:buClr>
                <a:srgbClr val="000000"/>
              </a:buClr>
              <a:buSzPts val="1100"/>
              <a:buFont typeface="Arial"/>
              <a:buNone/>
            </a:pPr>
            <a:r>
              <a:rPr lang="es-419" sz="1600">
                <a:latin typeface="Helvetica Neue Light"/>
                <a:ea typeface="Helvetica Neue Light"/>
                <a:cs typeface="Helvetica Neue Light"/>
                <a:sym typeface="Helvetica Neue Light"/>
              </a:rPr>
              <a:t>La complejidad aca es entender en que punto un cliente pasa de ser activo a inactivo. La clave de esta metrica es entender la </a:t>
            </a:r>
            <a:r>
              <a:rPr lang="es-419" sz="1600">
                <a:latin typeface="Helvetica Neue Light"/>
                <a:ea typeface="Helvetica Neue Light"/>
                <a:cs typeface="Helvetica Neue Light"/>
                <a:sym typeface="Helvetica Neue Light"/>
              </a:rPr>
              <a:t>razón</a:t>
            </a:r>
            <a:r>
              <a:rPr lang="es-419" sz="1600">
                <a:latin typeface="Helvetica Neue Light"/>
                <a:ea typeface="Helvetica Neue Light"/>
                <a:cs typeface="Helvetica Neue Light"/>
                <a:sym typeface="Helvetica Neue Light"/>
              </a:rPr>
              <a:t> por la que los clientes dejan de usar nuestros productos.</a:t>
            </a:r>
            <a:endParaRPr sz="1600">
              <a:latin typeface="Helvetica Neue Light"/>
              <a:ea typeface="Helvetica Neue Light"/>
              <a:cs typeface="Helvetica Neue Light"/>
              <a:sym typeface="Helvetica Neue Ligh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pic>
        <p:nvPicPr>
          <p:cNvPr id="435" name="Google Shape;435;p6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36" name="Google Shape;436;p63"/>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3500">
                <a:latin typeface="Anton"/>
                <a:ea typeface="Anton"/>
                <a:cs typeface="Anton"/>
                <a:sym typeface="Anton"/>
              </a:rPr>
              <a:t>MÉTRICAS DE STARTUP</a:t>
            </a:r>
            <a:r>
              <a:rPr b="0" i="1" lang="es-419" sz="3500" u="none" cap="none" strike="noStrike">
                <a:solidFill>
                  <a:srgbClr val="000000"/>
                </a:solidFill>
                <a:latin typeface="Anton"/>
                <a:ea typeface="Anton"/>
                <a:cs typeface="Anton"/>
                <a:sym typeface="Anton"/>
              </a:rPr>
              <a:t>: </a:t>
            </a:r>
            <a:r>
              <a:rPr i="1" lang="es-419" sz="3500">
                <a:latin typeface="Anton"/>
                <a:ea typeface="Anton"/>
                <a:cs typeface="Anton"/>
                <a:sym typeface="Anton"/>
              </a:rPr>
              <a:t>CHURN RATE</a:t>
            </a:r>
            <a:endParaRPr b="0" i="0" sz="3500" u="none" cap="none" strike="noStrike">
              <a:solidFill>
                <a:srgbClr val="000000"/>
              </a:solidFill>
              <a:latin typeface="Arial"/>
              <a:ea typeface="Arial"/>
              <a:cs typeface="Arial"/>
              <a:sym typeface="Arial"/>
            </a:endParaRPr>
          </a:p>
        </p:txBody>
      </p:sp>
      <p:sp>
        <p:nvSpPr>
          <p:cNvPr id="437" name="Google Shape;437;p63"/>
          <p:cNvSpPr txBox="1"/>
          <p:nvPr/>
        </p:nvSpPr>
        <p:spPr>
          <a:xfrm>
            <a:off x="1368275" y="1528075"/>
            <a:ext cx="7473900" cy="2929800"/>
          </a:xfrm>
          <a:prstGeom prst="rect">
            <a:avLst/>
          </a:prstGeom>
          <a:noFill/>
          <a:ln>
            <a:noFill/>
          </a:ln>
        </p:spPr>
        <p:txBody>
          <a:bodyPr anchorCtr="0" anchor="t" bIns="91425" lIns="91425" spcFirstLastPara="1" rIns="91425" wrap="square" tIns="91425">
            <a:noAutofit/>
          </a:bodyPr>
          <a:lstStyle/>
          <a:p>
            <a:pPr indent="0" lvl="0" marL="0" marR="38100" rtl="0" algn="l">
              <a:lnSpc>
                <a:spcPct val="200000"/>
              </a:lnSpc>
              <a:spcBef>
                <a:spcPts val="0"/>
              </a:spcBef>
              <a:spcAft>
                <a:spcPts val="0"/>
              </a:spcAft>
              <a:buClr>
                <a:srgbClr val="000000"/>
              </a:buClr>
              <a:buSzPts val="1100"/>
              <a:buFont typeface="Arial"/>
              <a:buNone/>
            </a:pPr>
            <a:r>
              <a:rPr b="1" lang="es-419" sz="2000">
                <a:latin typeface="Helvetica Neue"/>
                <a:ea typeface="Helvetica Neue"/>
                <a:cs typeface="Helvetica Neue"/>
                <a:sym typeface="Helvetica Neue"/>
              </a:rPr>
              <a:t>¿Cómo se calcula?</a:t>
            </a:r>
            <a:endParaRPr b="1" sz="2000">
              <a:latin typeface="Helvetica Neue"/>
              <a:ea typeface="Helvetica Neue"/>
              <a:cs typeface="Helvetica Neue"/>
              <a:sym typeface="Helvetica Neue"/>
            </a:endParaRPr>
          </a:p>
          <a:p>
            <a:pPr indent="0" lvl="0" marL="0" marR="38100" rtl="0" algn="l">
              <a:lnSpc>
                <a:spcPct val="200000"/>
              </a:lnSpc>
              <a:spcBef>
                <a:spcPts val="0"/>
              </a:spcBef>
              <a:spcAft>
                <a:spcPts val="0"/>
              </a:spcAft>
              <a:buClr>
                <a:srgbClr val="000000"/>
              </a:buClr>
              <a:buSzPts val="1100"/>
              <a:buFont typeface="Arial"/>
              <a:buNone/>
            </a:pPr>
            <a:r>
              <a:rPr lang="es-419" sz="1800">
                <a:latin typeface="Helvetica Neue Light"/>
                <a:ea typeface="Helvetica Neue Light"/>
                <a:cs typeface="Helvetica Neue Light"/>
                <a:sym typeface="Helvetica Neue Light"/>
              </a:rPr>
              <a:t>Tenemos que saber cuántos clientes tenemos a lo largo de cierto periodo, cuántos clientes nuevos tenemos y cuantos perdimos. Para conseguir el ratio, deberemos dividir los clientes perdidos divididos los clientes iniciales.</a:t>
            </a:r>
            <a:endParaRPr sz="1600">
              <a:latin typeface="Helvetica Neue Light"/>
              <a:ea typeface="Helvetica Neue Light"/>
              <a:cs typeface="Helvetica Neue Light"/>
              <a:sym typeface="Helvetica Neue Light"/>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41" name="Shape 441"/>
        <p:cNvGrpSpPr/>
        <p:nvPr/>
      </p:nvGrpSpPr>
      <p:grpSpPr>
        <a:xfrm>
          <a:off x="0" y="0"/>
          <a:ext cx="0" cy="0"/>
          <a:chOff x="0" y="0"/>
          <a:chExt cx="0" cy="0"/>
        </a:xfrm>
      </p:grpSpPr>
      <p:sp>
        <p:nvSpPr>
          <p:cNvPr id="442" name="Google Shape;442;p64"/>
          <p:cNvSpPr txBox="1"/>
          <p:nvPr/>
        </p:nvSpPr>
        <p:spPr>
          <a:xfrm>
            <a:off x="1398000" y="1830275"/>
            <a:ext cx="6348000" cy="1388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¡VAMOS A PRACTICAR UN POCO!</a:t>
            </a:r>
            <a:endParaRPr b="0" i="1" sz="3600" u="none" cap="none" strike="noStrike">
              <a:solidFill>
                <a:srgbClr val="121212"/>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3600"/>
              <a:buFont typeface="Arial"/>
              <a:buNone/>
            </a:pPr>
            <a:r>
              <a:rPr i="1" lang="es-419" sz="2200">
                <a:solidFill>
                  <a:srgbClr val="121212"/>
                </a:solidFill>
                <a:latin typeface="Anton"/>
                <a:ea typeface="Anton"/>
                <a:cs typeface="Anton"/>
                <a:sym typeface="Anton"/>
              </a:rPr>
              <a:t>CODE PARTE 3</a:t>
            </a:r>
            <a:endParaRPr i="1" sz="2200">
              <a:solidFill>
                <a:srgbClr val="121212"/>
              </a:solidFill>
              <a:latin typeface="Anton"/>
              <a:ea typeface="Anton"/>
              <a:cs typeface="Anton"/>
              <a:sym typeface="Anton"/>
            </a:endParaRPr>
          </a:p>
        </p:txBody>
      </p:sp>
      <p:pic>
        <p:nvPicPr>
          <p:cNvPr id="443" name="Google Shape;443;p6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7" name="Shape 447"/>
        <p:cNvGrpSpPr/>
        <p:nvPr/>
      </p:nvGrpSpPr>
      <p:grpSpPr>
        <a:xfrm>
          <a:off x="0" y="0"/>
          <a:ext cx="0" cy="0"/>
          <a:chOff x="0" y="0"/>
          <a:chExt cx="0" cy="0"/>
        </a:xfrm>
      </p:grpSpPr>
      <p:sp>
        <p:nvSpPr>
          <p:cNvPr id="448" name="Google Shape;448;p65"/>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s-419"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449" name="Google Shape;449;p65"/>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3" name="Shape 453"/>
        <p:cNvGrpSpPr/>
        <p:nvPr/>
      </p:nvGrpSpPr>
      <p:grpSpPr>
        <a:xfrm>
          <a:off x="0" y="0"/>
          <a:ext cx="0" cy="0"/>
          <a:chOff x="0" y="0"/>
          <a:chExt cx="0" cy="0"/>
        </a:xfrm>
      </p:grpSpPr>
      <p:sp>
        <p:nvSpPr>
          <p:cNvPr id="454" name="Google Shape;454;p66"/>
          <p:cNvSpPr txBox="1"/>
          <p:nvPr/>
        </p:nvSpPr>
        <p:spPr>
          <a:xfrm>
            <a:off x="1956450" y="125307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s-419"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455" name="Google Shape;455;p66"/>
          <p:cNvSpPr txBox="1"/>
          <p:nvPr/>
        </p:nvSpPr>
        <p:spPr>
          <a:xfrm>
            <a:off x="1444475" y="2242175"/>
            <a:ext cx="6467100" cy="2705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b="0" i="0" lang="es-419" sz="2200" u="none" cap="none" strike="noStrike">
                <a:solidFill>
                  <a:srgbClr val="E0FF00"/>
                </a:solidFill>
                <a:latin typeface="Helvetica Neue Light"/>
                <a:ea typeface="Helvetica Neue Light"/>
                <a:cs typeface="Helvetica Neue Light"/>
                <a:sym typeface="Helvetica Neue Light"/>
              </a:rPr>
              <a:t>Resumen de lo visto en clase hoy: </a:t>
            </a:r>
            <a:endParaRPr b="0" i="0" sz="2200" u="none" cap="none" strike="noStrike">
              <a:solidFill>
                <a:srgbClr val="E0FF00"/>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200"/>
              <a:buFont typeface="Arial"/>
              <a:buNone/>
            </a:pPr>
            <a:r>
              <a:t/>
            </a:r>
            <a:endParaRPr b="0" i="0" sz="2200" u="none" cap="none" strike="noStrike">
              <a:solidFill>
                <a:srgbClr val="E0FF00"/>
              </a:solidFill>
              <a:latin typeface="Helvetica Neue Light"/>
              <a:ea typeface="Helvetica Neue Light"/>
              <a:cs typeface="Helvetica Neue Light"/>
              <a:sym typeface="Helvetica Neue Light"/>
            </a:endParaRPr>
          </a:p>
          <a:p>
            <a:pPr indent="-342900" lvl="0" marL="431800" marR="0" rtl="0" algn="ctr">
              <a:lnSpc>
                <a:spcPct val="115000"/>
              </a:lnSpc>
              <a:spcBef>
                <a:spcPts val="0"/>
              </a:spcBef>
              <a:spcAft>
                <a:spcPts val="0"/>
              </a:spcAft>
              <a:buClr>
                <a:srgbClr val="E0FF00"/>
              </a:buClr>
              <a:buSzPts val="2200"/>
              <a:buFont typeface="Helvetica Neue Light"/>
              <a:buChar char="-"/>
            </a:pPr>
            <a:r>
              <a:rPr b="0" i="1" lang="es-419" sz="2200" u="none" cap="none" strike="noStrike">
                <a:solidFill>
                  <a:srgbClr val="E0FF00"/>
                </a:solidFill>
                <a:latin typeface="Helvetica Neue Light"/>
                <a:ea typeface="Helvetica Neue Light"/>
                <a:cs typeface="Helvetica Neue Light"/>
                <a:sym typeface="Helvetica Neue Light"/>
              </a:rPr>
              <a:t>Vistas, definición y objetivos.Ventajas y desventajas de cada tipo de vista.</a:t>
            </a:r>
            <a:endParaRPr b="0" i="1" sz="2200" u="none" cap="none" strike="noStrike">
              <a:solidFill>
                <a:srgbClr val="E0FF00"/>
              </a:solidFill>
              <a:latin typeface="Helvetica Neue Light"/>
              <a:ea typeface="Helvetica Neue Light"/>
              <a:cs typeface="Helvetica Neue Light"/>
              <a:sym typeface="Helvetica Neue Light"/>
            </a:endParaRPr>
          </a:p>
          <a:p>
            <a:pPr indent="-342900" lvl="0" marL="431800" marR="0" rtl="0" algn="ctr">
              <a:lnSpc>
                <a:spcPct val="115000"/>
              </a:lnSpc>
              <a:spcBef>
                <a:spcPts val="0"/>
              </a:spcBef>
              <a:spcAft>
                <a:spcPts val="0"/>
              </a:spcAft>
              <a:buClr>
                <a:srgbClr val="E0FF00"/>
              </a:buClr>
              <a:buSzPts val="2200"/>
              <a:buFont typeface="Helvetica Neue Light"/>
              <a:buChar char="-"/>
            </a:pPr>
            <a:r>
              <a:rPr i="1" lang="es-419" sz="2200">
                <a:solidFill>
                  <a:srgbClr val="E0FF00"/>
                </a:solidFill>
                <a:latin typeface="Helvetica Neue Light"/>
                <a:ea typeface="Helvetica Neue Light"/>
                <a:cs typeface="Helvetica Neue Light"/>
                <a:sym typeface="Helvetica Neue Light"/>
              </a:rPr>
              <a:t>Stackoverflow</a:t>
            </a:r>
            <a:endParaRPr i="1" sz="2200">
              <a:solidFill>
                <a:srgbClr val="E0FF00"/>
              </a:solidFill>
              <a:latin typeface="Helvetica Neue Light"/>
              <a:ea typeface="Helvetica Neue Light"/>
              <a:cs typeface="Helvetica Neue Light"/>
              <a:sym typeface="Helvetica Neue Light"/>
            </a:endParaRPr>
          </a:p>
          <a:p>
            <a:pPr indent="-342900" lvl="0" marL="431800" marR="0" rtl="0" algn="ctr">
              <a:lnSpc>
                <a:spcPct val="115000"/>
              </a:lnSpc>
              <a:spcBef>
                <a:spcPts val="0"/>
              </a:spcBef>
              <a:spcAft>
                <a:spcPts val="0"/>
              </a:spcAft>
              <a:buClr>
                <a:srgbClr val="E0FF00"/>
              </a:buClr>
              <a:buSzPts val="2200"/>
              <a:buFont typeface="Helvetica Neue Light"/>
              <a:buChar char="-"/>
            </a:pPr>
            <a:r>
              <a:rPr i="1" lang="es-419" sz="2200">
                <a:solidFill>
                  <a:srgbClr val="E0FF00"/>
                </a:solidFill>
                <a:latin typeface="Helvetica Neue Light"/>
                <a:ea typeface="Helvetica Neue Light"/>
                <a:cs typeface="Helvetica Neue Light"/>
                <a:sym typeface="Helvetica Neue Light"/>
              </a:rPr>
              <a:t>Metricas de Startup</a:t>
            </a:r>
            <a:endParaRPr i="1" sz="2200">
              <a:solidFill>
                <a:srgbClr val="E0FF00"/>
              </a:solidFill>
              <a:latin typeface="Helvetica Neue Light"/>
              <a:ea typeface="Helvetica Neue Light"/>
              <a:cs typeface="Helvetica Neue Light"/>
              <a:sym typeface="Helvetica Neue Light"/>
            </a:endParaRPr>
          </a:p>
          <a:p>
            <a:pPr indent="0" lvl="0" marL="457200" marR="0" rtl="0" algn="ctr">
              <a:lnSpc>
                <a:spcPct val="115000"/>
              </a:lnSpc>
              <a:spcBef>
                <a:spcPts val="0"/>
              </a:spcBef>
              <a:spcAft>
                <a:spcPts val="0"/>
              </a:spcAft>
              <a:buClr>
                <a:srgbClr val="000000"/>
              </a:buClr>
              <a:buSzPts val="2200"/>
              <a:buFont typeface="Arial"/>
              <a:buNone/>
            </a:pPr>
            <a:r>
              <a:t/>
            </a:r>
            <a:endParaRPr b="0" i="0" sz="2200" u="none" cap="none" strike="noStrike">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9" name="Shape 459"/>
        <p:cNvGrpSpPr/>
        <p:nvPr/>
      </p:nvGrpSpPr>
      <p:grpSpPr>
        <a:xfrm>
          <a:off x="0" y="0"/>
          <a:ext cx="0" cy="0"/>
          <a:chOff x="0" y="0"/>
          <a:chExt cx="0" cy="0"/>
        </a:xfrm>
      </p:grpSpPr>
      <p:sp>
        <p:nvSpPr>
          <p:cNvPr id="460" name="Google Shape;460;p67"/>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461" name="Google Shape;461;p67"/>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65" name="Shape 465"/>
        <p:cNvGrpSpPr/>
        <p:nvPr/>
      </p:nvGrpSpPr>
      <p:grpSpPr>
        <a:xfrm>
          <a:off x="0" y="0"/>
          <a:ext cx="0" cy="0"/>
          <a:chOff x="0" y="0"/>
          <a:chExt cx="0" cy="0"/>
        </a:xfrm>
      </p:grpSpPr>
      <p:sp>
        <p:nvSpPr>
          <p:cNvPr id="466" name="Google Shape;466;p68"/>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#DEMOCRATIZANDOLAEDUCACIÓN</a:t>
            </a:r>
            <a:endParaRPr b="0" i="1" sz="3600" u="none" cap="none" strike="noStrike">
              <a:solidFill>
                <a:srgbClr val="121212"/>
              </a:solidFill>
              <a:latin typeface="Anton"/>
              <a:ea typeface="Anton"/>
              <a:cs typeface="Anton"/>
              <a:sym typeface="Anton"/>
            </a:endParaRPr>
          </a:p>
        </p:txBody>
      </p:sp>
      <p:pic>
        <p:nvPicPr>
          <p:cNvPr id="467" name="Google Shape;467;p6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p18"/>
          <p:cNvSpPr txBox="1"/>
          <p:nvPr/>
        </p:nvSpPr>
        <p:spPr>
          <a:xfrm>
            <a:off x="2187450" y="1848600"/>
            <a:ext cx="4802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E0FF00"/>
                </a:solidFill>
                <a:latin typeface="Anton"/>
                <a:ea typeface="Anton"/>
                <a:cs typeface="Anton"/>
                <a:sym typeface="Anton"/>
              </a:rPr>
              <a:t>VISTAS</a:t>
            </a:r>
            <a:r>
              <a:rPr i="1" lang="es-419" sz="3600">
                <a:solidFill>
                  <a:srgbClr val="E0FF00"/>
                </a:solidFill>
                <a:latin typeface="Anton"/>
                <a:ea typeface="Anton"/>
                <a:cs typeface="Anton"/>
                <a:sym typeface="Anton"/>
              </a:rPr>
              <a:t>: REPASO RÁPIDO</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nvSpPr>
        <p:spPr>
          <a:xfrm>
            <a:off x="852150" y="1810650"/>
            <a:ext cx="7439700" cy="1674600"/>
          </a:xfrm>
          <a:prstGeom prst="rect">
            <a:avLst/>
          </a:prstGeom>
          <a:noFill/>
          <a:ln>
            <a:noFill/>
          </a:ln>
        </p:spPr>
        <p:txBody>
          <a:bodyPr anchorCtr="0" anchor="t" bIns="91425" lIns="91425" spcFirstLastPara="1" rIns="91425" wrap="square" tIns="91425">
            <a:noAutofit/>
          </a:bodyPr>
          <a:lstStyle/>
          <a:p>
            <a:pPr indent="0" lvl="0" marL="0" marR="0" rtl="0" algn="ctr">
              <a:lnSpc>
                <a:spcPct val="200000"/>
              </a:lnSpc>
              <a:spcBef>
                <a:spcPts val="0"/>
              </a:spcBef>
              <a:spcAft>
                <a:spcPts val="0"/>
              </a:spcAft>
              <a:buClr>
                <a:srgbClr val="000000"/>
              </a:buClr>
              <a:buSzPts val="2000"/>
              <a:buFont typeface="Arial"/>
              <a:buNone/>
            </a:pPr>
            <a:r>
              <a:rPr b="0" i="0" lang="es-419" sz="2100" u="none" cap="none" strike="noStrike">
                <a:solidFill>
                  <a:schemeClr val="dk1"/>
                </a:solidFill>
                <a:highlight>
                  <a:srgbClr val="FFFFFF"/>
                </a:highlight>
                <a:latin typeface="Helvetica Neue Light"/>
                <a:ea typeface="Helvetica Neue Light"/>
                <a:cs typeface="Helvetica Neue Light"/>
                <a:sym typeface="Helvetica Neue Light"/>
              </a:rPr>
              <a:t>Tal como mencionamos algunas clases atrás, una </a:t>
            </a:r>
            <a:r>
              <a:rPr b="1" i="0" lang="es-419" sz="2100" u="none" cap="none" strike="noStrike">
                <a:solidFill>
                  <a:schemeClr val="dk1"/>
                </a:solidFill>
                <a:highlight>
                  <a:srgbClr val="3CEFAB"/>
                </a:highlight>
                <a:latin typeface="Helvetica Neue"/>
                <a:ea typeface="Helvetica Neue"/>
                <a:cs typeface="Helvetica Neue"/>
                <a:sym typeface="Helvetica Neue"/>
              </a:rPr>
              <a:t>Vista SQL</a:t>
            </a:r>
            <a:r>
              <a:rPr b="0" i="0" lang="es-419" sz="2100" u="none" cap="none" strike="noStrike">
                <a:solidFill>
                  <a:schemeClr val="dk1"/>
                </a:solidFill>
                <a:highlight>
                  <a:srgbClr val="FFFFFF"/>
                </a:highlight>
                <a:latin typeface="Helvetica Neue Light"/>
                <a:ea typeface="Helvetica Neue Light"/>
                <a:cs typeface="Helvetica Neue Light"/>
                <a:sym typeface="Helvetica Neue Light"/>
              </a:rPr>
              <a:t> es básicamente una </a:t>
            </a:r>
            <a:r>
              <a:rPr b="1" i="0" lang="es-419" sz="2100" u="none" cap="none" strike="noStrike">
                <a:solidFill>
                  <a:schemeClr val="dk1"/>
                </a:solidFill>
                <a:highlight>
                  <a:srgbClr val="3CEFAB"/>
                </a:highlight>
                <a:latin typeface="Helvetica Neue"/>
                <a:ea typeface="Helvetica Neue"/>
                <a:cs typeface="Helvetica Neue"/>
                <a:sym typeface="Helvetica Neue"/>
              </a:rPr>
              <a:t>tabla virtual que se genera a partir de la ejecución de una o más consultas SQL</a:t>
            </a:r>
            <a:r>
              <a:rPr b="0" i="0" lang="es-419" sz="2100" u="none" cap="none" strike="noStrike">
                <a:solidFill>
                  <a:schemeClr val="dk1"/>
                </a:solidFill>
                <a:highlight>
                  <a:srgbClr val="FFFFFF"/>
                </a:highlight>
                <a:latin typeface="Helvetica Neue Light"/>
                <a:ea typeface="Helvetica Neue Light"/>
                <a:cs typeface="Helvetica Neue Light"/>
                <a:sym typeface="Helvetica Neue Light"/>
              </a:rPr>
              <a:t>, aplicada sobre una o más tablas.</a:t>
            </a:r>
            <a:endParaRPr b="0" i="0" sz="21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106" name="Google Shape;106;p19"/>
          <p:cNvSpPr txBox="1"/>
          <p:nvPr/>
        </p:nvSpPr>
        <p:spPr>
          <a:xfrm>
            <a:off x="1738950" y="466075"/>
            <a:ext cx="5666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i="1" lang="es-419" sz="3500">
                <a:latin typeface="Anton"/>
                <a:ea typeface="Anton"/>
                <a:cs typeface="Anton"/>
                <a:sym typeface="Anton"/>
              </a:rPr>
              <a:t>REPASO </a:t>
            </a:r>
            <a:r>
              <a:rPr b="0" i="1" lang="es-419" sz="3500" u="none" cap="none" strike="noStrike">
                <a:solidFill>
                  <a:srgbClr val="000000"/>
                </a:solidFill>
                <a:latin typeface="Anton"/>
                <a:ea typeface="Anton"/>
                <a:cs typeface="Anton"/>
                <a:sym typeface="Anton"/>
              </a:rPr>
              <a:t>VISTAS</a:t>
            </a:r>
            <a:r>
              <a:rPr i="1" lang="es-419" sz="3500">
                <a:latin typeface="Anton"/>
                <a:ea typeface="Anton"/>
                <a:cs typeface="Anton"/>
                <a:sym typeface="Anton"/>
              </a:rPr>
              <a:t>: </a:t>
            </a:r>
            <a:r>
              <a:rPr i="1" lang="es-419" sz="3500">
                <a:solidFill>
                  <a:schemeClr val="dk1"/>
                </a:solidFill>
                <a:latin typeface="Anton"/>
                <a:ea typeface="Anton"/>
                <a:cs typeface="Anton"/>
                <a:sym typeface="Anton"/>
              </a:rPr>
              <a:t>DEFINICIÓN</a:t>
            </a:r>
            <a:endParaRPr b="0" i="1" sz="3500" u="none" cap="none" strike="noStrike">
              <a:solidFill>
                <a:srgbClr val="000000"/>
              </a:solidFill>
              <a:latin typeface="Anton"/>
              <a:ea typeface="Anton"/>
              <a:cs typeface="Anton"/>
              <a:sym typeface="Anton"/>
            </a:endParaRPr>
          </a:p>
        </p:txBody>
      </p:sp>
      <p:pic>
        <p:nvPicPr>
          <p:cNvPr id="107" name="Google Shape;107;p1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13" name="Google Shape;113;p20"/>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3500">
                <a:latin typeface="Anton"/>
                <a:ea typeface="Anton"/>
                <a:cs typeface="Anton"/>
                <a:sym typeface="Anton"/>
              </a:rPr>
              <a:t>REPASO </a:t>
            </a:r>
            <a:r>
              <a:rPr b="0" i="1" lang="es-419" sz="3500" u="none" cap="none" strike="noStrike">
                <a:solidFill>
                  <a:srgbClr val="000000"/>
                </a:solidFill>
                <a:latin typeface="Anton"/>
                <a:ea typeface="Anton"/>
                <a:cs typeface="Anton"/>
                <a:sym typeface="Anton"/>
              </a:rPr>
              <a:t>VISTAS: definición</a:t>
            </a:r>
            <a:endParaRPr b="0" i="0" sz="3500" u="none" cap="none" strike="noStrike">
              <a:solidFill>
                <a:srgbClr val="000000"/>
              </a:solidFill>
              <a:latin typeface="Arial"/>
              <a:ea typeface="Arial"/>
              <a:cs typeface="Arial"/>
              <a:sym typeface="Arial"/>
            </a:endParaRPr>
          </a:p>
        </p:txBody>
      </p:sp>
      <p:grpSp>
        <p:nvGrpSpPr>
          <p:cNvPr id="114" name="Google Shape;114;p20"/>
          <p:cNvGrpSpPr/>
          <p:nvPr/>
        </p:nvGrpSpPr>
        <p:grpSpPr>
          <a:xfrm>
            <a:off x="349105" y="47166"/>
            <a:ext cx="1186479" cy="1329433"/>
            <a:chOff x="644075" y="1400623"/>
            <a:chExt cx="1449400" cy="1598452"/>
          </a:xfrm>
        </p:grpSpPr>
        <p:pic>
          <p:nvPicPr>
            <p:cNvPr id="115" name="Google Shape;115;p20"/>
            <p:cNvPicPr preferRelativeResize="0"/>
            <p:nvPr/>
          </p:nvPicPr>
          <p:blipFill rotWithShape="1">
            <a:blip r:embed="rId4">
              <a:alphaModFix/>
            </a:blip>
            <a:srcRect b="0" l="0" r="0" t="0"/>
            <a:stretch/>
          </p:blipFill>
          <p:spPr>
            <a:xfrm>
              <a:off x="644075" y="1549675"/>
              <a:ext cx="1449400" cy="1449400"/>
            </a:xfrm>
            <a:prstGeom prst="rect">
              <a:avLst/>
            </a:prstGeom>
            <a:noFill/>
            <a:ln>
              <a:noFill/>
            </a:ln>
          </p:spPr>
        </p:pic>
        <p:pic>
          <p:nvPicPr>
            <p:cNvPr id="116" name="Google Shape;116;p20"/>
            <p:cNvPicPr preferRelativeResize="0"/>
            <p:nvPr/>
          </p:nvPicPr>
          <p:blipFill rotWithShape="1">
            <a:blip r:embed="rId5">
              <a:alphaModFix/>
            </a:blip>
            <a:srcRect b="0" l="0" r="0" t="0"/>
            <a:stretch/>
          </p:blipFill>
          <p:spPr>
            <a:xfrm>
              <a:off x="970376" y="1400623"/>
              <a:ext cx="796800" cy="796800"/>
            </a:xfrm>
            <a:prstGeom prst="rect">
              <a:avLst/>
            </a:prstGeom>
            <a:noFill/>
            <a:ln>
              <a:noFill/>
            </a:ln>
          </p:spPr>
        </p:pic>
      </p:grpSp>
      <p:sp>
        <p:nvSpPr>
          <p:cNvPr id="117" name="Google Shape;117;p20"/>
          <p:cNvSpPr txBox="1"/>
          <p:nvPr/>
        </p:nvSpPr>
        <p:spPr>
          <a:xfrm>
            <a:off x="1507050" y="1809850"/>
            <a:ext cx="6196500" cy="2558100"/>
          </a:xfrm>
          <a:prstGeom prst="rect">
            <a:avLst/>
          </a:prstGeom>
          <a:noFill/>
          <a:ln>
            <a:noFill/>
          </a:ln>
        </p:spPr>
        <p:txBody>
          <a:bodyPr anchorCtr="0" anchor="t" bIns="91425" lIns="91425" spcFirstLastPara="1" rIns="91425" wrap="square" tIns="91425">
            <a:noAutofit/>
          </a:bodyPr>
          <a:lstStyle/>
          <a:p>
            <a:pPr indent="0" lvl="0" marL="0" marR="38100" rtl="0" algn="ctr">
              <a:lnSpc>
                <a:spcPct val="200000"/>
              </a:lnSpc>
              <a:spcBef>
                <a:spcPts val="0"/>
              </a:spcBef>
              <a:spcAft>
                <a:spcPts val="0"/>
              </a:spcAft>
              <a:buClr>
                <a:srgbClr val="000000"/>
              </a:buClr>
              <a:buSzPts val="1100"/>
              <a:buFont typeface="Arial"/>
              <a:buNone/>
            </a:pPr>
            <a:r>
              <a:rPr b="0" i="0" lang="es-419" sz="2100" u="none" cap="none" strike="noStrike">
                <a:solidFill>
                  <a:srgbClr val="000000"/>
                </a:solidFill>
                <a:latin typeface="Helvetica Neue Light"/>
                <a:ea typeface="Helvetica Neue Light"/>
                <a:cs typeface="Helvetica Neue Light"/>
                <a:sym typeface="Helvetica Neue Light"/>
              </a:rPr>
              <a:t>Su estructura corresponde a una </a:t>
            </a:r>
            <a:r>
              <a:rPr b="1" i="0" lang="es-419" sz="2100" u="none" cap="none" strike="noStrike">
                <a:solidFill>
                  <a:srgbClr val="000000"/>
                </a:solidFill>
                <a:highlight>
                  <a:srgbClr val="3CEFAB"/>
                </a:highlight>
                <a:latin typeface="Helvetica Neue"/>
                <a:ea typeface="Helvetica Neue"/>
                <a:cs typeface="Helvetica Neue"/>
                <a:sym typeface="Helvetica Neue"/>
              </a:rPr>
              <a:t>serie de filas y columnas</a:t>
            </a:r>
            <a:r>
              <a:rPr b="0" i="0" lang="es-419" sz="2100" u="none" cap="none" strike="noStrike">
                <a:solidFill>
                  <a:srgbClr val="000000"/>
                </a:solidFill>
                <a:latin typeface="Helvetica Neue Light"/>
                <a:ea typeface="Helvetica Neue Light"/>
                <a:cs typeface="Helvetica Neue Light"/>
                <a:sym typeface="Helvetica Neue Light"/>
              </a:rPr>
              <a:t> tal como encontramos en las tablas SQL, que </a:t>
            </a:r>
            <a:r>
              <a:rPr b="1" i="0" lang="es-419" sz="2100" u="none" cap="none" strike="noStrike">
                <a:solidFill>
                  <a:srgbClr val="000000"/>
                </a:solidFill>
                <a:highlight>
                  <a:srgbClr val="3CEFAB"/>
                </a:highlight>
                <a:latin typeface="Helvetica Neue"/>
                <a:ea typeface="Helvetica Neue"/>
                <a:cs typeface="Helvetica Neue"/>
                <a:sym typeface="Helvetica Neue"/>
              </a:rPr>
              <a:t>almacenan la vista de la información</a:t>
            </a:r>
            <a:r>
              <a:rPr b="0" i="0" lang="es-419" sz="2100" u="none" cap="none" strike="noStrike">
                <a:solidFill>
                  <a:srgbClr val="000000"/>
                </a:solidFill>
                <a:latin typeface="Helvetica Neue Light"/>
                <a:ea typeface="Helvetica Neue Light"/>
                <a:cs typeface="Helvetica Neue Light"/>
                <a:sym typeface="Helvetica Neue Light"/>
              </a:rPr>
              <a:t> tal como la definimos al crearla.</a:t>
            </a:r>
            <a:endParaRPr b="0" i="0" sz="21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p:nvPr/>
        </p:nvSpPr>
        <p:spPr>
          <a:xfrm>
            <a:off x="25" y="150"/>
            <a:ext cx="2846100" cy="5143500"/>
          </a:xfrm>
          <a:prstGeom prst="rect">
            <a:avLst/>
          </a:prstGeom>
          <a:gradFill>
            <a:gsLst>
              <a:gs pos="0">
                <a:srgbClr val="696969"/>
              </a:gs>
              <a:gs pos="100000">
                <a:srgbClr val="1D1D1D"/>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3" name="Google Shape;123;p2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24" name="Google Shape;124;p21"/>
          <p:cNvSpPr txBox="1"/>
          <p:nvPr/>
        </p:nvSpPr>
        <p:spPr>
          <a:xfrm>
            <a:off x="2926300" y="356825"/>
            <a:ext cx="59730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3500">
                <a:latin typeface="Anton"/>
                <a:ea typeface="Anton"/>
                <a:cs typeface="Anton"/>
                <a:sym typeface="Anton"/>
              </a:rPr>
              <a:t>REPASO </a:t>
            </a:r>
            <a:r>
              <a:rPr b="0" i="1" lang="es-419" sz="3500" u="none" cap="none" strike="noStrike">
                <a:solidFill>
                  <a:srgbClr val="000000"/>
                </a:solidFill>
                <a:latin typeface="Anton"/>
                <a:ea typeface="Anton"/>
                <a:cs typeface="Anton"/>
                <a:sym typeface="Anton"/>
              </a:rPr>
              <a:t>VISTAS: almacenamiento</a:t>
            </a:r>
            <a:endParaRPr b="0" i="0" sz="3500" u="none" cap="none" strike="noStrike">
              <a:solidFill>
                <a:srgbClr val="000000"/>
              </a:solidFill>
              <a:latin typeface="Arial"/>
              <a:ea typeface="Arial"/>
              <a:cs typeface="Arial"/>
              <a:sym typeface="Arial"/>
            </a:endParaRPr>
          </a:p>
        </p:txBody>
      </p:sp>
      <p:sp>
        <p:nvSpPr>
          <p:cNvPr id="125" name="Google Shape;125;p21"/>
          <p:cNvSpPr txBox="1"/>
          <p:nvPr/>
        </p:nvSpPr>
        <p:spPr>
          <a:xfrm>
            <a:off x="3150925" y="1219325"/>
            <a:ext cx="5748300" cy="2558100"/>
          </a:xfrm>
          <a:prstGeom prst="rect">
            <a:avLst/>
          </a:prstGeom>
          <a:noFill/>
          <a:ln>
            <a:noFill/>
          </a:ln>
        </p:spPr>
        <p:txBody>
          <a:bodyPr anchorCtr="0" anchor="t" bIns="91425" lIns="91425" spcFirstLastPara="1" rIns="91425" wrap="square" tIns="91425">
            <a:noAutofit/>
          </a:bodyPr>
          <a:lstStyle/>
          <a:p>
            <a:pPr indent="0" lvl="0" marL="0" marR="38100" rtl="0" algn="ctr">
              <a:lnSpc>
                <a:spcPct val="128571"/>
              </a:lnSpc>
              <a:spcBef>
                <a:spcPts val="0"/>
              </a:spcBef>
              <a:spcAft>
                <a:spcPts val="0"/>
              </a:spcAft>
              <a:buClr>
                <a:srgbClr val="000000"/>
              </a:buClr>
              <a:buSzPts val="1100"/>
              <a:buFont typeface="Arial"/>
              <a:buNone/>
            </a:pPr>
            <a:r>
              <a:rPr b="0" i="0" lang="es-419" sz="2100" u="none" cap="none" strike="noStrike">
                <a:solidFill>
                  <a:srgbClr val="000000"/>
                </a:solidFill>
                <a:latin typeface="Helvetica Neue Light"/>
                <a:ea typeface="Helvetica Neue Light"/>
                <a:cs typeface="Helvetica Neue Light"/>
                <a:sym typeface="Helvetica Neue Light"/>
              </a:rPr>
              <a:t>Podemos guardar las Vistas con un nombre distintivo, para poder ejecutarlas cuantas veces consideremos necesario.</a:t>
            </a:r>
            <a:endParaRPr b="0" i="0" sz="2100" u="none" cap="none" strike="noStrike">
              <a:solidFill>
                <a:srgbClr val="000000"/>
              </a:solidFill>
              <a:latin typeface="Helvetica Neue Light"/>
              <a:ea typeface="Helvetica Neue Light"/>
              <a:cs typeface="Helvetica Neue Light"/>
              <a:sym typeface="Helvetica Neue Light"/>
            </a:endParaRPr>
          </a:p>
          <a:p>
            <a:pPr indent="0" lvl="0" marL="0" marR="38100" rtl="0" algn="ctr">
              <a:lnSpc>
                <a:spcPct val="128571"/>
              </a:lnSpc>
              <a:spcBef>
                <a:spcPts val="0"/>
              </a:spcBef>
              <a:spcAft>
                <a:spcPts val="0"/>
              </a:spcAft>
              <a:buClr>
                <a:srgbClr val="000000"/>
              </a:buClr>
              <a:buSzPts val="1100"/>
              <a:buFont typeface="Arial"/>
              <a:buNone/>
            </a:pPr>
            <a:r>
              <a:t/>
            </a:r>
            <a:endParaRPr b="0" i="0" sz="2100" u="none" cap="none" strike="noStrike">
              <a:solidFill>
                <a:srgbClr val="000000"/>
              </a:solidFill>
              <a:latin typeface="Helvetica Neue Light"/>
              <a:ea typeface="Helvetica Neue Light"/>
              <a:cs typeface="Helvetica Neue Light"/>
              <a:sym typeface="Helvetica Neue Light"/>
            </a:endParaRPr>
          </a:p>
          <a:p>
            <a:pPr indent="0" lvl="0" marL="0" marR="38100" rtl="0" algn="ctr">
              <a:lnSpc>
                <a:spcPct val="128571"/>
              </a:lnSpc>
              <a:spcBef>
                <a:spcPts val="0"/>
              </a:spcBef>
              <a:spcAft>
                <a:spcPts val="0"/>
              </a:spcAft>
              <a:buClr>
                <a:srgbClr val="000000"/>
              </a:buClr>
              <a:buSzPts val="1100"/>
              <a:buFont typeface="Arial"/>
              <a:buNone/>
            </a:pPr>
            <a:r>
              <a:rPr b="0" i="0" lang="es-419" sz="2100" u="none" cap="none" strike="noStrike">
                <a:solidFill>
                  <a:srgbClr val="000000"/>
                </a:solidFill>
                <a:latin typeface="Helvetica Neue Light"/>
                <a:ea typeface="Helvetica Neue Light"/>
                <a:cs typeface="Helvetica Neue Light"/>
                <a:sym typeface="Helvetica Neue Light"/>
              </a:rPr>
              <a:t>Su almacenamiento se da en la sección </a:t>
            </a:r>
            <a:r>
              <a:rPr b="1" i="0" lang="es-419" sz="2100" u="none" cap="none" strike="noStrike">
                <a:solidFill>
                  <a:srgbClr val="000000"/>
                </a:solidFill>
                <a:highlight>
                  <a:srgbClr val="3CEFAB"/>
                </a:highlight>
                <a:latin typeface="Helvetica Neue"/>
                <a:ea typeface="Helvetica Neue"/>
                <a:cs typeface="Helvetica Neue"/>
                <a:sym typeface="Helvetica Neue"/>
              </a:rPr>
              <a:t>Views</a:t>
            </a:r>
            <a:r>
              <a:rPr b="1" i="0" lang="es-419" sz="2100" u="none" cap="none" strike="noStrike">
                <a:solidFill>
                  <a:srgbClr val="000000"/>
                </a:solidFill>
                <a:latin typeface="Helvetica Neue"/>
                <a:ea typeface="Helvetica Neue"/>
                <a:cs typeface="Helvetica Neue"/>
                <a:sym typeface="Helvetica Neue"/>
              </a:rPr>
              <a:t> </a:t>
            </a:r>
            <a:r>
              <a:rPr b="0" i="0" lang="es-419" sz="2100" u="none" cap="none" strike="noStrike">
                <a:solidFill>
                  <a:srgbClr val="000000"/>
                </a:solidFill>
                <a:latin typeface="Helvetica Neue Light"/>
                <a:ea typeface="Helvetica Neue Light"/>
                <a:cs typeface="Helvetica Neue Light"/>
                <a:sym typeface="Helvetica Neue Light"/>
              </a:rPr>
              <a:t>de los objetos de la base de datos.</a:t>
            </a:r>
            <a:endParaRPr b="0" i="0" sz="2100" u="none" cap="none" strike="noStrike">
              <a:solidFill>
                <a:srgbClr val="1E1E1E"/>
              </a:solidFill>
              <a:latin typeface="Helvetica Neue Light"/>
              <a:ea typeface="Helvetica Neue Light"/>
              <a:cs typeface="Helvetica Neue Light"/>
              <a:sym typeface="Helvetica Neue Light"/>
            </a:endParaRPr>
          </a:p>
        </p:txBody>
      </p:sp>
      <p:pic>
        <p:nvPicPr>
          <p:cNvPr id="126" name="Google Shape;126;p21"/>
          <p:cNvPicPr preferRelativeResize="0"/>
          <p:nvPr/>
        </p:nvPicPr>
        <p:blipFill>
          <a:blip r:embed="rId4">
            <a:alphaModFix/>
          </a:blip>
          <a:stretch>
            <a:fillRect/>
          </a:stretch>
        </p:blipFill>
        <p:spPr>
          <a:xfrm>
            <a:off x="256250" y="1219313"/>
            <a:ext cx="2333625" cy="2181225"/>
          </a:xfrm>
          <a:prstGeom prst="rect">
            <a:avLst/>
          </a:prstGeom>
          <a:noFill/>
          <a:ln>
            <a:noFill/>
          </a:ln>
        </p:spPr>
      </p:pic>
      <p:sp>
        <p:nvSpPr>
          <p:cNvPr id="127" name="Google Shape;127;p21"/>
          <p:cNvSpPr/>
          <p:nvPr/>
        </p:nvSpPr>
        <p:spPr>
          <a:xfrm>
            <a:off x="430937" y="2175862"/>
            <a:ext cx="1812300" cy="330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