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</p:sldIdLst>
  <p:sldSz cy="5143500" cx="9144000"/>
  <p:notesSz cx="6858000" cy="9144000"/>
  <p:embeddedFontLst>
    <p:embeddedFont>
      <p:font typeface="Anton"/>
      <p:regular r:id="rId59"/>
    </p:embeddedFont>
    <p:embeddedFont>
      <p:font typeface="Lato"/>
      <p:regular r:id="rId60"/>
      <p:bold r:id="rId61"/>
      <p:italic r:id="rId62"/>
      <p:boldItalic r:id="rId63"/>
    </p:embeddedFont>
    <p:embeddedFont>
      <p:font typeface="Didact Gothic"/>
      <p:regular r:id="rId64"/>
    </p:embeddedFont>
    <p:embeddedFont>
      <p:font typeface="Helvetica Neue"/>
      <p:regular r:id="rId65"/>
      <p:bold r:id="rId66"/>
      <p:italic r:id="rId67"/>
      <p:boldItalic r:id="rId68"/>
    </p:embeddedFont>
    <p:embeddedFont>
      <p:font typeface="Helvetica Neue Light"/>
      <p:regular r:id="rId69"/>
      <p:bold r:id="rId70"/>
      <p:italic r:id="rId71"/>
      <p:boldItalic r:id="rId7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2" Type="http://schemas.openxmlformats.org/officeDocument/2006/relationships/font" Target="fonts/HelveticaNeueLight-boldItalic.fntdata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font" Target="fonts/HelveticaNeueLight-italic.fntdata"/><Relationship Id="rId70" Type="http://schemas.openxmlformats.org/officeDocument/2006/relationships/font" Target="fonts/HelveticaNeueLight-bold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Lato-italic.fntdata"/><Relationship Id="rId61" Type="http://schemas.openxmlformats.org/officeDocument/2006/relationships/font" Target="fonts/Lato-bold.fntdata"/><Relationship Id="rId20" Type="http://schemas.openxmlformats.org/officeDocument/2006/relationships/slide" Target="slides/slide15.xml"/><Relationship Id="rId64" Type="http://schemas.openxmlformats.org/officeDocument/2006/relationships/font" Target="fonts/DidactGothic-regular.fntdata"/><Relationship Id="rId63" Type="http://schemas.openxmlformats.org/officeDocument/2006/relationships/font" Target="fonts/Lato-boldItalic.fntdata"/><Relationship Id="rId22" Type="http://schemas.openxmlformats.org/officeDocument/2006/relationships/slide" Target="slides/slide17.xml"/><Relationship Id="rId66" Type="http://schemas.openxmlformats.org/officeDocument/2006/relationships/font" Target="fonts/HelveticaNeue-bold.fntdata"/><Relationship Id="rId21" Type="http://schemas.openxmlformats.org/officeDocument/2006/relationships/slide" Target="slides/slide16.xml"/><Relationship Id="rId65" Type="http://schemas.openxmlformats.org/officeDocument/2006/relationships/font" Target="fonts/HelveticaNeue-regular.fntdata"/><Relationship Id="rId24" Type="http://schemas.openxmlformats.org/officeDocument/2006/relationships/slide" Target="slides/slide19.xml"/><Relationship Id="rId68" Type="http://schemas.openxmlformats.org/officeDocument/2006/relationships/font" Target="fonts/HelveticaNeue-boldItalic.fntdata"/><Relationship Id="rId23" Type="http://schemas.openxmlformats.org/officeDocument/2006/relationships/slide" Target="slides/slide18.xml"/><Relationship Id="rId67" Type="http://schemas.openxmlformats.org/officeDocument/2006/relationships/font" Target="fonts/HelveticaNeue-italic.fntdata"/><Relationship Id="rId60" Type="http://schemas.openxmlformats.org/officeDocument/2006/relationships/font" Target="fonts/Lato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HelveticaNeueLight-regular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Anton-regular.fntdata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rive.google.com/file/d/1xeJ3vjTLUjQJia1NVjWnCfNZZWcnbnS2/view?usp=sharing" TargetMode="Externa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3eb18b22c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103eb18b2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6df47b6a0_0_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106df47b6a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03eb18b22c_0_1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103eb18b22c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3eb18b22c_0_1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103eb18b22c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03eb18b22c_0_1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103eb18b22c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03eb18b22c_0_1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103eb18b22c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06df47b6a0_0_1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106df47b6a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03eb18b22c_0_1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103eb18b22c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03eb18b22c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103eb18b22c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419" sz="1200">
                <a:solidFill>
                  <a:schemeClr val="dk1"/>
                </a:solidFill>
              </a:rPr>
              <a:t>“Para pensar”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>
                <a:solidFill>
                  <a:schemeClr val="dk1"/>
                </a:solidFill>
              </a:rPr>
              <a:t>¿Cómo crear encuestas de zoom? Disponible en </a:t>
            </a:r>
            <a:r>
              <a:rPr lang="es-419" sz="1200" u="sng">
                <a:solidFill>
                  <a:schemeClr val="accent5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este video.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>
                <a:solidFill>
                  <a:schemeClr val="dk1"/>
                </a:solidFill>
              </a:rPr>
              <a:t>El docente generará </a:t>
            </a:r>
            <a:r>
              <a:rPr lang="es-419" sz="1200" u="sng">
                <a:solidFill>
                  <a:schemeClr val="dk1"/>
                </a:solidFill>
              </a:rPr>
              <a:t>una encuesta de zoom</a:t>
            </a:r>
            <a:r>
              <a:rPr lang="es-419" sz="1200">
                <a:solidFill>
                  <a:schemeClr val="dk1"/>
                </a:solidFill>
              </a:rPr>
              <a:t> para que los estudiantes respondan. Esto es una actividad de comprobación.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 sz="1200">
                <a:solidFill>
                  <a:schemeClr val="dk1"/>
                </a:solidFill>
              </a:rPr>
              <a:t>Opciones: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03eb18b22c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103eb18b22c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03eb18b22c_0_1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g103eb18b22c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3eb18b22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g103eb18b22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3eb18b22c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g103eb18b22c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3eb18b22c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g103eb18b22c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03eb18b22c_0_1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g103eb18b22c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03eb18b22c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g103eb18b22c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03eb18b22c_0_2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g103eb18b22c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 sz="1400"/>
              <a:t>Utilizando la </a:t>
            </a:r>
            <a:r>
              <a:rPr b="1" lang="es-419" sz="1400"/>
              <a:t>Grilla de Resultados</a:t>
            </a:r>
            <a:r>
              <a:rPr lang="es-419" sz="1400"/>
              <a:t> de </a:t>
            </a:r>
            <a:r>
              <a:rPr b="1" lang="es-419" sz="1400"/>
              <a:t>Mysql Workbench</a:t>
            </a:r>
            <a:r>
              <a:rPr lang="es-419" sz="1400"/>
              <a:t>, agreguemos manualmente algunos registros a esta tabla </a:t>
            </a:r>
            <a:r>
              <a:rPr b="1" i="1" lang="es-419" sz="1400"/>
              <a:t>Productos</a:t>
            </a:r>
            <a:r>
              <a:rPr lang="es-419" sz="1400"/>
              <a:t>. Podemos tomar el ejemplo que vemos en esta figura o inventar nosotros mismos el tipo de productos.</a:t>
            </a:r>
            <a:endParaRPr sz="1400"/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/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 sz="1400"/>
              <a:t>Prestemos atención a:</a:t>
            </a:r>
            <a:endParaRPr sz="1400"/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419" sz="1400"/>
              <a:t>existencia</a:t>
            </a:r>
            <a:r>
              <a:rPr lang="es-419" sz="1400"/>
              <a:t>: la columna es del tipo boolean, donde indicamos aquellos producto que tenemos stock y los que no. El valor </a:t>
            </a:r>
            <a:r>
              <a:rPr b="1" lang="es-419" sz="1400"/>
              <a:t>1</a:t>
            </a:r>
            <a:r>
              <a:rPr lang="es-419" sz="1400"/>
              <a:t> es para los que tienen Stock, y el valor </a:t>
            </a:r>
            <a:r>
              <a:rPr b="1" lang="es-419" sz="1400"/>
              <a:t>0</a:t>
            </a:r>
            <a:r>
              <a:rPr lang="es-419" sz="1400"/>
              <a:t> para los que no tienen.</a:t>
            </a:r>
            <a:endParaRPr sz="1400"/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419" sz="1400"/>
              <a:t>precio</a:t>
            </a:r>
            <a:r>
              <a:rPr lang="es-419" sz="1400"/>
              <a:t> y </a:t>
            </a:r>
            <a:r>
              <a:rPr b="1" lang="es-419" sz="1400"/>
              <a:t>precio_compra</a:t>
            </a:r>
            <a:r>
              <a:rPr lang="es-419" sz="1400"/>
              <a:t>: La primera columna es la que tiene el precio de venta del producto, y la segunda columna es la que tiene el precio de costo, o compra.</a:t>
            </a:r>
            <a:endParaRPr sz="14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03eb18b22c_0_2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g103eb18b22c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03eb18b22c_0_2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g103eb18b22c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03eb18b22c_0_2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g103eb18b22c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03eb18b22c_0_2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g103eb18b22c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03eb18b22c_0_2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g103eb18b22c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3eb18b22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103eb18b22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03eb18b22c_0_2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g103eb18b22c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03eb18b22c_0_2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g103eb18b22c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03eb18b22c_0_2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g103eb18b22c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03eb18b22c_0_2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g103eb18b22c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03eb18b22c_0_2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g103eb18b22c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03eb18b22c_0_2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g103eb18b22c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03eb18b22c_0_2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g103eb18b22c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03eb18b22c_0_3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1" name="Google Shape;391;g103eb18b22c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03eb18b22c_0_3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2" name="Google Shape;402;g103eb18b22c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03eb18b22c_0_3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7" name="Google Shape;407;g103eb18b22c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3eb18b22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g103eb18b22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03eb18b22c_0_3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7" name="Google Shape;417;g103eb18b22c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067d7af2d2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6" name="Google Shape;426;g1067d7af2d2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No va, es para guiar el uso del template.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03eb18b22c_0_4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5" name="Google Shape;435;g103eb18b22c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03eb18b22c_0_4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0" name="Google Shape;440;g103eb18b22c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03eb18b22c_0_4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9" name="Google Shape;449;g103eb18b22c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03eb18b22c_0_4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9" name="Google Shape;459;g103eb18b22c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03eb18b22c_0_4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6" name="Google Shape;466;g103eb18b22c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03eb18b22c_0_4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1" name="Google Shape;471;g103eb18b22c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03eb18b22c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0" name="Google Shape;480;g103eb18b22c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103eb18b22c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8" name="Google Shape;488;g103eb18b22c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3eb18b22c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103eb18b22c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103eb18b22c_0_4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7" name="Google Shape;497;g103eb18b22c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03eb18b22c_0_4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3" name="Google Shape;503;g103eb18b22c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03eb18b22c_0_4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9" name="Google Shape;509;g103eb18b22c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03eb18b22c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5" name="Google Shape;515;g103eb18b22c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3eb18b22c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103eb18b22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3eb18b22c_0_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103eb18b22c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3eb18b22c_0_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103eb18b22c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6df47b6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106df47b6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25.png"/><Relationship Id="rId5" Type="http://schemas.openxmlformats.org/officeDocument/2006/relationships/image" Target="../media/image3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6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25.png"/><Relationship Id="rId5" Type="http://schemas.openxmlformats.org/officeDocument/2006/relationships/image" Target="../media/image3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25.png"/><Relationship Id="rId5" Type="http://schemas.openxmlformats.org/officeDocument/2006/relationships/image" Target="../media/image3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4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Relationship Id="rId4" Type="http://schemas.openxmlformats.org/officeDocument/2006/relationships/image" Target="../media/image15.png"/><Relationship Id="rId5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Relationship Id="rId4" Type="http://schemas.openxmlformats.org/officeDocument/2006/relationships/image" Target="../media/image3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31.png"/><Relationship Id="rId5" Type="http://schemas.openxmlformats.org/officeDocument/2006/relationships/image" Target="../media/image52.png"/><Relationship Id="rId6" Type="http://schemas.openxmlformats.org/officeDocument/2006/relationships/image" Target="../media/image4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5.pn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5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6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4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Relationship Id="rId4" Type="http://schemas.openxmlformats.org/officeDocument/2006/relationships/image" Target="../media/image31.png"/><Relationship Id="rId5" Type="http://schemas.openxmlformats.org/officeDocument/2006/relationships/image" Target="../media/image6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Relationship Id="rId4" Type="http://schemas.openxmlformats.org/officeDocument/2006/relationships/image" Target="../media/image31.png"/><Relationship Id="rId5" Type="http://schemas.openxmlformats.org/officeDocument/2006/relationships/image" Target="../media/image4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1.png"/><Relationship Id="rId4" Type="http://schemas.openxmlformats.org/officeDocument/2006/relationships/image" Target="../media/image4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8.png"/><Relationship Id="rId4" Type="http://schemas.openxmlformats.org/officeDocument/2006/relationships/image" Target="../media/image2.png"/><Relationship Id="rId5" Type="http://schemas.openxmlformats.org/officeDocument/2006/relationships/image" Target="../media/image6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Relationship Id="rId4" Type="http://schemas.openxmlformats.org/officeDocument/2006/relationships/image" Target="../media/image31.png"/><Relationship Id="rId5" Type="http://schemas.openxmlformats.org/officeDocument/2006/relationships/image" Target="../media/image4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Relationship Id="rId4" Type="http://schemas.openxmlformats.org/officeDocument/2006/relationships/image" Target="../media/image31.png"/><Relationship Id="rId5" Type="http://schemas.openxmlformats.org/officeDocument/2006/relationships/image" Target="../media/image4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Relationship Id="rId4" Type="http://schemas.openxmlformats.org/officeDocument/2006/relationships/image" Target="../media/image31.png"/><Relationship Id="rId5" Type="http://schemas.openxmlformats.org/officeDocument/2006/relationships/image" Target="../media/image3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png"/><Relationship Id="rId4" Type="http://schemas.openxmlformats.org/officeDocument/2006/relationships/image" Target="../media/image31.png"/><Relationship Id="rId5" Type="http://schemas.openxmlformats.org/officeDocument/2006/relationships/image" Target="../media/image5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png"/><Relationship Id="rId4" Type="http://schemas.openxmlformats.org/officeDocument/2006/relationships/image" Target="../media/image54.png"/><Relationship Id="rId5" Type="http://schemas.openxmlformats.org/officeDocument/2006/relationships/image" Target="../media/image3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28.png"/><Relationship Id="rId5" Type="http://schemas.openxmlformats.org/officeDocument/2006/relationships/image" Target="../media/image15.png"/><Relationship Id="rId6" Type="http://schemas.openxmlformats.org/officeDocument/2006/relationships/image" Target="../media/image38.png"/><Relationship Id="rId7" Type="http://schemas.openxmlformats.org/officeDocument/2006/relationships/image" Target="../media/image20.png"/><Relationship Id="rId8" Type="http://schemas.openxmlformats.org/officeDocument/2006/relationships/image" Target="../media/image19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png"/><Relationship Id="rId4" Type="http://schemas.openxmlformats.org/officeDocument/2006/relationships/image" Target="../media/image31.png"/><Relationship Id="rId5" Type="http://schemas.openxmlformats.org/officeDocument/2006/relationships/image" Target="../media/image5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png"/><Relationship Id="rId4" Type="http://schemas.openxmlformats.org/officeDocument/2006/relationships/image" Target="../media/image6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png"/><Relationship Id="rId4" Type="http://schemas.openxmlformats.org/officeDocument/2006/relationships/image" Target="../media/image4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1.png"/><Relationship Id="rId4" Type="http://schemas.openxmlformats.org/officeDocument/2006/relationships/image" Target="../media/image70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6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.png"/><Relationship Id="rId4" Type="http://schemas.openxmlformats.org/officeDocument/2006/relationships/image" Target="../media/image65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.png"/><Relationship Id="rId4" Type="http://schemas.openxmlformats.org/officeDocument/2006/relationships/image" Target="../media/image7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1.png"/><Relationship Id="rId4" Type="http://schemas.openxmlformats.org/officeDocument/2006/relationships/image" Target="../media/image71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1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1.png"/><Relationship Id="rId4" Type="http://schemas.openxmlformats.org/officeDocument/2006/relationships/image" Target="../media/image61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830900" y="2033775"/>
            <a:ext cx="54822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VISTAS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90650" y="1605250"/>
            <a:ext cx="8357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i="0" lang="es-419" sz="2000" u="none" cap="none" strike="noStrike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Clase 09. </a:t>
            </a:r>
            <a:r>
              <a:rPr b="0" i="0" lang="es-419" sz="2000" u="none" cap="none" strike="noStrike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SQL</a:t>
            </a:r>
            <a:endParaRPr b="0" i="0" sz="1400" u="none" cap="none" strike="noStrike"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2"/>
          <p:cNvSpPr txBox="1"/>
          <p:nvPr/>
        </p:nvSpPr>
        <p:spPr>
          <a:xfrm>
            <a:off x="549675" y="356825"/>
            <a:ext cx="80448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VISTAS: definición</a:t>
            </a:r>
            <a:endParaRPr b="0" i="0" sz="3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9" name="Google Shape;169;p22"/>
          <p:cNvGrpSpPr/>
          <p:nvPr/>
        </p:nvGrpSpPr>
        <p:grpSpPr>
          <a:xfrm>
            <a:off x="349105" y="47166"/>
            <a:ext cx="1186479" cy="1329433"/>
            <a:chOff x="644075" y="1400623"/>
            <a:chExt cx="1449400" cy="1598452"/>
          </a:xfrm>
        </p:grpSpPr>
        <p:pic>
          <p:nvPicPr>
            <p:cNvPr id="170" name="Google Shape;170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44075" y="1549675"/>
              <a:ext cx="1449400" cy="144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" name="Google Shape;171;p2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70376" y="1400623"/>
              <a:ext cx="796800" cy="796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2" name="Google Shape;172;p22"/>
          <p:cNvSpPr txBox="1"/>
          <p:nvPr/>
        </p:nvSpPr>
        <p:spPr>
          <a:xfrm>
            <a:off x="1507050" y="1809850"/>
            <a:ext cx="6196500" cy="25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Su estructura corresponde a una </a:t>
            </a:r>
            <a:r>
              <a:rPr b="1" i="0" lang="es-419" sz="21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serie de filas y columnas</a:t>
            </a:r>
            <a:r>
              <a:rPr b="0" i="0" lang="es-419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tal como encontramos en las tablas SQL, que </a:t>
            </a:r>
            <a:r>
              <a:rPr b="1" i="0" lang="es-419" sz="21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almacenan la vista de la información</a:t>
            </a:r>
            <a:r>
              <a:rPr b="0" i="0" lang="es-419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tal como la definimos al crearla.</a:t>
            </a:r>
            <a:endParaRPr b="0" i="0" sz="21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/>
          <p:nvPr/>
        </p:nvSpPr>
        <p:spPr>
          <a:xfrm>
            <a:off x="25" y="150"/>
            <a:ext cx="2846100" cy="51435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3"/>
          <p:cNvSpPr txBox="1"/>
          <p:nvPr/>
        </p:nvSpPr>
        <p:spPr>
          <a:xfrm>
            <a:off x="3150925" y="356825"/>
            <a:ext cx="57483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VISTAS: almacenamiento</a:t>
            </a:r>
            <a:endParaRPr b="0" i="0" sz="3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3"/>
          <p:cNvSpPr txBox="1"/>
          <p:nvPr/>
        </p:nvSpPr>
        <p:spPr>
          <a:xfrm>
            <a:off x="3150925" y="1219325"/>
            <a:ext cx="5748300" cy="25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ct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Podemos guardar las Vistas con un nombre distintivo, para poder ejecutarlas cuantas veces consideremos necesario.</a:t>
            </a:r>
            <a:endParaRPr b="0" i="0" sz="21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38100" rtl="0" algn="ct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38100" rtl="0" algn="ct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Su almacenamiento se da en la sección </a:t>
            </a:r>
            <a:r>
              <a:rPr b="1" i="0" lang="es-419" sz="21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Views</a:t>
            </a:r>
            <a:r>
              <a:rPr b="1" i="0" lang="es-419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s-419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 los objetos de la base de datos.</a:t>
            </a:r>
            <a:endParaRPr b="0" i="0" sz="2100" u="none" cap="none" strike="noStrike">
              <a:solidFill>
                <a:srgbClr val="1E1E1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81" name="Google Shape;18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250" y="1219313"/>
            <a:ext cx="2333625" cy="218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3"/>
          <p:cNvSpPr/>
          <p:nvPr/>
        </p:nvSpPr>
        <p:spPr>
          <a:xfrm>
            <a:off x="430937" y="2175862"/>
            <a:ext cx="1812300" cy="330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/>
          <p:nvPr/>
        </p:nvSpPr>
        <p:spPr>
          <a:xfrm>
            <a:off x="25" y="3766950"/>
            <a:ext cx="9144000" cy="1376700"/>
          </a:xfrm>
          <a:prstGeom prst="rect">
            <a:avLst/>
          </a:prstGeom>
          <a:gradFill>
            <a:gsLst>
              <a:gs pos="0">
                <a:srgbClr val="424242"/>
              </a:gs>
              <a:gs pos="100000">
                <a:srgbClr val="01010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4"/>
          <p:cNvSpPr txBox="1"/>
          <p:nvPr/>
        </p:nvSpPr>
        <p:spPr>
          <a:xfrm>
            <a:off x="549625" y="356825"/>
            <a:ext cx="47229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VISTAS: sintaxis</a:t>
            </a:r>
            <a:endParaRPr b="0" i="0" sz="3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4"/>
          <p:cNvSpPr txBox="1"/>
          <p:nvPr/>
        </p:nvSpPr>
        <p:spPr>
          <a:xfrm>
            <a:off x="2120650" y="1066925"/>
            <a:ext cx="6633600" cy="24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Su sintaxis está compuesta por:</a:t>
            </a:r>
            <a:endParaRPr b="0" i="0" sz="21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61950" lvl="0" marL="4572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100"/>
              <a:buFont typeface="Helvetica Neue Light"/>
              <a:buChar char="●"/>
            </a:pPr>
            <a:r>
              <a:rPr lang="es-419" sz="2100">
                <a:latin typeface="Helvetica Neue Light"/>
                <a:ea typeface="Helvetica Neue Light"/>
                <a:cs typeface="Helvetica Neue Light"/>
                <a:sym typeface="Helvetica Neue Light"/>
              </a:rPr>
              <a:t>L</a:t>
            </a:r>
            <a:r>
              <a:rPr b="0" i="0" lang="es-419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sentencia CREATE VIEW.</a:t>
            </a:r>
            <a:endParaRPr b="0" i="0" sz="21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61950" lvl="0" marL="4572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100"/>
              <a:buFont typeface="Helvetica Neue Light"/>
              <a:buChar char="●"/>
            </a:pPr>
            <a:r>
              <a:rPr lang="es-419" sz="2100">
                <a:latin typeface="Helvetica Neue Light"/>
                <a:ea typeface="Helvetica Neue Light"/>
                <a:cs typeface="Helvetica Neue Light"/>
                <a:sym typeface="Helvetica Neue Light"/>
              </a:rPr>
              <a:t>E</a:t>
            </a:r>
            <a:r>
              <a:rPr b="0" i="0" lang="es-419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 nombre que deseamos darle a la Vista.</a:t>
            </a:r>
            <a:endParaRPr b="0" i="0" sz="21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61950" lvl="0" marL="4572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100"/>
              <a:buFont typeface="Helvetica Neue Light"/>
              <a:buChar char="●"/>
            </a:pPr>
            <a:r>
              <a:rPr lang="es-419" sz="2100">
                <a:latin typeface="Helvetica Neue Light"/>
                <a:ea typeface="Helvetica Neue Light"/>
                <a:cs typeface="Helvetica Neue Light"/>
                <a:sym typeface="Helvetica Neue Light"/>
              </a:rPr>
              <a:t>L</a:t>
            </a:r>
            <a:r>
              <a:rPr b="0" i="0" lang="es-419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as columnas que se crearán.</a:t>
            </a:r>
            <a:endParaRPr b="0" i="0" sz="21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61950" lvl="0" marL="4572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100"/>
              <a:buFont typeface="Helvetica Neue Light"/>
              <a:buChar char="●"/>
            </a:pPr>
            <a:r>
              <a:rPr lang="es-419" sz="2100">
                <a:latin typeface="Helvetica Neue Light"/>
                <a:ea typeface="Helvetica Neue Light"/>
                <a:cs typeface="Helvetica Neue Light"/>
                <a:sym typeface="Helvetica Neue Light"/>
              </a:rPr>
              <a:t>L</a:t>
            </a:r>
            <a:r>
              <a:rPr b="0" i="0" lang="es-419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consulta SQL desde donde obtendrá los datos</a:t>
            </a:r>
            <a:r>
              <a:rPr lang="es-419" sz="2100"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2100" u="none" cap="none" strike="noStrike">
              <a:solidFill>
                <a:srgbClr val="1E1E1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91" name="Google Shape;191;p24"/>
          <p:cNvGrpSpPr/>
          <p:nvPr/>
        </p:nvGrpSpPr>
        <p:grpSpPr>
          <a:xfrm>
            <a:off x="549675" y="1066923"/>
            <a:ext cx="1449400" cy="1598452"/>
            <a:chOff x="644075" y="1400623"/>
            <a:chExt cx="1449400" cy="1598452"/>
          </a:xfrm>
        </p:grpSpPr>
        <p:pic>
          <p:nvPicPr>
            <p:cNvPr id="192" name="Google Shape;192;p2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44075" y="1549675"/>
              <a:ext cx="1449400" cy="144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3" name="Google Shape;193;p2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70376" y="1400623"/>
              <a:ext cx="796800" cy="796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4" name="Google Shape;194;p24"/>
          <p:cNvSpPr txBox="1"/>
          <p:nvPr/>
        </p:nvSpPr>
        <p:spPr>
          <a:xfrm>
            <a:off x="399950" y="3874525"/>
            <a:ext cx="6882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CREATE VIEW</a:t>
            </a:r>
            <a:r>
              <a:rPr b="0" i="0" lang="es-419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nombre_vista</a:t>
            </a:r>
            <a:endParaRPr b="0" i="0" sz="18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[lista_columnas]</a:t>
            </a:r>
            <a:endParaRPr b="0" i="0" sz="1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90500" marR="190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b="0" i="0" lang="es-419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consulta_sql</a:t>
            </a:r>
            <a:endParaRPr b="0" i="0" sz="18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/>
          <p:nvPr/>
        </p:nvSpPr>
        <p:spPr>
          <a:xfrm>
            <a:off x="25" y="3766950"/>
            <a:ext cx="9144000" cy="1376700"/>
          </a:xfrm>
          <a:prstGeom prst="rect">
            <a:avLst/>
          </a:prstGeom>
          <a:gradFill>
            <a:gsLst>
              <a:gs pos="0">
                <a:srgbClr val="424242"/>
              </a:gs>
              <a:gs pos="100000">
                <a:srgbClr val="010101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5"/>
          <p:cNvSpPr txBox="1"/>
          <p:nvPr/>
        </p:nvSpPr>
        <p:spPr>
          <a:xfrm>
            <a:off x="399950" y="3874525"/>
            <a:ext cx="68829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7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CREATE VIEW OR REPLACE</a:t>
            </a:r>
            <a:r>
              <a:rPr b="0" i="0" lang="es-419" sz="17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nombre_vista</a:t>
            </a:r>
            <a:endParaRPr b="0" i="0" sz="17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7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[lista_columnas]</a:t>
            </a:r>
            <a:endParaRPr b="0" i="0" sz="17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90500" marR="190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7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b="0" i="0" lang="es-419" sz="17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consulta_sql</a:t>
            </a:r>
            <a:endParaRPr b="0" i="0" sz="17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01" name="Google Shape;20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5"/>
          <p:cNvSpPr txBox="1"/>
          <p:nvPr/>
        </p:nvSpPr>
        <p:spPr>
          <a:xfrm>
            <a:off x="549675" y="356825"/>
            <a:ext cx="80448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VISTAS: sintaxis extendida</a:t>
            </a:r>
            <a:endParaRPr b="0" i="0" sz="3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3" name="Google Shape;203;p25"/>
          <p:cNvGrpSpPr/>
          <p:nvPr/>
        </p:nvGrpSpPr>
        <p:grpSpPr>
          <a:xfrm>
            <a:off x="549675" y="1066923"/>
            <a:ext cx="1449400" cy="1598452"/>
            <a:chOff x="644075" y="1400623"/>
            <a:chExt cx="1449400" cy="1598452"/>
          </a:xfrm>
        </p:grpSpPr>
        <p:pic>
          <p:nvPicPr>
            <p:cNvPr id="204" name="Google Shape;204;p2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44075" y="1549675"/>
              <a:ext cx="1449400" cy="144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5" name="Google Shape;205;p2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70376" y="1400623"/>
              <a:ext cx="796800" cy="796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6" name="Google Shape;206;p25"/>
          <p:cNvSpPr txBox="1"/>
          <p:nvPr/>
        </p:nvSpPr>
        <p:spPr>
          <a:xfrm>
            <a:off x="2403050" y="1066925"/>
            <a:ext cx="6351300" cy="24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 sintaxis </a:t>
            </a:r>
            <a:r>
              <a:rPr b="1" i="0" lang="es-419" sz="2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CREATE VIEW</a:t>
            </a:r>
            <a:r>
              <a:rPr b="0" i="0" lang="es-419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cuenta con un modificador </a:t>
            </a:r>
            <a:r>
              <a:rPr b="0" i="1" lang="es-419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(opcional) </a:t>
            </a:r>
            <a:r>
              <a:rPr b="0" i="0" lang="es-419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denominado </a:t>
            </a:r>
            <a:r>
              <a:rPr b="1" i="0" lang="es-419" sz="2100" u="none" cap="none" strike="noStrike">
                <a:solidFill>
                  <a:srgbClr val="000000"/>
                </a:solidFill>
                <a:highlight>
                  <a:srgbClr val="EEFF41"/>
                </a:highlight>
                <a:latin typeface="Consolas"/>
                <a:ea typeface="Consolas"/>
                <a:cs typeface="Consolas"/>
                <a:sym typeface="Consolas"/>
              </a:rPr>
              <a:t>OR REPLACE</a:t>
            </a:r>
            <a:r>
              <a:rPr b="0" i="0" lang="es-419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endParaRPr b="0" i="0" sz="21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381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Esta sintaxis se ocupa de, crear la Vista si no existe, o reemplazar la existente por una nueva.</a:t>
            </a:r>
            <a:endParaRPr b="0" i="0" sz="2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381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1E1E1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7" name="Google Shape;207;p25"/>
          <p:cNvSpPr/>
          <p:nvPr/>
        </p:nvSpPr>
        <p:spPr>
          <a:xfrm>
            <a:off x="1888925" y="3874525"/>
            <a:ext cx="1303500" cy="390600"/>
          </a:xfrm>
          <a:prstGeom prst="rect">
            <a:avLst/>
          </a:prstGeom>
          <a:noFill/>
          <a:ln cap="flat" cmpd="sng" w="28575">
            <a:solidFill>
              <a:srgbClr val="EEFF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/>
        </p:nvSpPr>
        <p:spPr>
          <a:xfrm>
            <a:off x="2187450" y="1848600"/>
            <a:ext cx="480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BENEFICIOS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 txBox="1"/>
          <p:nvPr/>
        </p:nvSpPr>
        <p:spPr>
          <a:xfrm>
            <a:off x="423450" y="1259375"/>
            <a:ext cx="8297100" cy="13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900"/>
              <a:buFont typeface="Arial"/>
              <a:buChar char="●"/>
            </a:pPr>
            <a:r>
              <a:rPr b="1" i="0" lang="es-419" sz="19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Privacidad de la información:</a:t>
            </a: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los usuarios podrán ver </a:t>
            </a:r>
            <a:r>
              <a:rPr lang="es-419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sólo</a:t>
            </a: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aquellos datos que creamos convenientes mostrar</a:t>
            </a:r>
            <a:r>
              <a:rPr lang="es-419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en otras palabras, mejora la seguridad de la DB</a:t>
            </a: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9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18" name="Google Shape;21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7"/>
          <p:cNvSpPr txBox="1"/>
          <p:nvPr/>
        </p:nvSpPr>
        <p:spPr>
          <a:xfrm>
            <a:off x="551902" y="356825"/>
            <a:ext cx="46674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VISTAS: beneficios</a:t>
            </a:r>
            <a:endParaRPr b="0" i="0" sz="3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7"/>
          <p:cNvSpPr txBox="1"/>
          <p:nvPr/>
        </p:nvSpPr>
        <p:spPr>
          <a:xfrm>
            <a:off x="423450" y="2726678"/>
            <a:ext cx="84156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381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1900"/>
              <a:buChar char="●"/>
            </a:pPr>
            <a:r>
              <a:rPr b="1" lang="es-419" sz="19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Rendimiento de la DB:</a:t>
            </a:r>
            <a:r>
              <a:rPr lang="es-419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Crear queries sobre vistas complejas nos ahorra ejecutar una query pesada para llegar a la información.</a:t>
            </a:r>
            <a:endParaRPr/>
          </a:p>
        </p:txBody>
      </p:sp>
      <p:sp>
        <p:nvSpPr>
          <p:cNvPr id="221" name="Google Shape;221;p27"/>
          <p:cNvSpPr txBox="1"/>
          <p:nvPr/>
        </p:nvSpPr>
        <p:spPr>
          <a:xfrm>
            <a:off x="423450" y="3729333"/>
            <a:ext cx="82971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381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3CEFAB"/>
              </a:buClr>
              <a:buSzPts val="1900"/>
              <a:buChar char="●"/>
            </a:pPr>
            <a:r>
              <a:rPr b="1" lang="es-419" sz="19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Protección de datos:</a:t>
            </a:r>
            <a:r>
              <a:rPr lang="es-419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Aquellos usuarios que no poseen un entorno de pre-producción, las vistas evitan errores de borrado o alteración.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8"/>
          <p:cNvSpPr txBox="1"/>
          <p:nvPr/>
        </p:nvSpPr>
        <p:spPr>
          <a:xfrm>
            <a:off x="549675" y="356825"/>
            <a:ext cx="80448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Vistas: protección de datos</a:t>
            </a:r>
            <a:endParaRPr b="0" i="0" sz="3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8"/>
          <p:cNvSpPr txBox="1"/>
          <p:nvPr/>
        </p:nvSpPr>
        <p:spPr>
          <a:xfrm>
            <a:off x="2673075" y="1371300"/>
            <a:ext cx="5921400" cy="19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21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</a:t>
            </a:r>
            <a:r>
              <a:rPr b="0" i="0" lang="es-419" sz="2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onstruir vistas facilitan el acceso a mucha información además de ser la opción más práctica y segura para proteger la información de las tablas.</a:t>
            </a:r>
            <a:endParaRPr b="0" i="0" sz="21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29" name="Google Shape;229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9675" y="1371250"/>
            <a:ext cx="1911100" cy="191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/>
          <p:nvPr/>
        </p:nvSpPr>
        <p:spPr>
          <a:xfrm>
            <a:off x="852175" y="1327800"/>
            <a:ext cx="7146000" cy="27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E8E7E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s-419" sz="3000" u="none" cap="none" strike="noStrike">
                <a:solidFill>
                  <a:srgbClr val="EEFF41"/>
                </a:solidFill>
                <a:latin typeface="Anton"/>
                <a:ea typeface="Anton"/>
                <a:cs typeface="Anton"/>
                <a:sym typeface="Anton"/>
              </a:rPr>
              <a:t>¡PARA PENSAR!</a:t>
            </a:r>
            <a:endParaRPr b="0" i="1" sz="3000" u="none" cap="none" strike="noStrike">
              <a:solidFill>
                <a:srgbClr val="EEFF4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1" lang="es-419" sz="22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Las vistas, a pesar de ser objetos que toman y muestran información de una tabla, tienen el poder de insertar nuevos registros en esta. </a:t>
            </a:r>
            <a:endParaRPr b="0" i="1" sz="22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¿VERDADERO O FALSO?</a:t>
            </a:r>
            <a:br>
              <a:rPr b="0" i="0" lang="es-419" sz="20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b="0" i="0" lang="es-419" sz="1600" u="sng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CONTESTA LA ENCUESTA DE ZOOM</a:t>
            </a:r>
            <a:endParaRPr b="0" i="0" sz="2000" u="none" cap="none" strike="noStrike">
              <a:solidFill>
                <a:srgbClr val="E8E7E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35" name="Google Shape;235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84300" y="30762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9"/>
          <p:cNvPicPr preferRelativeResize="0"/>
          <p:nvPr/>
        </p:nvPicPr>
        <p:blipFill rotWithShape="1">
          <a:blip r:embed="rId5">
            <a:alphaModFix/>
          </a:blip>
          <a:srcRect b="0" l="-28965" r="0" t="-28965"/>
          <a:stretch/>
        </p:blipFill>
        <p:spPr>
          <a:xfrm>
            <a:off x="4096550" y="4272900"/>
            <a:ext cx="657225" cy="4857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 txBox="1"/>
          <p:nvPr/>
        </p:nvSpPr>
        <p:spPr>
          <a:xfrm>
            <a:off x="852188" y="1175400"/>
            <a:ext cx="7146000" cy="27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s-419" sz="3000" u="none" cap="none" strike="noStrike">
                <a:solidFill>
                  <a:srgbClr val="EEFF41"/>
                </a:solidFill>
                <a:latin typeface="Anton"/>
                <a:ea typeface="Anton"/>
                <a:cs typeface="Anton"/>
                <a:sym typeface="Anton"/>
              </a:rPr>
              <a:t>EJEMPLO EN VIVO</a:t>
            </a:r>
            <a:endParaRPr b="0" i="1" sz="3000" u="none" cap="none" strike="noStrike">
              <a:solidFill>
                <a:srgbClr val="EEFF4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s-419" sz="20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Ahora veremos desde SGBD, cómo crear una vista. </a:t>
            </a:r>
            <a:endParaRPr b="0" i="1" sz="20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E8E7E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42" name="Google Shape;242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78738" y="32680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/>
          <p:nvPr/>
        </p:nvSpPr>
        <p:spPr>
          <a:xfrm>
            <a:off x="25" y="1928625"/>
            <a:ext cx="9144000" cy="32151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1"/>
          <p:cNvSpPr txBox="1"/>
          <p:nvPr/>
        </p:nvSpPr>
        <p:spPr>
          <a:xfrm>
            <a:off x="549625" y="111350"/>
            <a:ext cx="70182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i="1" lang="es-419" sz="38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VISTAS: EJEMPLO SIMPLE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0" name="Google Shape;250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38425" y="55944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1"/>
          <p:cNvSpPr txBox="1"/>
          <p:nvPr/>
        </p:nvSpPr>
        <p:spPr>
          <a:xfrm>
            <a:off x="549625" y="847960"/>
            <a:ext cx="8204700" cy="9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Creemos una vista simple denominada </a:t>
            </a:r>
            <a:r>
              <a:rPr b="1" i="0" lang="es-419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games</a:t>
            </a:r>
            <a:r>
              <a:rPr b="0" i="0" lang="es-419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 la tabla </a:t>
            </a:r>
            <a:r>
              <a:rPr b="1" lang="es-419" sz="2100">
                <a:latin typeface="Helvetica Neue"/>
                <a:ea typeface="Helvetica Neue"/>
                <a:cs typeface="Helvetica Neue"/>
                <a:sym typeface="Helvetica Neue"/>
              </a:rPr>
              <a:t>game</a:t>
            </a:r>
            <a:r>
              <a:rPr b="0" i="0" lang="es-419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trayendo en esta primera instancia, todo su contenido.</a:t>
            </a:r>
            <a:endParaRPr b="0" i="0" sz="21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1E1E1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52" name="Google Shape;25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13623" y="1928625"/>
            <a:ext cx="4330386" cy="321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8975" y="2302775"/>
            <a:ext cx="2826400" cy="22289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4" name="Google Shape;254;p31"/>
          <p:cNvSpPr/>
          <p:nvPr/>
        </p:nvSpPr>
        <p:spPr>
          <a:xfrm>
            <a:off x="1100200" y="3226250"/>
            <a:ext cx="1812300" cy="392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RECUERDA PONER A GRABAR LA CLASE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5950" y="3210488"/>
            <a:ext cx="892100" cy="7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2"/>
          <p:cNvSpPr txBox="1"/>
          <p:nvPr/>
        </p:nvSpPr>
        <p:spPr>
          <a:xfrm>
            <a:off x="2000950" y="1426325"/>
            <a:ext cx="53043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CREACIÓN DE VISTAS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60" name="Google Shape;260;p32"/>
          <p:cNvSpPr txBox="1"/>
          <p:nvPr/>
        </p:nvSpPr>
        <p:spPr>
          <a:xfrm>
            <a:off x="1130675" y="2374625"/>
            <a:ext cx="7257900" cy="24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Como podemos apreciar, la creación y ejecución de Vistas de datos es muy fácil de realizar.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Los beneficios son varios. Por el momento hemos visto algo básico pero, en breve, comenzaremos a darle una mejor utilidad a esta fabulosa herramienta.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61" name="Google Shape;26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66363" y="264275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3"/>
          <p:cNvSpPr txBox="1"/>
          <p:nvPr/>
        </p:nvSpPr>
        <p:spPr>
          <a:xfrm>
            <a:off x="2657700" y="2394100"/>
            <a:ext cx="38286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s-419" sz="6000" u="none" cap="none" strike="noStrike">
                <a:solidFill>
                  <a:srgbClr val="E8E7E3"/>
                </a:solidFill>
                <a:latin typeface="Arial"/>
                <a:ea typeface="Arial"/>
                <a:cs typeface="Arial"/>
                <a:sym typeface="Arial"/>
              </a:rPr>
              <a:t>☕ </a:t>
            </a:r>
            <a:endParaRPr b="0" i="0" sz="6000" u="none" cap="none" strike="noStrike">
              <a:solidFill>
                <a:srgbClr val="E8E7E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1" lang="es-419" sz="6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BREAK</a:t>
            </a:r>
            <a:endParaRPr b="0" i="1" sz="6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419" sz="2100" u="none" cap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¡5/10 MINUTOS Y VOLVEMOS!</a:t>
            </a:r>
            <a:endParaRPr b="0" i="0" sz="21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4"/>
          <p:cNvSpPr txBox="1"/>
          <p:nvPr/>
        </p:nvSpPr>
        <p:spPr>
          <a:xfrm>
            <a:off x="2187450" y="1848600"/>
            <a:ext cx="480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TIPOS DE VISTAS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5"/>
          <p:cNvSpPr txBox="1"/>
          <p:nvPr/>
        </p:nvSpPr>
        <p:spPr>
          <a:xfrm>
            <a:off x="852150" y="2496350"/>
            <a:ext cx="74397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Empecemos a sacar provecho de los beneficios de las Vistas, obteniendo múltiples visualizaciones de la información de éstas.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8" name="Google Shape;278;p35"/>
          <p:cNvSpPr txBox="1"/>
          <p:nvPr/>
        </p:nvSpPr>
        <p:spPr>
          <a:xfrm>
            <a:off x="1671825" y="596800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1" lang="es-419" sz="4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UNA TABLA, MÚLTIPLES RESPUESTAS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79" name="Google Shape;27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62400" y="3577600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6"/>
          <p:cNvSpPr/>
          <p:nvPr/>
        </p:nvSpPr>
        <p:spPr>
          <a:xfrm>
            <a:off x="25" y="3295200"/>
            <a:ext cx="9144000" cy="18483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6" name="Google Shape;28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6"/>
          <p:cNvSpPr txBox="1"/>
          <p:nvPr/>
        </p:nvSpPr>
        <p:spPr>
          <a:xfrm>
            <a:off x="549625" y="356825"/>
            <a:ext cx="70182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s-419" sz="2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Tipos de Vistas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36"/>
          <p:cNvSpPr txBox="1"/>
          <p:nvPr/>
        </p:nvSpPr>
        <p:spPr>
          <a:xfrm>
            <a:off x="729650" y="1066925"/>
            <a:ext cx="7710600" cy="19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 una simple tabla podemos aprovechar y obtener múltiples Vistas que nos brindan información de todo tipo y para diferentes públicos.</a:t>
            </a:r>
            <a:endParaRPr b="0" i="0" sz="21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381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Veamos, a continuación, cómo sacar más provecho de éstas.</a:t>
            </a:r>
            <a:endParaRPr b="0" i="0" sz="21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381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1E1E1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89" name="Google Shape;28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3738" y="3569125"/>
            <a:ext cx="6194076" cy="13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7"/>
          <p:cNvSpPr txBox="1"/>
          <p:nvPr/>
        </p:nvSpPr>
        <p:spPr>
          <a:xfrm>
            <a:off x="1060199" y="2077193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VISUALIZAR </a:t>
            </a:r>
            <a:r>
              <a:rPr i="1" lang="es-419" sz="3600">
                <a:latin typeface="Anton"/>
                <a:ea typeface="Anton"/>
                <a:cs typeface="Anton"/>
                <a:sym typeface="Anton"/>
              </a:rPr>
              <a:t>SOLO NOMBRES y DESCRIPCIONES DE LOS VIDEOJUEGOS</a:t>
            </a:r>
            <a:endParaRPr b="0" i="1" sz="36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95" name="Google Shape;29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8"/>
          <p:cNvSpPr/>
          <p:nvPr/>
        </p:nvSpPr>
        <p:spPr>
          <a:xfrm>
            <a:off x="25" y="1809525"/>
            <a:ext cx="9144000" cy="33342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1" name="Google Shape;30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8"/>
          <p:cNvSpPr txBox="1"/>
          <p:nvPr/>
        </p:nvSpPr>
        <p:spPr>
          <a:xfrm>
            <a:off x="549625" y="114400"/>
            <a:ext cx="70182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i="1" lang="es-419" sz="3000">
                <a:latin typeface="Anton"/>
                <a:ea typeface="Anton"/>
                <a:cs typeface="Anton"/>
                <a:sym typeface="Anton"/>
              </a:rPr>
              <a:t>Nombre y Descripción de los videojuegos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8"/>
          <p:cNvSpPr txBox="1"/>
          <p:nvPr/>
        </p:nvSpPr>
        <p:spPr>
          <a:xfrm>
            <a:off x="549625" y="753134"/>
            <a:ext cx="82047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Creamos ahora una vista que se ocupe de mostrarnos los </a:t>
            </a:r>
            <a:r>
              <a:rPr lang="es-419" sz="2100">
                <a:latin typeface="Helvetica Neue Light"/>
                <a:ea typeface="Helvetica Neue Light"/>
                <a:cs typeface="Helvetica Neue Light"/>
                <a:sym typeface="Helvetica Neue Light"/>
              </a:rPr>
              <a:t>nombres</a:t>
            </a:r>
            <a:r>
              <a:rPr b="0" i="0" lang="es-419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y </a:t>
            </a:r>
            <a:r>
              <a:rPr lang="es-419" sz="2100">
                <a:latin typeface="Helvetica Neue Light"/>
                <a:ea typeface="Helvetica Neue Light"/>
                <a:cs typeface="Helvetica Neue Light"/>
                <a:sym typeface="Helvetica Neue Light"/>
              </a:rPr>
              <a:t>descripción de los videojuegos</a:t>
            </a:r>
            <a:endParaRPr b="0" i="0" sz="21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1E1E1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04" name="Google Shape;304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38425" y="55944"/>
            <a:ext cx="1634174" cy="63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45588" y="1809524"/>
            <a:ext cx="4852831" cy="333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9"/>
          <p:cNvSpPr txBox="1"/>
          <p:nvPr/>
        </p:nvSpPr>
        <p:spPr>
          <a:xfrm>
            <a:off x="1060199" y="2077193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VISUALIZAR SOLO </a:t>
            </a:r>
            <a:r>
              <a:rPr i="1" lang="es-419" sz="3600">
                <a:latin typeface="Anton"/>
                <a:ea typeface="Anton"/>
                <a:cs typeface="Anton"/>
                <a:sym typeface="Anton"/>
              </a:rPr>
              <a:t>LOS VIDEOJUEGOS CON NOMBRE CALL OF DUTY</a:t>
            </a:r>
            <a:endParaRPr b="0" i="1" sz="36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11" name="Google Shape;311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0"/>
          <p:cNvSpPr/>
          <p:nvPr/>
        </p:nvSpPr>
        <p:spPr>
          <a:xfrm>
            <a:off x="25" y="2171850"/>
            <a:ext cx="9144000" cy="29718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7" name="Google Shape;31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40"/>
          <p:cNvSpPr txBox="1"/>
          <p:nvPr/>
        </p:nvSpPr>
        <p:spPr>
          <a:xfrm>
            <a:off x="549625" y="356825"/>
            <a:ext cx="70182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i="1" lang="es-419" sz="3000">
                <a:latin typeface="Anton"/>
                <a:ea typeface="Anton"/>
                <a:cs typeface="Anton"/>
                <a:sym typeface="Anton"/>
              </a:rPr>
              <a:t>Video juego Call of Duty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40"/>
          <p:cNvSpPr txBox="1"/>
          <p:nvPr/>
        </p:nvSpPr>
        <p:spPr>
          <a:xfrm>
            <a:off x="549625" y="1066925"/>
            <a:ext cx="82047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1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Creamos ahora una vista que se ocupe de mostrarnos los nombres y descripción de los videojuegos que contenga el nombre Call of Duty</a:t>
            </a:r>
            <a:endParaRPr sz="21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3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1E1E1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20" name="Google Shape;320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38425" y="55944"/>
            <a:ext cx="1634174" cy="63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15488" y="2171850"/>
            <a:ext cx="4513026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1"/>
          <p:cNvSpPr txBox="1"/>
          <p:nvPr/>
        </p:nvSpPr>
        <p:spPr>
          <a:xfrm>
            <a:off x="2187450" y="1848600"/>
            <a:ext cx="480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CREAR UNA VISTA YA EXISTENTE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4082750" y="2471376"/>
            <a:ext cx="4698600" cy="7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●"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Identificar ventajas y desventajas de cada tipo de vista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450050" y="2961700"/>
            <a:ext cx="363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s-419" sz="3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OBJETIVOS DE LA CLASE</a:t>
            </a:r>
            <a:endParaRPr b="0" i="1" sz="3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87888" y="1744350"/>
            <a:ext cx="1186525" cy="11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4082750" y="1935306"/>
            <a:ext cx="469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Crear, actualizar y eliminar vistas.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2"/>
          <p:cNvSpPr/>
          <p:nvPr/>
        </p:nvSpPr>
        <p:spPr>
          <a:xfrm>
            <a:off x="25" y="2229000"/>
            <a:ext cx="9144000" cy="29148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42"/>
          <p:cNvSpPr txBox="1"/>
          <p:nvPr/>
        </p:nvSpPr>
        <p:spPr>
          <a:xfrm>
            <a:off x="549625" y="356825"/>
            <a:ext cx="70182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s-419" sz="3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Crear una Vista ya existente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42"/>
          <p:cNvSpPr txBox="1"/>
          <p:nvPr/>
        </p:nvSpPr>
        <p:spPr>
          <a:xfrm>
            <a:off x="549625" y="1066925"/>
            <a:ext cx="82047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Intentemos ejecutar un script para crear una Vista nueva con un nombre de Vista que exista previamente.</a:t>
            </a:r>
            <a:endParaRPr b="0" i="0" sz="21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1E1E1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34" name="Google Shape;33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8425" y="55944"/>
            <a:ext cx="1634174" cy="63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550" y="2262400"/>
            <a:ext cx="7762875" cy="2847975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42"/>
          <p:cNvSpPr/>
          <p:nvPr/>
        </p:nvSpPr>
        <p:spPr>
          <a:xfrm>
            <a:off x="690550" y="4619235"/>
            <a:ext cx="7527900" cy="367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9625" y="1447924"/>
            <a:ext cx="1748225" cy="174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43"/>
          <p:cNvSpPr txBox="1"/>
          <p:nvPr/>
        </p:nvSpPr>
        <p:spPr>
          <a:xfrm>
            <a:off x="549625" y="356825"/>
            <a:ext cx="70182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s-419" sz="3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Crear una Vista ya existente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43"/>
          <p:cNvSpPr txBox="1"/>
          <p:nvPr/>
        </p:nvSpPr>
        <p:spPr>
          <a:xfrm>
            <a:off x="2573975" y="1543725"/>
            <a:ext cx="6121800" cy="26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Nos encontraremos con un error que arrojará MySQL directamente en el panel </a:t>
            </a:r>
            <a:r>
              <a:rPr b="1" i="0" lang="es-419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Action </a:t>
            </a:r>
            <a:r>
              <a:rPr b="1" lang="es-419" sz="2100">
                <a:latin typeface="Helvetica Neue"/>
                <a:ea typeface="Helvetica Neue"/>
                <a:cs typeface="Helvetica Neue"/>
                <a:sym typeface="Helvetica Neue"/>
              </a:rPr>
              <a:t>Output</a:t>
            </a:r>
            <a:r>
              <a:rPr b="0" i="0" lang="es-419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alertando que la Vista que deseamos crear, ya existe.</a:t>
            </a:r>
            <a:endParaRPr b="0" i="0" sz="21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381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E1E1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45" name="Google Shape;345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68350" y="2755400"/>
            <a:ext cx="664076" cy="66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4"/>
          <p:cNvSpPr txBox="1"/>
          <p:nvPr/>
        </p:nvSpPr>
        <p:spPr>
          <a:xfrm>
            <a:off x="1060199" y="2077193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LA SENTENCIA OR REPLACE</a:t>
            </a:r>
            <a:endParaRPr b="0" i="1" sz="36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51" name="Google Shape;351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5"/>
          <p:cNvSpPr/>
          <p:nvPr/>
        </p:nvSpPr>
        <p:spPr>
          <a:xfrm>
            <a:off x="25" y="2772450"/>
            <a:ext cx="9144000" cy="23712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" name="Google Shape;357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45"/>
          <p:cNvSpPr txBox="1"/>
          <p:nvPr/>
        </p:nvSpPr>
        <p:spPr>
          <a:xfrm>
            <a:off x="549625" y="356825"/>
            <a:ext cx="70182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s-419" sz="3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CREATE OR REPLACE VIEW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45"/>
          <p:cNvSpPr txBox="1"/>
          <p:nvPr/>
        </p:nvSpPr>
        <p:spPr>
          <a:xfrm>
            <a:off x="549625" y="1066925"/>
            <a:ext cx="8204700" cy="15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Tal como vimos al inicio de esta clase, para sobreescribir Vistas con una nueva consulta, debemos agregar la sentencia </a:t>
            </a:r>
            <a:r>
              <a:rPr b="1" i="0" lang="es-419" sz="2100" u="none" cap="none" strike="noStrike">
                <a:solidFill>
                  <a:srgbClr val="000000"/>
                </a:solidFill>
                <a:highlight>
                  <a:srgbClr val="E0FF00"/>
                </a:highlight>
                <a:latin typeface="Consolas"/>
                <a:ea typeface="Consolas"/>
                <a:cs typeface="Consolas"/>
                <a:sym typeface="Consolas"/>
              </a:rPr>
              <a:t>OR REPLACE</a:t>
            </a:r>
            <a:r>
              <a:rPr b="0" i="0" lang="es-419" sz="2100" u="none" cap="none" strike="noStrike">
                <a:solidFill>
                  <a:srgbClr val="000000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b="0" i="0" sz="2100" u="none" cap="none" strike="noStrike">
              <a:solidFill>
                <a:srgbClr val="000000"/>
              </a:solidFill>
              <a:highlight>
                <a:srgbClr val="E0FF00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1E1E1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60" name="Google Shape;360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38425" y="55944"/>
            <a:ext cx="1634174" cy="63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63252" y="3112452"/>
            <a:ext cx="6404675" cy="169120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45"/>
          <p:cNvSpPr/>
          <p:nvPr/>
        </p:nvSpPr>
        <p:spPr>
          <a:xfrm>
            <a:off x="2403424" y="3400835"/>
            <a:ext cx="856200" cy="230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6"/>
          <p:cNvSpPr/>
          <p:nvPr/>
        </p:nvSpPr>
        <p:spPr>
          <a:xfrm>
            <a:off x="25" y="2383625"/>
            <a:ext cx="9144000" cy="27600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8" name="Google Shape;36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46"/>
          <p:cNvSpPr txBox="1"/>
          <p:nvPr/>
        </p:nvSpPr>
        <p:spPr>
          <a:xfrm>
            <a:off x="172400" y="20825"/>
            <a:ext cx="70182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b="0" i="1" lang="es-419" sz="29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CREATE OR REPLACE VIEW</a:t>
            </a:r>
            <a:endParaRPr b="0" i="1" sz="29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70" name="Google Shape;370;p46"/>
          <p:cNvSpPr txBox="1"/>
          <p:nvPr/>
        </p:nvSpPr>
        <p:spPr>
          <a:xfrm>
            <a:off x="172400" y="890150"/>
            <a:ext cx="8835900" cy="20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 esta manera, Mysql sobreescribirá directamente la Vista existente con el código de esta nueva Vista generada.</a:t>
            </a:r>
            <a:r>
              <a:rPr lang="es-419" sz="2100"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lang="es-419" sz="21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Tengamos precaución porque Mysql no advertirá la operación de sobre-escritura.</a:t>
            </a:r>
            <a:endParaRPr b="1" sz="2100" u="none" cap="none" strike="noStrike">
              <a:solidFill>
                <a:srgbClr val="000000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381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1E1E1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71" name="Google Shape;371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38425" y="55944"/>
            <a:ext cx="1634174" cy="63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47800" y="2383500"/>
            <a:ext cx="6179386" cy="276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73" name="Google Shape;373;p46"/>
          <p:cNvSpPr/>
          <p:nvPr/>
        </p:nvSpPr>
        <p:spPr>
          <a:xfrm>
            <a:off x="1447800" y="4764025"/>
            <a:ext cx="6090600" cy="367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7"/>
          <p:cNvSpPr txBox="1"/>
          <p:nvPr/>
        </p:nvSpPr>
        <p:spPr>
          <a:xfrm>
            <a:off x="2187450" y="1848600"/>
            <a:ext cx="480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APLICAR FILTROS A UNA VISTA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8"/>
          <p:cNvSpPr/>
          <p:nvPr/>
        </p:nvSpPr>
        <p:spPr>
          <a:xfrm>
            <a:off x="25" y="1858275"/>
            <a:ext cx="9144000" cy="32856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4" name="Google Shape;384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48"/>
          <p:cNvSpPr txBox="1"/>
          <p:nvPr/>
        </p:nvSpPr>
        <p:spPr>
          <a:xfrm>
            <a:off x="215500" y="20825"/>
            <a:ext cx="70182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s-419" sz="29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APLICAR FILTROS A UNA VISTA</a:t>
            </a:r>
            <a:endParaRPr b="0" i="0" sz="2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48"/>
          <p:cNvSpPr txBox="1"/>
          <p:nvPr/>
        </p:nvSpPr>
        <p:spPr>
          <a:xfrm>
            <a:off x="204325" y="730936"/>
            <a:ext cx="8735400" cy="13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Las Vistas, una vez creadas, pueden ser tratadas tal como si fuesen una tabla</a:t>
            </a:r>
            <a:r>
              <a:rPr lang="es-419" sz="2100">
                <a:latin typeface="Helvetica Neue Light"/>
                <a:ea typeface="Helvetica Neue Light"/>
                <a:cs typeface="Helvetica Neue Light"/>
                <a:sym typeface="Helvetica Neue Light"/>
              </a:rPr>
              <a:t>, por ejemplo aplicando un orden a la misma.</a:t>
            </a:r>
            <a:endParaRPr b="0" i="0" sz="2100" u="none" cap="none" strike="noStrike">
              <a:solidFill>
                <a:srgbClr val="1E1E1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87" name="Google Shape;387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38425" y="55944"/>
            <a:ext cx="1634174" cy="63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93423" y="1908448"/>
            <a:ext cx="4757150" cy="318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9"/>
          <p:cNvSpPr/>
          <p:nvPr/>
        </p:nvSpPr>
        <p:spPr>
          <a:xfrm>
            <a:off x="25" y="2011325"/>
            <a:ext cx="9144000" cy="31323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4" name="Google Shape;394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49"/>
          <p:cNvSpPr txBox="1"/>
          <p:nvPr/>
        </p:nvSpPr>
        <p:spPr>
          <a:xfrm>
            <a:off x="287350" y="123025"/>
            <a:ext cx="70182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s-419" sz="3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APLICAR FILTROS A UNA VISTA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49"/>
          <p:cNvSpPr txBox="1"/>
          <p:nvPr/>
        </p:nvSpPr>
        <p:spPr>
          <a:xfrm>
            <a:off x="287350" y="911925"/>
            <a:ext cx="8620500" cy="10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aplicamos una cláusula </a:t>
            </a:r>
            <a:r>
              <a:rPr b="1" i="0" lang="es-419" sz="21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b="0" i="0" lang="es-419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y/u </a:t>
            </a:r>
            <a:r>
              <a:rPr b="1" i="0" lang="es-419" sz="21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Consolas"/>
                <a:ea typeface="Consolas"/>
                <a:cs typeface="Consolas"/>
                <a:sym typeface="Consolas"/>
              </a:rPr>
              <a:t>ORDER BY</a:t>
            </a:r>
            <a:r>
              <a:rPr b="0" i="0" lang="es-419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b="0" i="0" lang="es-419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veremos que los datos de la Vista, se </a:t>
            </a:r>
            <a:r>
              <a:rPr lang="es-419" sz="2100">
                <a:latin typeface="Helvetica Neue Light"/>
                <a:ea typeface="Helvetica Neue Light"/>
                <a:cs typeface="Helvetica Neue Light"/>
                <a:sym typeface="Helvetica Neue Light"/>
              </a:rPr>
              <a:t>listaran</a:t>
            </a:r>
            <a:r>
              <a:rPr b="0" i="0" lang="es-419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tal como lo indicamos en la consulta de selección. </a:t>
            </a:r>
            <a:endParaRPr b="0" i="0" sz="21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381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1E1E1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97" name="Google Shape;397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38425" y="55944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49"/>
          <p:cNvSpPr txBox="1"/>
          <p:nvPr/>
        </p:nvSpPr>
        <p:spPr>
          <a:xfrm>
            <a:off x="5315350" y="2434813"/>
            <a:ext cx="3592500" cy="21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419" sz="23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Por lo tanto, en las vistas podemos aplicar todas las operaciones que vimos sobre tablas!!</a:t>
            </a:r>
            <a:endParaRPr b="0" i="0" sz="14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99" name="Google Shape;399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" y="2324879"/>
            <a:ext cx="5161950" cy="2505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0"/>
          <p:cNvSpPr txBox="1"/>
          <p:nvPr/>
        </p:nvSpPr>
        <p:spPr>
          <a:xfrm>
            <a:off x="2187450" y="1848600"/>
            <a:ext cx="480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CREAR UNA VISTA CON MÁS DE UNA TABLA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Google Shape;409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51"/>
          <p:cNvSpPr txBox="1"/>
          <p:nvPr/>
        </p:nvSpPr>
        <p:spPr>
          <a:xfrm>
            <a:off x="549625" y="356825"/>
            <a:ext cx="70182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VISTAS CON MÁS DE UNA TABLA</a:t>
            </a:r>
            <a:endParaRPr b="0" i="0" sz="3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51"/>
          <p:cNvSpPr txBox="1"/>
          <p:nvPr/>
        </p:nvSpPr>
        <p:spPr>
          <a:xfrm>
            <a:off x="2293375" y="1528500"/>
            <a:ext cx="6537000" cy="20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2100">
                <a:latin typeface="Helvetica Neue Light"/>
                <a:ea typeface="Helvetica Neue Light"/>
                <a:cs typeface="Helvetica Neue Light"/>
                <a:sym typeface="Helvetica Neue Light"/>
              </a:rPr>
              <a:t>Realicemos una viste que liste los nombres y descripción de los distintos videojuegos que ningún usuario ha podido completar.</a:t>
            </a:r>
            <a:endParaRPr b="0" i="0" sz="21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381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1E1E1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12" name="Google Shape;412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9625" y="1447925"/>
            <a:ext cx="1308500" cy="130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8425" y="1804525"/>
            <a:ext cx="1308500" cy="130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38425" y="55944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/>
          <p:nvPr/>
        </p:nvSpPr>
        <p:spPr>
          <a:xfrm>
            <a:off x="1360678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1195053" y="1163625"/>
            <a:ext cx="2157900" cy="31386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3626850" y="1163625"/>
            <a:ext cx="2157900" cy="31386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/>
          <p:nvPr/>
        </p:nvSpPr>
        <p:spPr>
          <a:xfrm>
            <a:off x="37786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" name="Google Shape;82;p16"/>
          <p:cNvCxnSpPr/>
          <p:nvPr/>
        </p:nvCxnSpPr>
        <p:spPr>
          <a:xfrm>
            <a:off x="37611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" name="Google Shape;83;p16"/>
          <p:cNvCxnSpPr/>
          <p:nvPr/>
        </p:nvCxnSpPr>
        <p:spPr>
          <a:xfrm>
            <a:off x="37611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" name="Google Shape;84;p16"/>
          <p:cNvCxnSpPr/>
          <p:nvPr/>
        </p:nvCxnSpPr>
        <p:spPr>
          <a:xfrm>
            <a:off x="37611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5" name="Google Shape;85;p16"/>
          <p:cNvCxnSpPr/>
          <p:nvPr/>
        </p:nvCxnSpPr>
        <p:spPr>
          <a:xfrm>
            <a:off x="37611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6" name="Google Shape;8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620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/>
          <p:nvPr/>
        </p:nvSpPr>
        <p:spPr>
          <a:xfrm>
            <a:off x="6010350" y="1163625"/>
            <a:ext cx="2157900" cy="31386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6162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1501333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8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1343100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419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Manejo de Tablas</a:t>
            </a:r>
            <a:endParaRPr b="1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91" name="Google Shape;91;p16"/>
          <p:cNvCxnSpPr/>
          <p:nvPr/>
        </p:nvCxnSpPr>
        <p:spPr>
          <a:xfrm>
            <a:off x="6144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" name="Google Shape;92;p16"/>
          <p:cNvCxnSpPr/>
          <p:nvPr/>
        </p:nvCxnSpPr>
        <p:spPr>
          <a:xfrm>
            <a:off x="61446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" name="Google Shape;93;p16"/>
          <p:cNvCxnSpPr/>
          <p:nvPr/>
        </p:nvCxnSpPr>
        <p:spPr>
          <a:xfrm>
            <a:off x="6144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" name="Google Shape;94;p16"/>
          <p:cNvCxnSpPr/>
          <p:nvPr/>
        </p:nvCxnSpPr>
        <p:spPr>
          <a:xfrm>
            <a:off x="6144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5" name="Google Shape;9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33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>
            <a:off x="1738600" y="2541003"/>
            <a:ext cx="14709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s-419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TIPOS DE TABLAS (HECHO, TRANSACCIONALES, DIMENSIONALES)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1749925" y="2986926"/>
            <a:ext cx="15285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s-419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MODIFICAR ESTRUCTURA DE TABLAS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1398000" y="2136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CRONOGRAMA DEL CURSO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cxnSp>
        <p:nvCxnSpPr>
          <p:cNvPr id="99" name="Google Shape;99;p16"/>
          <p:cNvCxnSpPr/>
          <p:nvPr/>
        </p:nvCxnSpPr>
        <p:spPr>
          <a:xfrm>
            <a:off x="1343103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0" name="Google Shape;100;p16"/>
          <p:cNvCxnSpPr/>
          <p:nvPr/>
        </p:nvCxnSpPr>
        <p:spPr>
          <a:xfrm>
            <a:off x="1343103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" name="Google Shape;101;p16"/>
          <p:cNvCxnSpPr/>
          <p:nvPr/>
        </p:nvCxnSpPr>
        <p:spPr>
          <a:xfrm>
            <a:off x="1343103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" name="Google Shape;102;p16"/>
          <p:cNvCxnSpPr/>
          <p:nvPr/>
        </p:nvCxnSpPr>
        <p:spPr>
          <a:xfrm>
            <a:off x="1343103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3" name="Google Shape;103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12155" y="2513753"/>
            <a:ext cx="365613" cy="365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8203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26950" y="2987677"/>
            <a:ext cx="307150" cy="3099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6" name="Google Shape;106;p16"/>
          <p:cNvGrpSpPr/>
          <p:nvPr/>
        </p:nvGrpSpPr>
        <p:grpSpPr>
          <a:xfrm>
            <a:off x="3721903" y="1305800"/>
            <a:ext cx="1995097" cy="1988600"/>
            <a:chOff x="-469097" y="1305800"/>
            <a:chExt cx="1995097" cy="1988600"/>
          </a:xfrm>
        </p:grpSpPr>
        <p:sp>
          <p:nvSpPr>
            <p:cNvPr id="107" name="Google Shape;107;p16"/>
            <p:cNvSpPr txBox="1"/>
            <p:nvPr/>
          </p:nvSpPr>
          <p:spPr>
            <a:xfrm>
              <a:off x="-310864" y="1305800"/>
              <a:ext cx="1234800" cy="36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-419" sz="14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Clase 9</a:t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8" name="Google Shape;108;p16"/>
            <p:cNvSpPr txBox="1"/>
            <p:nvPr/>
          </p:nvSpPr>
          <p:spPr>
            <a:xfrm>
              <a:off x="-469097" y="1758000"/>
              <a:ext cx="1854900" cy="42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i="0" lang="es-419" sz="12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Vistas</a:t>
              </a:r>
              <a:endParaRPr b="1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9" name="Google Shape;109;p16"/>
            <p:cNvSpPr txBox="1"/>
            <p:nvPr/>
          </p:nvSpPr>
          <p:spPr>
            <a:xfrm>
              <a:off x="-53450" y="2505677"/>
              <a:ext cx="15285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s-419" sz="7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TIPOS DE VISTAS, IMPLEMENTACIÓN Y USO</a:t>
              </a:r>
              <a:endPara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0" name="Google Shape;110;p16"/>
            <p:cNvSpPr txBox="1"/>
            <p:nvPr/>
          </p:nvSpPr>
          <p:spPr>
            <a:xfrm>
              <a:off x="-67900" y="3010900"/>
              <a:ext cx="1593900" cy="28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s-419" sz="7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PRÁCTICAS CON VISTAS</a:t>
              </a:r>
              <a:endPara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pic>
        <p:nvPicPr>
          <p:cNvPr id="111" name="Google Shape;111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37836" y="2513753"/>
            <a:ext cx="365613" cy="365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52632" y="2987677"/>
            <a:ext cx="307150" cy="30998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/>
        </p:nvSpPr>
        <p:spPr>
          <a:xfrm>
            <a:off x="6250126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419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Workshop I</a:t>
            </a:r>
            <a:endParaRPr b="1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4" name="Google Shape;114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47338" y="3457303"/>
            <a:ext cx="307150" cy="309998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/>
          <p:nvPr/>
        </p:nvSpPr>
        <p:spPr>
          <a:xfrm>
            <a:off x="1749925" y="3444126"/>
            <a:ext cx="15285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s-419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DESCRIPCIÓN DE TABLAS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6259147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10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6615400" y="2541003"/>
            <a:ext cx="14709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s-419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REPASO DE LO APRENDIDO HASTA AHORA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6616153" y="3007657"/>
            <a:ext cx="15285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s-419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ENTREGA INTERMEDIA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9" name="Google Shape;119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14636" y="2513753"/>
            <a:ext cx="365613" cy="365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214625" y="2968650"/>
            <a:ext cx="365625" cy="36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2"/>
          <p:cNvSpPr/>
          <p:nvPr/>
        </p:nvSpPr>
        <p:spPr>
          <a:xfrm>
            <a:off x="71825" y="962300"/>
            <a:ext cx="9072300" cy="41814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0" name="Google Shape;420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52"/>
          <p:cNvSpPr txBox="1"/>
          <p:nvPr/>
        </p:nvSpPr>
        <p:spPr>
          <a:xfrm>
            <a:off x="210175" y="55950"/>
            <a:ext cx="70182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VISTAS CON MÁS DE UNA TABLA</a:t>
            </a:r>
            <a:endParaRPr b="0" i="0" sz="3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2" name="Google Shape;422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38425" y="55944"/>
            <a:ext cx="1634174" cy="63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01275" y="1101538"/>
            <a:ext cx="5941450" cy="390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3"/>
          <p:cNvSpPr txBox="1"/>
          <p:nvPr/>
        </p:nvSpPr>
        <p:spPr>
          <a:xfrm>
            <a:off x="466700" y="1874400"/>
            <a:ext cx="8148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-419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Simplificación de tareas mediante las Vistas</a:t>
            </a:r>
            <a:endParaRPr b="1" i="0" sz="1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Como podemos apreciar, las Vistas nos permiten no sólo llegar a la información concisa mucho más rápidamente, sino que también aportan una variedad de opciones para el trabajo cotidiano sobre los datos de un sistema de software productivo.</a:t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1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29" name="Google Shape;429;p53"/>
          <p:cNvSpPr txBox="1"/>
          <p:nvPr/>
        </p:nvSpPr>
        <p:spPr>
          <a:xfrm>
            <a:off x="466700" y="538150"/>
            <a:ext cx="6777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MÚLTIPLES VISTAS, MÚLTIPLES FUNCIONALIDADES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30" name="Google Shape;430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1287" y="152750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53"/>
          <p:cNvSpPr txBox="1"/>
          <p:nvPr/>
        </p:nvSpPr>
        <p:spPr>
          <a:xfrm>
            <a:off x="466700" y="3175200"/>
            <a:ext cx="81480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Teniendo en cuenta estas dos tablas que integramos recientemente:</a:t>
            </a:r>
            <a:endParaRPr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¿Qué otras Vistas se te ocurre que podríamos crear utilizando el modelo gamers??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4"/>
          <p:cNvSpPr txBox="1"/>
          <p:nvPr/>
        </p:nvSpPr>
        <p:spPr>
          <a:xfrm>
            <a:off x="2187450" y="1848600"/>
            <a:ext cx="480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MODIFICAR UNA VISTA EXISTENTE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5"/>
          <p:cNvSpPr/>
          <p:nvPr/>
        </p:nvSpPr>
        <p:spPr>
          <a:xfrm>
            <a:off x="5600475" y="350"/>
            <a:ext cx="3543600" cy="51435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3" name="Google Shape;443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55"/>
          <p:cNvSpPr txBox="1"/>
          <p:nvPr/>
        </p:nvSpPr>
        <p:spPr>
          <a:xfrm>
            <a:off x="304125" y="345125"/>
            <a:ext cx="70182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s-419" sz="3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MODIFICAR UNA VISTA EXISTENTE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55"/>
          <p:cNvSpPr txBox="1"/>
          <p:nvPr/>
        </p:nvSpPr>
        <p:spPr>
          <a:xfrm>
            <a:off x="549625" y="990725"/>
            <a:ext cx="4875900" cy="3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Las Vistas ya creadas, pueden ser modificadas de forma rápida, recurriendo a</a:t>
            </a:r>
            <a:br>
              <a:rPr b="0" i="0" lang="es-419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b="0" i="0" lang="es-419" sz="21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Consolas"/>
                <a:ea typeface="Consolas"/>
                <a:cs typeface="Consolas"/>
                <a:sym typeface="Consolas"/>
              </a:rPr>
              <a:t>menú contextual &gt; Alter View..</a:t>
            </a:r>
            <a:r>
              <a:rPr b="0" i="0" lang="es-419" sz="21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b="0" i="0" sz="2100" u="none" cap="none" strike="noStrike">
              <a:solidFill>
                <a:srgbClr val="000000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381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381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código de la Vista será editado en una pestaña de Script.</a:t>
            </a:r>
            <a:endParaRPr b="0" i="0" sz="2100" u="none" cap="none" strike="noStrike">
              <a:solidFill>
                <a:srgbClr val="1E1E1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46" name="Google Shape;446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5875" y="350"/>
            <a:ext cx="234401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6"/>
          <p:cNvSpPr/>
          <p:nvPr/>
        </p:nvSpPr>
        <p:spPr>
          <a:xfrm>
            <a:off x="100" y="1939625"/>
            <a:ext cx="9144000" cy="32043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56"/>
          <p:cNvSpPr txBox="1"/>
          <p:nvPr/>
        </p:nvSpPr>
        <p:spPr>
          <a:xfrm>
            <a:off x="129300" y="119500"/>
            <a:ext cx="70182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s-419" sz="3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MODIFICAR UNA VISTA EXISTENTE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56"/>
          <p:cNvSpPr txBox="1"/>
          <p:nvPr/>
        </p:nvSpPr>
        <p:spPr>
          <a:xfrm>
            <a:off x="129288" y="910163"/>
            <a:ext cx="8821500" cy="9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Aplicando las modificaciones necesarias sobre este código, podremos ejecutarlo a través del botón </a:t>
            </a:r>
            <a:r>
              <a:rPr b="1" i="0" lang="es-419" sz="21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lang="es-419" sz="2100"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2100" u="none" cap="none" strike="noStrike">
              <a:solidFill>
                <a:srgbClr val="000000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381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381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1E1E1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54" name="Google Shape;454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8425" y="55944"/>
            <a:ext cx="1634174" cy="63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5550" y="2100759"/>
            <a:ext cx="6828975" cy="2858225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56"/>
          <p:cNvSpPr/>
          <p:nvPr/>
        </p:nvSpPr>
        <p:spPr>
          <a:xfrm>
            <a:off x="6853875" y="4720975"/>
            <a:ext cx="628200" cy="249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1" name="Google Shape;461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57"/>
          <p:cNvSpPr txBox="1"/>
          <p:nvPr/>
        </p:nvSpPr>
        <p:spPr>
          <a:xfrm>
            <a:off x="373200" y="368500"/>
            <a:ext cx="70182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s-419" sz="3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MODIFICAR UNA VISTA EXISTENTE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57"/>
          <p:cNvSpPr txBox="1"/>
          <p:nvPr/>
        </p:nvSpPr>
        <p:spPr>
          <a:xfrm>
            <a:off x="1283450" y="1526525"/>
            <a:ext cx="6630900" cy="28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vamos a mantener el nombre de la Vista, tal cual existía, recordemos agregar a la sentencia </a:t>
            </a:r>
            <a:r>
              <a:rPr b="0" i="0" lang="es-419" sz="21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Consolas"/>
                <a:ea typeface="Consolas"/>
                <a:cs typeface="Consolas"/>
                <a:sym typeface="Consolas"/>
              </a:rPr>
              <a:t>CREATE VIEW</a:t>
            </a:r>
            <a:r>
              <a:rPr b="0" i="0" lang="es-419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el comando </a:t>
            </a:r>
            <a:r>
              <a:rPr b="0" i="0" lang="es-419" sz="21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Consolas"/>
                <a:ea typeface="Consolas"/>
                <a:cs typeface="Consolas"/>
                <a:sym typeface="Consolas"/>
              </a:rPr>
              <a:t>OR REPLACE</a:t>
            </a:r>
            <a:r>
              <a:rPr b="0" i="0" lang="es-419" sz="21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</a:t>
            </a:r>
            <a:r>
              <a:rPr b="0" i="0" lang="es-419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para que los cambios se sobre-escriban correctamente.</a:t>
            </a:r>
            <a:endParaRPr b="0" i="0" sz="2100" u="none" cap="none" strike="noStrike">
              <a:solidFill>
                <a:srgbClr val="1E1E1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8"/>
          <p:cNvSpPr txBox="1"/>
          <p:nvPr/>
        </p:nvSpPr>
        <p:spPr>
          <a:xfrm>
            <a:off x="2187450" y="1848600"/>
            <a:ext cx="480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ELIMINAR UNA VISTA EXISTENTE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9"/>
          <p:cNvSpPr/>
          <p:nvPr/>
        </p:nvSpPr>
        <p:spPr>
          <a:xfrm>
            <a:off x="25" y="3985550"/>
            <a:ext cx="9144000" cy="11583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4" name="Google Shape;474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59"/>
          <p:cNvSpPr txBox="1"/>
          <p:nvPr/>
        </p:nvSpPr>
        <p:spPr>
          <a:xfrm>
            <a:off x="394825" y="216550"/>
            <a:ext cx="70182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s-419" sz="3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ELIMINAR UNA VISTA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59"/>
          <p:cNvSpPr txBox="1"/>
          <p:nvPr/>
        </p:nvSpPr>
        <p:spPr>
          <a:xfrm>
            <a:off x="840125" y="990725"/>
            <a:ext cx="7402500" cy="27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También contamos con la posibilidad de eliminar aquellas Vistas que ya no utilizamos, haciendo uso del comando </a:t>
            </a:r>
            <a:endParaRPr b="0" i="0" sz="21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381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419" sz="21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Consolas"/>
                <a:ea typeface="Consolas"/>
                <a:cs typeface="Consolas"/>
                <a:sym typeface="Consolas"/>
              </a:rPr>
              <a:t>DROP VIEW &lt;nombreDeLaVista&gt;</a:t>
            </a:r>
            <a:r>
              <a:rPr b="0" i="0" lang="es-419" sz="21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b="0" i="0" sz="2100" u="none" cap="none" strike="noStrike">
              <a:solidFill>
                <a:srgbClr val="000000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381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Ten presente que la eliminación, mediante un script, será instantánea.</a:t>
            </a:r>
            <a:endParaRPr b="0" i="0" sz="2100" u="none" cap="none" strike="noStrike">
              <a:solidFill>
                <a:srgbClr val="1E1E1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7" name="Google Shape;477;p59"/>
          <p:cNvSpPr txBox="1"/>
          <p:nvPr/>
        </p:nvSpPr>
        <p:spPr>
          <a:xfrm>
            <a:off x="394825" y="4158000"/>
            <a:ext cx="8354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419" sz="21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s-419" sz="21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DROP VIEW</a:t>
            </a:r>
            <a:r>
              <a:rPr b="0" i="0" lang="es-419" sz="21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vista_productos;</a:t>
            </a:r>
            <a:endParaRPr b="0" i="0" sz="21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60"/>
          <p:cNvSpPr txBox="1"/>
          <p:nvPr/>
        </p:nvSpPr>
        <p:spPr>
          <a:xfrm>
            <a:off x="335600" y="2520825"/>
            <a:ext cx="8543700" cy="7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PRÁCTICAS CON VISTAS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83" name="Google Shape;483;p60"/>
          <p:cNvSpPr txBox="1"/>
          <p:nvPr/>
        </p:nvSpPr>
        <p:spPr>
          <a:xfrm>
            <a:off x="729300" y="3392050"/>
            <a:ext cx="7715100" cy="12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Desarrollar</a:t>
            </a:r>
            <a:r>
              <a:rPr lang="es-419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un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scripts SQL e</a:t>
            </a:r>
            <a:r>
              <a:rPr lang="es-419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implement</a:t>
            </a:r>
            <a:r>
              <a:rPr lang="es-419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ar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la creación de diferentes tipos de vistas.</a:t>
            </a:r>
            <a:endParaRPr b="0" i="0" sz="2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Tiempo estimado: 15 minutos</a:t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84" name="Google Shape;484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Google Shape;485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105164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61"/>
          <p:cNvSpPr txBox="1"/>
          <p:nvPr/>
        </p:nvSpPr>
        <p:spPr>
          <a:xfrm>
            <a:off x="340350" y="1199700"/>
            <a:ext cx="7700700" cy="30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Sobre el esquema gamers, crea las siguientes Vistas que: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89D2"/>
              </a:buClr>
              <a:buSzPts val="1800"/>
              <a:buFont typeface="Helvetica Neue Light"/>
              <a:buChar char="●"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Muestre first_name y last_name de los usuarios que tengan mail ‘webnode.com’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89D2"/>
              </a:buClr>
              <a:buSzPts val="1800"/>
              <a:buFont typeface="Helvetica Neue Light"/>
              <a:buChar char="●"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Muestre todos los datos de los juegos que han finalizado.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89D2"/>
              </a:buClr>
              <a:buSzPts val="1800"/>
              <a:buFont typeface="Helvetica Neue Light"/>
              <a:buChar char="●"/>
            </a:pPr>
            <a:r>
              <a:rPr i="1"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Muestre los distintos juegos que tuvieron una votacion mayor a 9.</a:t>
            </a:r>
            <a:endParaRPr b="0" i="1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89D2"/>
              </a:buClr>
              <a:buSzPts val="1800"/>
              <a:buFont typeface="Helvetica Neue Light"/>
              <a:buChar char="●"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Muestre</a:t>
            </a:r>
            <a:r>
              <a:rPr i="1"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nombre, apellido y mail de los usuarios que juegan al juego FIFA 22.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91" name="Google Shape;491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69475" y="299625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61"/>
          <p:cNvSpPr txBox="1"/>
          <p:nvPr/>
        </p:nvSpPr>
        <p:spPr>
          <a:xfrm>
            <a:off x="257775" y="356825"/>
            <a:ext cx="52767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27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PRÁCTICAS CON VISTAS</a:t>
            </a:r>
            <a:endParaRPr b="0" i="0" sz="27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94" name="Google Shape;494;p61"/>
          <p:cNvSpPr txBox="1"/>
          <p:nvPr/>
        </p:nvSpPr>
        <p:spPr>
          <a:xfrm>
            <a:off x="2690700" y="441287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Tiempo estimado: 15 minutos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MAPA DE CONCEPTOS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26" name="Google Shape;12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2"/>
          <p:cNvSpPr txBox="1"/>
          <p:nvPr/>
        </p:nvSpPr>
        <p:spPr>
          <a:xfrm>
            <a:off x="2776738" y="1880500"/>
            <a:ext cx="28047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-419" sz="4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¿PREGUNTAS?</a:t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Tiger Face on Apple iOS 12.2" id="500" name="Google Shape;500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5188" y="2089063"/>
            <a:ext cx="712075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63"/>
          <p:cNvSpPr txBox="1"/>
          <p:nvPr/>
        </p:nvSpPr>
        <p:spPr>
          <a:xfrm>
            <a:off x="1956450" y="1253075"/>
            <a:ext cx="5231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1" lang="es-419" sz="48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¡MUCHAS GRACIAS!</a:t>
            </a:r>
            <a:endParaRPr b="0" i="1" sz="48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06" name="Google Shape;506;p63"/>
          <p:cNvSpPr txBox="1"/>
          <p:nvPr/>
        </p:nvSpPr>
        <p:spPr>
          <a:xfrm>
            <a:off x="1444475" y="2242175"/>
            <a:ext cx="6467100" cy="27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419" sz="22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Resumen de lo visto en clase hoy: </a:t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318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200"/>
              <a:buFont typeface="Helvetica Neue Light"/>
              <a:buChar char="-"/>
            </a:pPr>
            <a:r>
              <a:rPr b="0" i="1" lang="es-419" sz="22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Vistas, definición y objetivos.</a:t>
            </a:r>
            <a:endParaRPr b="0" i="1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318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200"/>
              <a:buFont typeface="Helvetica Neue Light"/>
              <a:buChar char="-"/>
            </a:pPr>
            <a:r>
              <a:rPr b="0" i="1" lang="es-419" sz="22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Ventajas y desventajas de cada tipo de vista.</a:t>
            </a:r>
            <a:endParaRPr b="0" i="1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4"/>
          <p:cNvSpPr txBox="1"/>
          <p:nvPr/>
        </p:nvSpPr>
        <p:spPr>
          <a:xfrm>
            <a:off x="2110051" y="2409500"/>
            <a:ext cx="49239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OPINA Y VALORA ESTA CLASE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Dizzy on Apple iOS 12.2" id="512" name="Google Shape;512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68425" y="1602350"/>
            <a:ext cx="807150" cy="8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5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#DEMOCRATIZANDOLAEDUCACIÓN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18" name="Google Shape;518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ctrTitle"/>
          </p:nvPr>
        </p:nvSpPr>
        <p:spPr>
          <a:xfrm>
            <a:off x="176575" y="199288"/>
            <a:ext cx="75528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rPr i="1" lang="es-419" sz="2000">
                <a:latin typeface="Anton"/>
                <a:ea typeface="Anton"/>
                <a:cs typeface="Anton"/>
                <a:sym typeface="Anton"/>
              </a:rPr>
              <a:t>MAPA DE CONCEPTOS CLASE 9</a:t>
            </a:r>
            <a:endParaRPr i="1" sz="2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32" name="Google Shape;13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23862" y="90575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/>
          <p:nvPr/>
        </p:nvSpPr>
        <p:spPr>
          <a:xfrm>
            <a:off x="295984" y="2692053"/>
            <a:ext cx="1452900" cy="602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1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VISTAS</a:t>
            </a:r>
            <a:endParaRPr b="0" i="0" sz="11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3271363" y="1705575"/>
            <a:ext cx="1657800" cy="6024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100" u="none" cap="none" strike="noStrike">
                <a:solidFill>
                  <a:srgbClr val="22222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TIPOS DE VISTAS</a:t>
            </a:r>
            <a:endParaRPr b="0" i="0" sz="1100" u="none" cap="none" strike="noStrike">
              <a:solidFill>
                <a:srgbClr val="22222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36" name="Google Shape;136;p18"/>
          <p:cNvCxnSpPr>
            <a:stCxn id="134" idx="3"/>
            <a:endCxn id="135" idx="1"/>
          </p:cNvCxnSpPr>
          <p:nvPr/>
        </p:nvCxnSpPr>
        <p:spPr>
          <a:xfrm flipH="1" rot="10800000">
            <a:off x="1748884" y="2006853"/>
            <a:ext cx="1522500" cy="9864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37" name="Google Shape;137;p18"/>
          <p:cNvSpPr/>
          <p:nvPr/>
        </p:nvSpPr>
        <p:spPr>
          <a:xfrm>
            <a:off x="6855988" y="2785080"/>
            <a:ext cx="1657800" cy="6024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100" u="none" cap="none" strike="noStrike">
                <a:solidFill>
                  <a:srgbClr val="22222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CREACIÓN, ACTUALIZACIÓN</a:t>
            </a:r>
            <a:endParaRPr b="0" i="0" sz="1100" u="none" cap="none" strike="noStrike">
              <a:solidFill>
                <a:srgbClr val="22222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8" name="Google Shape;138;p18"/>
          <p:cNvSpPr/>
          <p:nvPr/>
        </p:nvSpPr>
        <p:spPr>
          <a:xfrm>
            <a:off x="6855988" y="916811"/>
            <a:ext cx="1657800" cy="6024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100" u="none" cap="none" strike="noStrike">
                <a:solidFill>
                  <a:srgbClr val="22222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DEFINICIÓN</a:t>
            </a:r>
            <a:endParaRPr b="0" i="0" sz="1100" u="none" cap="none" strike="noStrike">
              <a:solidFill>
                <a:srgbClr val="22222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9" name="Google Shape;139;p18"/>
          <p:cNvSpPr/>
          <p:nvPr/>
        </p:nvSpPr>
        <p:spPr>
          <a:xfrm>
            <a:off x="6855988" y="1705573"/>
            <a:ext cx="1657800" cy="6024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100" u="none" cap="none" strike="noStrike">
                <a:solidFill>
                  <a:srgbClr val="22222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OBJETIVOS</a:t>
            </a:r>
            <a:endParaRPr b="0" i="0" sz="1100" u="none" cap="none" strike="noStrike">
              <a:solidFill>
                <a:srgbClr val="22222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6855988" y="3571692"/>
            <a:ext cx="1657800" cy="6024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100" u="none" cap="none" strike="noStrike">
                <a:solidFill>
                  <a:srgbClr val="22222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ELIMINACIÓN</a:t>
            </a:r>
            <a:endParaRPr b="0" i="0" sz="1100" u="none" cap="none" strike="noStrike">
              <a:solidFill>
                <a:srgbClr val="22222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41" name="Google Shape;141;p18"/>
          <p:cNvCxnSpPr>
            <a:stCxn id="135" idx="0"/>
            <a:endCxn id="138" idx="1"/>
          </p:cNvCxnSpPr>
          <p:nvPr/>
        </p:nvCxnSpPr>
        <p:spPr>
          <a:xfrm rot="-5400000">
            <a:off x="5234413" y="83925"/>
            <a:ext cx="487500" cy="2755800"/>
          </a:xfrm>
          <a:prstGeom prst="bentConnector2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42" name="Google Shape;142;p18"/>
          <p:cNvCxnSpPr>
            <a:stCxn id="135" idx="2"/>
            <a:endCxn id="140" idx="1"/>
          </p:cNvCxnSpPr>
          <p:nvPr/>
        </p:nvCxnSpPr>
        <p:spPr>
          <a:xfrm flipH="1" rot="-5400000">
            <a:off x="4695763" y="1712475"/>
            <a:ext cx="1564800" cy="2755800"/>
          </a:xfrm>
          <a:prstGeom prst="bentConnector2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43" name="Google Shape;143;p18"/>
          <p:cNvCxnSpPr>
            <a:stCxn id="135" idx="3"/>
            <a:endCxn id="139" idx="1"/>
          </p:cNvCxnSpPr>
          <p:nvPr/>
        </p:nvCxnSpPr>
        <p:spPr>
          <a:xfrm>
            <a:off x="4929163" y="2006775"/>
            <a:ext cx="1926900" cy="6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44" name="Google Shape;144;p18"/>
          <p:cNvCxnSpPr>
            <a:stCxn id="135" idx="2"/>
            <a:endCxn id="137" idx="1"/>
          </p:cNvCxnSpPr>
          <p:nvPr/>
        </p:nvCxnSpPr>
        <p:spPr>
          <a:xfrm flipH="1" rot="-5400000">
            <a:off x="5089063" y="1319175"/>
            <a:ext cx="778200" cy="2755800"/>
          </a:xfrm>
          <a:prstGeom prst="bentConnector2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/>
        </p:nvSpPr>
        <p:spPr>
          <a:xfrm>
            <a:off x="2187450" y="1848600"/>
            <a:ext cx="480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VISTAS, DEFINICIÓN Y OBJETOS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/>
        </p:nvSpPr>
        <p:spPr>
          <a:xfrm>
            <a:off x="1060199" y="2077193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CONCEPTO GENERAL</a:t>
            </a:r>
            <a:endParaRPr b="0" i="1" sz="36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55" name="Google Shape;15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/>
        </p:nvSpPr>
        <p:spPr>
          <a:xfrm>
            <a:off x="852150" y="1810650"/>
            <a:ext cx="74397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Tal como mencionamos algunas clases atrás, una </a:t>
            </a:r>
            <a:r>
              <a:rPr b="1" i="0" lang="es-419" sz="21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Vista SQL</a:t>
            </a:r>
            <a:r>
              <a:rPr b="0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es básicamente una </a:t>
            </a:r>
            <a:r>
              <a:rPr b="1" i="0" lang="es-419" sz="21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tabla virtual que se genera a partir de la ejecución de una o más consultas SQL</a:t>
            </a:r>
            <a:r>
              <a:rPr b="0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aplicada sobre una o más tablas.</a:t>
            </a:r>
            <a:endParaRPr b="0" i="0" sz="21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1" name="Google Shape;161;p21"/>
          <p:cNvSpPr txBox="1"/>
          <p:nvPr/>
        </p:nvSpPr>
        <p:spPr>
          <a:xfrm>
            <a:off x="1738950" y="466075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DEFINICIÓN DE VISTAS SQL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62" name="Google Shape;16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