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y="5143500" cx="9144000"/>
  <p:notesSz cx="6858000" cy="9144000"/>
  <p:embeddedFontLst>
    <p:embeddedFont>
      <p:font typeface="Anton"/>
      <p:regular r:id="rId50"/>
    </p:embeddedFont>
    <p:embeddedFont>
      <p:font typeface="Lato"/>
      <p:regular r:id="rId51"/>
      <p:bold r:id="rId52"/>
      <p:italic r:id="rId53"/>
      <p:boldItalic r:id="rId54"/>
    </p:embeddedFont>
    <p:embeddedFont>
      <p:font typeface="Helvetica Neue"/>
      <p:regular r:id="rId55"/>
      <p:bold r:id="rId56"/>
      <p:italic r:id="rId57"/>
      <p:boldItalic r:id="rId58"/>
    </p:embeddedFont>
    <p:embeddedFont>
      <p:font typeface="Helvetica Neue Light"/>
      <p:regular r:id="rId59"/>
      <p:bold r:id="rId60"/>
      <p:italic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B87BCA0-A689-4CED-8312-137B45A19372}">
  <a:tblStyle styleId="{CB87BCA0-A689-4CED-8312-137B45A1937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HelveticaNeueLight-boldItalic.fntdata"/><Relationship Id="rId61" Type="http://schemas.openxmlformats.org/officeDocument/2006/relationships/font" Target="fonts/HelveticaNeueLight-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HelveticaNeueLight-bold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Lato-regular.fntdata"/><Relationship Id="rId50" Type="http://schemas.openxmlformats.org/officeDocument/2006/relationships/font" Target="fonts/Anton-regular.fntdata"/><Relationship Id="rId53" Type="http://schemas.openxmlformats.org/officeDocument/2006/relationships/font" Target="fonts/Lato-italic.fntdata"/><Relationship Id="rId52" Type="http://schemas.openxmlformats.org/officeDocument/2006/relationships/font" Target="fonts/Lato-bold.fntdata"/><Relationship Id="rId11" Type="http://schemas.openxmlformats.org/officeDocument/2006/relationships/slide" Target="slides/slide5.xml"/><Relationship Id="rId55" Type="http://schemas.openxmlformats.org/officeDocument/2006/relationships/font" Target="fonts/HelveticaNeue-regular.fntdata"/><Relationship Id="rId10" Type="http://schemas.openxmlformats.org/officeDocument/2006/relationships/slide" Target="slides/slide4.xml"/><Relationship Id="rId54" Type="http://schemas.openxmlformats.org/officeDocument/2006/relationships/font" Target="fonts/Lato-boldItalic.fntdata"/><Relationship Id="rId13" Type="http://schemas.openxmlformats.org/officeDocument/2006/relationships/slide" Target="slides/slide7.xml"/><Relationship Id="rId57" Type="http://schemas.openxmlformats.org/officeDocument/2006/relationships/font" Target="fonts/HelveticaNeue-italic.fntdata"/><Relationship Id="rId12" Type="http://schemas.openxmlformats.org/officeDocument/2006/relationships/slide" Target="slides/slide6.xml"/><Relationship Id="rId56" Type="http://schemas.openxmlformats.org/officeDocument/2006/relationships/font" Target="fonts/HelveticaNeue-bold.fntdata"/><Relationship Id="rId15" Type="http://schemas.openxmlformats.org/officeDocument/2006/relationships/slide" Target="slides/slide9.xml"/><Relationship Id="rId59" Type="http://schemas.openxmlformats.org/officeDocument/2006/relationships/font" Target="fonts/HelveticaNeueLight-regular.fntdata"/><Relationship Id="rId14" Type="http://schemas.openxmlformats.org/officeDocument/2006/relationships/slide" Target="slides/slide8.xml"/><Relationship Id="rId58" Type="http://schemas.openxmlformats.org/officeDocument/2006/relationships/font" Target="fonts/HelveticaNeue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68d7a0a6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1068d7a0a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68d7a0a6d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1068d7a0a6d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68d7a0a6d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1068d7a0a6d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68d7a0a6d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1068d7a0a6d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55a3bb5c4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1055a3bb5c4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68d7a0a6d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1068d7a0a6d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1a410eeb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21a410eeb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68d7a0a6d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1068d7a0a6d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068d7a0a6d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1068d7a0a6d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068d7a0a6d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1068d7a0a6d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68d7a0a6d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1068d7a0a6d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68d7a0a6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g1068d7a0a6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068d7a0a6d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1068d7a0a6d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068d7a0a6d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1068d7a0a6d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068d7a0a6d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1068d7a0a6d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068d7a0a6d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1068d7a0a6d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068d7a0a6d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g1068d7a0a6d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068d7a0a6d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g1068d7a0a6d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068d7a0a6d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g1068d7a0a6d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068d7a0a6d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1068d7a0a6d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068d7a0a6d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g1068d7a0a6d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1b2b49e658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g21b2b49e658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68d7a0a6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1068d7a0a6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1b2b49e658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g21b2b49e658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1b2b49e658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g21b2b49e658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1b2b49e658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g21b2b49e65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1b2b49e658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g21b2b49e658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b2b49e658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g21b2b49e658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1b2b49e658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g21b2b49e658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068d7a0a6d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g1068d7a0a6d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068d7a0a6d_0_3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g1068d7a0a6d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068d7a0a6d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g1068d7a0a6d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068d7a0a6d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Google Shape;362;g1068d7a0a6d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68d7a0a6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1068d7a0a6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068d7a0a6d_0_4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" name="Google Shape;375;g1068d7a0a6d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068d7a0a6d_0_4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g1068d7a0a6d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068d7a0a6d_0_4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" name="Google Shape;387;g1068d7a0a6d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068d7a0a6d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g1068d7a0a6d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68d7a0a6d_0_1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1068d7a0a6d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68d7a0a6d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1068d7a0a6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68d7a0a6d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1068d7a0a6d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68d7a0a6d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1068d7a0a6d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68d7a0a6d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1068d7a0a6d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7.png"/><Relationship Id="rId5" Type="http://schemas.openxmlformats.org/officeDocument/2006/relationships/image" Target="../media/image4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26.png"/><Relationship Id="rId5" Type="http://schemas.openxmlformats.org/officeDocument/2006/relationships/hyperlink" Target="https://es.wikipedia.org/wiki/Prototipado_en_pape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4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0.png"/><Relationship Id="rId4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Relationship Id="rId4" Type="http://schemas.openxmlformats.org/officeDocument/2006/relationships/hyperlink" Target="https://docs.google.com/spreadsheets/d/1seyWKECggEjNx0Q9TVkjxCdQBUeR8z8D/edit?usp=share_link&amp;ouid=108260857507189679614&amp;rtpof=true&amp;sd=true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Relationship Id="rId4" Type="http://schemas.openxmlformats.org/officeDocument/2006/relationships/image" Target="../media/image3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dev.mysql.com/doc/sakila/en/" TargetMode="External"/><Relationship Id="rId4" Type="http://schemas.openxmlformats.org/officeDocument/2006/relationships/hyperlink" Target="https://dev.mysql.com/doc/employee/en/" TargetMode="External"/><Relationship Id="rId10" Type="http://schemas.openxmlformats.org/officeDocument/2006/relationships/image" Target="../media/image46.png"/><Relationship Id="rId9" Type="http://schemas.openxmlformats.org/officeDocument/2006/relationships/image" Target="../media/image48.png"/><Relationship Id="rId5" Type="http://schemas.openxmlformats.org/officeDocument/2006/relationships/hyperlink" Target="https://dev.mysql.com/doc/airportdb/en/" TargetMode="External"/><Relationship Id="rId6" Type="http://schemas.openxmlformats.org/officeDocument/2006/relationships/hyperlink" Target="https://docs.microsoft.com/en-us/sql/samples/adventureworks-install-configure?view=sql-server-ver15&amp;tabs=ssms" TargetMode="External"/><Relationship Id="rId7" Type="http://schemas.openxmlformats.org/officeDocument/2006/relationships/image" Target="../media/image2.png"/><Relationship Id="rId8" Type="http://schemas.openxmlformats.org/officeDocument/2006/relationships/image" Target="../media/image4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0.png"/><Relationship Id="rId4" Type="http://schemas.openxmlformats.org/officeDocument/2006/relationships/image" Target="../media/image3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0.png"/><Relationship Id="rId4" Type="http://schemas.openxmlformats.org/officeDocument/2006/relationships/image" Target="../media/image3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830900" y="2033775"/>
            <a:ext cx="54822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Workshop DDL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93150" y="1611525"/>
            <a:ext cx="8357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i="0" lang="es-419" sz="2000" u="none" cap="none" strike="noStrike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Clase 10. </a:t>
            </a:r>
            <a:r>
              <a:rPr b="0" i="0" lang="es-419" sz="2000" u="none" cap="none" strike="noStrike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SQL</a:t>
            </a:r>
            <a:endParaRPr b="0" i="0" sz="1400" u="none" cap="none" strike="noStrike"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/>
          <p:nvPr/>
        </p:nvSpPr>
        <p:spPr>
          <a:xfrm>
            <a:off x="5651650" y="125"/>
            <a:ext cx="3492300" cy="51435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2"/>
          <p:cNvSpPr txBox="1"/>
          <p:nvPr/>
        </p:nvSpPr>
        <p:spPr>
          <a:xfrm>
            <a:off x="5916925" y="1089448"/>
            <a:ext cx="3039600" cy="46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es-419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s-419"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0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s-419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GAME</a:t>
            </a:r>
            <a:r>
              <a:rPr lang="es-419"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0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WHERE </a:t>
            </a:r>
            <a:r>
              <a:rPr lang="es-419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id_level</a:t>
            </a:r>
            <a:r>
              <a:rPr lang="es-419"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IN   </a:t>
            </a:r>
            <a:endParaRPr sz="20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419"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endParaRPr sz="20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MAX</a:t>
            </a:r>
            <a:r>
              <a:rPr lang="es-419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(id_level)</a:t>
            </a:r>
            <a:r>
              <a:rPr lang="es-419"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0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FROM </a:t>
            </a:r>
            <a:r>
              <a:rPr lang="es-419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LEVEL_GAME);</a:t>
            </a:r>
            <a:endParaRPr sz="2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900"/>
              </a:spcBef>
              <a:spcAft>
                <a:spcPts val="19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32" name="Google Shape;13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 txBox="1"/>
          <p:nvPr/>
        </p:nvSpPr>
        <p:spPr>
          <a:xfrm>
            <a:off x="0" y="169350"/>
            <a:ext cx="57057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28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CLASE 05 - CONSULTAS Y SUBCONSULTAS SQL</a:t>
            </a:r>
            <a:endParaRPr b="0" i="0" sz="28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34" name="Google Shape;134;p22"/>
          <p:cNvSpPr txBox="1"/>
          <p:nvPr/>
        </p:nvSpPr>
        <p:spPr>
          <a:xfrm>
            <a:off x="257775" y="1281425"/>
            <a:ext cx="5832600" cy="30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6FFCA"/>
              </a:buClr>
              <a:buSzPts val="1800"/>
              <a:buFont typeface="Helvetica Neue Light"/>
              <a:buChar char="●"/>
            </a:pPr>
            <a:r>
              <a:rPr b="1" lang="es-419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JOINS 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 tablas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6FFCA"/>
              </a:buClr>
              <a:buSzPts val="1800"/>
              <a:buFont typeface="Helvetica Neue Light"/>
              <a:buChar char="●"/>
            </a:pPr>
            <a:r>
              <a:rPr b="1" lang="es-419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Uniones 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 tablas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6FFCA"/>
              </a:buClr>
              <a:buSzPts val="1800"/>
              <a:buFont typeface="Helvetica Neue Light"/>
              <a:buChar char="●"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Filtro usando </a:t>
            </a:r>
            <a:r>
              <a:rPr b="1" lang="es-419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LIKE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6FFCA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Reconocimos una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Subconsulta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 sus tipos.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A6FFCA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Implementamos diferentes variantes de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Subconsultas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/>
          <p:nvPr/>
        </p:nvSpPr>
        <p:spPr>
          <a:xfrm>
            <a:off x="0" y="1066925"/>
            <a:ext cx="3291300" cy="40767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3"/>
          <p:cNvSpPr txBox="1"/>
          <p:nvPr/>
        </p:nvSpPr>
        <p:spPr>
          <a:xfrm>
            <a:off x="269475" y="122500"/>
            <a:ext cx="62682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30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CLASE 06 - SUBLENGUAJE DDL</a:t>
            </a:r>
            <a:endParaRPr b="0" i="0" sz="30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42" name="Google Shape;142;p23"/>
          <p:cNvSpPr txBox="1"/>
          <p:nvPr/>
        </p:nvSpPr>
        <p:spPr>
          <a:xfrm>
            <a:off x="3443775" y="1123500"/>
            <a:ext cx="5633100" cy="3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6FFCA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Creamos tablas con la sentencia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TABLE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6FFCA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Definimos sus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Campos y Valores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6FFCA"/>
              </a:buClr>
              <a:buSzPts val="1800"/>
              <a:buFont typeface="Helvetica Neue Light"/>
              <a:buChar char="●"/>
            </a:pP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Modificamos Tablas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integrando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MODIFY, ADD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6FFCA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Eliminamos registros usando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DROP TABLE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6FFCA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Eliminamos una tabla mediante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TRUNCATE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6FFCA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Conocimos las 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Funciones Escalares</a:t>
            </a:r>
            <a:r>
              <a:rPr lang="es-419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puntualmente las funciones integradas de transformacion.</a:t>
            </a:r>
            <a:endParaRPr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3" name="Google Shape;143;p23"/>
          <p:cNvSpPr txBox="1"/>
          <p:nvPr/>
        </p:nvSpPr>
        <p:spPr>
          <a:xfrm>
            <a:off x="28650" y="1255350"/>
            <a:ext cx="3262500" cy="3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ALTER TABLE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troops</a:t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TRUNCATE TABLE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troops</a:t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DROP TABLE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troops</a:t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900"/>
              </a:spcBef>
              <a:spcAft>
                <a:spcPts val="19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/>
          <p:nvPr/>
        </p:nvSpPr>
        <p:spPr>
          <a:xfrm>
            <a:off x="6023475" y="125"/>
            <a:ext cx="3120600" cy="51435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4"/>
          <p:cNvSpPr txBox="1"/>
          <p:nvPr/>
        </p:nvSpPr>
        <p:spPr>
          <a:xfrm>
            <a:off x="220575" y="122500"/>
            <a:ext cx="56004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30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CLASE 07 - OBJETOS DE UNA BASE DE DATOS</a:t>
            </a:r>
            <a:endParaRPr b="0" i="0" sz="30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51" name="Google Shape;151;p24"/>
          <p:cNvSpPr txBox="1"/>
          <p:nvPr/>
        </p:nvSpPr>
        <p:spPr>
          <a:xfrm>
            <a:off x="257775" y="1199700"/>
            <a:ext cx="5526000" cy="3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6FFCA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Repasamos los diferentes objetos de una </a:t>
            </a:r>
            <a:r>
              <a:rPr b="1" lang="es-419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○"/>
            </a:pP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Tablas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○"/>
            </a:pP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Vistas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○"/>
            </a:pP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Stored Procedures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○"/>
            </a:pP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Functions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6FFCA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Analizamos sus propiedades y otras herramientas de trabajo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3281" y="356826"/>
            <a:ext cx="3013524" cy="4157450"/>
          </a:xfrm>
          <a:prstGeom prst="rect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5"/>
          <p:cNvSpPr txBox="1"/>
          <p:nvPr/>
        </p:nvSpPr>
        <p:spPr>
          <a:xfrm>
            <a:off x="257775" y="356825"/>
            <a:ext cx="51447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30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CLASE 08 - TABLAS</a:t>
            </a:r>
            <a:endParaRPr b="0" i="0" sz="30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59" name="Google Shape;159;p25"/>
          <p:cNvSpPr txBox="1"/>
          <p:nvPr/>
        </p:nvSpPr>
        <p:spPr>
          <a:xfrm>
            <a:off x="2877425" y="1199700"/>
            <a:ext cx="6029400" cy="3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6FFCA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nalizamos los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diferentes tipos de Tablas</a:t>
            </a:r>
            <a:r>
              <a:rPr b="1" lang="es-419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 Hecho</a:t>
            </a:r>
            <a:r>
              <a:rPr b="1" lang="es-419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Transaccionales</a:t>
            </a:r>
            <a:r>
              <a:rPr b="1" lang="es-419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y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Dimensionales)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6FFCA"/>
              </a:buClr>
              <a:buSzPts val="1800"/>
              <a:buFont typeface="Helvetica Neue Light"/>
              <a:buChar char="●"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Trabajamos sobre conceptos de Alteraciones de tablas utilizando la sentencia </a:t>
            </a:r>
            <a:r>
              <a:rPr b="1" lang="es-419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ALTER TABLE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6FFCA"/>
              </a:buClr>
              <a:buSzPts val="1800"/>
              <a:buFont typeface="Helvetica Neue Light"/>
              <a:buChar char="●"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Repasamos y creamos diferentes tipos de claves: 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primarias, foraneas, indices, candidatas, concatenadas.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6FFCA"/>
              </a:buClr>
              <a:buSzPts val="1800"/>
              <a:buFont typeface="Helvetica Neue"/>
              <a:buChar char="●"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Identificamos los </a:t>
            </a:r>
            <a:r>
              <a:rPr b="1" lang="es-419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diferentes tipos de relaciones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60" name="Google Shape;16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775" y="1123500"/>
            <a:ext cx="2272876" cy="2272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6"/>
          <p:cNvSpPr txBox="1"/>
          <p:nvPr/>
        </p:nvSpPr>
        <p:spPr>
          <a:xfrm>
            <a:off x="257775" y="356825"/>
            <a:ext cx="51447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30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CLASE 09 - VISTAS</a:t>
            </a:r>
            <a:endParaRPr b="0" i="0" sz="30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67" name="Google Shape;167;p26"/>
          <p:cNvSpPr txBox="1"/>
          <p:nvPr/>
        </p:nvSpPr>
        <p:spPr>
          <a:xfrm>
            <a:off x="2725025" y="1123500"/>
            <a:ext cx="6144600" cy="3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6FFCA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Repasamos los conceptos generales de las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Vistas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6FFCA"/>
              </a:buClr>
              <a:buSzPts val="1800"/>
              <a:buFont typeface="Helvetica Neue"/>
              <a:buChar char="●"/>
            </a:pP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Creamos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Vistas (CREATE VIEW).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6FFCA"/>
              </a:buClr>
              <a:buSzPts val="1800"/>
              <a:buFont typeface="Helvetica Neue"/>
              <a:buChar char="●"/>
            </a:pP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Modificamos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Vistas (ALTER VIEW).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6FFCA"/>
              </a:buClr>
              <a:buSzPts val="1800"/>
              <a:buFont typeface="Helvetica Neue Light"/>
              <a:buChar char="●"/>
            </a:pPr>
            <a:r>
              <a:rPr b="1" lang="es-419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Eliminamos 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Vistas (DROP VIEW).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6FFCA"/>
              </a:buClr>
              <a:buSzPts val="1800"/>
              <a:buFont typeface="Helvetica Neue Light"/>
              <a:buChar char="●"/>
            </a:pPr>
            <a:r>
              <a:rPr lang="es-419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Aprendimos la importancia de </a:t>
            </a:r>
            <a:r>
              <a:rPr b="1" lang="es-419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StackOverflow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6FFCA"/>
              </a:buClr>
              <a:buSzPts val="1800"/>
              <a:buFont typeface="Helvetica Neue Light"/>
              <a:buChar char="●"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Ejemplificamos cómo se usan las </a:t>
            </a:r>
            <a:r>
              <a:rPr b="1" lang="es-419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métricas de Startup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68" name="Google Shape;168;p26"/>
          <p:cNvGrpSpPr/>
          <p:nvPr/>
        </p:nvGrpSpPr>
        <p:grpSpPr>
          <a:xfrm>
            <a:off x="257775" y="1123500"/>
            <a:ext cx="2028201" cy="1846775"/>
            <a:chOff x="257775" y="1123500"/>
            <a:chExt cx="2028201" cy="1846775"/>
          </a:xfrm>
        </p:grpSpPr>
        <p:pic>
          <p:nvPicPr>
            <p:cNvPr id="169" name="Google Shape;169;p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57775" y="1123500"/>
              <a:ext cx="1690625" cy="1690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0" name="Google Shape;170;p2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444276" y="2128575"/>
              <a:ext cx="841700" cy="8417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/>
        </p:nvSpPr>
        <p:spPr>
          <a:xfrm>
            <a:off x="1188500" y="324200"/>
            <a:ext cx="6621600" cy="15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i="1" lang="es-419" sz="3000">
                <a:solidFill>
                  <a:srgbClr val="EEFF41"/>
                </a:solidFill>
                <a:latin typeface="Anton"/>
                <a:ea typeface="Anton"/>
                <a:cs typeface="Anton"/>
                <a:sym typeface="Anton"/>
              </a:rPr>
              <a:t>EVALUACIÓN</a:t>
            </a:r>
            <a:r>
              <a:rPr i="1" lang="es-419" sz="3000">
                <a:solidFill>
                  <a:srgbClr val="EEFF41"/>
                </a:solidFill>
                <a:latin typeface="Anton"/>
                <a:ea typeface="Anton"/>
                <a:cs typeface="Anton"/>
                <a:sym typeface="Anton"/>
              </a:rPr>
              <a:t> DE NIVEL DEL CURSO</a:t>
            </a:r>
            <a:endParaRPr i="1" sz="20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6" name="Google Shape;176;p27"/>
          <p:cNvSpPr txBox="1"/>
          <p:nvPr/>
        </p:nvSpPr>
        <p:spPr>
          <a:xfrm>
            <a:off x="1171350" y="1812875"/>
            <a:ext cx="68013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2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Objetivo: Poner en un puntaje del 1 al 10</a:t>
            </a:r>
            <a:r>
              <a:rPr i="1" lang="es-419" sz="2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0</a:t>
            </a:r>
            <a:r>
              <a:rPr i="1" lang="es-419" sz="2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el nivel del curso. El objetivo va a ser superarlo al final de la cursada.</a:t>
            </a:r>
            <a:endParaRPr i="1" sz="20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2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Formato: Multiple Choice</a:t>
            </a:r>
            <a:endParaRPr i="1" sz="20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2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Cantidad de preguntas: 25</a:t>
            </a:r>
            <a:endParaRPr i="1" sz="20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2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Tiempo para resolver: 15 minutos</a:t>
            </a:r>
            <a:endParaRPr i="1" sz="20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/>
        </p:nvSpPr>
        <p:spPr>
          <a:xfrm>
            <a:off x="2657700" y="2394100"/>
            <a:ext cx="38286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s-419" sz="6000" u="none" cap="none" strike="noStrike">
                <a:solidFill>
                  <a:srgbClr val="E8E7E3"/>
                </a:solidFill>
                <a:latin typeface="Arial"/>
                <a:ea typeface="Arial"/>
                <a:cs typeface="Arial"/>
                <a:sym typeface="Arial"/>
              </a:rPr>
              <a:t>☕ </a:t>
            </a:r>
            <a:endParaRPr b="0" i="0" sz="6000" u="none" cap="none" strike="noStrike">
              <a:solidFill>
                <a:srgbClr val="E8E7E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1" lang="es-419" sz="6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BREAK</a:t>
            </a:r>
            <a:endParaRPr b="0" i="1" sz="6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21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¡5/10 MINUTOS Y VOLVEMOS!</a:t>
            </a:r>
            <a:endParaRPr b="0" i="0" sz="21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9"/>
          <p:cNvSpPr txBox="1"/>
          <p:nvPr/>
        </p:nvSpPr>
        <p:spPr>
          <a:xfrm>
            <a:off x="218425" y="2229600"/>
            <a:ext cx="8707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PRIMERA ENTREGA DEL PROYECTO FINAL 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88" name="Google Shape;188;p29"/>
          <p:cNvSpPr txBox="1"/>
          <p:nvPr/>
        </p:nvSpPr>
        <p:spPr>
          <a:xfrm>
            <a:off x="938125" y="3076800"/>
            <a:ext cx="7267800" cy="12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Deberás entregar los avances correspondiente a la primera entrega de tu proyecto final.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89" name="Google Shape;189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708249"/>
            <a:ext cx="1379450" cy="137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9"/>
          <p:cNvSpPr/>
          <p:nvPr/>
        </p:nvSpPr>
        <p:spPr>
          <a:xfrm>
            <a:off x="4823975" y="733825"/>
            <a:ext cx="381900" cy="381900"/>
          </a:xfrm>
          <a:prstGeom prst="ellipse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419" sz="1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b="1" i="0" sz="1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6" name="Google Shape;196;p30"/>
          <p:cNvGraphicFramePr/>
          <p:nvPr/>
        </p:nvGraphicFramePr>
        <p:xfrm>
          <a:off x="153250" y="1070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{CB87BCA0-A689-4CED-8312-137B45A19372}</a:tableStyleId>
              </a:tblPr>
              <a:tblGrid>
                <a:gridCol w="2945825"/>
                <a:gridCol w="3822275"/>
                <a:gridCol w="2069375"/>
              </a:tblGrid>
              <a:tr h="657325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i="1" lang="es-419" sz="2200" u="none" cap="none" strike="noStrike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PRIMERA ENTREGA DEL PROYECTO FINAL</a:t>
                      </a:r>
                      <a:endParaRPr i="1" sz="2400" u="none" cap="none" strike="noStrike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162000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FF00"/>
                    </a:solidFill>
                  </a:tcPr>
                </a:tc>
                <a:tc hMerge="1"/>
                <a:tc hMerge="1"/>
              </a:tr>
              <a:tr h="12124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419" sz="16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Formato: </a:t>
                      </a:r>
                      <a:r>
                        <a:rPr lang="es-419" sz="16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Documento PDF con el nombre </a:t>
                      </a:r>
                      <a:r>
                        <a:rPr lang="es-419" sz="1600" u="none" cap="none" strike="noStrike">
                          <a:solidFill>
                            <a:schemeClr val="dk1"/>
                          </a:solidFill>
                          <a:highlight>
                            <a:srgbClr val="A6FFCA"/>
                          </a:highlight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“Entrega1+Apellido”</a:t>
                      </a:r>
                      <a:r>
                        <a:rPr lang="es-419" sz="16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. </a:t>
                      </a:r>
                      <a:endParaRPr sz="16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419" sz="16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Sugerencia: </a:t>
                      </a:r>
                      <a:r>
                        <a:rPr lang="es-419" sz="16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activar la posibilidad de realizar comentarios en el archivo que subis como Entrega.</a:t>
                      </a:r>
                      <a:endParaRPr sz="16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FF00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013475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419" sz="1700" u="none" cap="none" strike="noStrike">
                          <a:solidFill>
                            <a:schemeClr val="dk1"/>
                          </a:solidFill>
                        </a:rPr>
                        <a:t>&gt;&gt; </a:t>
                      </a:r>
                      <a:r>
                        <a:rPr b="1" lang="es-419" sz="16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 debe entregar:</a:t>
                      </a:r>
                      <a:endParaRPr b="1" sz="1600" u="none" cap="none" strike="noStrike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3302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 Light"/>
                        <a:buChar char="●"/>
                      </a:pPr>
                      <a:r>
                        <a:rPr lang="es-419" sz="16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Descripción de la </a:t>
                      </a:r>
                      <a:r>
                        <a:rPr b="1" lang="es-419" sz="16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temática de la base de datos</a:t>
                      </a:r>
                      <a:endParaRPr b="1" sz="1600" u="none" cap="none" strike="noStrike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3302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 Light"/>
                        <a:buChar char="●"/>
                      </a:pPr>
                      <a:r>
                        <a:rPr lang="es-419" sz="16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Diagramas de </a:t>
                      </a:r>
                      <a:r>
                        <a:rPr b="1" lang="es-419" sz="16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entidad relación</a:t>
                      </a:r>
                      <a:r>
                        <a:rPr lang="es-419" sz="16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de la base de datos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302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 Light"/>
                        <a:buChar char="●"/>
                      </a:pPr>
                      <a:r>
                        <a:rPr lang="es-419" sz="16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Listado de las </a:t>
                      </a:r>
                      <a:r>
                        <a:rPr b="1" lang="es-419" sz="16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tablas que comprenden la base de datos</a:t>
                      </a:r>
                      <a:r>
                        <a:rPr lang="es-419" sz="16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, con descripción de cada tabla, listado de campos, abreviaturas de nombres de campos, nombres completos de campos, tipos de datos, tipo de clave (</a:t>
                      </a:r>
                      <a:r>
                        <a:rPr i="1" lang="es-419" sz="16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foránea</a:t>
                      </a:r>
                      <a:r>
                        <a:rPr lang="es-419" sz="16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, </a:t>
                      </a:r>
                      <a:r>
                        <a:rPr i="1" lang="es-419" sz="16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primaria</a:t>
                      </a:r>
                      <a:r>
                        <a:rPr lang="es-419" sz="16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, </a:t>
                      </a:r>
                      <a:r>
                        <a:rPr i="1" lang="es-419" sz="16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índice(s)</a:t>
                      </a:r>
                      <a:r>
                        <a:rPr lang="es-419" sz="16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) 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419" sz="16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Un archivo </a:t>
                      </a:r>
                      <a:r>
                        <a:rPr b="1" lang="es-419" sz="16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.sql</a:t>
                      </a:r>
                      <a:r>
                        <a:rPr lang="es-419" sz="16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que contenga: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302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 Light"/>
                        <a:buChar char="●"/>
                      </a:pPr>
                      <a:r>
                        <a:rPr lang="es-419" sz="16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Script en SQL de creación de la base de datos y tablas. Este puede estar publicado en un repositorio github, con lo cual el documento pdf debe contener los links de las publicaciones. 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pic>
        <p:nvPicPr>
          <p:cNvPr id="197" name="Google Shape;197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62875" y="943300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0"/>
          <p:cNvSpPr/>
          <p:nvPr/>
        </p:nvSpPr>
        <p:spPr>
          <a:xfrm>
            <a:off x="8511150" y="875625"/>
            <a:ext cx="243300" cy="243300"/>
          </a:xfrm>
          <a:prstGeom prst="ellipse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s-419" sz="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b="1" i="0" sz="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1"/>
          <p:cNvSpPr txBox="1"/>
          <p:nvPr/>
        </p:nvSpPr>
        <p:spPr>
          <a:xfrm>
            <a:off x="257775" y="169300"/>
            <a:ext cx="69948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-419"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Ejemplo</a:t>
            </a:r>
            <a:r>
              <a:rPr i="1" lang="es-419"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 de</a:t>
            </a:r>
            <a:r>
              <a:rPr b="0" i="1" lang="es-419" sz="30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 consignas </a:t>
            </a:r>
            <a:r>
              <a:rPr i="1" lang="es-419"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para proyecto final</a:t>
            </a:r>
            <a:endParaRPr b="0" i="0" sz="30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05" name="Google Shape;205;p31"/>
          <p:cNvSpPr txBox="1"/>
          <p:nvPr/>
        </p:nvSpPr>
        <p:spPr>
          <a:xfrm>
            <a:off x="257775" y="879400"/>
            <a:ext cx="6485400" cy="39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A6FFCA"/>
              </a:buClr>
              <a:buSzPts val="1700"/>
              <a:buFont typeface="Helvetica Neue Light"/>
              <a:buChar char="●"/>
            </a:pPr>
            <a:r>
              <a:rPr b="0" i="0" lang="es-419" sz="15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Definir nuestro proyecto.</a:t>
            </a:r>
            <a:endParaRPr b="0" i="0" sz="1500" u="none" cap="none" strike="noStrike">
              <a:solidFill>
                <a:schemeClr val="dk1"/>
              </a:solidFill>
              <a:highlight>
                <a:srgbClr val="FF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6FFCA"/>
              </a:buClr>
              <a:buSzPts val="1700"/>
              <a:buFont typeface="Helvetica Neue"/>
              <a:buChar char="●"/>
            </a:pPr>
            <a:r>
              <a:rPr b="0" i="0" lang="es-419" sz="15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Armar el </a:t>
            </a:r>
            <a:r>
              <a:rPr b="1" i="0" lang="es-419" sz="15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Diagrama E-R</a:t>
            </a:r>
            <a:r>
              <a:rPr b="0" i="0" lang="es-419" sz="15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500" u="none" cap="none" strike="noStrike">
              <a:solidFill>
                <a:schemeClr val="dk1"/>
              </a:solidFill>
              <a:highlight>
                <a:srgbClr val="FF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6FFCA"/>
              </a:buClr>
              <a:buSzPts val="1700"/>
              <a:buFont typeface="Helvetica Neue"/>
              <a:buChar char="●"/>
            </a:pPr>
            <a:r>
              <a:rPr b="1" i="0" lang="es-419" sz="15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Definir las tablas</a:t>
            </a:r>
            <a:r>
              <a:rPr b="0" i="0" lang="es-419" sz="15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que contendrá (aplicando la normalización de datos).</a:t>
            </a:r>
            <a:endParaRPr b="0" i="0" sz="1300" u="none" cap="none" strike="noStrike">
              <a:solidFill>
                <a:schemeClr val="dk1"/>
              </a:solidFill>
              <a:highlight>
                <a:srgbClr val="FFFF00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6FFCA"/>
              </a:buClr>
              <a:buSzPts val="1900"/>
              <a:buFont typeface="Helvetica Neue"/>
              <a:buChar char="●"/>
            </a:pPr>
            <a:r>
              <a:rPr b="1" i="0" lang="es-419" sz="15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Crear las tablas</a:t>
            </a:r>
            <a:r>
              <a:rPr b="0" i="0" lang="es-419" sz="15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s-419" sz="15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estableciendo relaciones e índices </a:t>
            </a:r>
            <a:r>
              <a:rPr b="0" i="0" lang="es-419" sz="13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</a:t>
            </a:r>
            <a:r>
              <a:rPr b="0" i="1" lang="es-419" sz="13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CREATE TABLE</a:t>
            </a:r>
            <a:r>
              <a:rPr b="0" i="0" lang="es-419" sz="13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).</a:t>
            </a:r>
            <a:endParaRPr b="0" i="0" sz="1300" u="none" cap="none" strike="noStrike">
              <a:solidFill>
                <a:schemeClr val="dk1"/>
              </a:solidFill>
              <a:highlight>
                <a:srgbClr val="FF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6FFCA"/>
              </a:buClr>
              <a:buSzPts val="1900"/>
              <a:buFont typeface="Helvetica Neue"/>
              <a:buChar char="●"/>
            </a:pPr>
            <a:r>
              <a:rPr b="1" i="0" lang="es-419" sz="15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Cargar datos</a:t>
            </a:r>
            <a:r>
              <a:rPr b="0" i="0" lang="es-419" sz="15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s-419" sz="15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las tablas</a:t>
            </a:r>
            <a:endParaRPr b="0" i="0" sz="13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6FFCA"/>
              </a:buClr>
              <a:buSzPts val="1900"/>
              <a:buFont typeface="Helvetica Neue"/>
              <a:buChar char="●"/>
            </a:pPr>
            <a:r>
              <a:rPr b="1" i="0" lang="es-419" sz="15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Realizar</a:t>
            </a:r>
            <a:r>
              <a:rPr b="0" i="0" lang="es-419" sz="15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s-419" sz="15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consultas simples</a:t>
            </a:r>
            <a:r>
              <a:rPr b="0" i="0" lang="es-419" sz="15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 i="0" lang="es-419" sz="13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</a:t>
            </a:r>
            <a:r>
              <a:rPr b="0" i="1" lang="es-419" sz="13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WHERE, ORDER BY</a:t>
            </a:r>
            <a:r>
              <a:rPr b="0" i="0" lang="es-419" sz="13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).</a:t>
            </a:r>
            <a:endParaRPr b="0" i="0" sz="1300" u="none" cap="none" strike="noStrike">
              <a:solidFill>
                <a:schemeClr val="dk1"/>
              </a:solidFill>
              <a:highlight>
                <a:srgbClr val="00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6FFCA"/>
              </a:buClr>
              <a:buSzPts val="1900"/>
              <a:buFont typeface="Helvetica Neue"/>
              <a:buChar char="●"/>
            </a:pPr>
            <a:r>
              <a:rPr b="1" i="0" lang="es-419" sz="15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Realizar</a:t>
            </a:r>
            <a:r>
              <a:rPr b="0" i="0" lang="es-419" sz="15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s-419" sz="15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consultas complejas</a:t>
            </a:r>
            <a:r>
              <a:rPr b="0" i="0" lang="es-419" sz="15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 i="0" lang="es-419" sz="13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</a:t>
            </a:r>
            <a:r>
              <a:rPr b="0" i="1" lang="es-419" sz="13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GROUP BY, JOIN, UNION, Subconsultas</a:t>
            </a:r>
            <a:r>
              <a:rPr b="0" i="0" lang="es-419" sz="13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).</a:t>
            </a:r>
            <a:endParaRPr b="0" i="0" sz="1300" u="none" cap="none" strike="noStrike">
              <a:solidFill>
                <a:schemeClr val="dk1"/>
              </a:solidFill>
              <a:highlight>
                <a:srgbClr val="00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6FFCA"/>
              </a:buClr>
              <a:buSzPts val="1700"/>
              <a:buFont typeface="Helvetica Neue"/>
              <a:buChar char="●"/>
            </a:pPr>
            <a:r>
              <a:rPr b="1" i="0" lang="es-419" sz="15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Implementar al menos una función</a:t>
            </a:r>
            <a:r>
              <a:rPr b="0" i="0" lang="es-419" sz="15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500" u="none" cap="none" strike="noStrike">
              <a:solidFill>
                <a:schemeClr val="dk1"/>
              </a:solidFill>
              <a:highlight>
                <a:srgbClr val="00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6FFCA"/>
              </a:buClr>
              <a:buSzPts val="1900"/>
              <a:buFont typeface="Helvetica Neue"/>
              <a:buChar char="●"/>
            </a:pPr>
            <a:r>
              <a:rPr b="1" i="0" lang="es-419" sz="15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Crear dos Vistas</a:t>
            </a:r>
            <a:r>
              <a:rPr b="0" i="0" lang="es-419" sz="15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 datos </a:t>
            </a:r>
            <a:r>
              <a:rPr b="0" i="0" lang="es-419" sz="13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</a:t>
            </a:r>
            <a:r>
              <a:rPr b="0" i="1" lang="es-419" sz="13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CREATE VIEW</a:t>
            </a:r>
            <a:r>
              <a:rPr b="0" i="0" lang="es-419" sz="13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) - (</a:t>
            </a:r>
            <a:r>
              <a:rPr b="0" i="1" lang="es-419" sz="13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puede ser implementando funciones escalares y/o transformación</a:t>
            </a:r>
            <a:r>
              <a:rPr b="0" i="0" lang="es-419" sz="13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).</a:t>
            </a:r>
            <a:endParaRPr b="0" i="0" sz="1300" u="none" cap="none" strike="noStrike">
              <a:solidFill>
                <a:schemeClr val="dk1"/>
              </a:solidFill>
              <a:highlight>
                <a:srgbClr val="00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6FFCA"/>
              </a:buClr>
              <a:buSzPts val="1900"/>
              <a:buFont typeface="Helvetica Neue"/>
              <a:buChar char="●"/>
            </a:pPr>
            <a:r>
              <a:rPr b="1" i="0" lang="es-419" sz="15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Eliminar una tabla y/o sus datos cargados</a:t>
            </a:r>
            <a:r>
              <a:rPr b="0" i="0" lang="es-419" sz="15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 i="0" lang="es-419" sz="13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</a:t>
            </a:r>
            <a:r>
              <a:rPr b="0" i="1" lang="es-419" sz="13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DROP TABLE o TRUNCATE</a:t>
            </a:r>
            <a:r>
              <a:rPr b="0" i="0" lang="es-419" sz="13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).</a:t>
            </a:r>
            <a:endParaRPr b="0" i="0" sz="1300" u="none" cap="none" strike="noStrike">
              <a:solidFill>
                <a:schemeClr val="dk1"/>
              </a:solidFill>
              <a:highlight>
                <a:srgbClr val="00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6" name="Google Shape;206;p31"/>
          <p:cNvSpPr/>
          <p:nvPr/>
        </p:nvSpPr>
        <p:spPr>
          <a:xfrm>
            <a:off x="6469875" y="810000"/>
            <a:ext cx="415200" cy="16404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1"/>
          <p:cNvSpPr/>
          <p:nvPr/>
        </p:nvSpPr>
        <p:spPr>
          <a:xfrm>
            <a:off x="6469875" y="2486400"/>
            <a:ext cx="415200" cy="3306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1"/>
          <p:cNvSpPr/>
          <p:nvPr/>
        </p:nvSpPr>
        <p:spPr>
          <a:xfrm>
            <a:off x="6469875" y="2867400"/>
            <a:ext cx="415200" cy="16404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1"/>
          <p:cNvSpPr txBox="1"/>
          <p:nvPr/>
        </p:nvSpPr>
        <p:spPr>
          <a:xfrm>
            <a:off x="7112775" y="1367413"/>
            <a:ext cx="1366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1200"/>
              <a:t>Entrega intermedia</a:t>
            </a:r>
            <a:endParaRPr i="1" sz="1200"/>
          </a:p>
        </p:txBody>
      </p:sp>
      <p:sp>
        <p:nvSpPr>
          <p:cNvPr id="210" name="Google Shape;210;p31"/>
          <p:cNvSpPr txBox="1"/>
          <p:nvPr/>
        </p:nvSpPr>
        <p:spPr>
          <a:xfrm>
            <a:off x="7046925" y="2409525"/>
            <a:ext cx="136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1200"/>
              <a:t>Próxima</a:t>
            </a:r>
            <a:r>
              <a:rPr i="1" lang="es-419" sz="1200"/>
              <a:t> Clase</a:t>
            </a:r>
            <a:endParaRPr i="1" sz="1200"/>
          </a:p>
        </p:txBody>
      </p:sp>
      <p:sp>
        <p:nvSpPr>
          <p:cNvPr id="211" name="Google Shape;211;p31"/>
          <p:cNvSpPr txBox="1"/>
          <p:nvPr/>
        </p:nvSpPr>
        <p:spPr>
          <a:xfrm>
            <a:off x="7046925" y="3442175"/>
            <a:ext cx="162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1200"/>
              <a:t>Teoria y practica ya vista en clase</a:t>
            </a:r>
            <a:endParaRPr i="1"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RECUERDA PONER A GRABAR LA CLASE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5950" y="3210488"/>
            <a:ext cx="892100" cy="7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/>
          <p:nvPr/>
        </p:nvSpPr>
        <p:spPr>
          <a:xfrm>
            <a:off x="2187450" y="16448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RECOMENDACIONES PARA TU PROYECTO    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/>
        </p:nvSpPr>
        <p:spPr>
          <a:xfrm>
            <a:off x="959875" y="1924800"/>
            <a:ext cx="72243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IDEA INICIAL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22" name="Google Shape;22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/>
          <p:nvPr/>
        </p:nvSpPr>
        <p:spPr>
          <a:xfrm>
            <a:off x="775950" y="1182525"/>
            <a:ext cx="7439700" cy="35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"/>
              <a:buAutoNum type="arabicPeriod"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</a:t>
            </a:r>
            <a:r>
              <a:rPr lang="es-419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ige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bien cuál va a ser tu proyecto final.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"/>
              <a:buAutoNum type="arabicPeriod"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Investiga (buscador web mediante) y conoce diferentes proyectos realizados con bases de datos.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"/>
              <a:buAutoNum type="arabicPeriod"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Elige un rubro convencional y de baja complejidad.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"/>
              <a:buAutoNum type="arabicPeriod"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trabajas, aprovecha y analiza tu nicho de negocio para proyectarlo como Trabajo Final </a:t>
            </a:r>
            <a:r>
              <a:rPr b="0" i="0" lang="es-419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</a:t>
            </a:r>
            <a:r>
              <a:rPr b="0" i="1" lang="es-419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te sentirás más cómodo porque ya conoces la temática</a:t>
            </a:r>
            <a:r>
              <a:rPr b="0" i="0" lang="es-419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).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"/>
              <a:buAutoNum type="arabicPeriod"/>
            </a:pPr>
            <a:r>
              <a:rPr lang="es-419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importante los c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ircuitos de trabajo complejos implican Tablas relacionales complejas </a:t>
            </a:r>
            <a:r>
              <a:rPr b="0" i="0" lang="es-419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</a:t>
            </a:r>
            <a:r>
              <a:rPr b="0" i="1" lang="es-419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elegí el camino feliz obviando las trabas</a:t>
            </a:r>
            <a:r>
              <a:rPr b="0" i="0" lang="es-419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).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8" name="Google Shape;228;p34"/>
          <p:cNvSpPr txBox="1"/>
          <p:nvPr/>
        </p:nvSpPr>
        <p:spPr>
          <a:xfrm>
            <a:off x="1671825" y="215800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s-419" sz="4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IDEA INICIAL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29" name="Google Shape;22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/>
          <p:nvPr/>
        </p:nvSpPr>
        <p:spPr>
          <a:xfrm>
            <a:off x="959875" y="1924800"/>
            <a:ext cx="72243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600">
                <a:latin typeface="Anton"/>
                <a:ea typeface="Anton"/>
                <a:cs typeface="Anton"/>
                <a:sym typeface="Anton"/>
              </a:rPr>
              <a:t>PROTOTIPO EN PAPEL Y LAPIZ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600">
                <a:latin typeface="Anton"/>
                <a:ea typeface="Anton"/>
                <a:cs typeface="Anton"/>
                <a:sym typeface="Anton"/>
              </a:rPr>
              <a:t>Y RESILIENCIA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35" name="Google Shape;23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/>
          <p:nvPr/>
        </p:nvSpPr>
        <p:spPr>
          <a:xfrm>
            <a:off x="2657750" y="1487325"/>
            <a:ext cx="6096600" cy="3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Hace referencia al paradigma de </a:t>
            </a: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prototipado en papel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20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 una forma efectiva de comenzar un proyecto haciendo borrón y cuenta nueva tantas veces sea necesario, antes de llevarlo al formato digital.</a:t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1" name="Google Shape;241;p36"/>
          <p:cNvSpPr txBox="1"/>
          <p:nvPr/>
        </p:nvSpPr>
        <p:spPr>
          <a:xfrm>
            <a:off x="1671825" y="215800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s-419" sz="4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PAPER PROTOTYPING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42" name="Google Shape;24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2050" y="1871663"/>
            <a:ext cx="2095500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6"/>
          <p:cNvSpPr txBox="1"/>
          <p:nvPr/>
        </p:nvSpPr>
        <p:spPr>
          <a:xfrm>
            <a:off x="269475" y="4659625"/>
            <a:ext cx="158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>
                <a:solidFill>
                  <a:srgbClr val="0000FF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Fuente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7"/>
          <p:cNvSpPr txBox="1"/>
          <p:nvPr/>
        </p:nvSpPr>
        <p:spPr>
          <a:xfrm>
            <a:off x="1671825" y="215800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s-419" sz="4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RESILIENCIA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50" name="Google Shape;25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72431" y="1321300"/>
            <a:ext cx="3982018" cy="20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7"/>
          <p:cNvSpPr txBox="1"/>
          <p:nvPr/>
        </p:nvSpPr>
        <p:spPr>
          <a:xfrm>
            <a:off x="327625" y="1245252"/>
            <a:ext cx="4018200" cy="23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-419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Vas a conocer nuevas herramientas en este curso, y vas a desear cambiar lo que ya tienes hecho.</a:t>
            </a:r>
            <a:endParaRPr b="0" i="0" sz="19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es-419" sz="19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Analiza en detalle todo, antes de aplicar cambios.</a:t>
            </a:r>
            <a:endParaRPr sz="19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sz="23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3" name="Google Shape;253;p37"/>
          <p:cNvSpPr txBox="1"/>
          <p:nvPr/>
        </p:nvSpPr>
        <p:spPr>
          <a:xfrm>
            <a:off x="559075" y="4108925"/>
            <a:ext cx="8016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es-419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Consulta a Tutores, Compañeros del curso, o al Docente.</a:t>
            </a:r>
            <a:endParaRPr b="1" i="1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8"/>
          <p:cNvSpPr txBox="1"/>
          <p:nvPr/>
        </p:nvSpPr>
        <p:spPr>
          <a:xfrm>
            <a:off x="959875" y="1924800"/>
            <a:ext cx="72243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BUENAS PRÁCTICAS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59" name="Google Shape;25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/>
          <p:cNvSpPr txBox="1"/>
          <p:nvPr/>
        </p:nvSpPr>
        <p:spPr>
          <a:xfrm>
            <a:off x="1282050" y="1271163"/>
            <a:ext cx="6579900" cy="3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Recuerda aplicar las </a:t>
            </a:r>
            <a:r>
              <a:rPr b="1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buenas prácticas</a:t>
            </a:r>
            <a:r>
              <a:rPr b="0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en tu proyecto, desde el principio.</a:t>
            </a:r>
            <a:endParaRPr b="0" i="0" sz="21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</a:t>
            </a:r>
            <a:r>
              <a:rPr b="0" i="0" lang="es-419" sz="21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normalización de datos</a:t>
            </a:r>
            <a:r>
              <a:rPr b="0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es una de ellas. Busca información o consulta con tutores y/o docente ante cualquier mínima duda que tengas.</a:t>
            </a:r>
            <a:endParaRPr b="0" i="0" sz="21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5" name="Google Shape;265;p39"/>
          <p:cNvSpPr txBox="1"/>
          <p:nvPr/>
        </p:nvSpPr>
        <p:spPr>
          <a:xfrm>
            <a:off x="1671825" y="215800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s-419" sz="4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BUENAS PRÁCTICAS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66" name="Google Shape;26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0"/>
          <p:cNvSpPr txBox="1"/>
          <p:nvPr/>
        </p:nvSpPr>
        <p:spPr>
          <a:xfrm>
            <a:off x="507900" y="1106200"/>
            <a:ext cx="8128200" cy="3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-419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Como parte de las </a:t>
            </a:r>
            <a:r>
              <a:rPr b="1" i="0" lang="es-419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buenas prácticas</a:t>
            </a:r>
            <a:r>
              <a:rPr b="0" i="0" lang="es-419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las convenciones de nombre son claves en todo diseño:</a:t>
            </a:r>
            <a:endParaRPr b="0" i="0" sz="19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6FFCA"/>
              </a:buClr>
              <a:buSzPts val="1900"/>
              <a:buFont typeface="Helvetica Neue Light"/>
              <a:buChar char="●"/>
            </a:pPr>
            <a:r>
              <a:rPr b="0" i="0" lang="es-419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Al igual que en el mundo de la programación, evita caracteres extendidos </a:t>
            </a:r>
            <a:r>
              <a:rPr b="1" i="0" lang="es-419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-/ª!”·$%&amp;&amp;()?¿*^¨¨:;çÇ{}[´]</a:t>
            </a:r>
            <a:endParaRPr b="1" i="0" sz="19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6FFCA"/>
              </a:buClr>
              <a:buSzPts val="1900"/>
              <a:buFont typeface="Helvetica Neue Light"/>
              <a:buChar char="●"/>
            </a:pPr>
            <a:r>
              <a:rPr b="0" i="0" lang="es-419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No uses todo mayúsculas en nombres de Tablas, Vistas y/o Campos</a:t>
            </a:r>
            <a:endParaRPr b="0" i="0" sz="19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6FFCA"/>
              </a:buClr>
              <a:buSzPts val="1900"/>
              <a:buFont typeface="Helvetica Neue Light"/>
              <a:buChar char="●"/>
            </a:pPr>
            <a:r>
              <a:rPr b="0" i="0" lang="es-419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Evita en el diseño, utilizar palabras o nombres de objetos con </a:t>
            </a:r>
            <a:r>
              <a:rPr b="1" i="1" lang="es-419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Ñ</a:t>
            </a:r>
            <a:r>
              <a:rPr b="0" i="1" lang="es-419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b="1" i="1" lang="es-419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ñ</a:t>
            </a:r>
            <a:r>
              <a:rPr b="0" i="0" lang="es-419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acentos: </a:t>
            </a:r>
            <a:r>
              <a:rPr b="1" i="1" lang="es-419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á</a:t>
            </a:r>
            <a:r>
              <a:rPr b="0" i="1" lang="es-419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b="1" i="1" lang="es-419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é</a:t>
            </a:r>
            <a:r>
              <a:rPr b="0" i="1" lang="es-419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b="1" i="1" lang="es-419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í</a:t>
            </a:r>
            <a:r>
              <a:rPr b="0" i="1" lang="es-419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b="1" i="1" lang="es-419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ó</a:t>
            </a:r>
            <a:r>
              <a:rPr b="0" i="1" lang="es-419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b="1" i="1" lang="es-419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ú</a:t>
            </a:r>
            <a:r>
              <a:rPr b="0" i="0" lang="es-419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diéresis, </a:t>
            </a:r>
            <a:r>
              <a:rPr b="0" i="1" lang="es-419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etcétera</a:t>
            </a:r>
            <a:endParaRPr b="0" i="1" sz="19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2" name="Google Shape;272;p40"/>
          <p:cNvSpPr txBox="1"/>
          <p:nvPr/>
        </p:nvSpPr>
        <p:spPr>
          <a:xfrm>
            <a:off x="1671825" y="215800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s-419" sz="4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CONVENCIONES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73" name="Google Shape;27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1"/>
          <p:cNvSpPr txBox="1"/>
          <p:nvPr/>
        </p:nvSpPr>
        <p:spPr>
          <a:xfrm>
            <a:off x="400050" y="1115475"/>
            <a:ext cx="8343900" cy="77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i="1" lang="es-419" sz="3000">
                <a:solidFill>
                  <a:srgbClr val="EEFF41"/>
                </a:solidFill>
                <a:latin typeface="Anton"/>
                <a:ea typeface="Anton"/>
                <a:cs typeface="Anton"/>
                <a:sym typeface="Anton"/>
              </a:rPr>
              <a:t>SIMULACIÓN DE ESTA CLASE</a:t>
            </a:r>
            <a:endParaRPr b="0" i="0" sz="2000" u="none" cap="none" strike="noStrike">
              <a:solidFill>
                <a:srgbClr val="E8E7E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79" name="Google Shape;279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31925" y="52075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41"/>
          <p:cNvSpPr txBox="1"/>
          <p:nvPr/>
        </p:nvSpPr>
        <p:spPr>
          <a:xfrm>
            <a:off x="615149" y="1886175"/>
            <a:ext cx="7913700" cy="29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s-419" sz="2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Seguimos trabajando en la</a:t>
            </a:r>
            <a:r>
              <a:rPr i="1" lang="es-419" sz="2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página que recopila las opiniones de los usuarios sobre videojuegos. Por lo famoso que es el juego de Pokemon, queremos proponer agreguemos </a:t>
            </a:r>
            <a:r>
              <a:rPr i="1" lang="es-419" sz="2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información</a:t>
            </a:r>
            <a:r>
              <a:rPr i="1" lang="es-419" sz="2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sobre </a:t>
            </a:r>
            <a:r>
              <a:rPr i="1" lang="es-419" sz="2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cómo</a:t>
            </a:r>
            <a:r>
              <a:rPr i="1" lang="es-419" sz="2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obtener cada </a:t>
            </a:r>
            <a:r>
              <a:rPr i="1" lang="es-419" sz="2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pokémon</a:t>
            </a:r>
            <a:r>
              <a:rPr i="1" lang="es-419" sz="2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en cada juego, en una base de datos. La idea es atraer </a:t>
            </a:r>
            <a:r>
              <a:rPr i="1" lang="es-419" sz="2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más</a:t>
            </a:r>
            <a:r>
              <a:rPr i="1" lang="es-419" sz="2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gente a nuestra web.</a:t>
            </a:r>
            <a:endParaRPr i="1" sz="20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4055975" y="1134750"/>
            <a:ext cx="4698600" cy="28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●"/>
            </a:pPr>
            <a:r>
              <a:rPr lang="es-419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Repasar 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los conceptos y herramientas desarrolladas hasta el momento.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Helvetica Neue Light"/>
              <a:buChar char="●"/>
            </a:pPr>
            <a:r>
              <a:rPr lang="es-419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Hacer test para que veamos el nivel de cada tema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Helvetica Neue Light"/>
              <a:buChar char="●"/>
            </a:pPr>
            <a:r>
              <a:rPr lang="es-419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Prepararnos para la entrega intermedia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Helvetica Neue Light"/>
              <a:buChar char="○"/>
            </a:pPr>
            <a:r>
              <a:rPr lang="es-419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Ejemplo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Font typeface="Helvetica Neue Light"/>
              <a:buChar char="○"/>
            </a:pPr>
            <a:r>
              <a:rPr lang="es-419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Puesta en comun grupal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450050" y="2961700"/>
            <a:ext cx="363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s-419" sz="3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OBJETIVOS DE LA CLASE</a:t>
            </a:r>
            <a:endParaRPr b="0" i="1" sz="3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87888" y="174435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42"/>
          <p:cNvSpPr txBox="1"/>
          <p:nvPr/>
        </p:nvSpPr>
        <p:spPr>
          <a:xfrm>
            <a:off x="257775" y="169300"/>
            <a:ext cx="69948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-419"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Presentando el proyecto a nuestro jefe</a:t>
            </a:r>
            <a:endParaRPr b="0" i="0" sz="30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87" name="Google Shape;287;p42"/>
          <p:cNvSpPr txBox="1"/>
          <p:nvPr/>
        </p:nvSpPr>
        <p:spPr>
          <a:xfrm>
            <a:off x="257775" y="879400"/>
            <a:ext cx="8318100" cy="39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R"/>
            </a:pPr>
            <a:r>
              <a:rPr lang="es-419" sz="2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Descripción de la </a:t>
            </a:r>
            <a:r>
              <a:rPr b="1" lang="es-419" sz="24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temática de la base de datos</a:t>
            </a:r>
            <a:endParaRPr b="1" sz="2400">
              <a:solidFill>
                <a:schemeClr val="dk1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R"/>
            </a:pPr>
            <a:r>
              <a:rPr lang="es-419" sz="2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Diagramas de </a:t>
            </a:r>
            <a:r>
              <a:rPr b="1" lang="es-419" sz="24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entidad relación</a:t>
            </a:r>
            <a:r>
              <a:rPr lang="es-419" sz="2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 la base de datos</a:t>
            </a:r>
            <a:endParaRPr sz="24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R"/>
            </a:pPr>
            <a:r>
              <a:rPr lang="es-419" sz="2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Listado de las </a:t>
            </a:r>
            <a:r>
              <a:rPr b="1" lang="es-419" sz="24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tablas que comprenden la base de datos</a:t>
            </a:r>
            <a:r>
              <a:rPr lang="es-419" sz="2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con descripción de cada tabla, listado de campos, abreviaturas de nombres de campos, nombres completos de campos, tipos de datos, tipo de clave (</a:t>
            </a:r>
            <a:r>
              <a:rPr i="1" lang="es-419" sz="2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foránea</a:t>
            </a:r>
            <a:r>
              <a:rPr lang="es-419" sz="2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i="1" lang="es-419" sz="2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primaria</a:t>
            </a:r>
            <a:r>
              <a:rPr lang="es-419" sz="2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i="1" lang="es-419" sz="2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índice(s)</a:t>
            </a:r>
            <a:r>
              <a:rPr lang="es-419" sz="2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)</a:t>
            </a:r>
            <a:endParaRPr sz="24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R"/>
            </a:pPr>
            <a:r>
              <a:rPr lang="es-419" sz="24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Script en SQL</a:t>
            </a:r>
            <a:r>
              <a:rPr lang="es-419" sz="2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 creación de la base de datos y tablas. </a:t>
            </a:r>
            <a:endParaRPr sz="23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43"/>
          <p:cNvSpPr txBox="1"/>
          <p:nvPr/>
        </p:nvSpPr>
        <p:spPr>
          <a:xfrm>
            <a:off x="257775" y="169300"/>
            <a:ext cx="69948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-419"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1 - </a:t>
            </a:r>
            <a:r>
              <a:rPr i="1" lang="es-419"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Temática</a:t>
            </a:r>
            <a:r>
              <a:rPr i="1" lang="es-419"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 de la base de datos</a:t>
            </a:r>
            <a:endParaRPr b="0" i="0" sz="30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94" name="Google Shape;294;p43"/>
          <p:cNvSpPr txBox="1"/>
          <p:nvPr/>
        </p:nvSpPr>
        <p:spPr>
          <a:xfrm>
            <a:off x="257775" y="1565200"/>
            <a:ext cx="8318100" cy="19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3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idea es aprovechar el </a:t>
            </a:r>
            <a:r>
              <a:rPr lang="es-419" sz="23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aniversario de </a:t>
            </a:r>
            <a:r>
              <a:rPr lang="es-419" sz="23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Pokémon</a:t>
            </a:r>
            <a:r>
              <a:rPr lang="es-419" sz="23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 el pico en popularidad, para atraer a gente a nuestra </a:t>
            </a:r>
            <a:r>
              <a:rPr lang="es-419" sz="23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página</a:t>
            </a:r>
            <a:r>
              <a:rPr lang="es-419" sz="23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sz="23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3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Agregando </a:t>
            </a:r>
            <a:r>
              <a:rPr lang="es-419" sz="23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información</a:t>
            </a:r>
            <a:r>
              <a:rPr lang="es-419" sz="23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sobre los distintos </a:t>
            </a:r>
            <a:r>
              <a:rPr lang="es-419" sz="23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Pokemon</a:t>
            </a:r>
            <a:r>
              <a:rPr lang="es-419" sz="23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en </a:t>
            </a:r>
            <a:r>
              <a:rPr lang="es-419" sz="23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qué</a:t>
            </a:r>
            <a:r>
              <a:rPr lang="es-419" sz="23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23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hábitat</a:t>
            </a:r>
            <a:r>
              <a:rPr lang="es-419" sz="23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23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 encuentran, sus </a:t>
            </a:r>
            <a:r>
              <a:rPr lang="es-419" sz="23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habilidades</a:t>
            </a:r>
            <a:r>
              <a:rPr lang="es-419" sz="23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lang="es-419" sz="23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debilidades </a:t>
            </a:r>
            <a:r>
              <a:rPr lang="es-419" sz="23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 en </a:t>
            </a:r>
            <a:r>
              <a:rPr lang="es-419" sz="23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qué</a:t>
            </a:r>
            <a:r>
              <a:rPr lang="es-419" sz="23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23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juego </a:t>
            </a:r>
            <a:r>
              <a:rPr lang="es-419" sz="23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 pueden atrapar.</a:t>
            </a:r>
            <a:endParaRPr sz="23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4"/>
          <p:cNvSpPr/>
          <p:nvPr/>
        </p:nvSpPr>
        <p:spPr>
          <a:xfrm>
            <a:off x="422825" y="2222125"/>
            <a:ext cx="1406100" cy="330600"/>
          </a:xfrm>
          <a:prstGeom prst="rect">
            <a:avLst/>
          </a:prstGeom>
          <a:solidFill>
            <a:srgbClr val="3CEFAB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>
                <a:latin typeface="Helvetica Neue Light"/>
                <a:ea typeface="Helvetica Neue Light"/>
                <a:cs typeface="Helvetica Neue Light"/>
                <a:sym typeface="Helvetica Neue Light"/>
              </a:rPr>
              <a:t>MOVES</a:t>
            </a:r>
            <a:endParaRPr b="0" i="0" sz="1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01" name="Google Shape;301;p44"/>
          <p:cNvSpPr/>
          <p:nvPr/>
        </p:nvSpPr>
        <p:spPr>
          <a:xfrm>
            <a:off x="3688063" y="1980538"/>
            <a:ext cx="1406100" cy="491700"/>
          </a:xfrm>
          <a:prstGeom prst="rect">
            <a:avLst/>
          </a:prstGeom>
          <a:solidFill>
            <a:srgbClr val="3CEFAB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>
                <a:latin typeface="Helvetica Neue Light"/>
                <a:ea typeface="Helvetica Neue Light"/>
                <a:cs typeface="Helvetica Neue Light"/>
                <a:sym typeface="Helvetica Neue Light"/>
              </a:rPr>
              <a:t>POKEMON MOVES</a:t>
            </a:r>
            <a:endParaRPr b="0" i="0" sz="1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02" name="Google Shape;302;p44"/>
          <p:cNvSpPr/>
          <p:nvPr/>
        </p:nvSpPr>
        <p:spPr>
          <a:xfrm>
            <a:off x="6181125" y="1529850"/>
            <a:ext cx="1489800" cy="491700"/>
          </a:xfrm>
          <a:prstGeom prst="flowChartConnector">
            <a:avLst/>
          </a:prstGeom>
          <a:solidFill>
            <a:srgbClr val="EF89D2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>
                <a:latin typeface="Helvetica Neue Light"/>
                <a:ea typeface="Helvetica Neue Light"/>
                <a:cs typeface="Helvetica Neue Light"/>
                <a:sym typeface="Helvetica Neue Light"/>
              </a:rPr>
              <a:t>numero de pokemon</a:t>
            </a:r>
            <a:endParaRPr b="0" i="0" sz="1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03" name="Google Shape;303;p44"/>
          <p:cNvSpPr/>
          <p:nvPr/>
        </p:nvSpPr>
        <p:spPr>
          <a:xfrm>
            <a:off x="3467850" y="970225"/>
            <a:ext cx="2208300" cy="919500"/>
          </a:xfrm>
          <a:prstGeom prst="flowChartConnector">
            <a:avLst/>
          </a:prstGeom>
          <a:solidFill>
            <a:srgbClr val="EF89D2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>
                <a:latin typeface="Helvetica Neue Light"/>
                <a:ea typeface="Helvetica Neue Light"/>
                <a:cs typeface="Helvetica Neue Light"/>
                <a:sym typeface="Helvetica Neue Light"/>
              </a:rPr>
              <a:t>nro de pokemon - nro de habilidad</a:t>
            </a:r>
            <a:endParaRPr b="0" i="0" sz="1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04" name="Google Shape;304;p44"/>
          <p:cNvSpPr/>
          <p:nvPr/>
        </p:nvSpPr>
        <p:spPr>
          <a:xfrm>
            <a:off x="1828925" y="1734700"/>
            <a:ext cx="1711125" cy="491700"/>
          </a:xfrm>
          <a:prstGeom prst="flowChartDecision">
            <a:avLst/>
          </a:prstGeom>
          <a:solidFill>
            <a:srgbClr val="E0FF00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000">
                <a:latin typeface="Helvetica Neue Light"/>
                <a:ea typeface="Helvetica Neue Light"/>
                <a:cs typeface="Helvetica Neue Light"/>
                <a:sym typeface="Helvetica Neue Light"/>
              </a:rPr>
              <a:t>APRENDEN</a:t>
            </a:r>
            <a:endParaRPr b="0" i="0" sz="1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05" name="Google Shape;305;p44"/>
          <p:cNvSpPr/>
          <p:nvPr/>
        </p:nvSpPr>
        <p:spPr>
          <a:xfrm>
            <a:off x="1860575" y="3664825"/>
            <a:ext cx="1406100" cy="330600"/>
          </a:xfrm>
          <a:prstGeom prst="rect">
            <a:avLst/>
          </a:prstGeom>
          <a:solidFill>
            <a:srgbClr val="3CEFAB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>
                <a:latin typeface="Helvetica Neue Light"/>
                <a:ea typeface="Helvetica Neue Light"/>
                <a:cs typeface="Helvetica Neue Light"/>
                <a:sym typeface="Helvetica Neue Light"/>
              </a:rPr>
              <a:t>Tipos</a:t>
            </a:r>
            <a:endParaRPr b="0" i="0" sz="1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06" name="Google Shape;306;p44"/>
          <p:cNvSpPr/>
          <p:nvPr/>
        </p:nvSpPr>
        <p:spPr>
          <a:xfrm>
            <a:off x="7074575" y="3622425"/>
            <a:ext cx="1406100" cy="330600"/>
          </a:xfrm>
          <a:prstGeom prst="rect">
            <a:avLst/>
          </a:prstGeom>
          <a:solidFill>
            <a:srgbClr val="3CEFAB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>
                <a:latin typeface="Helvetica Neue Light"/>
                <a:ea typeface="Helvetica Neue Light"/>
                <a:cs typeface="Helvetica Neue Light"/>
                <a:sym typeface="Helvetica Neue Light"/>
              </a:rPr>
              <a:t>VIDEOJUEGOS</a:t>
            </a:r>
            <a:endParaRPr b="0" i="0" sz="1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07" name="Google Shape;307;p44"/>
          <p:cNvSpPr txBox="1"/>
          <p:nvPr/>
        </p:nvSpPr>
        <p:spPr>
          <a:xfrm>
            <a:off x="257775" y="169300"/>
            <a:ext cx="69948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-419"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2</a:t>
            </a:r>
            <a:r>
              <a:rPr i="1" lang="es-419"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- Diagrama E-R</a:t>
            </a:r>
            <a:endParaRPr b="0" i="0" sz="30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08" name="Google Shape;308;p44"/>
          <p:cNvSpPr/>
          <p:nvPr/>
        </p:nvSpPr>
        <p:spPr>
          <a:xfrm>
            <a:off x="317525" y="1529850"/>
            <a:ext cx="1616700" cy="628800"/>
          </a:xfrm>
          <a:prstGeom prst="flowChartConnector">
            <a:avLst/>
          </a:prstGeom>
          <a:solidFill>
            <a:srgbClr val="EF89D2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>
                <a:latin typeface="Helvetica Neue Light"/>
                <a:ea typeface="Helvetica Neue Light"/>
                <a:cs typeface="Helvetica Neue Light"/>
                <a:sym typeface="Helvetica Neue Light"/>
              </a:rPr>
              <a:t>nro </a:t>
            </a:r>
            <a:r>
              <a:rPr lang="es-419">
                <a:latin typeface="Helvetica Neue Light"/>
                <a:ea typeface="Helvetica Neue Light"/>
                <a:cs typeface="Helvetica Neue Light"/>
                <a:sym typeface="Helvetica Neue Light"/>
              </a:rPr>
              <a:t>de habilidades</a:t>
            </a:r>
            <a:endParaRPr b="0" i="0" sz="1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09" name="Google Shape;309;p44"/>
          <p:cNvSpPr/>
          <p:nvPr/>
        </p:nvSpPr>
        <p:spPr>
          <a:xfrm>
            <a:off x="1681625" y="4093875"/>
            <a:ext cx="1616700" cy="628800"/>
          </a:xfrm>
          <a:prstGeom prst="flowChartConnector">
            <a:avLst/>
          </a:prstGeom>
          <a:solidFill>
            <a:srgbClr val="EF89D2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>
                <a:latin typeface="Helvetica Neue Light"/>
                <a:ea typeface="Helvetica Neue Light"/>
                <a:cs typeface="Helvetica Neue Light"/>
                <a:sym typeface="Helvetica Neue Light"/>
              </a:rPr>
              <a:t>nro de tipo</a:t>
            </a:r>
            <a:endParaRPr b="0" i="0" sz="1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0" name="Google Shape;310;p44"/>
          <p:cNvSpPr/>
          <p:nvPr/>
        </p:nvSpPr>
        <p:spPr>
          <a:xfrm>
            <a:off x="6315575" y="3991913"/>
            <a:ext cx="1616700" cy="628800"/>
          </a:xfrm>
          <a:prstGeom prst="flowChartConnector">
            <a:avLst/>
          </a:prstGeom>
          <a:solidFill>
            <a:srgbClr val="EF89D2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>
                <a:latin typeface="Helvetica Neue Light"/>
                <a:ea typeface="Helvetica Neue Light"/>
                <a:cs typeface="Helvetica Neue Light"/>
                <a:sym typeface="Helvetica Neue Light"/>
              </a:rPr>
              <a:t>nombre de videojuego</a:t>
            </a:r>
            <a:endParaRPr b="0" i="0" sz="1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1" name="Google Shape;311;p44"/>
          <p:cNvSpPr/>
          <p:nvPr/>
        </p:nvSpPr>
        <p:spPr>
          <a:xfrm>
            <a:off x="1891475" y="2711763"/>
            <a:ext cx="1344300" cy="628800"/>
          </a:xfrm>
          <a:prstGeom prst="flowChartDecision">
            <a:avLst/>
          </a:prstGeom>
          <a:solidFill>
            <a:srgbClr val="E0FF00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000">
                <a:latin typeface="Helvetica Neue Light"/>
                <a:ea typeface="Helvetica Neue Light"/>
                <a:cs typeface="Helvetica Neue Light"/>
                <a:sym typeface="Helvetica Neue Light"/>
              </a:rPr>
              <a:t>TIENEN</a:t>
            </a:r>
            <a:endParaRPr b="0" i="0" sz="1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312" name="Google Shape;312;p44"/>
          <p:cNvCxnSpPr>
            <a:stCxn id="313" idx="3"/>
            <a:endCxn id="301" idx="3"/>
          </p:cNvCxnSpPr>
          <p:nvPr/>
        </p:nvCxnSpPr>
        <p:spPr>
          <a:xfrm rot="10800000">
            <a:off x="5094288" y="2226400"/>
            <a:ext cx="2683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44"/>
          <p:cNvCxnSpPr>
            <a:stCxn id="300" idx="2"/>
            <a:endCxn id="305" idx="0"/>
          </p:cNvCxnSpPr>
          <p:nvPr/>
        </p:nvCxnSpPr>
        <p:spPr>
          <a:xfrm>
            <a:off x="1125875" y="2552725"/>
            <a:ext cx="1437900" cy="111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3" name="Google Shape;313;p44"/>
          <p:cNvSpPr/>
          <p:nvPr/>
        </p:nvSpPr>
        <p:spPr>
          <a:xfrm>
            <a:off x="6371688" y="2061100"/>
            <a:ext cx="1406100" cy="330600"/>
          </a:xfrm>
          <a:prstGeom prst="rect">
            <a:avLst/>
          </a:prstGeom>
          <a:solidFill>
            <a:srgbClr val="3CEFAB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>
                <a:latin typeface="Helvetica Neue Light"/>
                <a:ea typeface="Helvetica Neue Light"/>
                <a:cs typeface="Helvetica Neue Light"/>
                <a:sym typeface="Helvetica Neue Light"/>
              </a:rPr>
              <a:t>POKEMON</a:t>
            </a:r>
            <a:endParaRPr b="0" i="0" sz="1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315" name="Google Shape;315;p44"/>
          <p:cNvCxnSpPr>
            <a:stCxn id="305" idx="3"/>
            <a:endCxn id="306" idx="1"/>
          </p:cNvCxnSpPr>
          <p:nvPr/>
        </p:nvCxnSpPr>
        <p:spPr>
          <a:xfrm flipH="1" rot="10800000">
            <a:off x="3266675" y="3787825"/>
            <a:ext cx="3807900" cy="4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6" name="Google Shape;316;p44"/>
          <p:cNvSpPr/>
          <p:nvPr/>
        </p:nvSpPr>
        <p:spPr>
          <a:xfrm>
            <a:off x="3897425" y="3885400"/>
            <a:ext cx="1787400" cy="491700"/>
          </a:xfrm>
          <a:prstGeom prst="flowChartDecision">
            <a:avLst/>
          </a:prstGeom>
          <a:solidFill>
            <a:srgbClr val="E0FF00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000">
                <a:latin typeface="Helvetica Neue Light"/>
                <a:ea typeface="Helvetica Neue Light"/>
                <a:cs typeface="Helvetica Neue Light"/>
                <a:sym typeface="Helvetica Neue Light"/>
              </a:rPr>
              <a:t>CAMBIAN </a:t>
            </a:r>
            <a:r>
              <a:rPr lang="es-419" sz="1000">
                <a:latin typeface="Helvetica Neue Light"/>
                <a:ea typeface="Helvetica Neue Light"/>
                <a:cs typeface="Helvetica Neue Light"/>
                <a:sym typeface="Helvetica Neue Light"/>
              </a:rPr>
              <a:t>SEGÚN</a:t>
            </a:r>
            <a:endParaRPr b="0" i="0" sz="1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317" name="Google Shape;317;p44"/>
          <p:cNvCxnSpPr>
            <a:stCxn id="301" idx="1"/>
            <a:endCxn id="300" idx="3"/>
          </p:cNvCxnSpPr>
          <p:nvPr/>
        </p:nvCxnSpPr>
        <p:spPr>
          <a:xfrm flipH="1">
            <a:off x="1828963" y="2226388"/>
            <a:ext cx="1859100" cy="16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45"/>
          <p:cNvSpPr txBox="1"/>
          <p:nvPr/>
        </p:nvSpPr>
        <p:spPr>
          <a:xfrm>
            <a:off x="257775" y="169300"/>
            <a:ext cx="69948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-419"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3 </a:t>
            </a:r>
            <a:r>
              <a:rPr i="1" lang="es-419"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- File con los datos de las tablas</a:t>
            </a:r>
            <a:endParaRPr b="0" i="0" sz="30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24" name="Google Shape;324;p45"/>
          <p:cNvSpPr txBox="1"/>
          <p:nvPr/>
        </p:nvSpPr>
        <p:spPr>
          <a:xfrm>
            <a:off x="257775" y="1565200"/>
            <a:ext cx="8318100" cy="19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3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Creamos un </a:t>
            </a:r>
            <a:r>
              <a:rPr lang="es-419" sz="2300" u="sng">
                <a:solidFill>
                  <a:schemeClr val="hlink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  <a:hlinkClick r:id="rId4"/>
              </a:rPr>
              <a:t>google sheet</a:t>
            </a:r>
            <a:r>
              <a:rPr lang="es-419" sz="23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con nuestras tablas</a:t>
            </a:r>
            <a:r>
              <a:rPr lang="es-419" sz="23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desarrollando los nombres, data types, llaves y descripciones. Todo lo que necesitamos para crear esas tablas.</a:t>
            </a:r>
            <a:endParaRPr sz="23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6"/>
          <p:cNvSpPr txBox="1"/>
          <p:nvPr/>
        </p:nvSpPr>
        <p:spPr>
          <a:xfrm>
            <a:off x="1398000" y="1830275"/>
            <a:ext cx="6348000" cy="1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¡VAMOS A PRACTICAR UN POCO!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i="1" lang="es-419" sz="22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CODE PARTE 1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30" name="Google Shape;330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47"/>
          <p:cNvSpPr txBox="1"/>
          <p:nvPr/>
        </p:nvSpPr>
        <p:spPr>
          <a:xfrm>
            <a:off x="257775" y="169300"/>
            <a:ext cx="69948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-419"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4</a:t>
            </a:r>
            <a:r>
              <a:rPr i="1" lang="es-419"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 - Guardamos el file .sql para la entrega</a:t>
            </a:r>
            <a:endParaRPr b="0" i="0" sz="30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37" name="Google Shape;337;p47"/>
          <p:cNvSpPr txBox="1"/>
          <p:nvPr/>
        </p:nvSpPr>
        <p:spPr>
          <a:xfrm>
            <a:off x="1003200" y="1488900"/>
            <a:ext cx="7137600" cy="22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7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 partir de las tablas que creamos, podemos guardar el file .sql</a:t>
            </a:r>
            <a:r>
              <a:rPr lang="es-419" sz="2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para hacer la entrega y mostrarle a nuestro manager lo que esperamos tener en la base de datos.</a:t>
            </a:r>
            <a:endParaRPr sz="2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8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¿ALGUIEN SE ANIMA A EXPONER EL AVANCE DE SU PROYECTO?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43" name="Google Shape;343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9"/>
          <p:cNvSpPr txBox="1"/>
          <p:nvPr/>
        </p:nvSpPr>
        <p:spPr>
          <a:xfrm>
            <a:off x="809552" y="2556000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COMPARTIENDO PROYECTOS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1" sz="13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s-419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Estado de avance compañeros.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Tiempo estimado: </a:t>
            </a:r>
            <a:r>
              <a:rPr lang="es-419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20 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minutos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49" name="Google Shape;349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9048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0"/>
          <p:cNvSpPr txBox="1"/>
          <p:nvPr/>
        </p:nvSpPr>
        <p:spPr>
          <a:xfrm>
            <a:off x="2183550" y="433800"/>
            <a:ext cx="47769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COMPARTIENDO PROYECTOS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56" name="Google Shape;356;p50"/>
          <p:cNvSpPr txBox="1"/>
          <p:nvPr/>
        </p:nvSpPr>
        <p:spPr>
          <a:xfrm>
            <a:off x="938100" y="1841825"/>
            <a:ext cx="72678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 continuación, nos vamos a separar en </a:t>
            </a:r>
            <a:r>
              <a:rPr lang="es-419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B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reaking </a:t>
            </a:r>
            <a:r>
              <a:rPr lang="es-419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ooms por tutor</a:t>
            </a:r>
            <a:r>
              <a:rPr lang="es-419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Dos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estudiantes de</a:t>
            </a:r>
            <a:r>
              <a:rPr lang="es-419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cada Room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compartirán el estado de avance de sus proyectos, las dudas que le hayan surgido y recibirán feedback personalizado.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57" name="Google Shape;357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50"/>
          <p:cNvSpPr txBox="1"/>
          <p:nvPr/>
        </p:nvSpPr>
        <p:spPr>
          <a:xfrm>
            <a:off x="2731050" y="3749225"/>
            <a:ext cx="368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Tiempo estimado: 15 minutos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1"/>
          <p:cNvSpPr txBox="1"/>
          <p:nvPr/>
        </p:nvSpPr>
        <p:spPr>
          <a:xfrm>
            <a:off x="2854525" y="1227000"/>
            <a:ext cx="5711400" cy="23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6FFCA"/>
              </a:buClr>
              <a:buSzPts val="1800"/>
              <a:buChar char="●"/>
            </a:pPr>
            <a:r>
              <a:rPr lang="es-419" sz="1800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Gamer 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| </a:t>
            </a:r>
            <a:r>
              <a:rPr b="1" i="1" lang="es-419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MySQL</a:t>
            </a:r>
            <a:endParaRPr b="1" i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6FFCA"/>
              </a:buClr>
              <a:buSzPts val="1800"/>
              <a:buFont typeface="Arial"/>
              <a:buChar char="●"/>
            </a:pPr>
            <a:r>
              <a:rPr b="0" i="0" lang="es-419" sz="1800" u="sng" cap="none" strike="noStrike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3"/>
              </a:rPr>
              <a:t>Sakila Sample Database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| </a:t>
            </a:r>
            <a:r>
              <a:rPr b="1" i="1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MySQL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6FFCA"/>
              </a:buClr>
              <a:buSzPts val="1800"/>
              <a:buFont typeface="Arial"/>
              <a:buChar char="●"/>
            </a:pPr>
            <a:r>
              <a:rPr b="0" i="0" lang="es-419" sz="1800" u="sng" cap="none" strike="noStrike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4"/>
              </a:rPr>
              <a:t>Employees Sample Database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| </a:t>
            </a:r>
            <a:r>
              <a:rPr b="1" i="1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MySQL</a:t>
            </a:r>
            <a:endParaRPr b="1" i="1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6FFCA"/>
              </a:buClr>
              <a:buSzPts val="1800"/>
              <a:buFont typeface="Helvetica Neue"/>
              <a:buChar char="●"/>
            </a:pPr>
            <a:r>
              <a:rPr b="0" i="0" lang="es-419" sz="1800" u="sng" cap="none" strike="noStrike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5"/>
              </a:rPr>
              <a:t>airportdb Sample Database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| </a:t>
            </a:r>
            <a:r>
              <a:rPr b="1" i="1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MySQL</a:t>
            </a:r>
            <a:endParaRPr b="1" i="1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6FFCA"/>
              </a:buClr>
              <a:buSzPts val="1800"/>
              <a:buFont typeface="Helvetica Neue"/>
              <a:buChar char="●"/>
            </a:pPr>
            <a:r>
              <a:rPr b="0" i="0" lang="es-419" sz="1800" u="sng" cap="none" strike="noStrike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6"/>
              </a:rPr>
              <a:t>AdventureWorks Sample Database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| </a:t>
            </a:r>
            <a:r>
              <a:rPr b="1" i="1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SQL Server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65" name="Google Shape;365;p5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5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653452" y="127700"/>
            <a:ext cx="1392246" cy="545125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51"/>
          <p:cNvSpPr/>
          <p:nvPr/>
        </p:nvSpPr>
        <p:spPr>
          <a:xfrm>
            <a:off x="1568825" y="1429650"/>
            <a:ext cx="1070700" cy="1070700"/>
          </a:xfrm>
          <a:prstGeom prst="ellipse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8" name="Google Shape;368;p5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831534" y="1692340"/>
            <a:ext cx="545131" cy="545131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51"/>
          <p:cNvSpPr txBox="1"/>
          <p:nvPr/>
        </p:nvSpPr>
        <p:spPr>
          <a:xfrm>
            <a:off x="2327875" y="3375545"/>
            <a:ext cx="67647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Utiliza</a:t>
            </a:r>
            <a:r>
              <a:rPr b="0" i="0" lang="es-419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este material para investigar y mirar ejemplos de Esquemas de</a:t>
            </a:r>
            <a:r>
              <a:rPr lang="es-419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 i="0" lang="es-419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DB. </a:t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70" name="Google Shape;370;p51"/>
          <p:cNvSpPr txBox="1"/>
          <p:nvPr/>
        </p:nvSpPr>
        <p:spPr>
          <a:xfrm>
            <a:off x="615125" y="4232300"/>
            <a:ext cx="76473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Puede que la base de datos AdventureWorks de SQL Server no puedas instalarla, pero te invitamos a leer la documentación para entender de qué trata.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1" name="Google Shape;371;p5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84450" y="4232300"/>
            <a:ext cx="330675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51"/>
          <p:cNvSpPr txBox="1"/>
          <p:nvPr/>
        </p:nvSpPr>
        <p:spPr>
          <a:xfrm>
            <a:off x="1102625" y="127700"/>
            <a:ext cx="66723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i="1" lang="es-419" sz="3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¿QUIERES SABER MÁS? TE DEJAMOS MATERIAL AMPLIADO</a:t>
            </a:r>
            <a:endParaRPr i="1" sz="3200"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ctrTitle"/>
          </p:nvPr>
        </p:nvSpPr>
        <p:spPr>
          <a:xfrm>
            <a:off x="176575" y="199288"/>
            <a:ext cx="75528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i="1" lang="es-419" sz="2000">
                <a:latin typeface="Anton"/>
                <a:ea typeface="Anton"/>
                <a:cs typeface="Anton"/>
                <a:sym typeface="Anton"/>
              </a:rPr>
              <a:t>MAPA DE CONCEPTOS CLASE 10</a:t>
            </a:r>
            <a:endParaRPr i="1" sz="2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77" name="Google Shape;77;p16"/>
          <p:cNvSpPr/>
          <p:nvPr/>
        </p:nvSpPr>
        <p:spPr>
          <a:xfrm>
            <a:off x="2661100" y="3915800"/>
            <a:ext cx="1837500" cy="6024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-419" sz="11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PREPARACION ENTREGA INTERMEDIA</a:t>
            </a:r>
            <a:endParaRPr b="1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295984" y="2692053"/>
            <a:ext cx="1452900" cy="602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419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WORKSHOP</a:t>
            </a:r>
            <a:endParaRPr b="1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2661100" y="1665450"/>
            <a:ext cx="1837500" cy="4224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419" sz="11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REPASO GENERAL CLASES 1</a:t>
            </a:r>
            <a:r>
              <a:rPr b="1" lang="es-419" sz="11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-9</a:t>
            </a:r>
            <a:endParaRPr b="1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80" name="Google Shape;80;p16"/>
          <p:cNvCxnSpPr>
            <a:stCxn id="78" idx="3"/>
            <a:endCxn id="79" idx="1"/>
          </p:cNvCxnSpPr>
          <p:nvPr/>
        </p:nvCxnSpPr>
        <p:spPr>
          <a:xfrm flipH="1" rot="10800000">
            <a:off x="1748884" y="1876653"/>
            <a:ext cx="912300" cy="11166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81" name="Google Shape;81;p16"/>
          <p:cNvCxnSpPr>
            <a:stCxn id="78" idx="3"/>
            <a:endCxn id="77" idx="1"/>
          </p:cNvCxnSpPr>
          <p:nvPr/>
        </p:nvCxnSpPr>
        <p:spPr>
          <a:xfrm>
            <a:off x="1748884" y="2993253"/>
            <a:ext cx="912300" cy="12237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med" w="med" type="oval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876" y="4701025"/>
            <a:ext cx="1157150" cy="2693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/>
          <p:nvPr/>
        </p:nvSpPr>
        <p:spPr>
          <a:xfrm>
            <a:off x="2661100" y="2790625"/>
            <a:ext cx="1837500" cy="4224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-419" sz="11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ENCUESTA - EVALUACION DE NIVEL</a:t>
            </a:r>
            <a:endParaRPr b="1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84" name="Google Shape;84;p16"/>
          <p:cNvCxnSpPr>
            <a:stCxn id="78" idx="3"/>
            <a:endCxn id="83" idx="1"/>
          </p:cNvCxnSpPr>
          <p:nvPr/>
        </p:nvCxnSpPr>
        <p:spPr>
          <a:xfrm>
            <a:off x="1748884" y="2993253"/>
            <a:ext cx="912300" cy="87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med" w="med" type="oval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2"/>
          <p:cNvSpPr txBox="1"/>
          <p:nvPr/>
        </p:nvSpPr>
        <p:spPr>
          <a:xfrm>
            <a:off x="2776738" y="1880500"/>
            <a:ext cx="28047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-419" sz="4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¿PREGUNTAS?</a:t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Tiger Face on Apple iOS 12.2" id="378" name="Google Shape;378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5188" y="2089063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3"/>
          <p:cNvSpPr txBox="1"/>
          <p:nvPr/>
        </p:nvSpPr>
        <p:spPr>
          <a:xfrm>
            <a:off x="1956450" y="872075"/>
            <a:ext cx="5231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1" lang="es-419" sz="48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¡MUCHAS GRACIAS!</a:t>
            </a:r>
            <a:endParaRPr b="0" i="1" sz="48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84" name="Google Shape;384;p53"/>
          <p:cNvSpPr txBox="1"/>
          <p:nvPr/>
        </p:nvSpPr>
        <p:spPr>
          <a:xfrm>
            <a:off x="1444475" y="1861175"/>
            <a:ext cx="6467100" cy="27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419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Resumen de lo visto en clase hoy: </a:t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318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200"/>
              <a:buFont typeface="Helvetica Neue Light"/>
              <a:buChar char="-"/>
            </a:pPr>
            <a:r>
              <a:rPr lang="es-419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Repaso</a:t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318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200"/>
              <a:buFont typeface="Helvetica Neue Light"/>
              <a:buChar char="-"/>
            </a:pPr>
            <a:r>
              <a:rPr lang="es-419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Evaluación</a:t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318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200"/>
              <a:buFont typeface="Helvetica Neue Light"/>
              <a:buChar char="-"/>
            </a:pPr>
            <a:r>
              <a:rPr lang="es-419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Recomendaciones para proyecto final</a:t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318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200"/>
              <a:buFont typeface="Helvetica Neue Light"/>
              <a:buChar char="-"/>
            </a:pPr>
            <a:r>
              <a:rPr lang="es-419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Práctica de primera entrega</a:t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4"/>
          <p:cNvSpPr txBox="1"/>
          <p:nvPr/>
        </p:nvSpPr>
        <p:spPr>
          <a:xfrm>
            <a:off x="2110051" y="2409500"/>
            <a:ext cx="49239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OPINA Y VALORA ESTA CLASE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Dizzy on Apple iOS 12.2" id="390" name="Google Shape;390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68425" y="1602350"/>
            <a:ext cx="807150" cy="8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5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#DEMOCRATIZANDOLAEDUCACIÓN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96" name="Google Shape;396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/>
        </p:nvSpPr>
        <p:spPr>
          <a:xfrm>
            <a:off x="1060199" y="2077193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REPASO GENERAL</a:t>
            </a:r>
            <a:endParaRPr b="0" i="1" sz="36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/>
        </p:nvSpPr>
        <p:spPr>
          <a:xfrm>
            <a:off x="3824925" y="1123500"/>
            <a:ext cx="5310600" cy="30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6FFCA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Aprendimos qué es una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base de datos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6FFCA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Repasamos su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Historia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6FFCA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Qué es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SQL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ANSI SQL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Lenguaje SQL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6FFCA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Vimos la diferencia entre SQL y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No-SQL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6FFCA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Conocimos el significado de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CRUD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6FFCA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Vimos qué es un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SGBD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257775" y="169350"/>
            <a:ext cx="66666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30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CLASE 01 - INTRODUCCIÓN A BASES DE DATOS</a:t>
            </a:r>
            <a:endParaRPr b="0" i="0" sz="30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0175" y="1219325"/>
            <a:ext cx="3186150" cy="17262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2300000" dist="95250">
              <a:srgbClr val="888888">
                <a:alpha val="49800"/>
              </a:srgbClr>
            </a:outerShdw>
            <a:reflection blurRad="0" dir="5400000" dist="76200" endA="0" endPos="30000" fadeDir="5400012" kx="0" rotWithShape="0" algn="bl" stA="77000" stPos="0" sy="-100000" ky="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/>
        </p:nvSpPr>
        <p:spPr>
          <a:xfrm>
            <a:off x="988850" y="1143825"/>
            <a:ext cx="7084200" cy="30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257775" y="192800"/>
            <a:ext cx="70842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30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CLASE 02 - BASES DE DATOS RELACIONALES</a:t>
            </a:r>
            <a:endParaRPr b="0" i="0" sz="30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257775" y="1123500"/>
            <a:ext cx="6018300" cy="3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6FFCA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Conocimos qué es una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base de datos Relacional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6FFCA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Qué es un motor de </a:t>
            </a:r>
            <a:r>
              <a:rPr b="1" lang="es-419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</a:t>
            </a:r>
            <a:r>
              <a:rPr lang="es-419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6FFCA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qué sirve la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Normalización de datos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6FFCA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Qué es una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Tabla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 cómo 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está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compuesta.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6FFCA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Diferentes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Tipos de Relaciones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entre tablas.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6FFCA"/>
              </a:buClr>
              <a:buSzPts val="1800"/>
              <a:buFont typeface="Helvetica Neue Light"/>
              <a:buChar char="●"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Qué son las </a:t>
            </a:r>
            <a:r>
              <a:rPr b="1" lang="es-419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Claves e Índices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6FFCA"/>
              </a:buClr>
              <a:buSzPts val="1800"/>
              <a:buFont typeface="Helvetica Neue Light"/>
              <a:buChar char="●"/>
            </a:pPr>
            <a:r>
              <a:rPr b="1" lang="es-419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Diagrama E-R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27475" y="1066925"/>
            <a:ext cx="2326975" cy="232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/>
          <p:nvPr/>
        </p:nvSpPr>
        <p:spPr>
          <a:xfrm>
            <a:off x="6158050" y="0"/>
            <a:ext cx="2985900" cy="51435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/>
        </p:nvSpPr>
        <p:spPr>
          <a:xfrm>
            <a:off x="257775" y="227950"/>
            <a:ext cx="52767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30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CLASE 03 - LENGUAJE SQL</a:t>
            </a:r>
            <a:endParaRPr b="0" i="0" sz="30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257775" y="1123500"/>
            <a:ext cx="5832600" cy="3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6FFCA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Vimos los conceptos generales del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lenguaje SQL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6FFCA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Cuáles son sus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componentes principales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6FFCA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Aprendimos la sentencia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 FROM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6FFCA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Cuándo aplicar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DISTINCT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6FFCA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Cómo filtrar información utilizando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WHERE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6151000" y="1401900"/>
            <a:ext cx="30000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17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s-419" sz="17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endParaRPr b="0" i="0" sz="17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17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s-419" sz="17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7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GAME</a:t>
            </a:r>
            <a:endParaRPr b="0" i="0" sz="17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7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WHERE </a:t>
            </a:r>
            <a:r>
              <a:rPr lang="es-419" sz="17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s-419" sz="17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LIKE </a:t>
            </a:r>
            <a:r>
              <a:rPr lang="es-419" sz="17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'%of%';</a:t>
            </a:r>
            <a:endParaRPr sz="17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/>
          <p:nvPr/>
        </p:nvSpPr>
        <p:spPr>
          <a:xfrm>
            <a:off x="0" y="1066925"/>
            <a:ext cx="3193200" cy="40767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 txBox="1"/>
          <p:nvPr/>
        </p:nvSpPr>
        <p:spPr>
          <a:xfrm>
            <a:off x="222625" y="192800"/>
            <a:ext cx="47334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30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CLASE 04 - SUBLENGUAJES SQL</a:t>
            </a:r>
            <a:endParaRPr b="0" i="0" sz="30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3291375" y="1199700"/>
            <a:ext cx="5463300" cy="3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6FFCA"/>
              </a:buClr>
              <a:buSzPts val="1800"/>
              <a:buFont typeface="Helvetica Neue Light"/>
              <a:buChar char="●"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Los diferentes </a:t>
            </a:r>
            <a:r>
              <a:rPr b="1" lang="es-419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Tipos de Datos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6FFCA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Aprendimos qué es el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sublenguaje SQL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6FFCA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utilizar la sentencia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ORDER BY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6FFCA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Aplicar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LIMIT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para reducir los resultados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6FFCA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generar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Alias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en los campos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6FFCA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Agrupar la información mediante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GROUP BY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6FFCA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utilizar los diferentes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operadores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59550" y="1763500"/>
            <a:ext cx="30741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419" sz="2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es-419" sz="2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endParaRPr sz="2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es-419" sz="2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s-419" sz="2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game</a:t>
            </a:r>
            <a:endParaRPr sz="2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es-419" sz="2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ORDER BY </a:t>
            </a:r>
            <a:r>
              <a:rPr lang="es-419" sz="2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id_class</a:t>
            </a:r>
            <a:endParaRPr sz="2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es-419" sz="2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LIMIT </a:t>
            </a:r>
            <a:r>
              <a:rPr lang="es-419" sz="2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5;</a:t>
            </a:r>
            <a:endParaRPr sz="23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