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Anton"/>
      <p:regular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783C74-52F6-4749-9605-1FE8ED2A3A3F}">
  <a:tblStyle styleId="{09783C74-52F6-4749-9605-1FE8ED2A3A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Lato-regular.fntdata"/><Relationship Id="rId52" Type="http://schemas.openxmlformats.org/officeDocument/2006/relationships/font" Target="fonts/Anton-regular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wikipedia.org/wiki/Prototipado_en_pape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tic.edu.py/revista.ojs/revistas/6/pdf/9.pdf" TargetMode="External"/><Relationship Id="rId3" Type="http://schemas.openxmlformats.org/officeDocument/2006/relationships/hyperlink" Target="https://videlcloud.wordpress.com/2017/03/05/buenas-practicas-para-el-diseno-de-base-de-datos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8d7a0a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68d7a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8d7a0a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68d7a0a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8d7a0a6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068d7a0a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8d7a0a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68d7a0a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8d7a0a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068d7a0a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8d7a0a6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68d7a0a6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8d7a0a6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68d7a0a6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8d7a0a6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68d7a0a6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5a3bb5c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55a3bb5c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8d7a0a6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68d7a0a6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68d7a0a6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68d7a0a6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8d7a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68d7a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68d7a0a6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068d7a0a6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8d7a0a6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68d7a0a6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partir de un ejemplo propio o un dataset público, repasar en lo práctico lo visto en la clases anteriores.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En la slides siguiente se indican por orden los temas y las tareas a implementar.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8d7a0a6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68d7a0a6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8d7a0a6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68d7a0a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8d7a0a6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068d7a0a6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8d7a0a6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68d7a0a6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2. La web de Mysql cuenta con otras bases de datos adicionales a SAKILA para probar y aprender. Investiga cuáles son, busca videos en Youtube así ves de qué trata la temática. Esto te permitirá generar ideas más claras, si llegas a este ámbito sin conocimientos o un acercamiento previo.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4. Si trabajas en un supermercado, un proyecto aproximado a un Ecommerce sería el más apropiado como proyecto final. Lo mismo si eres emprendedor y vendes productos creados por tí. Si eres un profesional que vende sus servicios, un proyecto más orientado a la administración-contable será tu nicho (</a:t>
            </a:r>
            <a:r>
              <a:rPr i="1" lang="es-419" sz="1400"/>
              <a:t>proveedores, clientes, presupuestos, contrataciones, facturación</a:t>
            </a:r>
            <a:r>
              <a:rPr lang="es-419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5. Si trabajas en Administración, por ejemplo en el área de Compras, y un circuito de compras requiere la aprobación de diferentes partes, evita llevar tanta complejidad a tu proyecto final. Simplifica la aprobación de una Orden de Compra con un solo responsable.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8d7a0a6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68d7a0a6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8d7a0a6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068d7a0a6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Referencia a Wikipedia: </a:t>
            </a:r>
            <a:r>
              <a:rPr lang="es-419" sz="1400" u="sng">
                <a:solidFill>
                  <a:schemeClr val="hlink"/>
                </a:solidFill>
                <a:hlinkClick r:id="rId2"/>
              </a:rPr>
              <a:t>https://es.wikipedia.org/wiki/Prototipado_en_papel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8d7a0a6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068d7a0a6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8d7a0a6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68d7a0a6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8d7a0a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68d7a0a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8d7a0a6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68d7a0a6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68d7a0a6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68d7a0a6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Universidad Tecnológica Intercontinental: </a:t>
            </a:r>
            <a:r>
              <a:rPr lang="es-419" sz="1400" u="sng">
                <a:solidFill>
                  <a:schemeClr val="hlink"/>
                </a:solidFill>
                <a:hlinkClick r:id="rId2"/>
              </a:rPr>
              <a:t>https://www.utic.edu.py/revista.ojs/revistas/6/pdf/9.pdf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solidFill>
                  <a:schemeClr val="dk1"/>
                </a:solidFill>
              </a:rPr>
              <a:t>Videl Cloud: </a:t>
            </a:r>
            <a:r>
              <a:rPr lang="es-419" sz="1400" u="sng">
                <a:solidFill>
                  <a:schemeClr val="hlink"/>
                </a:solidFill>
                <a:hlinkClick r:id="rId3"/>
              </a:rPr>
              <a:t>https://videlcloud.wordpress.com/2017/03/05/buenas-practicas-para-el-diseno-de-base-de-datos/</a:t>
            </a:r>
            <a:r>
              <a:rPr lang="es-419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8d7a0a6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068d7a0a6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400"/>
              <a:t>Profesor/a: </a:t>
            </a:r>
            <a:r>
              <a:rPr lang="es-419" sz="1400"/>
              <a:t>Explicar brevemente el modo de uso.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400"/>
              <a:t>#AHORAESCUANDO </a:t>
            </a:r>
            <a:r>
              <a:rPr lang="es-419" sz="1400"/>
              <a:t>Pueden incorporarse modelos propios.</a:t>
            </a:r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8d7a0a6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68d7a0a6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68d7a0a6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68d7a0a6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68d7a0a6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68d7a0a6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68d7a0a6d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68d7a0a6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68d7a0a6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068d7a0a6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68d7a0a6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68d7a0a6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68d7a0a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68d7a0a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8d7a0a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68d7a0a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68d7a0a6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068d7a0a6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68d7a0a6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68d7a0a6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68d7a0a6d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068d7a0a6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68d7a0a6d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068d7a0a6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68d7a0a6d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68d7a0a6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68d7a0a6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068d7a0a6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8d7a0a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68d7a0a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8d7a0a6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68d7a0a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8d7a0a6d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68d7a0a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8d7a0a6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68d7a0a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8d7a0a6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68d7a0a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43.png"/><Relationship Id="rId5" Type="http://schemas.openxmlformats.org/officeDocument/2006/relationships/hyperlink" Target="https://es.wikipedia.org/wiki/Prototipado_en_pape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utic.edu.py/revista.ojs/revistas/6/pdf/9.pdf" TargetMode="External"/><Relationship Id="rId4" Type="http://schemas.openxmlformats.org/officeDocument/2006/relationships/hyperlink" Target="https://videlcloud.wordpress.com/2017/03/05/buenas-practicas-para-el-diseno-de-base-de-datos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6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.mysql.com/doc/sakila/en/" TargetMode="External"/><Relationship Id="rId4" Type="http://schemas.openxmlformats.org/officeDocument/2006/relationships/hyperlink" Target="https://dev.mysql.com/doc/employee/en/" TargetMode="External"/><Relationship Id="rId10" Type="http://schemas.openxmlformats.org/officeDocument/2006/relationships/image" Target="../media/image64.png"/><Relationship Id="rId9" Type="http://schemas.openxmlformats.org/officeDocument/2006/relationships/image" Target="../media/image63.png"/><Relationship Id="rId5" Type="http://schemas.openxmlformats.org/officeDocument/2006/relationships/hyperlink" Target="https://dev.mysql.com/doc/airportdb/en/" TargetMode="External"/><Relationship Id="rId6" Type="http://schemas.openxmlformats.org/officeDocument/2006/relationships/hyperlink" Target="https://docs.microsoft.com/en-us/sql/samples/adventureworks-install-configure?view=sql-server-ver15&amp;tabs=ssms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Relationship Id="rId4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DDL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3150" y="1611525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10.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3824925" y="1123500"/>
            <a:ext cx="5310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ANSI 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la diferencia entre SQL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No-SQL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el significado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CRUD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qué es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SGBD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57775" y="169350"/>
            <a:ext cx="6666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01 - INTRODUCCIÓN A BASES DE DATOS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75" y="1219325"/>
            <a:ext cx="3186150" cy="1726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300000" dist="95250">
              <a:srgbClr val="888888">
                <a:alpha val="49800"/>
              </a:srgbClr>
            </a:outerShdw>
            <a:reflection blurRad="0" dir="5400000" dist="76200" endA="0" endPos="30000" fadeDir="5400012" kx="0" rotWithShape="0" algn="bl" stA="77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988850" y="1143825"/>
            <a:ext cx="70842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257775" y="192800"/>
            <a:ext cx="708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02 - BASES DE DATOS RELACIONALES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257775" y="1123500"/>
            <a:ext cx="60183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Relacional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 motor de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qué sirve la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de datos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cómo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compuesta.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Relaciones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tablas.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son las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Claves e Índices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475" y="1066925"/>
            <a:ext cx="2326975" cy="23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6158050" y="0"/>
            <a:ext cx="29859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257775" y="22795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03 - LENGUAJE SQL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57775" y="1123500"/>
            <a:ext cx="58326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los conceptos generales del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Cuáles son sus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principales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FROM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Cuándo aplicar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DISTINCT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 filtrar información utilizando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diferentes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151000" y="1401900"/>
            <a:ext cx="300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b="0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LIKE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'%of%';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1066925"/>
            <a:ext cx="3193200" cy="4076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222625" y="192800"/>
            <a:ext cx="4733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04 - SUBLENGUAJES SQL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291375" y="1199700"/>
            <a:ext cx="54633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qué es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utilizar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reducir los resultados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generar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los campos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Agrupar la información mediante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utilizar los diferentes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9550" y="1763500"/>
            <a:ext cx="307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id_class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 sz="2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5651650" y="125"/>
            <a:ext cx="34923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916925" y="1089448"/>
            <a:ext cx="30396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id_level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IN  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(id_level)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LEVEL_GAME);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0" y="169350"/>
            <a:ext cx="570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05 - CONSULTAS Y SUBCONSULTAS SQL</a:t>
            </a:r>
            <a:endParaRPr b="0" i="0" sz="2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257775" y="1281425"/>
            <a:ext cx="58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todas las sentencias.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Realizamos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simples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Reconocimos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sus tipos.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Aplicamos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subconsultas 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diferentes variantes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1066925"/>
            <a:ext cx="3291300" cy="4076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269475" y="122500"/>
            <a:ext cx="626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06 - SUBLENGUAJE DDL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443775" y="1123500"/>
            <a:ext cx="56331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tablas con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sus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Campos y Valores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Modificamos Tablas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integrando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MODIFY, ADD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registros usando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DROP TABLE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una tabla mediante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las 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Escalares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de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Transformación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8650" y="1255350"/>
            <a:ext cx="32625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TRUNCATE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6023475" y="125"/>
            <a:ext cx="31206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220575" y="122500"/>
            <a:ext cx="5600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07 - OBJETOS DE UNA BASE DE DATOS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257775" y="1199700"/>
            <a:ext cx="55260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los diferentes objetos de una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Procedures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Analizamos sus propiedades y otras herramientas de trabajo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281" y="356826"/>
            <a:ext cx="3013524" cy="415745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257775" y="3568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08 - TABLAS (1/2)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877425" y="1199700"/>
            <a:ext cx="60294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Profundizamos los conceptos de las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Analizamos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diferentes tipos de Tablas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Hecho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Transaccionales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Dimensionales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Trabajamos sobre conceptos de Alteraciones de tablas utilizando la sentencia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75" y="1123500"/>
            <a:ext cx="2272876" cy="22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257775" y="3568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08 - TABLAS (2/2)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257775" y="1199700"/>
            <a:ext cx="59895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y creamos diferentes tipos de claves: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Foránea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Concatenadas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Identificamos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diferentes tipos de relaciones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9700" y="1066925"/>
            <a:ext cx="1764750" cy="1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257775" y="3568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09 - VISTAS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2725025" y="1123500"/>
            <a:ext cx="60294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los conceptos generales de las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diferentes tipos de Vistas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Creamos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 (CREATE VIEW).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Modificamos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Vistas (ALTER VIEW).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Eliminamos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 (DROP VIEW).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257775" y="1123500"/>
            <a:ext cx="2028201" cy="1846775"/>
            <a:chOff x="257775" y="1123500"/>
            <a:chExt cx="2028201" cy="1846775"/>
          </a:xfrm>
        </p:grpSpPr>
        <p:pic>
          <p:nvPicPr>
            <p:cNvPr id="266" name="Google Shape;26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7775" y="1123500"/>
              <a:ext cx="1690625" cy="16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4276" y="2128575"/>
              <a:ext cx="841700" cy="84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WORKSHOP 1: EJEMPLO EN VIVO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313" y="469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EN VIVO: consignas a cumplir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257775" y="879400"/>
            <a:ext cx="8496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A6FFCA"/>
              </a:buClr>
              <a:buSzPts val="20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nuestro proyecto.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0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0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Definir las tablas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contendrá (aplicando la normalización de datos).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las tablas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estableciendo relaciones e índices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TABLE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Cargar datos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tablas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Mysql Workbench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simples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WHERE, ORDER BY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complejas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BY, JOIN, UNION, Subconsultas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0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Implementar al menos una función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dos Vistas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VIEW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- 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ser implementando funciones escalares y/o transformación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una tabla y/o sus datos cargados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DROP TABLE o TRUNCATE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8875" y="204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RECOMENDACIONES PARA TU PROYECTO 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IDEA INICIAL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/>
        </p:nvSpPr>
        <p:spPr>
          <a:xfrm>
            <a:off x="775950" y="1182525"/>
            <a:ext cx="74397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bien cuál va a ser tu proyecto final.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Investiga (buscador web mediante) y conoce diferentes proyectos realizados con bases de datos.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Elige un rubro convencional y de baja complejidad.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trabajas, aprovecha y analiza tu nicho de negocio para proyectarlo como Trabajo Final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 sentirás más cómodo porque ya conoces la temática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importante los c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ircuitos de trabajo complejos implican Tablas relacionales complejas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elegí el camino feliz obviando las trabas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IDEA INICIAL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PAPER PROTOTYPING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2657750" y="1487325"/>
            <a:ext cx="60966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Hace referencia al paradigma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prototipado en papel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forma efectiva de comenzar un proyecto haciendo borrón y cuenta nueva tantas veces sea necesario, antes de llevarlo al formato digital.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PAPER PROTOTYPING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50" y="1871663"/>
            <a:ext cx="20955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269475" y="4659625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Fuente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RESILIENCIA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RESILIENCIA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431" y="1321300"/>
            <a:ext cx="3982018" cy="2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/>
        </p:nvSpPr>
        <p:spPr>
          <a:xfrm>
            <a:off x="327625" y="1245252"/>
            <a:ext cx="4018200" cy="2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Vas a conocer nuevas herramientas en este curso, y vas a desear cambiar lo que ya tienes hecho.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Analiza en detalle todo, antes de aplicar cambios.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559075" y="4108925"/>
            <a:ext cx="80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Consulta a Tutores, Compañeros del curso, o al Docente.</a:t>
            </a:r>
            <a:endParaRPr b="1" i="1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conceptos y herramientas desarrolladas hasta el momento.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BUENAS PRÁCTICAS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1282050" y="1271163"/>
            <a:ext cx="65799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Recuerda aplicar las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tu proyecto, desde el principio.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 de datos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de ellas. Busca información o consulta con tutores y/o docente ante cualquier mínima duda que tengas.</a:t>
            </a:r>
            <a:endParaRPr b="0" i="0" sz="21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BUENAS PRÁCTICAS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7" name="Google Shape;3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915350" y="3011325"/>
            <a:ext cx="6579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300"/>
              <a:buFont typeface="Helvetica Neue Light"/>
              <a:buChar char="●"/>
            </a:pPr>
            <a:r>
              <a:rPr b="0" i="0" lang="es-419" sz="2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Universidad Tecnológica Intercontinental</a:t>
            </a:r>
            <a:r>
              <a:rPr b="0" i="0" lang="es-419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300"/>
              <a:buFont typeface="Helvetica Neue Light"/>
              <a:buChar char="●"/>
            </a:pPr>
            <a:r>
              <a:rPr b="0" i="0" lang="es-419" sz="2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Videl Cloud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833625" y="1968400"/>
            <a:ext cx="735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BUENAS PRÁCTICAS: REFERENCIAS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2400" y="4897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CONVENCIONES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/>
        </p:nvSpPr>
        <p:spPr>
          <a:xfrm>
            <a:off x="507900" y="1106200"/>
            <a:ext cx="81282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parte de las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las convenciones de nombre son claves en todo diseño: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el mundo de la programación, evita caracteres extendidos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-/ª!”·$%&amp;&amp;()?¿*^¨¨:;çÇ{}[´]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uses todo mayúsculas en nombres de Tablas, Vistas y/o Campos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Evita en el diseño, utilizar palabras o nombres de objetos con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Ñ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ñ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acentos: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á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é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í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ó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diéresis, 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etcétera</a:t>
            </a:r>
            <a:endParaRPr b="0" i="1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CONVENCIONES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¿ALGUIEN SE ANIMA A EXPONER EL AVANCE DE SU PROYECTO?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0" name="Google Shape;3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3 estudiantes del curso compartirán el estado de avance de sus proyectos, las dudas que le hayan surgido y recibirán feedback personalizado.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9"/>
          <p:cNvSpPr txBox="1"/>
          <p:nvPr/>
        </p:nvSpPr>
        <p:spPr>
          <a:xfrm>
            <a:off x="2731050" y="3749225"/>
            <a:ext cx="36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0"/>
          <p:cNvSpPr txBox="1"/>
          <p:nvPr/>
        </p:nvSpPr>
        <p:spPr>
          <a:xfrm>
            <a:off x="218425" y="22296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PRIMERA 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7" name="Google Shape;397;p50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los avances correspondiente a la primera entrega de tu proyecto final.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>
            <a:off x="4823975" y="7338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51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{09783C74-52F6-4749-9605-1FE8ED2A3A3F}</a:tableStyleId>
              </a:tblPr>
              <a:tblGrid>
                <a:gridCol w="2945825"/>
                <a:gridCol w="3822275"/>
                <a:gridCol w="2069375"/>
              </a:tblGrid>
              <a:tr h="6573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s-419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 hMerge="1"/>
              </a:tr>
              <a:tr h="1212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PDF con el nombre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“Entrega1+Apellido”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activar la posibilidad de realizar comentarios en el archivo que subis como Entrega.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134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 u="none" cap="none" strike="noStrike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Descripción de la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temática de la base de datos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Diagramas de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entidad relación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la base de datos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Listado de las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tablas que comprenden la base de datos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 descripción de cada tabla, listado de campos, abreviaturas de nombres de campos, nombres completos de campos, tipos de datos, tipo de clave (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foránea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primaria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índice(s)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archivo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contenga: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en SQL de creación de la base de datos y tablas. Este puede estar publicado en un repositorio github, con lo cual el documento pdf debe contener los links de las publicaciones.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6" name="Google Shape;40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9433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1"/>
          <p:cNvSpPr/>
          <p:nvPr/>
        </p:nvSpPr>
        <p:spPr>
          <a:xfrm>
            <a:off x="8511150" y="875625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419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360678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95053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562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980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97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7815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DDL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177000" y="2541003"/>
            <a:ext cx="1470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DE LO APRENDIDO HASTA AHORA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188325" y="2986926"/>
            <a:ext cx="1528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343103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343103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343103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1343103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8203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000" y="2999213"/>
            <a:ext cx="307150" cy="3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1765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6"/>
          <p:cNvGrpSpPr/>
          <p:nvPr/>
        </p:nvGrpSpPr>
        <p:grpSpPr>
          <a:xfrm>
            <a:off x="6160303" y="1305800"/>
            <a:ext cx="1995097" cy="1988600"/>
            <a:chOff x="-469097" y="1305800"/>
            <a:chExt cx="1995097" cy="19886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-310864" y="1305800"/>
              <a:ext cx="1234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Clase 11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-469097" y="1758000"/>
              <a:ext cx="18549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419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Sublenguaje DML 1</a:t>
              </a:r>
              <a:endPara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-53450" y="2505677"/>
              <a:ext cx="1528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-67900" y="3010900"/>
              <a:ext cx="15939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78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2632" y="2994923"/>
            <a:ext cx="307150" cy="3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141525" y="297142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INTERMEDIA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62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6225" y="2946924"/>
            <a:ext cx="365600" cy="3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594365" y="2454866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GENERALES, SENTENCIAS Y SUBLENGUAJES.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579925" y="297777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 Y ACTUALIZACIÓN DE TABLAS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46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432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703125" y="251422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VISTAS, IMPLEMENTACIÓN Y TIPOS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03125" y="3007657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 CON VISTAS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3" name="Google Shape;4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/>
        </p:nvSpPr>
        <p:spPr>
          <a:xfrm>
            <a:off x="2854525" y="1227000"/>
            <a:ext cx="57114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Sakila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Employees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airportdb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AdventureWorks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Server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0" name="Google Shape;420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/>
          <p:nvPr/>
        </p:nvSpPr>
        <p:spPr>
          <a:xfrm>
            <a:off x="1568825" y="14296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1534" y="16923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 txBox="1"/>
          <p:nvPr/>
        </p:nvSpPr>
        <p:spPr>
          <a:xfrm>
            <a:off x="2327875" y="3375545"/>
            <a:ext cx="6764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material para investigar y mirar ejemplos de Esquemas de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DB. 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615125" y="4232300"/>
            <a:ext cx="764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que la base de datos AdventureWorks de SQL Server no puedas instalarla, pero te invitamos a leer la documentación para entender de qué trata.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450" y="4232300"/>
            <a:ext cx="330675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32" name="Google Shape;4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8" name="Google Shape;438;p55"/>
          <p:cNvSpPr txBox="1"/>
          <p:nvPr/>
        </p:nvSpPr>
        <p:spPr>
          <a:xfrm>
            <a:off x="1444475" y="18611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de DDL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4" name="Google Shape;4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0" name="Google Shape;4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10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2051500" y="3915800"/>
            <a:ext cx="18375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EN VIVO DE UN PROYECTO DE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95984" y="26920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051500" y="1665450"/>
            <a:ext cx="183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GENERAL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18"/>
          <p:cNvCxnSpPr>
            <a:stCxn id="136" idx="3"/>
            <a:endCxn id="137" idx="1"/>
          </p:cNvCxnSpPr>
          <p:nvPr/>
        </p:nvCxnSpPr>
        <p:spPr>
          <a:xfrm flipH="1" rot="10800000">
            <a:off x="1748884" y="1876653"/>
            <a:ext cx="302700" cy="1116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9" name="Google Shape;139;p18"/>
          <p:cNvCxnSpPr>
            <a:stCxn id="136" idx="3"/>
            <a:endCxn id="135" idx="1"/>
          </p:cNvCxnSpPr>
          <p:nvPr/>
        </p:nvCxnSpPr>
        <p:spPr>
          <a:xfrm>
            <a:off x="1748884" y="2993253"/>
            <a:ext cx="302700" cy="1223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0" name="Google Shape;140;p18"/>
          <p:cNvSpPr/>
          <p:nvPr/>
        </p:nvSpPr>
        <p:spPr>
          <a:xfrm>
            <a:off x="4767600" y="178807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LENGUAJE SQL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767600" y="91977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767600" y="135393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RELACIONALES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18"/>
          <p:cNvCxnSpPr>
            <a:stCxn id="137" idx="3"/>
            <a:endCxn id="141" idx="1"/>
          </p:cNvCxnSpPr>
          <p:nvPr/>
        </p:nvCxnSpPr>
        <p:spPr>
          <a:xfrm flipH="1" rot="10800000">
            <a:off x="3889000" y="1112850"/>
            <a:ext cx="878700" cy="763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4" name="Google Shape;144;p18"/>
          <p:cNvCxnSpPr>
            <a:stCxn id="137" idx="3"/>
            <a:endCxn id="142" idx="1"/>
          </p:cNvCxnSpPr>
          <p:nvPr/>
        </p:nvCxnSpPr>
        <p:spPr>
          <a:xfrm flipH="1" rot="10800000">
            <a:off x="3889000" y="1547250"/>
            <a:ext cx="878700" cy="329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5" name="Google Shape;145;p18"/>
          <p:cNvCxnSpPr>
            <a:stCxn id="137" idx="3"/>
            <a:endCxn id="140" idx="1"/>
          </p:cNvCxnSpPr>
          <p:nvPr/>
        </p:nvCxnSpPr>
        <p:spPr>
          <a:xfrm>
            <a:off x="3889000" y="1876650"/>
            <a:ext cx="878700" cy="104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6" name="Google Shape;146;p18"/>
          <p:cNvSpPr/>
          <p:nvPr/>
        </p:nvSpPr>
        <p:spPr>
          <a:xfrm>
            <a:off x="4767600" y="2240458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SUBLENGUAJES SQL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767600" y="269682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Y SUBCONSULTAS SQL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767600" y="3151524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Y SUBCONSULTAS SQL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767600" y="360622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 DE UNA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767600" y="403972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767600" y="4473225"/>
            <a:ext cx="18984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18"/>
          <p:cNvCxnSpPr>
            <a:stCxn id="137" idx="3"/>
            <a:endCxn id="146" idx="1"/>
          </p:cNvCxnSpPr>
          <p:nvPr/>
        </p:nvCxnSpPr>
        <p:spPr>
          <a:xfrm>
            <a:off x="3889000" y="1876650"/>
            <a:ext cx="878700" cy="557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3" name="Google Shape;153;p18"/>
          <p:cNvCxnSpPr>
            <a:stCxn id="137" idx="3"/>
            <a:endCxn id="147" idx="1"/>
          </p:cNvCxnSpPr>
          <p:nvPr/>
        </p:nvCxnSpPr>
        <p:spPr>
          <a:xfrm>
            <a:off x="3889000" y="1876650"/>
            <a:ext cx="878700" cy="1013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18"/>
          <p:cNvCxnSpPr>
            <a:stCxn id="137" idx="3"/>
            <a:endCxn id="148" idx="1"/>
          </p:cNvCxnSpPr>
          <p:nvPr/>
        </p:nvCxnSpPr>
        <p:spPr>
          <a:xfrm>
            <a:off x="3889000" y="1876650"/>
            <a:ext cx="878700" cy="1468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5" name="Google Shape;155;p18"/>
          <p:cNvCxnSpPr>
            <a:stCxn id="137" idx="3"/>
            <a:endCxn id="149" idx="1"/>
          </p:cNvCxnSpPr>
          <p:nvPr/>
        </p:nvCxnSpPr>
        <p:spPr>
          <a:xfrm>
            <a:off x="3889000" y="1876650"/>
            <a:ext cx="878700" cy="1922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6" name="Google Shape;156;p18"/>
          <p:cNvCxnSpPr>
            <a:stCxn id="137" idx="3"/>
            <a:endCxn id="150" idx="1"/>
          </p:cNvCxnSpPr>
          <p:nvPr/>
        </p:nvCxnSpPr>
        <p:spPr>
          <a:xfrm>
            <a:off x="3889000" y="1876650"/>
            <a:ext cx="878700" cy="2356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7" name="Google Shape;157;p18"/>
          <p:cNvCxnSpPr>
            <a:stCxn id="137" idx="3"/>
            <a:endCxn id="151" idx="1"/>
          </p:cNvCxnSpPr>
          <p:nvPr/>
        </p:nvCxnSpPr>
        <p:spPr>
          <a:xfrm>
            <a:off x="3889000" y="1876650"/>
            <a:ext cx="878700" cy="2789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876" y="4701025"/>
            <a:ext cx="1157150" cy="2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599975" y="1124750"/>
            <a:ext cx="8072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Hagamos un repaso rápido por todos los conceptos vistos a lo largo de las primeras 9 clases.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Refresquemos los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conocimientos y puntos claves, para luego llevar los mismos hacia un proyecto funcional que los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apliquen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forma efectiva.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581474" y="215800"/>
            <a:ext cx="5866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5663" y="3100050"/>
            <a:ext cx="3138425" cy="1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¿ESTÁN LISTOS?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663" y="1920225"/>
            <a:ext cx="3114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