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Anton"/>
      <p:regular r:id="rId71"/>
    </p:embeddedFont>
    <p:embeddedFont>
      <p:font typeface="Lato"/>
      <p:regular r:id="rId72"/>
      <p:bold r:id="rId73"/>
      <p:italic r:id="rId74"/>
      <p:boldItalic r:id="rId75"/>
    </p:embeddedFont>
    <p:embeddedFont>
      <p:font typeface="Lato Light"/>
      <p:regular r:id="rId76"/>
      <p:bold r:id="rId77"/>
      <p:italic r:id="rId78"/>
      <p:boldItalic r:id="rId79"/>
    </p:embeddedFont>
    <p:embeddedFont>
      <p:font typeface="Didact Gothic"/>
      <p:regular r:id="rId80"/>
    </p:embeddedFont>
    <p:embeddedFont>
      <p:font typeface="Helvetica Neue"/>
      <p:regular r:id="rId81"/>
      <p:bold r:id="rId82"/>
      <p:italic r:id="rId83"/>
      <p:boldItalic r:id="rId84"/>
    </p:embeddedFont>
    <p:embeddedFont>
      <p:font typeface="Helvetica Neue Light"/>
      <p:regular r:id="rId85"/>
      <p:bold r:id="rId86"/>
      <p:italic r:id="rId87"/>
      <p:boldItalic r:id="rId88"/>
    </p:embeddedFont>
    <p:embeddedFont>
      <p:font typeface="DM Sans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HelveticaNeue-boldItalic.fntdata"/><Relationship Id="rId83" Type="http://schemas.openxmlformats.org/officeDocument/2006/relationships/font" Target="fonts/HelveticaNeue-italic.fntdata"/><Relationship Id="rId42" Type="http://schemas.openxmlformats.org/officeDocument/2006/relationships/slide" Target="slides/slide37.xml"/><Relationship Id="rId86" Type="http://schemas.openxmlformats.org/officeDocument/2006/relationships/font" Target="fonts/HelveticaNeueLight-bold.fntdata"/><Relationship Id="rId41" Type="http://schemas.openxmlformats.org/officeDocument/2006/relationships/slide" Target="slides/slide36.xml"/><Relationship Id="rId85" Type="http://schemas.openxmlformats.org/officeDocument/2006/relationships/font" Target="fonts/HelveticaNeueLight-regular.fntdata"/><Relationship Id="rId44" Type="http://schemas.openxmlformats.org/officeDocument/2006/relationships/slide" Target="slides/slide39.xml"/><Relationship Id="rId88" Type="http://schemas.openxmlformats.org/officeDocument/2006/relationships/font" Target="fonts/HelveticaNeueLight-boldItalic.fntdata"/><Relationship Id="rId43" Type="http://schemas.openxmlformats.org/officeDocument/2006/relationships/slide" Target="slides/slide38.xml"/><Relationship Id="rId87" Type="http://schemas.openxmlformats.org/officeDocument/2006/relationships/font" Target="fonts/HelveticaNeueLight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DMSans-regular.fntdata"/><Relationship Id="rId80" Type="http://schemas.openxmlformats.org/officeDocument/2006/relationships/font" Target="fonts/DidactGothic-regular.fntdata"/><Relationship Id="rId82" Type="http://schemas.openxmlformats.org/officeDocument/2006/relationships/font" Target="fonts/HelveticaNeue-bold.fntdata"/><Relationship Id="rId81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Lato-bold.fntdata"/><Relationship Id="rId72" Type="http://schemas.openxmlformats.org/officeDocument/2006/relationships/font" Target="fonts/Lato-regular.fntdata"/><Relationship Id="rId31" Type="http://schemas.openxmlformats.org/officeDocument/2006/relationships/slide" Target="slides/slide26.xml"/><Relationship Id="rId75" Type="http://schemas.openxmlformats.org/officeDocument/2006/relationships/font" Target="fonts/Lato-boldItalic.fntdata"/><Relationship Id="rId30" Type="http://schemas.openxmlformats.org/officeDocument/2006/relationships/slide" Target="slides/slide25.xml"/><Relationship Id="rId74" Type="http://schemas.openxmlformats.org/officeDocument/2006/relationships/font" Target="fonts/Lato-italic.fntdata"/><Relationship Id="rId33" Type="http://schemas.openxmlformats.org/officeDocument/2006/relationships/slide" Target="slides/slide28.xml"/><Relationship Id="rId77" Type="http://schemas.openxmlformats.org/officeDocument/2006/relationships/font" Target="fonts/LatoLight-bold.fntdata"/><Relationship Id="rId32" Type="http://schemas.openxmlformats.org/officeDocument/2006/relationships/slide" Target="slides/slide27.xml"/><Relationship Id="rId76" Type="http://schemas.openxmlformats.org/officeDocument/2006/relationships/font" Target="fonts/LatoLight-regular.fntdata"/><Relationship Id="rId35" Type="http://schemas.openxmlformats.org/officeDocument/2006/relationships/slide" Target="slides/slide30.xml"/><Relationship Id="rId79" Type="http://schemas.openxmlformats.org/officeDocument/2006/relationships/font" Target="fonts/LatoLight-boldItalic.fntdata"/><Relationship Id="rId34" Type="http://schemas.openxmlformats.org/officeDocument/2006/relationships/slide" Target="slides/slide29.xml"/><Relationship Id="rId78" Type="http://schemas.openxmlformats.org/officeDocument/2006/relationships/font" Target="fonts/LatoLight-italic.fntdata"/><Relationship Id="rId71" Type="http://schemas.openxmlformats.org/officeDocument/2006/relationships/font" Target="fonts/Anton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DMSans-italic.fntdata"/><Relationship Id="rId90" Type="http://schemas.openxmlformats.org/officeDocument/2006/relationships/font" Target="fonts/DMSans-bold.fntdata"/><Relationship Id="rId92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a192d959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0a192d959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55335b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855335b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55335b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855335b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855335b0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855335b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55335b0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0855335b0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a192d9596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a192d959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55335b0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0855335b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55335b0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855335b0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55335b0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0855335b0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55335b0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0855335b0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c81b2ee7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1c81b2ee7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855335b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855335b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855335b02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855335b0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855335b0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855335b0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855335b02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855335b0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855335b0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0855335b0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855335b0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855335b0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c81b2ee7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1c81b2ee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55335b02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0855335b0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855335b0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0855335b0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855335b0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0855335b0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c81b2ee76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1c81b2ee7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c81b2ee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c81b2ee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81b2ee7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c81b2ee7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c81b2ee7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1c81b2ee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855335b0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855335b0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d16324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d16324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a192d9596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0a192d95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855335b0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0855335b0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55335b0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0855335b0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0855335b0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0855335b0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855335b0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0855335b0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855335b02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855335b0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c81b2e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c81b2e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855335b0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0855335b0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c81b2ee7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1c81b2ee7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c81b2ee7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1c81b2ee7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855335b02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0855335b0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855335b0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10855335b0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855335b02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0855335b0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855335b0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0855335b0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855335b0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0855335b0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c81b2ee7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1c81b2ee7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855335b02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0855335b02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c81b2ee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1c81b2ee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855335b0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10855335b0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855335b02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0855335b0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855335b02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10855335b02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1c81b2ee7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21c81b2ee7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c81b2ee7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1c81b2ee7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855335b0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0855335b0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855335b0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0855335b0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855335b0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0855335b0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855335b0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0855335b0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d163245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1d163245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55335b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855335b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d1632459f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21d163245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d163245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21d163245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855335b02_0_5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0855335b0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855335b02_0_5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10855335b0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855335b02_0_5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0855335b0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855335b0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0855335b0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55335b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855335b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81b2ee76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1c81b2ee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192d9596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a192d959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Relationship Id="rId4" Type="http://schemas.openxmlformats.org/officeDocument/2006/relationships/image" Target="../media/image58.png"/><Relationship Id="rId5" Type="http://schemas.openxmlformats.org/officeDocument/2006/relationships/image" Target="../media/image57.png"/><Relationship Id="rId6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Relationship Id="rId4" Type="http://schemas.openxmlformats.org/officeDocument/2006/relationships/image" Target="../media/image5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0.png"/><Relationship Id="rId4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anerbarrena.com/mysql-insert-5169/" TargetMode="External"/><Relationship Id="rId4" Type="http://schemas.openxmlformats.org/officeDocument/2006/relationships/hyperlink" Target="https://www.anerbarrena.com/mysql-update-5183/" TargetMode="External"/><Relationship Id="rId5" Type="http://schemas.openxmlformats.org/officeDocument/2006/relationships/hyperlink" Target="https://www.anerbarrena.com/mysql-delete-5148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2.png"/><Relationship Id="rId8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Relationship Id="rId4" Type="http://schemas.openxmlformats.org/officeDocument/2006/relationships/image" Target="../media/image5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SUBLENGUAJE DML 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1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1048200" y="2115350"/>
            <a:ext cx="7047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Comenzamos a profundizar aún más el uso del DML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 Manipulation Language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esta oportunidad conoceremos las otras sentencias SQL que nos permitirán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insertar, actualizar y eliminar 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en las diferentes tablas de una base de datos.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671825" y="74920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419" sz="4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SUBLENGUAJE DML 1</a:t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5317850" y="0"/>
            <a:ext cx="38262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405025" y="1294200"/>
            <a:ext cx="374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last_name like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‘B%’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1500" y="1576875"/>
            <a:ext cx="49776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mencionamos oportunamente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parte de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DML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en algunos casos podemos encontrar publicaciones que la agrupan bajo el paradigma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DQL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Query Language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255150" y="392225"/>
            <a:ext cx="2850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1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¿DML o DQL?</a:t>
            </a:r>
            <a:endParaRPr b="0" i="0" sz="41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14150" y="0"/>
            <a:ext cx="3396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711125" y="1718250"/>
            <a:ext cx="50433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tiene lógica dado que, el término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DQL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hace foco en “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queries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o “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en sí, que es lo que realmente hacemos utilizando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obtener datos.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3919275" y="585425"/>
            <a:ext cx="4739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41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¿DML o DQL?</a:t>
            </a:r>
            <a:endParaRPr b="0" i="0" sz="41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2650" y="1294200"/>
            <a:ext cx="339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system_user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last_name like 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‘B%</a:t>
            </a:r>
            <a:r>
              <a:rPr b="0" i="0" lang="es-419" sz="2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’;</a:t>
            </a:r>
            <a:endParaRPr b="0" i="0" sz="2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636525" y="1580700"/>
            <a:ext cx="78579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insertar o agregar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EF89D2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actualizar </a:t>
            </a: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registros 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existentes en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utiliza para eliminar registros de una tabla.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010375" y="356825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Componentes de DML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668375" y="3327300"/>
            <a:ext cx="793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sentencia requiere de ciertos cuidados al momento de utilizarlas, que mencionaremos con el análisis detallado de cada una.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INSERT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842925" y="1492050"/>
            <a:ext cx="57066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usa para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insertar datos 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una </a:t>
            </a:r>
            <a:r>
              <a:rPr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abla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 que agregamos puede ser :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forma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 registro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plural 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varios registros a la vez</a:t>
            </a:r>
            <a:r>
              <a:rPr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●"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forma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(escribiendo cada registro), a partir de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 tabla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(con un SELECT) o de manera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(distinto segun cada motor)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81" name="Google Shape;181;p28"/>
          <p:cNvGrpSpPr/>
          <p:nvPr/>
        </p:nvGrpSpPr>
        <p:grpSpPr>
          <a:xfrm>
            <a:off x="6698975" y="1660713"/>
            <a:ext cx="1857858" cy="1822085"/>
            <a:chOff x="1245500" y="1967650"/>
            <a:chExt cx="1857858" cy="1822085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5500" y="196765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93258" y="3079635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8"/>
          <p:cNvSpPr txBox="1"/>
          <p:nvPr/>
        </p:nvSpPr>
        <p:spPr>
          <a:xfrm>
            <a:off x="842925" y="2801400"/>
            <a:ext cx="5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842925" y="3263100"/>
            <a:ext cx="5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-14150" y="3478375"/>
            <a:ext cx="9158100" cy="16650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572575" y="1569225"/>
            <a:ext cx="7055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del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 de la tabla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la cláusula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los datos que se insertarán en la misma.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3" name="Google Shape;193;p29"/>
          <p:cNvGrpSpPr/>
          <p:nvPr/>
        </p:nvGrpSpPr>
        <p:grpSpPr>
          <a:xfrm>
            <a:off x="7835006" y="1569231"/>
            <a:ext cx="1100781" cy="1114569"/>
            <a:chOff x="1819706" y="2135881"/>
            <a:chExt cx="1100781" cy="1114569"/>
          </a:xfrm>
        </p:grpSpPr>
        <p:pic>
          <p:nvPicPr>
            <p:cNvPr id="194" name="Google Shape;194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29"/>
          <p:cNvSpPr txBox="1"/>
          <p:nvPr/>
        </p:nvSpPr>
        <p:spPr>
          <a:xfrm>
            <a:off x="373750" y="3736225"/>
            <a:ext cx="838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 (campo1, campo2, campo3,....)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(dato1, dato2, dato3, ...);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73750" y="1162028"/>
            <a:ext cx="71943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“</a:t>
            </a:r>
            <a:r>
              <a:rPr b="1" i="1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hace referencia al dato individual que conformará el registro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deseamos insertar.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501825" y="17987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06" name="Google Shape;206;p30"/>
          <p:cNvGrpSpPr/>
          <p:nvPr/>
        </p:nvGrpSpPr>
        <p:grpSpPr>
          <a:xfrm>
            <a:off x="7895756" y="1162031"/>
            <a:ext cx="1100781" cy="1114569"/>
            <a:chOff x="1819706" y="2135881"/>
            <a:chExt cx="1100781" cy="1114569"/>
          </a:xfrm>
        </p:grpSpPr>
        <p:pic>
          <p:nvPicPr>
            <p:cNvPr id="207" name="Google Shape;20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30"/>
          <p:cNvSpPr txBox="1"/>
          <p:nvPr/>
        </p:nvSpPr>
        <p:spPr>
          <a:xfrm>
            <a:off x="373750" y="3736225"/>
            <a:ext cx="838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nombre_de_la_table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(dato1, dato2, dato3, ...);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37500" y="2307675"/>
            <a:ext cx="706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s-419" sz="18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conveniente detallar los nombres de los campos que componen la tabla, caso contrario tenemos que dar los valores a insertar en el orden que aparecen en la tabla (según orden de creación de la tabla).</a:t>
            </a:r>
            <a:endParaRPr i="1" sz="1800"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2873475" y="1486650"/>
            <a:ext cx="32061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mi tabla tiene 4 campos, entonces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debería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4 datos, uno por cada campo.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533400" y="1275900"/>
            <a:ext cx="2137800" cy="184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MiTabla</a:t>
            </a:r>
            <a:endParaRPr b="1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campo1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campo2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campo3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campo4</a:t>
            </a:r>
            <a:endParaRPr b="0" i="0" sz="1200" u="none" cap="none" strike="noStrike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281850" y="1275900"/>
            <a:ext cx="21378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endParaRPr b="1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dato1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‘dato2’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‘dato3’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dato4</a:t>
            </a:r>
            <a:endParaRPr b="0" i="1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41725" y="3560575"/>
            <a:ext cx="79032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tipo de datos de un campo es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dato a insertar no lleva comillas.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 es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sí lleva comillas.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se utiliza INSERT?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2:A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¿Y LOS CAMPOS ‘AUTOINCREMENT’?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-50" y="3458050"/>
            <a:ext cx="9144000" cy="1685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517100" y="1114903"/>
            <a:ext cx="6820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caso de contar con campos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AUTOINCREMENT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 tenemos la posibilidad de permitir que el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DBMS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resuelva el valor correlativo para éste, pasando como parámetro el valo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no colocandolo en la lista de campos. Tomemos como ejemplo la tabla PAY que creamos en la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6.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344275" y="3814800"/>
            <a:ext cx="838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 VALUES (</a:t>
            </a:r>
            <a:r>
              <a:rPr lang="es-419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250, ‘U$S’, ‘2021-07-22’, ‘Paypal’, 850, 77</a:t>
            </a:r>
            <a:r>
              <a:rPr lang="es-419" sz="15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INSERT: Campo autoincrement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42" name="Google Shape;242;p34"/>
          <p:cNvGrpSpPr/>
          <p:nvPr/>
        </p:nvGrpSpPr>
        <p:grpSpPr>
          <a:xfrm>
            <a:off x="7799606" y="1628006"/>
            <a:ext cx="1100781" cy="1114569"/>
            <a:chOff x="1819706" y="2135881"/>
            <a:chExt cx="1100781" cy="1114569"/>
          </a:xfrm>
        </p:grpSpPr>
        <p:pic>
          <p:nvPicPr>
            <p:cNvPr id="243" name="Google Shape;24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706" y="2135881"/>
              <a:ext cx="1041911" cy="1075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99753" y="2816082"/>
              <a:ext cx="420735" cy="4343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5245200" y="0"/>
            <a:ext cx="38988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4425" y="1528950"/>
            <a:ext cx="5096400" cy="2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ya mencionamos, podemos insertar datos en determinados campos de una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ello, debemos especificar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sentencia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cuáles son los campos donde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insertamos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información.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10175" y="433025"/>
            <a:ext cx="5697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2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2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5424300" y="1059350"/>
            <a:ext cx="35406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id_pay,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amount, currency, date_pay, id_system_user, id_game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VALUES ( </a:t>
            </a:r>
            <a:r>
              <a:rPr lang="es-419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300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‘U$S’, ‘2021-07-22’, 501, 13</a:t>
            </a:r>
            <a:r>
              <a:rPr lang="es-419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419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424300" y="1528950"/>
            <a:ext cx="3540600" cy="11442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228300" y="1066925"/>
            <a:ext cx="87426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los campos que obviamos poseen un valor definido por defecto, estos aparecerán en el registro insertado.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Caso contrario, el dato quedará como </a:t>
            </a:r>
            <a:r>
              <a:rPr b="1" i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datos parciales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25" y="2698838"/>
            <a:ext cx="59055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/>
          <p:nvPr/>
        </p:nvSpPr>
        <p:spPr>
          <a:xfrm>
            <a:off x="3867700" y="2599450"/>
            <a:ext cx="980400" cy="1343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539700" y="1556400"/>
            <a:ext cx="80646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va a pasar si hacemos un INSERT de un valor “NULL”  en una columna que no permite valores NULL?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 lo mismo que si la salteamos y no escribimos nada?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0" y="2897325"/>
            <a:ext cx="9144000" cy="2246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628225" y="1415450"/>
            <a:ext cx="78822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odemos aprovechar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agregar múltiples registros en una misma ejecución.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Cada nuevo registro debe encerrarse entre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(...)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separarse con una coma.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1909350" y="3067900"/>
            <a:ext cx="6282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VALUES 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250, 'U$S', '2021-07-22', 'Paypal', 850, 77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3700, 'Pesos Arg', '2021-07-22', 'Visa', 38, 31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NULL, 180, 'Libras', '2021-07-22', 'Transfer', 175, 16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100375" y="1416350"/>
            <a:ext cx="29817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igual forma procederemos en el caso de tener que agregar múltiples registros sin especificar todos los campos de la tabla.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600" y="1957925"/>
            <a:ext cx="5922400" cy="15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INSERTAR 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DESDE OTRAS TABLAS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04876" y="333475"/>
            <a:ext cx="6565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¿Cuándo les gustaría que hagamos el </a:t>
            </a:r>
            <a:r>
              <a:rPr i="1" lang="es-419" sz="35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AFTER CLASS </a:t>
            </a:r>
            <a:r>
              <a:rPr i="1" lang="es-419" sz="4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i="1" sz="4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Objetivos:</a:t>
            </a:r>
            <a:endParaRPr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 sus dudas sobre teoría o </a:t>
            </a: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práctica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Traer casos y problemas que tengan de la vida real para que los trabajemos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 ejemplos de su trabajo para la entrega intermedia.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¡Respondan la encuesta!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/>
        </p:nvSpPr>
        <p:spPr>
          <a:xfrm>
            <a:off x="0" y="3503200"/>
            <a:ext cx="9144000" cy="164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628225" y="1415450"/>
            <a:ext cx="74091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podemos aprovechar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agregar múltiples registros en una misma ejecución, pero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los datos de una consulta que respete el formato de la tabla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que le queremos INSERTAR datos.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1613275" y="3721750"/>
            <a:ext cx="62826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VALUES 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s-419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pay_backup</a:t>
            </a:r>
            <a:endParaRPr sz="15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Insertar múltiples datos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2:B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2000950" y="816725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CONFIGURACION DE MYSQL PARA UPDATES E DELETES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638025" y="2146025"/>
            <a:ext cx="79491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se realizan actualizaciones que no involucren la clave primaria de la tabla, las eliminaciones o updates van a fallar.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permitir que se hagan estas ejecuciones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deberán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configurar el servidor utilizando el comando: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419" sz="2000">
                <a:latin typeface="Helvetica Neue"/>
                <a:ea typeface="Helvetica Neue"/>
                <a:cs typeface="Helvetica Neue"/>
                <a:sym typeface="Helvetica Neue"/>
              </a:rPr>
              <a:t>SET SQL_SAFE_UPDATES=0;</a:t>
            </a:r>
            <a:endParaRPr b="1" i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6050" y="203125"/>
            <a:ext cx="798100" cy="7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9913" y="1015763"/>
            <a:ext cx="59102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UPDATE  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723325" y="1264925"/>
            <a:ext cx="606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sentencia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SQL 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actualiza registros almacenados en uno o más campos de una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Acerca de SQL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47" name="Google Shape;347;p48"/>
          <p:cNvGrpSpPr/>
          <p:nvPr/>
        </p:nvGrpSpPr>
        <p:grpSpPr>
          <a:xfrm>
            <a:off x="7536868" y="1264931"/>
            <a:ext cx="1248645" cy="1305409"/>
            <a:chOff x="829100" y="1352100"/>
            <a:chExt cx="2081075" cy="2045775"/>
          </a:xfrm>
        </p:grpSpPr>
        <p:sp>
          <p:nvSpPr>
            <p:cNvPr id="348" name="Google Shape;348;p48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9" name="Google Shape;349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p48"/>
          <p:cNvSpPr txBox="1"/>
          <p:nvPr/>
        </p:nvSpPr>
        <p:spPr>
          <a:xfrm>
            <a:off x="691950" y="2680775"/>
            <a:ext cx="776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es simple, y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permite hacer una actualización masiva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datos,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aquellos registros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cumplan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una determinada condición.</a:t>
            </a:r>
            <a:endParaRPr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911300" y="1322075"/>
            <a:ext cx="50583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UPDATE tabla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seguida la palabra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luego la(s) columna(s) o campo(s) con su(s) nuevo(s) valor(es).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371900" y="4038725"/>
            <a:ext cx="838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endParaRPr b="0"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campo2 = ‘dato2’;</a:t>
            </a:r>
            <a:endParaRPr b="0"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61" name="Google Shape;361;p49"/>
          <p:cNvGrpSpPr/>
          <p:nvPr/>
        </p:nvGrpSpPr>
        <p:grpSpPr>
          <a:xfrm>
            <a:off x="7536868" y="1264931"/>
            <a:ext cx="1248645" cy="1305409"/>
            <a:chOff x="829100" y="1352100"/>
            <a:chExt cx="2081075" cy="2045775"/>
          </a:xfrm>
        </p:grpSpPr>
        <p:sp>
          <p:nvSpPr>
            <p:cNvPr id="362" name="Google Shape;362;p49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3" name="Google Shape;363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748175" y="1322075"/>
            <a:ext cx="59355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actualizar el valor de más de un campo, debemos separar cada uno de éstos con una coma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Especificamos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campo = valor, otroCampo = otroValor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así con cada campo que deseamos actualizar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371900" y="4038725"/>
            <a:ext cx="838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campo1 = ‘dato1’, 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campo2 = ‘dato2’, 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campo3 = ‘dato3’;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74" name="Google Shape;374;p50"/>
          <p:cNvGrpSpPr/>
          <p:nvPr/>
        </p:nvGrpSpPr>
        <p:grpSpPr>
          <a:xfrm>
            <a:off x="7418893" y="1559856"/>
            <a:ext cx="1248645" cy="1305409"/>
            <a:chOff x="829100" y="1352100"/>
            <a:chExt cx="2081075" cy="2045775"/>
          </a:xfrm>
        </p:grpSpPr>
        <p:sp>
          <p:nvSpPr>
            <p:cNvPr id="375" name="Google Shape;375;p50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6" name="Google Shape;37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1"/>
          <p:cNvSpPr txBox="1"/>
          <p:nvPr/>
        </p:nvSpPr>
        <p:spPr>
          <a:xfrm>
            <a:off x="803350" y="1322075"/>
            <a:ext cx="57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vimos con la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; 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sigue con la definición de delimitar los nuevos valores entre comillas cuando el campo es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y sin comillas en aquellos casos que el campo es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BOOLEAN.</a:t>
            </a:r>
            <a:endParaRPr b="1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371900" y="4038725"/>
            <a:ext cx="838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 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5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categoria_id = 123, nombre = ‘nuevo nombre’;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51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UPDATE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387" name="Google Shape;387;p51"/>
          <p:cNvGrpSpPr/>
          <p:nvPr/>
        </p:nvGrpSpPr>
        <p:grpSpPr>
          <a:xfrm>
            <a:off x="7567818" y="1616993"/>
            <a:ext cx="1248645" cy="1305409"/>
            <a:chOff x="829100" y="1352100"/>
            <a:chExt cx="2081075" cy="2045775"/>
          </a:xfrm>
        </p:grpSpPr>
        <p:sp>
          <p:nvSpPr>
            <p:cNvPr id="388" name="Google Shape;388;p51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" name="Google Shape;38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1" name="Google Shape;39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ACTUALIZAR DATOS QUE CUMPLAN DETERMINADA CONDICIÓN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7" name="Google Shape;3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404876" y="333475"/>
            <a:ext cx="6565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Nota de </a:t>
            </a:r>
            <a:r>
              <a:rPr i="1" lang="es-419" sz="3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evaluación</a:t>
            </a:r>
            <a:r>
              <a:rPr i="1" lang="es-419" sz="3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grupal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032750" y="1673663"/>
            <a:ext cx="4232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96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69/100</a:t>
            </a:r>
            <a:endParaRPr b="1" sz="9600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602" y="1429650"/>
            <a:ext cx="1941625" cy="20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1289401" y="3786625"/>
            <a:ext cx="6565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Veamos en </a:t>
            </a:r>
            <a:r>
              <a:rPr i="1" lang="es-419" sz="2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qué</a:t>
            </a:r>
            <a:r>
              <a:rPr i="1" lang="es-419" sz="27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podemos mejorar!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/>
        </p:nvSpPr>
        <p:spPr>
          <a:xfrm>
            <a:off x="420925" y="1485188"/>
            <a:ext cx="61440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limitar la actualización de datos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cumplan una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determinada condición.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824525" y="356825"/>
            <a:ext cx="7175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UPDATE: Condicionar la actualización</a:t>
            </a:r>
            <a:endParaRPr b="0" i="0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04" name="Google Shape;404;p53"/>
          <p:cNvGrpSpPr/>
          <p:nvPr/>
        </p:nvGrpSpPr>
        <p:grpSpPr>
          <a:xfrm>
            <a:off x="7339193" y="2137931"/>
            <a:ext cx="1248645" cy="1305409"/>
            <a:chOff x="829100" y="1352100"/>
            <a:chExt cx="2081075" cy="2045775"/>
          </a:xfrm>
        </p:grpSpPr>
        <p:sp>
          <p:nvSpPr>
            <p:cNvPr id="405" name="Google Shape;405;p53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6" name="Google Shape;406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53"/>
          <p:cNvSpPr txBox="1"/>
          <p:nvPr/>
        </p:nvSpPr>
        <p:spPr>
          <a:xfrm>
            <a:off x="291250" y="2571750"/>
            <a:ext cx="650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cambiar la fecha de pago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aquellos realizados en el día. Para esto debemos 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integrar la cláusula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19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especificando la o las condiciones que deben cumplirse.</a:t>
            </a:r>
            <a:endParaRPr>
              <a:highlight>
                <a:srgbClr val="3CEFA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/>
          <p:nvPr/>
        </p:nvSpPr>
        <p:spPr>
          <a:xfrm>
            <a:off x="-14150" y="3175150"/>
            <a:ext cx="9158100" cy="1968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803350" y="1322075"/>
            <a:ext cx="57621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Volviendo a nuestro ejemplo de pagos; a través de la sentencia </a:t>
            </a:r>
            <a:r>
              <a:rPr b="1" lang="es-419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representada aquí, actualizaremos la fecha de pago de aquellos pagos del día.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54"/>
          <p:cNvSpPr txBox="1"/>
          <p:nvPr/>
        </p:nvSpPr>
        <p:spPr>
          <a:xfrm>
            <a:off x="371900" y="3386050"/>
            <a:ext cx="8382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pay</a:t>
            </a:r>
            <a:b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2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date_pay = CURRENT_DATE - 1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419" sz="2200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date_pay = CURRENT_DATE;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500">
              <a:solidFill>
                <a:srgbClr val="5B9B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54"/>
          <p:cNvSpPr txBox="1"/>
          <p:nvPr/>
        </p:nvSpPr>
        <p:spPr>
          <a:xfrm>
            <a:off x="1501825" y="356825"/>
            <a:ext cx="6781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UPDATE: Actualización</a:t>
            </a:r>
            <a:r>
              <a:rPr lang="es-419" sz="33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con condiciones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18" name="Google Shape;418;p54"/>
          <p:cNvGrpSpPr/>
          <p:nvPr/>
        </p:nvGrpSpPr>
        <p:grpSpPr>
          <a:xfrm>
            <a:off x="7567818" y="1616993"/>
            <a:ext cx="1248645" cy="1305409"/>
            <a:chOff x="829100" y="1352100"/>
            <a:chExt cx="2081075" cy="2045775"/>
          </a:xfrm>
        </p:grpSpPr>
        <p:sp>
          <p:nvSpPr>
            <p:cNvPr id="419" name="Google Shape;419;p54"/>
            <p:cNvSpPr/>
            <p:nvPr/>
          </p:nvSpPr>
          <p:spPr>
            <a:xfrm>
              <a:off x="2081475" y="2562575"/>
              <a:ext cx="812100" cy="812100"/>
            </a:xfrm>
            <a:prstGeom prst="ellipse">
              <a:avLst/>
            </a:prstGeom>
            <a:solidFill>
              <a:srgbClr val="5B9BD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0" name="Google Shape;420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9100" y="13521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9525" y="2547225"/>
              <a:ext cx="850650" cy="850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" name="Google Shape;42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8" name="Google Shape;42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/>
        </p:nvSpPr>
        <p:spPr>
          <a:xfrm>
            <a:off x="2187450" y="18486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DELETE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/>
        </p:nvSpPr>
        <p:spPr>
          <a:xfrm>
            <a:off x="767350" y="1505925"/>
            <a:ext cx="57852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para eliminar registros de una tabla, debemos utilizar la sentencia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ocupa de eliminar todos los registros, o sólo aquellos que coincidan con determinados parámetros que  le indiquemos en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condición del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</a:t>
            </a:r>
            <a:endParaRPr b="1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9" name="Google Shape;4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57"/>
          <p:cNvGrpSpPr/>
          <p:nvPr/>
        </p:nvGrpSpPr>
        <p:grpSpPr>
          <a:xfrm>
            <a:off x="7287025" y="2166583"/>
            <a:ext cx="1441166" cy="1229872"/>
            <a:chOff x="371900" y="1123500"/>
            <a:chExt cx="1867279" cy="1817187"/>
          </a:xfrm>
        </p:grpSpPr>
        <p:pic>
          <p:nvPicPr>
            <p:cNvPr id="441" name="Google Shape;441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9078" y="2230587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57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¿Para qué se utiliza DELETE?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/>
          <p:nvPr/>
        </p:nvSpPr>
        <p:spPr>
          <a:xfrm>
            <a:off x="-14150" y="3782625"/>
            <a:ext cx="9158100" cy="1360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8"/>
          <p:cNvSpPr txBox="1"/>
          <p:nvPr/>
        </p:nvSpPr>
        <p:spPr>
          <a:xfrm>
            <a:off x="702750" y="1194025"/>
            <a:ext cx="56370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 sintaxis se elabora mediante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seguido del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 de la tabla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Además debemos agregar la cláusula </a:t>
            </a:r>
            <a:r>
              <a:rPr b="1" i="0" lang="es-419" sz="20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</a:t>
            </a:r>
            <a:r>
              <a:rPr b="1" i="0" lang="es-419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indicarle cuál o cuáles registros se deben eliminar.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0" name="Google Shape;4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8"/>
          <p:cNvSpPr txBox="1"/>
          <p:nvPr/>
        </p:nvSpPr>
        <p:spPr>
          <a:xfrm>
            <a:off x="371900" y="4038725"/>
            <a:ext cx="838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</a:t>
            </a:r>
            <a:r>
              <a:rPr lang="es-419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campo = ‘dato’;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1501825" y="356825"/>
            <a:ext cx="6066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Sintaxis de DELETE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53" name="Google Shape;453;p58"/>
          <p:cNvGrpSpPr/>
          <p:nvPr/>
        </p:nvGrpSpPr>
        <p:grpSpPr>
          <a:xfrm>
            <a:off x="7440600" y="1505933"/>
            <a:ext cx="1441166" cy="1229872"/>
            <a:chOff x="371900" y="1123500"/>
            <a:chExt cx="1867279" cy="1817187"/>
          </a:xfrm>
        </p:grpSpPr>
        <p:pic>
          <p:nvPicPr>
            <p:cNvPr id="454" name="Google Shape;454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900" y="1123500"/>
              <a:ext cx="1758500" cy="175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29078" y="2230587"/>
              <a:ext cx="710100" cy="71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/>
        </p:nvSpPr>
        <p:spPr>
          <a:xfrm>
            <a:off x="852150" y="2590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1" name="Google Shape;461;p59"/>
          <p:cNvSpPr txBox="1"/>
          <p:nvPr/>
        </p:nvSpPr>
        <p:spPr>
          <a:xfrm>
            <a:off x="47350" y="1197725"/>
            <a:ext cx="9060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¡ATENCIÓN CON ESTA CLÁUSULA!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2" name="Google Shape;462;p59"/>
          <p:cNvSpPr txBox="1"/>
          <p:nvPr/>
        </p:nvSpPr>
        <p:spPr>
          <a:xfrm>
            <a:off x="1130675" y="22222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Seamos cuidadosos al utilizar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Siempre comencemos escribiendo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junto a la o las condiciones que deben cumplir los registros a eliminar.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error involuntario, como el olvidar el condicional, hará que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perdamos toda la información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la tabla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3" name="Google Shape;4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88" y="410475"/>
            <a:ext cx="591025" cy="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/>
          <p:nvPr/>
        </p:nvSpPr>
        <p:spPr>
          <a:xfrm>
            <a:off x="-14150" y="3738350"/>
            <a:ext cx="9158100" cy="14049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0"/>
          <p:cNvSpPr txBox="1"/>
          <p:nvPr/>
        </p:nvSpPr>
        <p:spPr>
          <a:xfrm>
            <a:off x="380850" y="1444850"/>
            <a:ext cx="8099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eliminar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cuyo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id_level y id_class sean (1, 999)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elaborar la siguiente sentencia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DELETE.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éste caso el borrado cumple con más de una condición.</a:t>
            </a:r>
            <a:endParaRPr b="1"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1" name="Google Shape;47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0"/>
          <p:cNvSpPr txBox="1"/>
          <p:nvPr/>
        </p:nvSpPr>
        <p:spPr>
          <a:xfrm>
            <a:off x="877800" y="3863600"/>
            <a:ext cx="6854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DELETE FROM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endParaRPr sz="2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id_level = 1 and id_cl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ass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99</a:t>
            </a:r>
            <a:r>
              <a:rPr lang="es-419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es-419" sz="2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60"/>
          <p:cNvSpPr txBox="1"/>
          <p:nvPr/>
        </p:nvSpPr>
        <p:spPr>
          <a:xfrm>
            <a:off x="1411500" y="389675"/>
            <a:ext cx="6321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Eliminar el producto con DELETE</a:t>
            </a:r>
            <a:endParaRPr b="0" i="0" sz="29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/>
        </p:nvSpPr>
        <p:spPr>
          <a:xfrm>
            <a:off x="-125" y="857600"/>
            <a:ext cx="91440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29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del SELECT y DELETE son muy similares. Solo una linea es distinta! 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Usemos esto a nuestro favor para hacer pruebas, con los siguientes pasos:</a:t>
            </a:r>
            <a:endParaRPr b="0" i="0" sz="19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9" name="Google Shape;47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6400" y="322974"/>
            <a:ext cx="731500" cy="7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1"/>
          <p:cNvSpPr txBox="1"/>
          <p:nvPr/>
        </p:nvSpPr>
        <p:spPr>
          <a:xfrm>
            <a:off x="2082800" y="3026325"/>
            <a:ext cx="6088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Hacer un SELECT con las </a:t>
            </a: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líneas</a:t>
            </a: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queremos eliminar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</a:t>
            </a: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erifiquemos que la elección es correcta.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Reemplazar ‘SELECT (columnas)’ por DELETE y ejecutar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2662875" y="496650"/>
            <a:ext cx="442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i="1" lang="es-419" sz="29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PRO TIP: SELECT VS DELETE</a:t>
            </a:r>
            <a:endParaRPr/>
          </a:p>
        </p:txBody>
      </p:sp>
      <p:pic>
        <p:nvPicPr>
          <p:cNvPr id="482" name="Google Shape;48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900" y="1705628"/>
            <a:ext cx="1610104" cy="8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9650" y="1705625"/>
            <a:ext cx="1795013" cy="86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61"/>
          <p:cNvCxnSpPr/>
          <p:nvPr/>
        </p:nvCxnSpPr>
        <p:spPr>
          <a:xfrm>
            <a:off x="3295950" y="185820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1"/>
          <p:cNvCxnSpPr/>
          <p:nvPr/>
        </p:nvCxnSpPr>
        <p:spPr>
          <a:xfrm>
            <a:off x="3295950" y="216300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86" name="Google Shape;486;p61"/>
          <p:cNvCxnSpPr/>
          <p:nvPr/>
        </p:nvCxnSpPr>
        <p:spPr>
          <a:xfrm>
            <a:off x="3295950" y="239160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87" name="Google Shape;487;p61"/>
          <p:cNvSpPr txBox="1"/>
          <p:nvPr/>
        </p:nvSpPr>
        <p:spPr>
          <a:xfrm>
            <a:off x="3774675" y="1605825"/>
            <a:ext cx="2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</a:rPr>
              <a:t>X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/>
          <p:nvPr/>
        </p:nvSpPr>
        <p:spPr>
          <a:xfrm>
            <a:off x="-14150" y="3443150"/>
            <a:ext cx="9158100" cy="170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2"/>
          <p:cNvSpPr txBox="1"/>
          <p:nvPr/>
        </p:nvSpPr>
        <p:spPr>
          <a:xfrm>
            <a:off x="819525" y="1391700"/>
            <a:ext cx="7935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intentamos eliminar registros de una tabla cuya </a:t>
            </a:r>
            <a:r>
              <a:rPr b="1" lang="es-419" sz="1900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otra u otras tablas, SQL no realizará la operación y nos advertirá dicho impedimento a través de la consola.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 </a:t>
            </a:r>
            <a:r>
              <a:rPr b="1"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from level_game where id_level = 5;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4" name="Google Shape;49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2"/>
          <p:cNvSpPr txBox="1"/>
          <p:nvPr/>
        </p:nvSpPr>
        <p:spPr>
          <a:xfrm>
            <a:off x="1196250" y="3647200"/>
            <a:ext cx="6751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Error Code: 1451. Cannot delete or update a parent row: a foreign key constraint fails (`</a:t>
            </a:r>
            <a:r>
              <a:rPr lang="es-419">
                <a:solidFill>
                  <a:srgbClr val="3CEFAB"/>
                </a:solidFill>
              </a:rPr>
              <a:t>gamers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`.`</a:t>
            </a:r>
            <a:r>
              <a:rPr lang="es-419">
                <a:solidFill>
                  <a:srgbClr val="3CEFAB"/>
                </a:solidFill>
              </a:rPr>
              <a:t>level_game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`, CONS</a:t>
            </a:r>
            <a:r>
              <a:rPr lang="es-419">
                <a:solidFill>
                  <a:srgbClr val="3CEFAB"/>
                </a:solidFill>
              </a:rPr>
              <a:t>TRAINT `fk_class_level`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 FOREIGN KEY (`</a:t>
            </a:r>
            <a:r>
              <a:rPr lang="es-419">
                <a:solidFill>
                  <a:srgbClr val="3CEFAB"/>
                </a:solidFill>
              </a:rPr>
              <a:t>id_level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`)  REFERENCES `</a:t>
            </a:r>
            <a:r>
              <a:rPr lang="es-419">
                <a:solidFill>
                  <a:srgbClr val="3CEFAB"/>
                </a:solidFill>
              </a:rPr>
              <a:t>le</a:t>
            </a:r>
            <a:r>
              <a:rPr b="0" i="0" lang="es-419" sz="1400" u="none" cap="none" strike="noStrike">
                <a:solidFill>
                  <a:srgbClr val="3CEFAB"/>
                </a:solidFill>
                <a:latin typeface="Arial"/>
                <a:ea typeface="Arial"/>
                <a:cs typeface="Arial"/>
                <a:sym typeface="Arial"/>
              </a:rPr>
              <a:t>` (`id`))</a:t>
            </a:r>
            <a:endParaRPr b="0" i="0" sz="1400" u="none" cap="none" strike="noStrike">
              <a:solidFill>
                <a:srgbClr val="3CEF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EF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6" name="Google Shape;49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27" y="3696456"/>
            <a:ext cx="330675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2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DELETE: Posible error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/>
        </p:nvSpPr>
        <p:spPr>
          <a:xfrm>
            <a:off x="539875" y="2919425"/>
            <a:ext cx="78822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 esta situación, debemos eliminar primero el registro asociado mediante la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la otra tabla, para luego proceder con la eliminación de este registro.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3" name="Google Shape;50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00" y="1380150"/>
            <a:ext cx="8390151" cy="1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3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DELETE: Posible error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ELIMINACIÓN TOTAL DE REGISTROS DE UNA TABLA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1" name="Google Shape;51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/>
          <p:nvPr/>
        </p:nvSpPr>
        <p:spPr>
          <a:xfrm>
            <a:off x="-14150" y="3443150"/>
            <a:ext cx="9158100" cy="17001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5"/>
          <p:cNvSpPr txBox="1"/>
          <p:nvPr/>
        </p:nvSpPr>
        <p:spPr>
          <a:xfrm>
            <a:off x="480975" y="1393850"/>
            <a:ext cx="8098200" cy="1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Recordemos que para eliminar todos los registros de una tabla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 sin where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Internamente,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borra todos los registros mientras que 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19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recorre uno a uno y los va eliminando.</a:t>
            </a:r>
            <a:endParaRPr b="0" i="0" sz="1900" u="none" cap="none" strike="noStrike">
              <a:solidFill>
                <a:schemeClr val="dk1"/>
              </a:solidFill>
              <a:highlight>
                <a:srgbClr val="3CEFAB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8" name="Google Shape;5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5"/>
          <p:cNvSpPr txBox="1"/>
          <p:nvPr/>
        </p:nvSpPr>
        <p:spPr>
          <a:xfrm>
            <a:off x="371900" y="3891250"/>
            <a:ext cx="83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5B9BD5"/>
                </a:solidFill>
                <a:latin typeface="Consolas"/>
                <a:ea typeface="Consolas"/>
                <a:cs typeface="Consolas"/>
                <a:sym typeface="Consolas"/>
              </a:rPr>
              <a:t>TRUNCATE</a:t>
            </a:r>
            <a:r>
              <a:rPr b="0" i="0" lang="es-419" sz="19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nombre_de_la_tabla;</a:t>
            </a:r>
            <a:endParaRPr b="0" i="0" sz="19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5"/>
          <p:cNvSpPr txBox="1"/>
          <p:nvPr/>
        </p:nvSpPr>
        <p:spPr>
          <a:xfrm>
            <a:off x="1501825" y="356825"/>
            <a:ext cx="5785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3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TRUNCATE TABLE</a:t>
            </a:r>
            <a:endParaRPr b="0" i="0" sz="38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/>
        </p:nvSpPr>
        <p:spPr>
          <a:xfrm>
            <a:off x="-125" y="857600"/>
            <a:ext cx="91440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29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PRO TIP: CREANDO BACKUPS</a:t>
            </a:r>
            <a:endParaRPr b="0" i="1" sz="29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que sabemos cómo crear tablas, es importante que antes de ejecutar un comando UPDATE o DELETE, hagamos un respaldo de las tablas, en caso de que necesitemos usar ese backup. La lista de pasos para trabajar de esta manera seria:</a:t>
            </a:r>
            <a:endParaRPr b="0" i="0" sz="19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6" name="Google Shape;52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2300" y="-1492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6"/>
          <p:cNvSpPr txBox="1"/>
          <p:nvPr/>
        </p:nvSpPr>
        <p:spPr>
          <a:xfrm>
            <a:off x="2082800" y="2645325"/>
            <a:ext cx="6219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Crear tabla backup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 comando DELETE/UPDATE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el resultado</a:t>
            </a: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Si es correcto, terminamos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 Light"/>
              <a:buAutoNum type="arabicParenR"/>
            </a:pPr>
            <a:r>
              <a:rPr i="1" lang="es-419" sz="19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el resultado es incorrecto, reemplazamos el backup por la tabla original, para dejar todo como estaba.</a:t>
            </a:r>
            <a:endParaRPr i="1" sz="19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4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33" name="Google Shape;53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9" name="Google Shape;539;p68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Realizaremos operaciones de inserción y actualización de registros.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0" name="Google Shape;54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/>
        </p:nvSpPr>
        <p:spPr>
          <a:xfrm>
            <a:off x="238200" y="1195950"/>
            <a:ext cx="43338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Basado en las tablas creadas con el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insertar al menos 2 registros en cada tabla.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 realizado, elige una tabla y modifica al menos el dato de 1 registro insertado.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47" name="Google Shape;54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475" y="29962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9"/>
          <p:cNvSpPr txBox="1"/>
          <p:nvPr/>
        </p:nvSpPr>
        <p:spPr>
          <a:xfrm>
            <a:off x="1492300" y="264500"/>
            <a:ext cx="5276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INSERCIÓN Y ACTUALIZACIÓN DE TABLAS</a:t>
            </a:r>
            <a:endParaRPr b="0" i="0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2450" y="1453589"/>
            <a:ext cx="3921198" cy="2236314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20000" dist="161925">
              <a:srgbClr val="000000">
                <a:alpha val="21960"/>
              </a:srgbClr>
            </a:outerShdw>
          </a:effectLst>
        </p:spPr>
      </p:pic>
      <p:sp>
        <p:nvSpPr>
          <p:cNvPr id="551" name="Google Shape;551;p69"/>
          <p:cNvSpPr txBox="1"/>
          <p:nvPr/>
        </p:nvSpPr>
        <p:spPr>
          <a:xfrm>
            <a:off x="2755200" y="4497700"/>
            <a:ext cx="363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7" name="Google Shape;55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/>
        </p:nvSpPr>
        <p:spPr>
          <a:xfrm>
            <a:off x="2359150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Insertar datos en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Actualizar datos de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Eliminar filas de una tabla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Anner Barrena</a:t>
            </a:r>
            <a:endParaRPr b="1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4" name="Google Shape;564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6" name="Google Shape;566;p71"/>
          <p:cNvGrpSpPr/>
          <p:nvPr/>
        </p:nvGrpSpPr>
        <p:grpSpPr>
          <a:xfrm>
            <a:off x="1073450" y="1734450"/>
            <a:ext cx="1070700" cy="1070700"/>
            <a:chOff x="1073450" y="1734450"/>
            <a:chExt cx="1070700" cy="1070700"/>
          </a:xfrm>
        </p:grpSpPr>
        <p:sp>
          <p:nvSpPr>
            <p:cNvPr id="567" name="Google Shape;567;p71"/>
            <p:cNvSpPr/>
            <p:nvPr/>
          </p:nvSpPr>
          <p:spPr>
            <a:xfrm>
              <a:off x="1073450" y="1734450"/>
              <a:ext cx="1070700" cy="1070700"/>
            </a:xfrm>
            <a:prstGeom prst="ellipse">
              <a:avLst/>
            </a:prstGeom>
            <a:solidFill>
              <a:srgbClr val="3CEF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8" name="Google Shape;568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36159" y="1997140"/>
              <a:ext cx="545131" cy="5451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¿ALGUIEN SE ANIMA A EXPONER EL AVANCE DE SU PROYECTO?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4" name="Google Shape;57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055975" y="1134750"/>
            <a:ext cx="469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e implementar las sentencias del sublenguaje D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en qué situación usar cada sentencia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Estado de avance compañeros.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20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minutos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0" name="Google Shape;5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4"/>
          <p:cNvSpPr txBox="1"/>
          <p:nvPr/>
        </p:nvSpPr>
        <p:spPr>
          <a:xfrm>
            <a:off x="218355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COMPARTIENDO PROYECTOS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7" name="Google Shape;587;p74"/>
          <p:cNvSpPr txBox="1"/>
          <p:nvPr/>
        </p:nvSpPr>
        <p:spPr>
          <a:xfrm>
            <a:off x="938100" y="18418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continuación, nos vamos a separar en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reaking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ooms por tutor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Dos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estudiantes de</a:t>
            </a: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cada Room</a:t>
            </a:r>
            <a:r>
              <a:rPr b="0" i="0" lang="es-419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compartirán el estado de avance de sus proyectos, las dudas que le hayan surgido y recibirán feedback personalizado.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8" name="Google Shape;58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4"/>
          <p:cNvSpPr txBox="1"/>
          <p:nvPr/>
        </p:nvSpPr>
        <p:spPr>
          <a:xfrm>
            <a:off x="2731050" y="3749225"/>
            <a:ext cx="36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96" name="Google Shape;59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02" name="Google Shape;602;p76"/>
          <p:cNvSpPr txBox="1"/>
          <p:nvPr/>
        </p:nvSpPr>
        <p:spPr>
          <a:xfrm>
            <a:off x="1444475" y="2179700"/>
            <a:ext cx="6467100" cy="27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insert, update, delete.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Implementación de cada sentencia.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7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608" name="Google Shape;608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1888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3455963" y="319353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SENTENCIAS Y USO DEL SUBLENGUAJE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591309" y="22705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SUBLENGUAJE DML 1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456063" y="1178925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GENERALES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20"/>
          <p:cNvCxnSpPr>
            <a:stCxn id="100" idx="3"/>
            <a:endCxn id="101" idx="1"/>
          </p:cNvCxnSpPr>
          <p:nvPr/>
        </p:nvCxnSpPr>
        <p:spPr>
          <a:xfrm flipH="1" rot="10800000">
            <a:off x="2044209" y="1480053"/>
            <a:ext cx="1411800" cy="1091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03" name="Google Shape;103;p20"/>
          <p:cNvCxnSpPr>
            <a:stCxn id="100" idx="3"/>
            <a:endCxn id="99" idx="1"/>
          </p:cNvCxnSpPr>
          <p:nvPr/>
        </p:nvCxnSpPr>
        <p:spPr>
          <a:xfrm>
            <a:off x="2044209" y="2571753"/>
            <a:ext cx="1411800" cy="923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4" name="Google Shape;104;p20"/>
          <p:cNvSpPr/>
          <p:nvPr/>
        </p:nvSpPr>
        <p:spPr>
          <a:xfrm>
            <a:off x="6560750" y="2521888"/>
            <a:ext cx="16578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6560750" y="3464809"/>
            <a:ext cx="1657800" cy="30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460250" y="967713"/>
            <a:ext cx="1758300" cy="42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RECONOCER E IMPLEMENTAR DML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460200" y="1469113"/>
            <a:ext cx="1758300" cy="4170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SITUACIONES DE USO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560750" y="4296984"/>
            <a:ext cx="1657800" cy="3012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 b="1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20"/>
          <p:cNvCxnSpPr>
            <a:stCxn id="101" idx="3"/>
            <a:endCxn id="106" idx="1"/>
          </p:cNvCxnSpPr>
          <p:nvPr/>
        </p:nvCxnSpPr>
        <p:spPr>
          <a:xfrm flipH="1" rot="10800000">
            <a:off x="5113863" y="1178925"/>
            <a:ext cx="1346400" cy="30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" name="Google Shape;110;p20"/>
          <p:cNvCxnSpPr>
            <a:stCxn id="99" idx="3"/>
            <a:endCxn id="108" idx="1"/>
          </p:cNvCxnSpPr>
          <p:nvPr/>
        </p:nvCxnSpPr>
        <p:spPr>
          <a:xfrm>
            <a:off x="5113763" y="3494733"/>
            <a:ext cx="1446900" cy="952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1" name="Google Shape;111;p20"/>
          <p:cNvCxnSpPr>
            <a:stCxn id="101" idx="3"/>
            <a:endCxn id="107" idx="1"/>
          </p:cNvCxnSpPr>
          <p:nvPr/>
        </p:nvCxnSpPr>
        <p:spPr>
          <a:xfrm>
            <a:off x="5113863" y="1480125"/>
            <a:ext cx="1346400" cy="197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" name="Google Shape;112;p20"/>
          <p:cNvCxnSpPr>
            <a:stCxn id="99" idx="3"/>
            <a:endCxn id="105" idx="1"/>
          </p:cNvCxnSpPr>
          <p:nvPr/>
        </p:nvCxnSpPr>
        <p:spPr>
          <a:xfrm>
            <a:off x="5113763" y="3494733"/>
            <a:ext cx="1446900" cy="120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3" name="Google Shape;113;p20"/>
          <p:cNvCxnSpPr>
            <a:stCxn id="99" idx="3"/>
            <a:endCxn id="104" idx="1"/>
          </p:cNvCxnSpPr>
          <p:nvPr/>
        </p:nvCxnSpPr>
        <p:spPr>
          <a:xfrm flipH="1" rot="10800000">
            <a:off x="5113763" y="2687133"/>
            <a:ext cx="1446900" cy="807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COMANDOS DE SQL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188" y="1159400"/>
            <a:ext cx="4883627" cy="32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027450" y="224715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073675" y="2197225"/>
            <a:ext cx="1186500" cy="130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3292875" y="2578225"/>
            <a:ext cx="1186500" cy="24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667388" y="3505525"/>
            <a:ext cx="1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02 a 05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606650" y="2960875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06</a:t>
            </a:r>
            <a:endParaRPr/>
          </a:p>
        </p:txBody>
      </p:sp>
      <p:cxnSp>
        <p:nvCxnSpPr>
          <p:cNvPr id="127" name="Google Shape;127;p21"/>
          <p:cNvCxnSpPr>
            <a:stCxn id="126" idx="3"/>
            <a:endCxn id="123" idx="1"/>
          </p:cNvCxnSpPr>
          <p:nvPr/>
        </p:nvCxnSpPr>
        <p:spPr>
          <a:xfrm flipH="1" rot="10800000">
            <a:off x="1616750" y="2851375"/>
            <a:ext cx="4569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5" idx="1"/>
            <a:endCxn id="124" idx="3"/>
          </p:cNvCxnSpPr>
          <p:nvPr/>
        </p:nvCxnSpPr>
        <p:spPr>
          <a:xfrm rot="10800000">
            <a:off x="4479288" y="2702125"/>
            <a:ext cx="188100" cy="10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3292875" y="2851375"/>
            <a:ext cx="1186500" cy="65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1907913" y="4337625"/>
            <a:ext cx="1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07-08</a:t>
            </a:r>
            <a:endParaRPr/>
          </a:p>
        </p:txBody>
      </p:sp>
      <p:cxnSp>
        <p:nvCxnSpPr>
          <p:cNvPr id="131" name="Google Shape;131;p21"/>
          <p:cNvCxnSpPr>
            <a:stCxn id="130" idx="0"/>
            <a:endCxn id="129" idx="1"/>
          </p:cNvCxnSpPr>
          <p:nvPr/>
        </p:nvCxnSpPr>
        <p:spPr>
          <a:xfrm flipH="1" rot="10800000">
            <a:off x="2666913" y="3178425"/>
            <a:ext cx="626100" cy="11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1054100" y="1848600"/>
            <a:ext cx="7391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CONCEPTOS GENERALES DE DML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