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embeddedFontLst>
    <p:embeddedFont>
      <p:font typeface="Anton"/>
      <p:regular r:id="rId76"/>
    </p:embeddedFont>
    <p:embeddedFont>
      <p:font typeface="Lato"/>
      <p:regular r:id="rId77"/>
      <p:bold r:id="rId78"/>
      <p:italic r:id="rId79"/>
      <p:boldItalic r:id="rId80"/>
    </p:embeddedFont>
    <p:embeddedFont>
      <p:font typeface="Lato Light"/>
      <p:regular r:id="rId81"/>
      <p:bold r:id="rId82"/>
      <p:italic r:id="rId83"/>
      <p:boldItalic r:id="rId84"/>
    </p:embeddedFont>
    <p:embeddedFont>
      <p:font typeface="Didact Gothic"/>
      <p:regular r:id="rId85"/>
    </p:embeddedFont>
    <p:embeddedFont>
      <p:font typeface="Helvetica Neue"/>
      <p:regular r:id="rId86"/>
      <p:bold r:id="rId87"/>
      <p:italic r:id="rId88"/>
      <p:boldItalic r:id="rId89"/>
    </p:embeddedFont>
    <p:embeddedFont>
      <p:font typeface="Helvetica Neue Light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LatoLight-boldItalic.fntdata"/><Relationship Id="rId83" Type="http://schemas.openxmlformats.org/officeDocument/2006/relationships/font" Target="fonts/LatoLight-italic.fntdata"/><Relationship Id="rId42" Type="http://schemas.openxmlformats.org/officeDocument/2006/relationships/slide" Target="slides/slide37.xml"/><Relationship Id="rId86" Type="http://schemas.openxmlformats.org/officeDocument/2006/relationships/font" Target="fonts/HelveticaNeue-regular.fntdata"/><Relationship Id="rId41" Type="http://schemas.openxmlformats.org/officeDocument/2006/relationships/slide" Target="slides/slide36.xml"/><Relationship Id="rId85" Type="http://schemas.openxmlformats.org/officeDocument/2006/relationships/font" Target="fonts/DidactGothic-regular.fntdata"/><Relationship Id="rId44" Type="http://schemas.openxmlformats.org/officeDocument/2006/relationships/slide" Target="slides/slide39.xml"/><Relationship Id="rId88" Type="http://schemas.openxmlformats.org/officeDocument/2006/relationships/font" Target="fonts/HelveticaNeue-italic.fntdata"/><Relationship Id="rId43" Type="http://schemas.openxmlformats.org/officeDocument/2006/relationships/slide" Target="slides/slide38.xml"/><Relationship Id="rId87" Type="http://schemas.openxmlformats.org/officeDocument/2006/relationships/font" Target="fonts/HelveticaNeue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HelveticaNeue-boldItalic.fntdata"/><Relationship Id="rId80" Type="http://schemas.openxmlformats.org/officeDocument/2006/relationships/font" Target="fonts/Lato-boldItalic.fntdata"/><Relationship Id="rId82" Type="http://schemas.openxmlformats.org/officeDocument/2006/relationships/font" Target="fonts/LatoLight-bold.fntdata"/><Relationship Id="rId81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Lato-regular.fntdata"/><Relationship Id="rId32" Type="http://schemas.openxmlformats.org/officeDocument/2006/relationships/slide" Target="slides/slide27.xml"/><Relationship Id="rId76" Type="http://schemas.openxmlformats.org/officeDocument/2006/relationships/font" Target="fonts/Anton-regular.fntdata"/><Relationship Id="rId35" Type="http://schemas.openxmlformats.org/officeDocument/2006/relationships/slide" Target="slides/slide30.xml"/><Relationship Id="rId79" Type="http://schemas.openxmlformats.org/officeDocument/2006/relationships/font" Target="fonts/Lato-italic.fntdata"/><Relationship Id="rId34" Type="http://schemas.openxmlformats.org/officeDocument/2006/relationships/slide" Target="slides/slide29.xml"/><Relationship Id="rId78" Type="http://schemas.openxmlformats.org/officeDocument/2006/relationships/font" Target="fonts/Lato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HelveticaNeueLight-bold.fntdata"/><Relationship Id="rId90" Type="http://schemas.openxmlformats.org/officeDocument/2006/relationships/font" Target="fonts/HelveticaNeueLight-regular.fntdata"/><Relationship Id="rId93" Type="http://schemas.openxmlformats.org/officeDocument/2006/relationships/font" Target="fonts/HelveticaNeueLight-boldItalic.fntdata"/><Relationship Id="rId92" Type="http://schemas.openxmlformats.org/officeDocument/2006/relationships/font" Target="fonts/HelveticaNeueLight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192d959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a192d959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55335b0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855335b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55335b0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0855335b0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855335b0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0855335b0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55335b0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0855335b0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855335b0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0855335b0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a192d9596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0a192d959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855335b02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855335b0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855335b0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0855335b0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855335b0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855335b0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855335b0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0855335b0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855335b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855335b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855335b0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0855335b0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855335b0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0855335b0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855335b0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0855335b0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855335b0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0855335b0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855335b02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0855335b0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855335b0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0855335b0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CREATE TABLE pay (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id_pay 			INT NOT NULL AUTO_INCREMENT</a:t>
            </a:r>
            <a:endParaRPr sz="1000">
              <a:solidFill>
                <a:schemeClr val="dk1"/>
              </a:solidFill>
            </a:endParaRPr>
          </a:p>
          <a:p>
            <a:pPr indent="457200" lvl="0" marL="13716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PRIMARY KEY,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amount 			REAL NOT NULL,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currency 		VARCHAR(20) NOT NULL,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date_pay 		DATE NOT NULL,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pay_type 		VARCHAR(50),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id_system_user INT NOT NULL,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id_game 		INT NOT NULL);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855335b0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0855335b0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CREATE TABLE pay (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id_pay 			INT NOT NULL AUTO_INCREMENT</a:t>
            </a:r>
            <a:endParaRPr sz="1000">
              <a:solidFill>
                <a:schemeClr val="dk1"/>
              </a:solidFill>
            </a:endParaRPr>
          </a:p>
          <a:p>
            <a:pPr indent="457200" lvl="0" marL="13716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PRIMARY KEY,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amount 			REAL NOT NULL,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currency 		VARCHAR(20) NOT NULL,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date_pay 		DATE NOT NULL,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pay_type 		VARCHAR(50),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id_system_user INT NOT NULL,</a:t>
            </a:r>
            <a:endParaRPr sz="10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id_game 		INT NOT NULL);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855335b02_0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0855335b0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855335b0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0855335b0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855335b0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0855335b0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55335b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0855335b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855335b0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0855335b0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855335b0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0855335b0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855335b0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0855335b0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ALTER TABLE pay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MODIFY date_pay DEFAULT CURRENT_DATE();</a:t>
            </a:r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855335b02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0855335b0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855335b0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0855335b0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855335b0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0855335b0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855335b0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10855335b0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200">
                <a:solidFill>
                  <a:schemeClr val="dk1"/>
                </a:solidFill>
              </a:rPr>
              <a:t>“Para pensar”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¿Cómo crear encuestas de zoom? Disponible en </a:t>
            </a:r>
            <a:r>
              <a:rPr lang="es-419" sz="12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El docente generará </a:t>
            </a:r>
            <a:r>
              <a:rPr lang="es-419" sz="1200" u="sng">
                <a:solidFill>
                  <a:schemeClr val="dk1"/>
                </a:solidFill>
              </a:rPr>
              <a:t>una encuesta de zoom</a:t>
            </a:r>
            <a:r>
              <a:rPr lang="es-419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200">
                <a:solidFill>
                  <a:schemeClr val="dk1"/>
                </a:solidFill>
              </a:rPr>
              <a:t>Opciones: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Conviene insertar múltiples registros en una tabla usando un INSERT por cada uno.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Conviene usar una única sentencia INSERT para todos los registros.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855335b0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0855335b0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855335b0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0855335b0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Mitad de la cursada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a192d9596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10a192d959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55335b0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855335b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855335b02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855335b0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855335b0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10855335b0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855335b0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0855335b0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855335b0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10855335b0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855335b0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10855335b0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855335b02_0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0855335b0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855335b0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0855335b0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855335b02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10855335b02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Nota: es importante conocer los modos de seteos del servidor y de la sesión: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8F8F8"/>
                </a:highlight>
              </a:rPr>
              <a:t>SELECT @@GLOBAL.sql_mode;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8F8F8"/>
                </a:highlight>
              </a:rPr>
              <a:t>SELECT @@SESSION.sql_mode;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8F8F8"/>
                </a:highlight>
              </a:rPr>
              <a:t>sobre todo para el caso del update anterior o de los delete que vendrán luego que la variable safe_mode esté en 0. Si se realizan actualizaciones que no involucren la clave de la tabla puede dar error. Para setearla utilizar: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8F8F8"/>
                </a:highlight>
              </a:rPr>
              <a:t>SET SQL_SAFE_UPDATES=0;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855335b02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10855335b02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855335b02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10855335b02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855335b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0855335b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855335b0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10855335b0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855335b02_0_4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10855335b0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855335b02_0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10855335b0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855335b02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10855335b02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855335b02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10855335b02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855335b0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10855335b0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855335b0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10855335b0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855335b02_0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0855335b0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855335b02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10855335b02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855335b0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10855335b0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55335b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0855335b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855335b02_0_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10855335b0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855335b02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10855335b02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0855335b0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10855335b0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855335b0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10855335b0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0855335b0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g10855335b0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855335b02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10855335b02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855335b0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10855335b0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855335b02_0_5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10855335b0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855335b02_0_5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10855335b0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855335b02_0_5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0855335b02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192d9596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a192d959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0855335b0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10855335b0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855335b02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855335b0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55335b0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0855335b0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32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5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Relationship Id="rId4" Type="http://schemas.openxmlformats.org/officeDocument/2006/relationships/image" Target="../media/image3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5" Type="http://schemas.openxmlformats.org/officeDocument/2006/relationships/image" Target="../media/image6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5" Type="http://schemas.openxmlformats.org/officeDocument/2006/relationships/image" Target="../media/image6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6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58.png"/><Relationship Id="rId5" Type="http://schemas.openxmlformats.org/officeDocument/2006/relationships/image" Target="../media/image5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5.png"/><Relationship Id="rId4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www.anerbarrena.com/mysql-insert-5169/" TargetMode="External"/><Relationship Id="rId4" Type="http://schemas.openxmlformats.org/officeDocument/2006/relationships/hyperlink" Target="https://www.anerbarrena.com/mysql-update-5183/" TargetMode="External"/><Relationship Id="rId5" Type="http://schemas.openxmlformats.org/officeDocument/2006/relationships/hyperlink" Target="https://www.anerbarrena.com/mysql-delete-5148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66.png"/><Relationship Id="rId8" Type="http://schemas.openxmlformats.org/officeDocument/2006/relationships/image" Target="../media/image4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66.png"/><Relationship Id="rId5" Type="http://schemas.openxmlformats.org/officeDocument/2006/relationships/hyperlink" Target="http://www.youtube.com/watch?v=i_cVJgIz_Cs" TargetMode="External"/><Relationship Id="rId6" Type="http://schemas.openxmlformats.org/officeDocument/2006/relationships/image" Target="../media/image65.jpg"/><Relationship Id="rId7" Type="http://schemas.openxmlformats.org/officeDocument/2006/relationships/hyperlink" Target="https://www.google.com/url?sa=t&amp;rct=j&amp;q=&amp;esrc=s&amp;source=web&amp;cd=&amp;cad=rja&amp;uact=8&amp;ved=2ahUKEwihuMOGpPXxAhUoE7kGHcU1DccQyCkwAHoECAcQAw&amp;url=https%3A%2F%2Fwww.youtube.com%2Fwatch%3Fv%3Di_cVJgIz_Cs&amp;usg=AOvVaw0ORi_HK38XKvzBvNAc2QM_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4.png"/><Relationship Id="rId4" Type="http://schemas.openxmlformats.org/officeDocument/2006/relationships/image" Target="../media/image6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4.png"/><Relationship Id="rId4" Type="http://schemas.openxmlformats.org/officeDocument/2006/relationships/image" Target="../media/image6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SUBLENGUAJE DML </a:t>
            </a: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</a:t>
            </a:r>
            <a:r>
              <a:rPr b="1" lang="es-419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2000950" y="81672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DATA MANIPULATION LANGUAGE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638025" y="2146025"/>
            <a:ext cx="79491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Inicialmente aprendimos que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DML 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posee una serie de sentencias que habilitan la manipulación de la información presente en las tablas de una 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pudiendo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agregar, actualizar y/o eliminar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parte o toda está información.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6050" y="203125"/>
            <a:ext cx="798100" cy="7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5317850" y="0"/>
            <a:ext cx="38262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5405025" y="1294200"/>
            <a:ext cx="374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system_user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last_name like 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‘B%’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91500" y="1576875"/>
            <a:ext cx="49776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bien mencionamos oportunamente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parte de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 algunos casos podemos encontrar publicaciones que la agrupan bajo el paradigma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DQL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Query Language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255150" y="392225"/>
            <a:ext cx="2850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1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¿DML o DQL?</a:t>
            </a:r>
            <a:endParaRPr b="0" i="0" sz="41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-14150" y="0"/>
            <a:ext cx="3396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3711125" y="1718250"/>
            <a:ext cx="5043300" cy="20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 tiene lógica dado que, el término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DQL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hace foco en “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queries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o “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en sí, que es lo que realmente hacemos utilizando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obtener datos.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3919275" y="585425"/>
            <a:ext cx="4739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1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¿DML o DQL?</a:t>
            </a:r>
            <a:endParaRPr b="0" i="0" sz="41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72650" y="1294200"/>
            <a:ext cx="3396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system_user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last_name like 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‘B%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657650" y="1352100"/>
            <a:ext cx="80967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tanto, DML engloba bajo su paraguas las siguientes sentencias SQL: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20103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Componentes de DML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7100" y="2373851"/>
            <a:ext cx="1294994" cy="12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2141275" y="228600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2100"/>
              <a:buFont typeface="Helvetica Neue"/>
              <a:buChar char="●"/>
            </a:pP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endParaRPr b="1" i="0" sz="2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2100"/>
              <a:buFont typeface="Helvetica Neue"/>
              <a:buChar char="●"/>
            </a:pP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b="1" i="0" sz="2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2100"/>
              <a:buFont typeface="Helvetica Neue"/>
              <a:buChar char="●"/>
            </a:pP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636525" y="1580700"/>
            <a:ext cx="7857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utiliza para insertar o agregar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registros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tabla.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utiliza para actualizar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registros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existentes en una tabla.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utiliza para eliminar registros de una tabla.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20103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Componentes de DML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668375" y="3327300"/>
            <a:ext cx="7933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Cada sentencia requiere de ciertos cuidados al momento de utilizarlas, que mencionaremos con el análisis detallado de cada una.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1054100" y="1848600"/>
            <a:ext cx="739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INSERT  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INSERCIÓN DE REGISTROS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/>
        </p:nvSpPr>
        <p:spPr>
          <a:xfrm>
            <a:off x="842925" y="1492050"/>
            <a:ext cx="52740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bien dijimos,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usa para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o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insertar datos </a:t>
            </a:r>
            <a:r>
              <a:rPr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una </a:t>
            </a:r>
            <a:r>
              <a:rPr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abla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 información que agregamos puede ser :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forma individual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registro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forma plural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varios registros a la vez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¿Para qué se utiliza INSERT?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26" name="Google Shape;226;p29"/>
          <p:cNvGrpSpPr/>
          <p:nvPr/>
        </p:nvGrpSpPr>
        <p:grpSpPr>
          <a:xfrm>
            <a:off x="6698975" y="1660713"/>
            <a:ext cx="1857858" cy="1822085"/>
            <a:chOff x="1245500" y="1967650"/>
            <a:chExt cx="1857858" cy="1822085"/>
          </a:xfrm>
        </p:grpSpPr>
        <p:pic>
          <p:nvPicPr>
            <p:cNvPr id="227" name="Google Shape;22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5500" y="196765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93258" y="3079635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29"/>
          <p:cNvSpPr txBox="1"/>
          <p:nvPr/>
        </p:nvSpPr>
        <p:spPr>
          <a:xfrm>
            <a:off x="842925" y="2801400"/>
            <a:ext cx="5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842925" y="3263100"/>
            <a:ext cx="5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-14150" y="3478375"/>
            <a:ext cx="9158100" cy="16650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572575" y="1569225"/>
            <a:ext cx="7055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sintaxis se elabora mediante la cláusula 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seguida del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 de la tabla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la cláusula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los datos que se insertarán en la misma.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8" name="Google Shape;238;p30"/>
          <p:cNvGrpSpPr/>
          <p:nvPr/>
        </p:nvGrpSpPr>
        <p:grpSpPr>
          <a:xfrm>
            <a:off x="7835006" y="1569231"/>
            <a:ext cx="1100781" cy="1114569"/>
            <a:chOff x="1819706" y="2135881"/>
            <a:chExt cx="1100781" cy="1114569"/>
          </a:xfrm>
        </p:grpSpPr>
        <p:pic>
          <p:nvPicPr>
            <p:cNvPr id="239" name="Google Shape;23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9706" y="2135881"/>
              <a:ext cx="1041911" cy="107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9753" y="2816082"/>
              <a:ext cx="420735" cy="4343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30"/>
          <p:cNvSpPr txBox="1"/>
          <p:nvPr/>
        </p:nvSpPr>
        <p:spPr>
          <a:xfrm>
            <a:off x="373750" y="3736225"/>
            <a:ext cx="838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nombre_de_la_table (campo1, campo2, campo3,....)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(dato1, dato2, dato3, ...);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se utiliza INSERT?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/>
          <p:nvPr/>
        </p:nvSpPr>
        <p:spPr>
          <a:xfrm>
            <a:off x="-14150" y="3782625"/>
            <a:ext cx="9158100" cy="1360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373750" y="1162028"/>
            <a:ext cx="7194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“</a:t>
            </a:r>
            <a:r>
              <a:rPr b="1" i="1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hace referencia al dato individual que conformará el registro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deseamos insertar.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1501825" y="17987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se utiliza INSERT?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51" name="Google Shape;251;p31"/>
          <p:cNvGrpSpPr/>
          <p:nvPr/>
        </p:nvGrpSpPr>
        <p:grpSpPr>
          <a:xfrm>
            <a:off x="7895756" y="1162031"/>
            <a:ext cx="1100781" cy="1114569"/>
            <a:chOff x="1819706" y="2135881"/>
            <a:chExt cx="1100781" cy="1114569"/>
          </a:xfrm>
        </p:grpSpPr>
        <p:pic>
          <p:nvPicPr>
            <p:cNvPr id="252" name="Google Shape;252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9706" y="2135881"/>
              <a:ext cx="1041911" cy="107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9753" y="2816082"/>
              <a:ext cx="420735" cy="4343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31"/>
          <p:cNvSpPr txBox="1"/>
          <p:nvPr/>
        </p:nvSpPr>
        <p:spPr>
          <a:xfrm>
            <a:off x="373750" y="3736225"/>
            <a:ext cx="838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nombre_de_la_table (campo1, campo2, campo3,....)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(dato1, dato2, dato3, ...);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437500" y="2307675"/>
            <a:ext cx="706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conveniente detallar los nombres de los campos que componen la tabla, caso contrario tenemos que dar los valores a insertar en el orden que aparecen en la tabla (según orden de creación de la tabla).</a:t>
            </a:r>
            <a:endParaRPr i="1" sz="1800">
              <a:highlight>
                <a:srgbClr val="3CEF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2873475" y="1486650"/>
            <a:ext cx="32061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mi tabla tiene 4 campos, entonces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debería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insertar 4 datos, uno por cada campo.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533400" y="1275900"/>
            <a:ext cx="2137800" cy="184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MiTabla</a:t>
            </a:r>
            <a:endParaRPr b="1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campo1</a:t>
            </a:r>
            <a:endParaRPr b="0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campo2</a:t>
            </a:r>
            <a:endParaRPr b="0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campo3</a:t>
            </a:r>
            <a:endParaRPr b="0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campo4</a:t>
            </a:r>
            <a:endParaRPr b="0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6281850" y="1275900"/>
            <a:ext cx="2137800" cy="184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b="1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dato1</a:t>
            </a:r>
            <a:endParaRPr b="0" i="1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‘dato2’</a:t>
            </a:r>
            <a:endParaRPr b="0" i="1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‘dato3’</a:t>
            </a:r>
            <a:endParaRPr b="0" i="1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dato4</a:t>
            </a:r>
            <a:endParaRPr b="0" i="1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441725" y="3560575"/>
            <a:ext cx="79032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tipo de datos de un campo es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el dato a insertar no lleva comillas.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es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sí lleva comillas.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se utiliza INSERT?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Inserción de datos. 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2" name="Google Shape;27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6335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/>
          <p:nvPr/>
        </p:nvSpPr>
        <p:spPr>
          <a:xfrm>
            <a:off x="-175" y="1243775"/>
            <a:ext cx="9144000" cy="4311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-175" y="122307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class (id_level,id_class,description) 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,999,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‘Spain comedy’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9" name="Google Shape;2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5925" y="170324"/>
            <a:ext cx="1294824" cy="5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15780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práctico de INSERT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5" y="1674870"/>
            <a:ext cx="9144000" cy="27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/>
          <p:nvPr/>
        </p:nvSpPr>
        <p:spPr>
          <a:xfrm>
            <a:off x="2954501" y="3945861"/>
            <a:ext cx="1719000" cy="183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8125" y="3515825"/>
            <a:ext cx="9085800" cy="1627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667475" y="1569225"/>
            <a:ext cx="6800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observamos en la diapositiva anterior,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 total de datos insertados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la tabla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corresponde con el total de campos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la que fue declarada la misma.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1557150" y="3607825"/>
            <a:ext cx="6029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class (id_level, id_class, description) 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s-419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(1, 999, ‘Spain comedy’);</a:t>
            </a:r>
            <a:endParaRPr sz="16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15780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práctico de INSERT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92" name="Google Shape;292;p35"/>
          <p:cNvGrpSpPr/>
          <p:nvPr/>
        </p:nvGrpSpPr>
        <p:grpSpPr>
          <a:xfrm>
            <a:off x="7846806" y="1722581"/>
            <a:ext cx="1100781" cy="1114569"/>
            <a:chOff x="1819706" y="2135881"/>
            <a:chExt cx="1100781" cy="1114569"/>
          </a:xfrm>
        </p:grpSpPr>
        <p:pic>
          <p:nvPicPr>
            <p:cNvPr id="293" name="Google Shape;29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9706" y="2135881"/>
              <a:ext cx="1041911" cy="107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9753" y="2816082"/>
              <a:ext cx="420735" cy="4343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5" name="Google Shape;29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¿Y LOS CAMPOS ‘AUTOINCREMENT’?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/>
          <p:nvPr/>
        </p:nvSpPr>
        <p:spPr>
          <a:xfrm>
            <a:off x="-50" y="3458050"/>
            <a:ext cx="9144000" cy="1685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517100" y="1114903"/>
            <a:ext cx="68205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caso de contar con campos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AUTOINCREMENT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 tenemos la posibilidad de permitir que el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DBMS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resuelva el valor correlativo para éste, pasando como parámetro el valo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no colocandolo en la lista de campos. Tomemos como ejemplo la tabla PAY que creamos en la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6.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344275" y="3814800"/>
            <a:ext cx="838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pay</a:t>
            </a: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VALUES (</a:t>
            </a:r>
            <a:r>
              <a:rPr lang="es-419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250, ‘U$S’, ‘2021-07-22’, ‘Paypal’, 850, 77</a:t>
            </a: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INSERT: Campo autoincrement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310" name="Google Shape;310;p37"/>
          <p:cNvGrpSpPr/>
          <p:nvPr/>
        </p:nvGrpSpPr>
        <p:grpSpPr>
          <a:xfrm>
            <a:off x="7799606" y="1628006"/>
            <a:ext cx="1100781" cy="1114569"/>
            <a:chOff x="1819706" y="2135881"/>
            <a:chExt cx="1100781" cy="1114569"/>
          </a:xfrm>
        </p:grpSpPr>
        <p:pic>
          <p:nvPicPr>
            <p:cNvPr id="311" name="Google Shape;311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9706" y="2135881"/>
              <a:ext cx="1041911" cy="107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9753" y="2816082"/>
              <a:ext cx="420735" cy="4343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" y="1302652"/>
            <a:ext cx="8704750" cy="36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INSERT: Campo autoincrement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3169368" y="4536750"/>
            <a:ext cx="456600" cy="183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INSERTAR DATOS PARCIALES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/>
          <p:nvPr/>
        </p:nvSpPr>
        <p:spPr>
          <a:xfrm>
            <a:off x="5245200" y="0"/>
            <a:ext cx="38988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 txBox="1"/>
          <p:nvPr/>
        </p:nvSpPr>
        <p:spPr>
          <a:xfrm>
            <a:off x="54425" y="1528950"/>
            <a:ext cx="50964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ya mencionamos, podemos insertar datos en determinados campos de una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ello, debemos especificar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sentencia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cuáles son los campos donde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insertamos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información.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410175" y="433025"/>
            <a:ext cx="5697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2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datos parciales</a:t>
            </a:r>
            <a:endParaRPr b="0" i="0" sz="32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5424300" y="1059350"/>
            <a:ext cx="35406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pay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id_pay,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amount, currency, date_pay, id_system_user, id_game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VALUES ( </a:t>
            </a:r>
            <a:r>
              <a:rPr lang="es-419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300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‘U$S’, ‘2021-07-22’, 501, 13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5424300" y="1528950"/>
            <a:ext cx="3540600" cy="11442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/>
          <p:nvPr/>
        </p:nvSpPr>
        <p:spPr>
          <a:xfrm>
            <a:off x="5207625" y="0"/>
            <a:ext cx="39363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373150" y="1405200"/>
            <a:ext cx="45522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total de datos a insertar debe condecir con el total de campos mencionados, además de tener que coincidir el tipo de dato.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 tabla posee un campo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AUTOINCREMENT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debes referenciarlo, asignándole el valor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-123225" y="433025"/>
            <a:ext cx="5697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2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datos parciales</a:t>
            </a:r>
            <a:endParaRPr b="0" i="0" sz="32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5424300" y="1059350"/>
            <a:ext cx="35406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pay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id_pay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amount, currency, date_pay, id_system_user, id_game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VALUES ( </a:t>
            </a:r>
            <a:r>
              <a:rPr lang="es-419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300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‘U$S’, ‘2021-07-22’, 501, 13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6" name="Google Shape;3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55975" y="1134750"/>
            <a:ext cx="469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 implementar las sentencias del sublenguaje DDL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en qué situación usar cada sentencia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/>
        </p:nvSpPr>
        <p:spPr>
          <a:xfrm>
            <a:off x="228300" y="1066925"/>
            <a:ext cx="87426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los campos que obviamos poseen un valor definido por defecto, estos aparecerán en el registro insertado.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Caso contrario, el dato quedará como </a:t>
            </a:r>
            <a:r>
              <a:rPr b="1" i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datos parciales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25" y="2698838"/>
            <a:ext cx="59055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2"/>
          <p:cNvSpPr/>
          <p:nvPr/>
        </p:nvSpPr>
        <p:spPr>
          <a:xfrm>
            <a:off x="3867700" y="2599450"/>
            <a:ext cx="980400" cy="1343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Inserción de datos parciales. 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1" name="Google Shape;36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/>
          <p:nvPr/>
        </p:nvSpPr>
        <p:spPr>
          <a:xfrm>
            <a:off x="188025" y="1266600"/>
            <a:ext cx="8955900" cy="842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800" y="280624"/>
            <a:ext cx="1319850" cy="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datos parciales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44"/>
          <p:cNvSpPr txBox="1"/>
          <p:nvPr/>
        </p:nvSpPr>
        <p:spPr>
          <a:xfrm>
            <a:off x="285750" y="1266600"/>
            <a:ext cx="8858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pay</a:t>
            </a: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id_pay, currency, date_pay, pay_type, id_system_user, id_game</a:t>
            </a: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VALUES (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NULL, 'U$S', '2021-07-22', '', 127, 91</a:t>
            </a:r>
            <a:r>
              <a:rPr lang="es-419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525900" y="4117375"/>
            <a:ext cx="46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038" y="2117350"/>
            <a:ext cx="6867924" cy="30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4"/>
          <p:cNvSpPr/>
          <p:nvPr/>
        </p:nvSpPr>
        <p:spPr>
          <a:xfrm>
            <a:off x="3331625" y="4760331"/>
            <a:ext cx="3477000" cy="141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INSERTAR MÚLTIPLES DATOS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9" name="Google Shape;37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/>
          <p:nvPr/>
        </p:nvSpPr>
        <p:spPr>
          <a:xfrm>
            <a:off x="0" y="2897325"/>
            <a:ext cx="9144000" cy="22461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628225" y="1415450"/>
            <a:ext cx="78822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podemos aprovechar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agregar múltiples registros en una misma ejecución.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Cada nuevo registro debe encerrarse entre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(...)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separarse con una coma.</a:t>
            </a:r>
            <a:endParaRPr b="0" i="0" sz="19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1909350" y="3067900"/>
            <a:ext cx="6282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pay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VALUES 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NULL, 250, 'U$S', '2021-07-22', 'Paypal', 850, 77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NULL, 3700, 'Pesos Arg', '2021-07-22', 'Visa', 38, 31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NULL, 180, 'Libras', '2021-07-22', 'Transfer', 175, 16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múltiples datos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8" name="Google Shape;3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/>
        </p:nvSpPr>
        <p:spPr>
          <a:xfrm>
            <a:off x="100375" y="1416350"/>
            <a:ext cx="29817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igual forma procederemos en el caso de tener que agregar múltiples registros sin especificar todos los campos de la tabla.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múltiples datos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600" y="1957925"/>
            <a:ext cx="5922400" cy="15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/>
        </p:nvSpPr>
        <p:spPr>
          <a:xfrm>
            <a:off x="852188" y="12516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¿Es más efectivo insertar múltiples registros en una tabla usando un INSERT por cada uno, o conviene usar una única sentencia INSERT para todos los registros?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419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LA ENCUESTA DE ZOOM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8"/>
          <p:cNvPicPr preferRelativeResize="0"/>
          <p:nvPr/>
        </p:nvPicPr>
        <p:blipFill rotWithShape="1">
          <a:blip r:embed="rId5">
            <a:alphaModFix/>
          </a:blip>
          <a:srcRect b="0" l="-28965" r="0" t="-28965"/>
          <a:stretch/>
        </p:blipFill>
        <p:spPr>
          <a:xfrm>
            <a:off x="4096563" y="4120500"/>
            <a:ext cx="657225" cy="48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/>
        </p:nvSpPr>
        <p:spPr>
          <a:xfrm>
            <a:off x="1154550" y="926800"/>
            <a:ext cx="6834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419" sz="3500" u="none" cap="none" strike="noStrike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  <a:t>Si adquiriste un servicio de talento, recordá chequear tu correo de spam, no deseado, publicidad y/o social </a:t>
            </a:r>
            <a:br>
              <a:rPr b="0" i="0" lang="es-419" sz="3500" u="none" cap="none" strike="noStrike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</a:br>
            <a:endParaRPr b="0" i="0" sz="1900" u="none" cap="none" strike="noStrike">
              <a:solidFill>
                <a:srgbClr val="37352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419" sz="1600" u="none" cap="none" strike="noStrike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  <a:t>En caso de no haberlo recibido, escribinos a talento@coderhouse.com</a:t>
            </a:r>
            <a:endParaRPr b="0" i="0" sz="1600" u="none" cap="none" strike="noStrike">
              <a:solidFill>
                <a:srgbClr val="37352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4" name="Google Shape;414;p50"/>
          <p:cNvSpPr txBox="1"/>
          <p:nvPr/>
        </p:nvSpPr>
        <p:spPr>
          <a:xfrm>
            <a:off x="3139400" y="4571013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5" name="Google Shape;4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/>
        </p:nvSpPr>
        <p:spPr>
          <a:xfrm>
            <a:off x="1054100" y="1848600"/>
            <a:ext cx="739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UPDATE  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360678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95053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5562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10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3980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DDL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9397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11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7815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 DML 1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1343103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1343103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1343103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1343103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1703125" y="2971429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 INTERMEDIA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8203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836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6"/>
          <p:cNvGrpSpPr/>
          <p:nvPr/>
        </p:nvGrpSpPr>
        <p:grpSpPr>
          <a:xfrm>
            <a:off x="6160303" y="1305800"/>
            <a:ext cx="1995097" cy="1988600"/>
            <a:chOff x="-469097" y="1305800"/>
            <a:chExt cx="1995097" cy="19886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-310864" y="1305800"/>
              <a:ext cx="12348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419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Clase 12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-469097" y="1758000"/>
              <a:ext cx="18549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419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Sublenguaje DML 2</a:t>
              </a:r>
              <a:endPara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-67900" y="3010900"/>
              <a:ext cx="15939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8" name="Google Shape;108;p16"/>
          <p:cNvSpPr txBox="1"/>
          <p:nvPr/>
        </p:nvSpPr>
        <p:spPr>
          <a:xfrm>
            <a:off x="6615400" y="2541003"/>
            <a:ext cx="1470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SUBLENGUAJES CON DML CON SUBCONSULTAS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626725" y="2986926"/>
            <a:ext cx="1528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INSERCIÓN Y ACTUALIZACIÓN DE TABLAS II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155965" y="2472179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CONCEPTOS GENERALES, SENTENCIAS Y SUBLENGUAJES.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141525" y="2971429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INSERCIÓN Y ACTUALIZACIÓN DE TABLAS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555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5350" y="2987677"/>
            <a:ext cx="307150" cy="30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6236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1032" y="2987677"/>
            <a:ext cx="307150" cy="30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7825" y="2946913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700639" y="2512840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REPASO DE LO APRENDIDO HASTA AHORA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ACTUALIZAR REGISTROS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6" name="Google Shape;42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/>
        </p:nvSpPr>
        <p:spPr>
          <a:xfrm>
            <a:off x="723325" y="1264925"/>
            <a:ext cx="6066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sentencia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 UPDATE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actualiza registros almacenados en uno o más campos de una tabla.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2" name="Google Shape;432;p53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Acerca de SQL UPDATE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33" name="Google Shape;433;p53"/>
          <p:cNvGrpSpPr/>
          <p:nvPr/>
        </p:nvGrpSpPr>
        <p:grpSpPr>
          <a:xfrm>
            <a:off x="7536868" y="1264931"/>
            <a:ext cx="1248645" cy="1305409"/>
            <a:chOff x="829100" y="1352100"/>
            <a:chExt cx="2081075" cy="2045775"/>
          </a:xfrm>
        </p:grpSpPr>
        <p:sp>
          <p:nvSpPr>
            <p:cNvPr id="434" name="Google Shape;434;p53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5" name="Google Shape;435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53"/>
          <p:cNvSpPr txBox="1"/>
          <p:nvPr/>
        </p:nvSpPr>
        <p:spPr>
          <a:xfrm>
            <a:off x="691950" y="2680775"/>
            <a:ext cx="7760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sintaxis es simple, y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permite hacer una actualización masiva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datos,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aquellos registros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cumplan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una determinada condición.</a:t>
            </a:r>
            <a:endParaRPr>
              <a:highlight>
                <a:srgbClr val="3CEF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"/>
          <p:cNvSpPr/>
          <p:nvPr/>
        </p:nvSpPr>
        <p:spPr>
          <a:xfrm>
            <a:off x="-14150" y="3782625"/>
            <a:ext cx="9158100" cy="1360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4"/>
          <p:cNvSpPr txBox="1"/>
          <p:nvPr/>
        </p:nvSpPr>
        <p:spPr>
          <a:xfrm>
            <a:off x="911300" y="1322075"/>
            <a:ext cx="50583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sintaxis se elabora mediante la cláusula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UPDATE tabla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seguida la palabra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luego la(s) columna(s) o campo(s) con su(s) nuevo(s) valor(es).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54"/>
          <p:cNvSpPr txBox="1"/>
          <p:nvPr/>
        </p:nvSpPr>
        <p:spPr>
          <a:xfrm>
            <a:off x="371900" y="4038725"/>
            <a:ext cx="838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nombre_de_la_tabla </a:t>
            </a: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campo2 = ‘dato2’;</a:t>
            </a:r>
            <a:endParaRPr b="0" i="0" sz="19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54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UPDATE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47" name="Google Shape;447;p54"/>
          <p:cNvGrpSpPr/>
          <p:nvPr/>
        </p:nvGrpSpPr>
        <p:grpSpPr>
          <a:xfrm>
            <a:off x="7536868" y="1264931"/>
            <a:ext cx="1248645" cy="1305409"/>
            <a:chOff x="829100" y="1352100"/>
            <a:chExt cx="2081075" cy="2045775"/>
          </a:xfrm>
        </p:grpSpPr>
        <p:sp>
          <p:nvSpPr>
            <p:cNvPr id="448" name="Google Shape;448;p54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" name="Google Shape;44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1" name="Google Shape;45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/>
          <p:nvPr/>
        </p:nvSpPr>
        <p:spPr>
          <a:xfrm>
            <a:off x="-14150" y="3782625"/>
            <a:ext cx="9158100" cy="1360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5"/>
          <p:cNvSpPr txBox="1"/>
          <p:nvPr/>
        </p:nvSpPr>
        <p:spPr>
          <a:xfrm>
            <a:off x="748175" y="1322075"/>
            <a:ext cx="59355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actualizar el valor de más de un campo, debemos separar cada uno de éstos con una coma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Especificamos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campo = valor, otroCampo = otroValor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así con cada campo que deseamos actualizar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8" name="Google Shape;458;p55"/>
          <p:cNvSpPr txBox="1"/>
          <p:nvPr/>
        </p:nvSpPr>
        <p:spPr>
          <a:xfrm>
            <a:off x="371900" y="4038725"/>
            <a:ext cx="8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nombre_de_la_tabla </a:t>
            </a:r>
            <a:r>
              <a:rPr b="0" i="0" lang="es-419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campo1 = ‘dato1’, campo2 = ‘dato2’, campo3 = ‘dato3’;</a:t>
            </a:r>
            <a:endParaRPr b="0" i="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55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UPDATE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60" name="Google Shape;460;p55"/>
          <p:cNvGrpSpPr/>
          <p:nvPr/>
        </p:nvGrpSpPr>
        <p:grpSpPr>
          <a:xfrm>
            <a:off x="7418893" y="1559856"/>
            <a:ext cx="1248645" cy="1305409"/>
            <a:chOff x="829100" y="1352100"/>
            <a:chExt cx="2081075" cy="2045775"/>
          </a:xfrm>
        </p:grpSpPr>
        <p:sp>
          <p:nvSpPr>
            <p:cNvPr id="461" name="Google Shape;461;p55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2" name="Google Shape;462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4" name="Google Shape;46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/>
          <p:nvPr/>
        </p:nvSpPr>
        <p:spPr>
          <a:xfrm>
            <a:off x="-14150" y="3782625"/>
            <a:ext cx="9158100" cy="1360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6"/>
          <p:cNvSpPr txBox="1"/>
          <p:nvPr/>
        </p:nvSpPr>
        <p:spPr>
          <a:xfrm>
            <a:off x="803350" y="1322075"/>
            <a:ext cx="57621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vimos con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sigue con la definición de delimitar los nuevos valores entre comillas cuando el campo es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sin comillas en aquellos casos que el campo es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371900" y="4038725"/>
            <a:ext cx="838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nombre_de_la_tabla 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categoria_id = 123, nombre = ‘nuevo nombre’;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56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UPDATE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73" name="Google Shape;473;p56"/>
          <p:cNvGrpSpPr/>
          <p:nvPr/>
        </p:nvGrpSpPr>
        <p:grpSpPr>
          <a:xfrm>
            <a:off x="7567818" y="1616993"/>
            <a:ext cx="1248645" cy="1305409"/>
            <a:chOff x="829100" y="1352100"/>
            <a:chExt cx="2081075" cy="2045775"/>
          </a:xfrm>
        </p:grpSpPr>
        <p:sp>
          <p:nvSpPr>
            <p:cNvPr id="474" name="Google Shape;474;p56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5" name="Google Shape;475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7" name="Google Shape;477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ACTUALIZAR DATOS QUE CUMPLAN DETERMINADA CONDICIÓN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3" name="Google Shape;48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/>
        </p:nvSpPr>
        <p:spPr>
          <a:xfrm>
            <a:off x="420925" y="1485188"/>
            <a:ext cx="61440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limitar la actualización de datos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cumplan una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determinada condición.</a:t>
            </a:r>
            <a:endParaRPr b="0" i="0" sz="19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9" name="Google Shape;489;p58"/>
          <p:cNvSpPr txBox="1"/>
          <p:nvPr/>
        </p:nvSpPr>
        <p:spPr>
          <a:xfrm>
            <a:off x="824525" y="356825"/>
            <a:ext cx="7175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UPDATE: Condicionar la actualización</a:t>
            </a:r>
            <a:endParaRPr b="0" i="0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90" name="Google Shape;490;p58"/>
          <p:cNvGrpSpPr/>
          <p:nvPr/>
        </p:nvGrpSpPr>
        <p:grpSpPr>
          <a:xfrm>
            <a:off x="7339193" y="2137931"/>
            <a:ext cx="1248645" cy="1305409"/>
            <a:chOff x="829100" y="1352100"/>
            <a:chExt cx="2081075" cy="2045775"/>
          </a:xfrm>
        </p:grpSpPr>
        <p:sp>
          <p:nvSpPr>
            <p:cNvPr id="491" name="Google Shape;491;p58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2" name="Google Shape;492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" name="Google Shape;494;p58"/>
          <p:cNvSpPr txBox="1"/>
          <p:nvPr/>
        </p:nvSpPr>
        <p:spPr>
          <a:xfrm>
            <a:off x="291250" y="2571750"/>
            <a:ext cx="6504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cambiar la fecha de pago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aquellos realizados en el día. Para esto debemos </a:t>
            </a:r>
            <a:r>
              <a:rPr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integrar la cláusula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especificando la o las condiciones que deben cumplirse.</a:t>
            </a:r>
            <a:endParaRPr>
              <a:highlight>
                <a:srgbClr val="3CEF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5" name="Google Shape;49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9"/>
          <p:cNvSpPr/>
          <p:nvPr/>
        </p:nvSpPr>
        <p:spPr>
          <a:xfrm>
            <a:off x="5253500" y="-75"/>
            <a:ext cx="38907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9"/>
          <p:cNvSpPr txBox="1"/>
          <p:nvPr/>
        </p:nvSpPr>
        <p:spPr>
          <a:xfrm>
            <a:off x="235800" y="1909500"/>
            <a:ext cx="48051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Volviendo a nuestro ejemplo de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pagos;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través de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representada aquí,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actualizaremos la fecha de pago de aquellos pagos del día.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p59"/>
          <p:cNvSpPr txBox="1"/>
          <p:nvPr/>
        </p:nvSpPr>
        <p:spPr>
          <a:xfrm>
            <a:off x="5664350" y="955500"/>
            <a:ext cx="3323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pay</a:t>
            </a:r>
            <a:b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date_pay 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CURRENT_DATE - 1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date_pay = CURRENT_DATE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59"/>
          <p:cNvSpPr txBox="1"/>
          <p:nvPr/>
        </p:nvSpPr>
        <p:spPr>
          <a:xfrm>
            <a:off x="0" y="3450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UPDATE: </a:t>
            </a:r>
            <a:endParaRPr b="0" i="1" sz="33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Condicionar la actualización</a:t>
            </a:r>
            <a:endParaRPr b="0" i="0" sz="33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4" name="Google Shape;50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Actualización de datos masiva. 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0" name="Google Shape;51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/>
          <p:nvPr/>
        </p:nvSpPr>
        <p:spPr>
          <a:xfrm>
            <a:off x="5605250" y="1266600"/>
            <a:ext cx="3538800" cy="38001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61"/>
          <p:cNvSpPr txBox="1"/>
          <p:nvPr/>
        </p:nvSpPr>
        <p:spPr>
          <a:xfrm>
            <a:off x="5816625" y="1639575"/>
            <a:ext cx="32520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2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pay</a:t>
            </a:r>
            <a:br>
              <a:rPr b="0" i="0" lang="es-419" sz="2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-419" sz="21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2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currency </a:t>
            </a:r>
            <a:r>
              <a:rPr b="0" i="0" lang="es-419" sz="2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-419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‘U$S’</a:t>
            </a:r>
            <a:endParaRPr b="0" i="0" sz="21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1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id_pay = 4;</a:t>
            </a:r>
            <a:endParaRPr b="0" i="0" sz="21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7" name="Google Shape;51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800" y="280624"/>
            <a:ext cx="1319850" cy="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1"/>
          <p:cNvSpPr txBox="1"/>
          <p:nvPr/>
        </p:nvSpPr>
        <p:spPr>
          <a:xfrm>
            <a:off x="814725" y="356825"/>
            <a:ext cx="6753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Actualización masiva de datos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9" name="Google Shape;51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24060"/>
            <a:ext cx="5462925" cy="1466464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1"/>
          <p:cNvSpPr/>
          <p:nvPr/>
        </p:nvSpPr>
        <p:spPr>
          <a:xfrm>
            <a:off x="308875" y="3142500"/>
            <a:ext cx="5009100" cy="228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2"/>
          <p:cNvSpPr txBox="1"/>
          <p:nvPr/>
        </p:nvSpPr>
        <p:spPr>
          <a:xfrm>
            <a:off x="809550" y="1315325"/>
            <a:ext cx="73521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deseamos actualizar los niveles de las clases de juegos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pasar a nivel 8 todas las clases que están entre la 1 y la 20 inclusive</a:t>
            </a: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b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cuyos niveles actuales están por debajo del 13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registros se actualizarían y Cuál sería la cláusula </a:t>
            </a:r>
            <a:r>
              <a:rPr b="1" i="1" lang="es-419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b="0" i="1" sz="2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💬 </a:t>
            </a:r>
            <a:r>
              <a:rPr b="0" i="0" lang="es-419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7" name="Google Shape;52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128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DELETE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ELIMINAR REGISTROS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8" name="Google Shape;53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/>
        </p:nvSpPr>
        <p:spPr>
          <a:xfrm>
            <a:off x="767350" y="1505925"/>
            <a:ext cx="57852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para eliminar registros de una tabla, debemos utilizar la sentencia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ocupa de eliminar todos los registros, o sólo aquellos que coincidan con determinados parámetros que  le indiquemos en </a:t>
            </a: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condición del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WHERE.</a:t>
            </a:r>
            <a:endParaRPr b="1" i="0" sz="2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4" name="Google Shape;54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65"/>
          <p:cNvGrpSpPr/>
          <p:nvPr/>
        </p:nvGrpSpPr>
        <p:grpSpPr>
          <a:xfrm>
            <a:off x="7287025" y="2166583"/>
            <a:ext cx="1441166" cy="1229872"/>
            <a:chOff x="371900" y="1123500"/>
            <a:chExt cx="1867279" cy="1817187"/>
          </a:xfrm>
        </p:grpSpPr>
        <p:pic>
          <p:nvPicPr>
            <p:cNvPr id="546" name="Google Shape;546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900" y="11235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29078" y="2230587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8" name="Google Shape;548;p65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¿Para qué se utiliza DELETE?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/>
          <p:nvPr/>
        </p:nvSpPr>
        <p:spPr>
          <a:xfrm>
            <a:off x="-14150" y="3782625"/>
            <a:ext cx="9158100" cy="1360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66"/>
          <p:cNvSpPr txBox="1"/>
          <p:nvPr/>
        </p:nvSpPr>
        <p:spPr>
          <a:xfrm>
            <a:off x="702750" y="1194025"/>
            <a:ext cx="56370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sintaxis se elabora mediante la cláusula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seguido del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de la tabla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Además debemos agregar la cláusula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</a:t>
            </a:r>
            <a:r>
              <a:rPr b="1" i="0" lang="es-419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indicarle cuál o cuáles registros se deben eliminar.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5" name="Google Shape;55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6"/>
          <p:cNvSpPr txBox="1"/>
          <p:nvPr/>
        </p:nvSpPr>
        <p:spPr>
          <a:xfrm>
            <a:off x="371900" y="4038725"/>
            <a:ext cx="838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(campo = ‘dato’);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66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DELETE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558" name="Google Shape;558;p66"/>
          <p:cNvGrpSpPr/>
          <p:nvPr/>
        </p:nvGrpSpPr>
        <p:grpSpPr>
          <a:xfrm>
            <a:off x="7440600" y="1505933"/>
            <a:ext cx="1441166" cy="1229872"/>
            <a:chOff x="371900" y="1123500"/>
            <a:chExt cx="1867279" cy="1817187"/>
          </a:xfrm>
        </p:grpSpPr>
        <p:pic>
          <p:nvPicPr>
            <p:cNvPr id="559" name="Google Shape;559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900" y="11235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29078" y="2230587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7"/>
          <p:cNvSpPr txBox="1"/>
          <p:nvPr/>
        </p:nvSpPr>
        <p:spPr>
          <a:xfrm>
            <a:off x="852150" y="2590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66" name="Google Shape;566;p67"/>
          <p:cNvSpPr txBox="1"/>
          <p:nvPr/>
        </p:nvSpPr>
        <p:spPr>
          <a:xfrm>
            <a:off x="47350" y="1197725"/>
            <a:ext cx="906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¡ATENCIÓN CON ESTA CLÁUSULA!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7" name="Google Shape;567;p67"/>
          <p:cNvSpPr txBox="1"/>
          <p:nvPr/>
        </p:nvSpPr>
        <p:spPr>
          <a:xfrm>
            <a:off x="1130675" y="2222225"/>
            <a:ext cx="7257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Seamos cuidadosos al utilizar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Siempre comencemos escribiendo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junto a la o las condiciones que deben cumplir los registros a eliminar.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error involuntario, como el olvidar el condicional, hará que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perdamos toda la información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tabla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8" name="Google Shape;56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488" y="410475"/>
            <a:ext cx="591025" cy="5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8"/>
          <p:cNvSpPr/>
          <p:nvPr/>
        </p:nvSpPr>
        <p:spPr>
          <a:xfrm>
            <a:off x="-14150" y="3738350"/>
            <a:ext cx="9158100" cy="14049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8"/>
          <p:cNvSpPr txBox="1"/>
          <p:nvPr/>
        </p:nvSpPr>
        <p:spPr>
          <a:xfrm>
            <a:off x="380850" y="1444850"/>
            <a:ext cx="8099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deseamos eliminar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clase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cuyo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id_level y id_class sean (1, 999)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elaborar la siguiente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DELETE.</a:t>
            </a:r>
            <a:endParaRPr b="1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éste caso el borrado cumple con más de una condición.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6" name="Google Shape;57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8"/>
          <p:cNvSpPr txBox="1"/>
          <p:nvPr/>
        </p:nvSpPr>
        <p:spPr>
          <a:xfrm>
            <a:off x="877800" y="3863600"/>
            <a:ext cx="6854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b="0" i="0" lang="es-419" sz="2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id_level = 1 and id_cl</a:t>
            </a:r>
            <a:r>
              <a:rPr lang="es-419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ass</a:t>
            </a:r>
            <a:r>
              <a:rPr b="0" i="0" lang="es-419" sz="2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99</a:t>
            </a:r>
            <a:r>
              <a:rPr lang="es-419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s-419" sz="2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68"/>
          <p:cNvSpPr txBox="1"/>
          <p:nvPr/>
        </p:nvSpPr>
        <p:spPr>
          <a:xfrm>
            <a:off x="1411500" y="389675"/>
            <a:ext cx="6321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Eliminar el producto con DELETE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POSIBLES ERRORES AL INTENTAR ELIMINAR REGISTROS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84" name="Google Shape;58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/>
          <p:nvPr/>
        </p:nvSpPr>
        <p:spPr>
          <a:xfrm>
            <a:off x="-14150" y="3443150"/>
            <a:ext cx="9158100" cy="17001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70"/>
          <p:cNvSpPr txBox="1"/>
          <p:nvPr/>
        </p:nvSpPr>
        <p:spPr>
          <a:xfrm>
            <a:off x="819525" y="1391700"/>
            <a:ext cx="79350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intentamos eliminar registros de una tabla cuya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otra u otras tablas, SQL no realizará la operación y nos advertirá dicho impedimento a través de la consola.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from level_game where id_level = 5;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1" name="Google Shape;59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0"/>
          <p:cNvSpPr txBox="1"/>
          <p:nvPr/>
        </p:nvSpPr>
        <p:spPr>
          <a:xfrm>
            <a:off x="1196250" y="3647200"/>
            <a:ext cx="6751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Error Code: 1451. Cannot delete or update a parent row: a foreign key constraint fails (`</a:t>
            </a:r>
            <a:r>
              <a:rPr lang="es-419">
                <a:solidFill>
                  <a:srgbClr val="3CEFAB"/>
                </a:solidFill>
              </a:rPr>
              <a:t>gamers</a:t>
            </a: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`.`</a:t>
            </a:r>
            <a:r>
              <a:rPr lang="es-419">
                <a:solidFill>
                  <a:srgbClr val="3CEFAB"/>
                </a:solidFill>
              </a:rPr>
              <a:t>level_game</a:t>
            </a: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`, CONS</a:t>
            </a:r>
            <a:r>
              <a:rPr lang="es-419">
                <a:solidFill>
                  <a:srgbClr val="3CEFAB"/>
                </a:solidFill>
              </a:rPr>
              <a:t>TRAINT `fk_class_level`</a:t>
            </a: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 FOREIGN KEY (`</a:t>
            </a:r>
            <a:r>
              <a:rPr lang="es-419">
                <a:solidFill>
                  <a:srgbClr val="3CEFAB"/>
                </a:solidFill>
              </a:rPr>
              <a:t>id_level</a:t>
            </a: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`)  REFERENCES `</a:t>
            </a:r>
            <a:r>
              <a:rPr lang="es-419">
                <a:solidFill>
                  <a:srgbClr val="3CEFAB"/>
                </a:solidFill>
              </a:rPr>
              <a:t>le</a:t>
            </a: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` (`id`))</a:t>
            </a:r>
            <a:endParaRPr b="0" i="0" sz="14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93" name="Google Shape;59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27" y="3696456"/>
            <a:ext cx="330675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70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DELETE: Posibles errores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/>
          <p:nvPr/>
        </p:nvSpPr>
        <p:spPr>
          <a:xfrm>
            <a:off x="539875" y="2919425"/>
            <a:ext cx="78822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Ante esta situación, debemos eliminar primero el registro asociado mediante la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la otra tabla, para luego proceder con la eliminación de este registro.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0" name="Google Shape;60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300" y="1380150"/>
            <a:ext cx="8390151" cy="1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1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DELETE: Posibles errores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1888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3455963" y="319353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SENTENCIAS Y USO DEL SUBLENGUAJE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91309" y="22705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 DML 1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456063" y="1178925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CONCEPTOS GENERALES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Google Shape;134;p18"/>
          <p:cNvCxnSpPr>
            <a:stCxn id="132" idx="3"/>
            <a:endCxn id="133" idx="1"/>
          </p:cNvCxnSpPr>
          <p:nvPr/>
        </p:nvCxnSpPr>
        <p:spPr>
          <a:xfrm flipH="1" rot="10800000">
            <a:off x="2044209" y="1480053"/>
            <a:ext cx="1411800" cy="1091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35" name="Google Shape;135;p18"/>
          <p:cNvCxnSpPr>
            <a:stCxn id="132" idx="3"/>
            <a:endCxn id="131" idx="1"/>
          </p:cNvCxnSpPr>
          <p:nvPr/>
        </p:nvCxnSpPr>
        <p:spPr>
          <a:xfrm>
            <a:off x="2044209" y="2571753"/>
            <a:ext cx="1411800" cy="923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36" name="Google Shape;136;p18"/>
          <p:cNvSpPr/>
          <p:nvPr/>
        </p:nvSpPr>
        <p:spPr>
          <a:xfrm>
            <a:off x="6560750" y="2521888"/>
            <a:ext cx="16578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6560750" y="3464809"/>
            <a:ext cx="1657800" cy="301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460250" y="967713"/>
            <a:ext cx="17583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RECONOCER E IMPLEMENTAR DML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460200" y="1469113"/>
            <a:ext cx="1758300" cy="4170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SITUACIONES DE USO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560750" y="4296984"/>
            <a:ext cx="1657800" cy="301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1" name="Google Shape;141;p18"/>
          <p:cNvCxnSpPr>
            <a:stCxn id="133" idx="3"/>
            <a:endCxn id="138" idx="1"/>
          </p:cNvCxnSpPr>
          <p:nvPr/>
        </p:nvCxnSpPr>
        <p:spPr>
          <a:xfrm flipH="1" rot="10800000">
            <a:off x="5113863" y="1178925"/>
            <a:ext cx="1346400" cy="30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2" name="Google Shape;142;p18"/>
          <p:cNvCxnSpPr>
            <a:stCxn id="131" idx="3"/>
            <a:endCxn id="140" idx="1"/>
          </p:cNvCxnSpPr>
          <p:nvPr/>
        </p:nvCxnSpPr>
        <p:spPr>
          <a:xfrm>
            <a:off x="5113763" y="3494733"/>
            <a:ext cx="1446900" cy="952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3" name="Google Shape;143;p18"/>
          <p:cNvCxnSpPr>
            <a:stCxn id="133" idx="3"/>
            <a:endCxn id="139" idx="1"/>
          </p:cNvCxnSpPr>
          <p:nvPr/>
        </p:nvCxnSpPr>
        <p:spPr>
          <a:xfrm>
            <a:off x="5113863" y="1480125"/>
            <a:ext cx="1346400" cy="197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4" name="Google Shape;144;p18"/>
          <p:cNvCxnSpPr>
            <a:stCxn id="131" idx="3"/>
            <a:endCxn id="137" idx="1"/>
          </p:cNvCxnSpPr>
          <p:nvPr/>
        </p:nvCxnSpPr>
        <p:spPr>
          <a:xfrm>
            <a:off x="5113763" y="3494733"/>
            <a:ext cx="1446900" cy="120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5" name="Google Shape;145;p18"/>
          <p:cNvCxnSpPr>
            <a:stCxn id="131" idx="3"/>
            <a:endCxn id="136" idx="1"/>
          </p:cNvCxnSpPr>
          <p:nvPr/>
        </p:nvCxnSpPr>
        <p:spPr>
          <a:xfrm flipH="1" rot="10800000">
            <a:off x="5113763" y="2687133"/>
            <a:ext cx="1446900" cy="807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2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ELIMINACIÓN TOTAL DE REGISTROS DE UNA TABLA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8" name="Google Shape;60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"/>
          <p:cNvSpPr/>
          <p:nvPr/>
        </p:nvSpPr>
        <p:spPr>
          <a:xfrm>
            <a:off x="-14150" y="3443150"/>
            <a:ext cx="9158100" cy="17001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73"/>
          <p:cNvSpPr txBox="1"/>
          <p:nvPr/>
        </p:nvSpPr>
        <p:spPr>
          <a:xfrm>
            <a:off x="480975" y="1393850"/>
            <a:ext cx="8098200" cy="1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Recordemos que para eliminar todos los registros de una tabla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TRUNCATE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lugar de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 sin where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Internamente, 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TRUNCATE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borra todos los registros mientras que 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recorre uno a uno y los va eliminando.</a:t>
            </a:r>
            <a:endParaRPr b="0" i="0" sz="19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15" name="Google Shape;61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3"/>
          <p:cNvSpPr txBox="1"/>
          <p:nvPr/>
        </p:nvSpPr>
        <p:spPr>
          <a:xfrm>
            <a:off x="371900" y="3891250"/>
            <a:ext cx="838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TRUNCATE</a:t>
            </a:r>
            <a:r>
              <a:rPr b="0" i="0" lang="es-419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nombre_de_la_tabla;</a:t>
            </a:r>
            <a:endParaRPr b="0" i="0" sz="19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73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TRUNCATE TABLE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4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INSERCIÓN Y ACTUALIZACIÓN DE TABLAS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3" name="Google Shape;623;p74"/>
          <p:cNvSpPr txBox="1"/>
          <p:nvPr/>
        </p:nvSpPr>
        <p:spPr>
          <a:xfrm>
            <a:off x="729300" y="3392050"/>
            <a:ext cx="7715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Realizaremos operaciones de inserción y actualización de registros.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 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4" name="Google Shape;62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5"/>
          <p:cNvSpPr txBox="1"/>
          <p:nvPr/>
        </p:nvSpPr>
        <p:spPr>
          <a:xfrm>
            <a:off x="238200" y="1195950"/>
            <a:ext cx="43338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Basado en las tablas creadas con el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E-R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insertar al menos 2 registros en cada tabla.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 de realizado, elige una tabla y modifica al menos el dato de 1 registro insertado.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1" name="Google Shape;63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475" y="29962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75"/>
          <p:cNvSpPr txBox="1"/>
          <p:nvPr/>
        </p:nvSpPr>
        <p:spPr>
          <a:xfrm>
            <a:off x="1492300" y="264500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INSERCIÓN Y ACTUALIZACIÓN DE TABLAS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4" name="Google Shape;634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2450" y="1453589"/>
            <a:ext cx="3921198" cy="2236314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520000" dist="161925">
              <a:srgbClr val="000000">
                <a:alpha val="21960"/>
              </a:srgbClr>
            </a:outerShdw>
          </a:effectLst>
        </p:spPr>
      </p:pic>
      <p:sp>
        <p:nvSpPr>
          <p:cNvPr id="635" name="Google Shape;635;p75"/>
          <p:cNvSpPr txBox="1"/>
          <p:nvPr/>
        </p:nvSpPr>
        <p:spPr>
          <a:xfrm>
            <a:off x="2755200" y="4497700"/>
            <a:ext cx="363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1" name="Google Shape;64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7"/>
          <p:cNvSpPr txBox="1"/>
          <p:nvPr/>
        </p:nvSpPr>
        <p:spPr>
          <a:xfrm>
            <a:off x="2359150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Insertar datos en una tabla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Anner Barrena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Actualizar datos de una tabla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Anner Barrena</a:t>
            </a:r>
            <a:endParaRPr b="1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Eliminar filas de una tabla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Anner Barrena</a:t>
            </a:r>
            <a:endParaRPr b="1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8" name="Google Shape;648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0" name="Google Shape;650;p77"/>
          <p:cNvGrpSpPr/>
          <p:nvPr/>
        </p:nvGrpSpPr>
        <p:grpSpPr>
          <a:xfrm>
            <a:off x="1073450" y="1734450"/>
            <a:ext cx="1070700" cy="1070700"/>
            <a:chOff x="1073450" y="1734450"/>
            <a:chExt cx="1070700" cy="1070700"/>
          </a:xfrm>
        </p:grpSpPr>
        <p:sp>
          <p:nvSpPr>
            <p:cNvPr id="651" name="Google Shape;651;p77"/>
            <p:cNvSpPr/>
            <p:nvPr/>
          </p:nvSpPr>
          <p:spPr>
            <a:xfrm>
              <a:off x="1073450" y="1734450"/>
              <a:ext cx="1070700" cy="1070700"/>
            </a:xfrm>
            <a:prstGeom prst="ellipse">
              <a:avLst/>
            </a:prstGeom>
            <a:solidFill>
              <a:srgbClr val="3CE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2" name="Google Shape;652;p7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36159" y="1997140"/>
              <a:ext cx="545131" cy="5451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Álbum en Spotify:&#10;https://open.spotify.com/album/22mZKC8s0r4xRfE5UTz2cJ" id="659" name="Google Shape;659;p78" title="No te olvides de poner el Where en el Delete From. (Una canción para programadores)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0" y="2516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8"/>
          <p:cNvSpPr txBox="1"/>
          <p:nvPr/>
        </p:nvSpPr>
        <p:spPr>
          <a:xfrm>
            <a:off x="1787700" y="4434100"/>
            <a:ext cx="5568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te olvides de poner el WHERE</a:t>
            </a: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- </a:t>
            </a:r>
            <a:r>
              <a:rPr b="0" i="0" lang="es-419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7"/>
              </a:rPr>
              <a:t>Youtube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1" name="Google Shape;661;p78"/>
          <p:cNvSpPr txBox="1"/>
          <p:nvPr/>
        </p:nvSpPr>
        <p:spPr>
          <a:xfrm>
            <a:off x="0" y="36806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le ponemos un poco de humor... basado en hechos reales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67" name="Google Shape;667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0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3" name="Google Shape;673;p80"/>
          <p:cNvSpPr txBox="1"/>
          <p:nvPr/>
        </p:nvSpPr>
        <p:spPr>
          <a:xfrm>
            <a:off x="1444475" y="2179700"/>
            <a:ext cx="64671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 insert, update, delete.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Implementación de cada sentencia.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1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679" name="Google Shape;679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1054100" y="1848600"/>
            <a:ext cx="739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SENTENCIAS INSERT, UPDATE, DELETE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85" name="Google Shape;68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 GENERAL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DML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1048200" y="2115350"/>
            <a:ext cx="70476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Comenzamos a profundizar aún más el uso del DML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Data Manipulation Language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esta oportunidad conoceremos las otras sentencias SQL que nos permitirán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insertar, actualizar y eliminar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registros en las diferentes tablas de una base de datos.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SUBLENGUAJE DML 1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