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Anton"/>
      <p:regular r:id="rId74"/>
    </p:embeddedFont>
    <p:embeddedFont>
      <p:font typeface="Lato"/>
      <p:regular r:id="rId75"/>
      <p:bold r:id="rId76"/>
      <p:italic r:id="rId77"/>
      <p:boldItalic r:id="rId78"/>
    </p:embeddedFont>
    <p:embeddedFont>
      <p:font typeface="Lato Light"/>
      <p:regular r:id="rId79"/>
      <p:bold r:id="rId80"/>
      <p:italic r:id="rId81"/>
      <p:boldItalic r:id="rId82"/>
    </p:embeddedFont>
    <p:embeddedFont>
      <p:font typeface="Didact Gothic"/>
      <p:regular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
      <p:font typeface="DM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AF857F-BEA3-4187-81EF-0380CA2977E2}">
  <a:tblStyle styleId="{A4AF857F-BEA3-4187-81EF-0380CA2977E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regular.fntdata"/><Relationship Id="rId83" Type="http://schemas.openxmlformats.org/officeDocument/2006/relationships/font" Target="fonts/DidactGothic-regular.fntdata"/><Relationship Id="rId42" Type="http://schemas.openxmlformats.org/officeDocument/2006/relationships/slide" Target="slides/slide36.xml"/><Relationship Id="rId86" Type="http://schemas.openxmlformats.org/officeDocument/2006/relationships/font" Target="fonts/HelveticaNeue-italic.fntdata"/><Relationship Id="rId41" Type="http://schemas.openxmlformats.org/officeDocument/2006/relationships/slide" Target="slides/slide35.xml"/><Relationship Id="rId85" Type="http://schemas.openxmlformats.org/officeDocument/2006/relationships/font" Target="fonts/HelveticaNeue-bold.fntdata"/><Relationship Id="rId44" Type="http://schemas.openxmlformats.org/officeDocument/2006/relationships/slide" Target="slides/slide38.xml"/><Relationship Id="rId88" Type="http://schemas.openxmlformats.org/officeDocument/2006/relationships/font" Target="fonts/HelveticaNeueLight-regular.fntdata"/><Relationship Id="rId43" Type="http://schemas.openxmlformats.org/officeDocument/2006/relationships/slide" Target="slides/slide37.xml"/><Relationship Id="rId87" Type="http://schemas.openxmlformats.org/officeDocument/2006/relationships/font" Target="fonts/HelveticaNeue-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Light-bold.fntdata"/><Relationship Id="rId80" Type="http://schemas.openxmlformats.org/officeDocument/2006/relationships/font" Target="fonts/LatoLight-bold.fntdata"/><Relationship Id="rId82" Type="http://schemas.openxmlformats.org/officeDocument/2006/relationships/font" Target="fonts/LatoLight-boldItalic.fntdata"/><Relationship Id="rId81" Type="http://schemas.openxmlformats.org/officeDocument/2006/relationships/font" Target="fonts/La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Lato-regular.fntdata"/><Relationship Id="rId30" Type="http://schemas.openxmlformats.org/officeDocument/2006/relationships/slide" Target="slides/slide24.xml"/><Relationship Id="rId74" Type="http://schemas.openxmlformats.org/officeDocument/2006/relationships/font" Target="fonts/Anton-regular.fntdata"/><Relationship Id="rId33" Type="http://schemas.openxmlformats.org/officeDocument/2006/relationships/slide" Target="slides/slide27.xml"/><Relationship Id="rId77" Type="http://schemas.openxmlformats.org/officeDocument/2006/relationships/font" Target="fonts/Lato-italic.fntdata"/><Relationship Id="rId32" Type="http://schemas.openxmlformats.org/officeDocument/2006/relationships/slide" Target="slides/slide26.xml"/><Relationship Id="rId76" Type="http://schemas.openxmlformats.org/officeDocument/2006/relationships/font" Target="fonts/Lato-bold.fntdata"/><Relationship Id="rId35" Type="http://schemas.openxmlformats.org/officeDocument/2006/relationships/slide" Target="slides/slide29.xml"/><Relationship Id="rId79" Type="http://schemas.openxmlformats.org/officeDocument/2006/relationships/font" Target="fonts/LatoLight-regular.fntdata"/><Relationship Id="rId34" Type="http://schemas.openxmlformats.org/officeDocument/2006/relationships/slide" Target="slides/slide28.xml"/><Relationship Id="rId78" Type="http://schemas.openxmlformats.org/officeDocument/2006/relationships/font" Target="fonts/Lat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DMSans-boldItalic.fntdata"/><Relationship Id="rId50" Type="http://schemas.openxmlformats.org/officeDocument/2006/relationships/slide" Target="slides/slide44.xml"/><Relationship Id="rId94" Type="http://schemas.openxmlformats.org/officeDocument/2006/relationships/font" Target="fonts/DMSans-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93" Type="http://schemas.openxmlformats.org/officeDocument/2006/relationships/font" Target="fonts/DMSans-bold.fntdata"/><Relationship Id="rId92" Type="http://schemas.openxmlformats.org/officeDocument/2006/relationships/font" Target="fonts/DMSans-regular.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88e3670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088e3670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88e3670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088e36700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88e36700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088e36700a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0b625aa4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20b625aa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0b625aa4a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0b625aa4a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0b625aa4a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20b625aa4a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0b625aa4a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20b625aa4a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b625aa4a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20b625aa4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0b625aa4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20b625aa4a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88e36700a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88e36700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8e36700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088e36700a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88e3670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088e36700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88e36700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088e36700a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1952ec3a0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d1952ec3a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1952ec3a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d1952ec3a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d1952ec3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d1952ec3a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88e36700a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088e36700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88e36700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088e36700a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88e36700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088e36700a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88e36700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88e36700a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88e36700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088e36700a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88e36700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088e36700a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0b625aa4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0b625aa4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88e36700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088e36700a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88e36700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088e36700a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88e36700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088e36700a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88e36700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088e36700a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0b625aa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20b625aa4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88e36700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088e36700a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88e36700a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088e36700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88e36700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088e36700a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88e36700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088e36700a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88e36700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088e36700a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1952ec3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d1952ec3a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88e36700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1088e36700a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88e36700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088e36700a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0b625aa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220b625aa4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88e36700a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1088e36700a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88e36700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088e36700a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88e36700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088e36700a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88e36700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1088e36700a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88e36700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088e36700a_0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88e36700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088e36700a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88e36700a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1088e36700a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1952ec3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1d1952ec3a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d1952ec3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1d1952ec3a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0b625aa4a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220b625aa4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0b625aa4a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20b625aa4a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20b625aa4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20b625aa4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0b625aa4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20b625aa4a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20b625aa4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220b625aa4a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20b625aa4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220b625aa4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20b625aa4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20b625aa4a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0b625aa4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220b625aa4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20b625aa4a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20b625aa4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1952ec3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d1952ec3a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0b625aa4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220b625aa4a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d1952ec3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d1952ec3a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88e36700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1088e36700a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88e36700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088e36700a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88e36700a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1088e36700a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088e36700a_0_4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1088e36700a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88e36700a_0_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1088e36700a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88e36700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1088e36700a_0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d1952ec3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d1952ec3a0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1952ec3a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d1952ec3a0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1952ec3a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d1952ec3a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p1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5.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tackoverflow.com/"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39.png"/><Relationship Id="rId6"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57.png"/><Relationship Id="rId6"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71.png"/><Relationship Id="rId6" Type="http://schemas.openxmlformats.org/officeDocument/2006/relationships/image" Target="../media/image6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36.png"/><Relationship Id="rId5"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59.png"/><Relationship Id="rId5" Type="http://schemas.openxmlformats.org/officeDocument/2006/relationships/image" Target="../media/image49.png"/><Relationship Id="rId6" Type="http://schemas.openxmlformats.org/officeDocument/2006/relationships/image" Target="../media/image52.png"/><Relationship Id="rId7" Type="http://schemas.openxmlformats.org/officeDocument/2006/relationships/image" Target="../media/image7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 Id="rId4" Type="http://schemas.openxmlformats.org/officeDocument/2006/relationships/image" Target="../media/image54.png"/><Relationship Id="rId5" Type="http://schemas.openxmlformats.org/officeDocument/2006/relationships/image" Target="../media/image59.png"/><Relationship Id="rId6"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 Id="rId4" Type="http://schemas.openxmlformats.org/officeDocument/2006/relationships/image" Target="../media/image52.png"/><Relationship Id="rId5"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 Id="rId4" Type="http://schemas.openxmlformats.org/officeDocument/2006/relationships/image" Target="../media/image66.png"/><Relationship Id="rId5"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png"/><Relationship Id="rId4" Type="http://schemas.openxmlformats.org/officeDocument/2006/relationships/image" Target="../media/image66.png"/><Relationship Id="rId5"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png"/><Relationship Id="rId4" Type="http://schemas.openxmlformats.org/officeDocument/2006/relationships/image" Target="../media/image52.png"/><Relationship Id="rId5" Type="http://schemas.openxmlformats.org/officeDocument/2006/relationships/image" Target="../media/image70.png"/><Relationship Id="rId6"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2.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youtube.com/watch?v=T524sDaBJ4o" TargetMode="External"/><Relationship Id="rId4" Type="http://schemas.openxmlformats.org/officeDocument/2006/relationships/image" Target="../media/image6.png"/><Relationship Id="rId5" Type="http://schemas.openxmlformats.org/officeDocument/2006/relationships/image" Target="../media/image72.png"/><Relationship Id="rId6" Type="http://schemas.openxmlformats.org/officeDocument/2006/relationships/image" Target="../media/image6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7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0.png"/><Relationship Id="rId6"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57" name="Google Shape;57;p14"/>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SUBLENGUAJE DML 2</a:t>
            </a:r>
            <a:endParaRPr b="0" i="1" sz="3600" u="none" cap="none" strike="noStrike">
              <a:solidFill>
                <a:srgbClr val="121212"/>
              </a:solidFill>
              <a:latin typeface="Anton"/>
              <a:ea typeface="Anton"/>
              <a:cs typeface="Anton"/>
              <a:sym typeface="Anton"/>
            </a:endParaRPr>
          </a:p>
        </p:txBody>
      </p:sp>
      <p:sp>
        <p:nvSpPr>
          <p:cNvPr id="58" name="Google Shape;58;p14"/>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12. </a:t>
            </a:r>
            <a:r>
              <a:rPr b="0" i="0" lang="es-419" sz="2000" u="none" cap="none" strike="noStrike">
                <a:solidFill>
                  <a:srgbClr val="121212"/>
                </a:solidFill>
                <a:latin typeface="Helvetica Neue Light"/>
                <a:ea typeface="Helvetica Neue Light"/>
                <a:cs typeface="Helvetica Neue Light"/>
                <a:sym typeface="Helvetica Neue Light"/>
              </a:rPr>
              <a:t> SQL</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5" name="Shape 125"/>
        <p:cNvGrpSpPr/>
        <p:nvPr/>
      </p:nvGrpSpPr>
      <p:grpSpPr>
        <a:xfrm>
          <a:off x="0" y="0"/>
          <a:ext cx="0" cy="0"/>
          <a:chOff x="0" y="0"/>
          <a:chExt cx="0" cy="0"/>
        </a:xfrm>
      </p:grpSpPr>
      <p:sp>
        <p:nvSpPr>
          <p:cNvPr id="126" name="Google Shape;126;p23"/>
          <p:cNvSpPr txBox="1"/>
          <p:nvPr/>
        </p:nvSpPr>
        <p:spPr>
          <a:xfrm>
            <a:off x="4055975" y="1134750"/>
            <a:ext cx="46986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Cómo</a:t>
            </a:r>
            <a:r>
              <a:rPr lang="es-419" sz="1800">
                <a:solidFill>
                  <a:schemeClr val="dk1"/>
                </a:solidFill>
                <a:latin typeface="Helvetica Neue Light"/>
                <a:ea typeface="Helvetica Neue Light"/>
                <a:cs typeface="Helvetica Neue Light"/>
                <a:sym typeface="Helvetica Neue Light"/>
              </a:rPr>
              <a:t> enviar una duda en Slack</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Implementar subconsultas para complementar a las sentencias DML</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Archivos usados para importar datos.</a:t>
            </a:r>
            <a:endParaRPr sz="1800">
              <a:solidFill>
                <a:schemeClr val="dk1"/>
              </a:solidFill>
              <a:latin typeface="Helvetica Neue Light"/>
              <a:ea typeface="Helvetica Neue Light"/>
              <a:cs typeface="Helvetica Neue Light"/>
              <a:sym typeface="Helvetica Neue Light"/>
            </a:endParaRPr>
          </a:p>
        </p:txBody>
      </p:sp>
      <p:pic>
        <p:nvPicPr>
          <p:cNvPr id="127" name="Google Shape;127;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8" name="Google Shape;128;p23"/>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9" name="Google Shape;129;p23"/>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12</a:t>
            </a:r>
            <a:endParaRPr i="1" sz="2000">
              <a:latin typeface="Anton"/>
              <a:ea typeface="Anton"/>
              <a:cs typeface="Anton"/>
              <a:sym typeface="Anton"/>
            </a:endParaRPr>
          </a:p>
        </p:txBody>
      </p:sp>
      <p:pic>
        <p:nvPicPr>
          <p:cNvPr id="135" name="Google Shape;13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6" name="Google Shape;136;p24"/>
          <p:cNvSpPr/>
          <p:nvPr/>
        </p:nvSpPr>
        <p:spPr>
          <a:xfrm>
            <a:off x="1240259" y="25936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FFFFFF"/>
                </a:solidFill>
                <a:latin typeface="Helvetica Neue"/>
                <a:ea typeface="Helvetica Neue"/>
                <a:cs typeface="Helvetica Neue"/>
                <a:sym typeface="Helvetica Neue"/>
              </a:rPr>
              <a:t>SUBLENGUAJE DML 2</a:t>
            </a:r>
            <a:endParaRPr b="1" i="0" sz="1100" u="none" cap="none" strike="noStrike">
              <a:solidFill>
                <a:srgbClr val="FFFFFF"/>
              </a:solidFill>
              <a:latin typeface="Helvetica Neue"/>
              <a:ea typeface="Helvetica Neue"/>
              <a:cs typeface="Helvetica Neue"/>
              <a:sym typeface="Helvetica Neue"/>
            </a:endParaRPr>
          </a:p>
        </p:txBody>
      </p:sp>
      <p:sp>
        <p:nvSpPr>
          <p:cNvPr id="137" name="Google Shape;137;p24"/>
          <p:cNvSpPr/>
          <p:nvPr/>
        </p:nvSpPr>
        <p:spPr>
          <a:xfrm>
            <a:off x="3454400" y="259365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DML CON SUBCONSULTAS</a:t>
            </a:r>
            <a:endParaRPr b="1" i="0" sz="1100" u="none" cap="none" strike="noStrike">
              <a:solidFill>
                <a:srgbClr val="222222"/>
              </a:solidFill>
              <a:latin typeface="Helvetica Neue"/>
              <a:ea typeface="Helvetica Neue"/>
              <a:cs typeface="Helvetica Neue"/>
              <a:sym typeface="Helvetica Neue"/>
            </a:endParaRPr>
          </a:p>
        </p:txBody>
      </p:sp>
      <p:cxnSp>
        <p:nvCxnSpPr>
          <p:cNvPr id="138" name="Google Shape;138;p24"/>
          <p:cNvCxnSpPr>
            <a:stCxn id="136" idx="3"/>
            <a:endCxn id="137" idx="1"/>
          </p:cNvCxnSpPr>
          <p:nvPr/>
        </p:nvCxnSpPr>
        <p:spPr>
          <a:xfrm>
            <a:off x="2693159" y="2894853"/>
            <a:ext cx="761100" cy="600"/>
          </a:xfrm>
          <a:prstGeom prst="bentConnector3">
            <a:avLst>
              <a:gd fmla="val 50009" name="adj1"/>
            </a:avLst>
          </a:prstGeom>
          <a:noFill/>
          <a:ln cap="flat" cmpd="sng" w="9525">
            <a:solidFill>
              <a:srgbClr val="CCCCCC"/>
            </a:solidFill>
            <a:prstDash val="solid"/>
            <a:round/>
            <a:headEnd len="sm" w="sm" type="none"/>
            <a:tailEnd len="med" w="med" type="oval"/>
          </a:ln>
        </p:spPr>
      </p:cxnSp>
      <p:sp>
        <p:nvSpPr>
          <p:cNvPr id="139" name="Google Shape;139;p24"/>
          <p:cNvSpPr/>
          <p:nvPr/>
        </p:nvSpPr>
        <p:spPr>
          <a:xfrm>
            <a:off x="6245950" y="3110301"/>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DELETE</a:t>
            </a:r>
            <a:endParaRPr b="1" i="0" sz="1100" u="none" cap="none" strike="noStrike">
              <a:solidFill>
                <a:srgbClr val="222222"/>
              </a:solidFill>
              <a:latin typeface="Helvetica Neue"/>
              <a:ea typeface="Helvetica Neue"/>
              <a:cs typeface="Helvetica Neue"/>
              <a:sym typeface="Helvetica Neue"/>
            </a:endParaRPr>
          </a:p>
        </p:txBody>
      </p:sp>
      <p:sp>
        <p:nvSpPr>
          <p:cNvPr id="140" name="Google Shape;140;p24"/>
          <p:cNvSpPr/>
          <p:nvPr/>
        </p:nvSpPr>
        <p:spPr>
          <a:xfrm>
            <a:off x="6245950" y="2345204"/>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INSERT</a:t>
            </a:r>
            <a:endParaRPr b="1" i="0" sz="1100" u="none" cap="none" strike="noStrike">
              <a:solidFill>
                <a:srgbClr val="222222"/>
              </a:solidFill>
              <a:latin typeface="Helvetica Neue"/>
              <a:ea typeface="Helvetica Neue"/>
              <a:cs typeface="Helvetica Neue"/>
              <a:sym typeface="Helvetica Neue"/>
            </a:endParaRPr>
          </a:p>
        </p:txBody>
      </p:sp>
      <p:sp>
        <p:nvSpPr>
          <p:cNvPr id="141" name="Google Shape;141;p24"/>
          <p:cNvSpPr/>
          <p:nvPr/>
        </p:nvSpPr>
        <p:spPr>
          <a:xfrm>
            <a:off x="6245950" y="2746049"/>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UPDATE</a:t>
            </a:r>
            <a:endParaRPr b="1" i="0" sz="1100" u="none" cap="none" strike="noStrike">
              <a:solidFill>
                <a:srgbClr val="222222"/>
              </a:solidFill>
              <a:latin typeface="Helvetica Neue"/>
              <a:ea typeface="Helvetica Neue"/>
              <a:cs typeface="Helvetica Neue"/>
              <a:sym typeface="Helvetica Neue"/>
            </a:endParaRPr>
          </a:p>
        </p:txBody>
      </p:sp>
      <p:cxnSp>
        <p:nvCxnSpPr>
          <p:cNvPr id="142" name="Google Shape;142;p24"/>
          <p:cNvCxnSpPr>
            <a:stCxn id="137" idx="3"/>
            <a:endCxn id="140" idx="1"/>
          </p:cNvCxnSpPr>
          <p:nvPr/>
        </p:nvCxnSpPr>
        <p:spPr>
          <a:xfrm flipH="1" rot="10800000">
            <a:off x="5112200" y="2510550"/>
            <a:ext cx="1133700" cy="384300"/>
          </a:xfrm>
          <a:prstGeom prst="bentConnector3">
            <a:avLst>
              <a:gd fmla="val 50002" name="adj1"/>
            </a:avLst>
          </a:prstGeom>
          <a:noFill/>
          <a:ln cap="flat" cmpd="sng" w="9525">
            <a:solidFill>
              <a:srgbClr val="CCCCCC"/>
            </a:solidFill>
            <a:prstDash val="solid"/>
            <a:round/>
            <a:headEnd len="med" w="med" type="oval"/>
            <a:tailEnd len="med" w="med" type="oval"/>
          </a:ln>
        </p:spPr>
      </p:cxnSp>
      <p:cxnSp>
        <p:nvCxnSpPr>
          <p:cNvPr id="143" name="Google Shape;143;p24"/>
          <p:cNvCxnSpPr>
            <a:stCxn id="137" idx="3"/>
            <a:endCxn id="141" idx="1"/>
          </p:cNvCxnSpPr>
          <p:nvPr/>
        </p:nvCxnSpPr>
        <p:spPr>
          <a:xfrm>
            <a:off x="5112200" y="2894850"/>
            <a:ext cx="1133700" cy="16500"/>
          </a:xfrm>
          <a:prstGeom prst="bentConnector3">
            <a:avLst>
              <a:gd fmla="val 50002" name="adj1"/>
            </a:avLst>
          </a:prstGeom>
          <a:noFill/>
          <a:ln cap="flat" cmpd="sng" w="9525">
            <a:solidFill>
              <a:srgbClr val="CCCCCC"/>
            </a:solidFill>
            <a:prstDash val="solid"/>
            <a:round/>
            <a:headEnd len="med" w="med" type="oval"/>
            <a:tailEnd len="med" w="med" type="oval"/>
          </a:ln>
        </p:spPr>
      </p:cxnSp>
      <p:cxnSp>
        <p:nvCxnSpPr>
          <p:cNvPr id="144" name="Google Shape;144;p24"/>
          <p:cNvCxnSpPr>
            <a:stCxn id="137" idx="3"/>
            <a:endCxn id="139" idx="1"/>
          </p:cNvCxnSpPr>
          <p:nvPr/>
        </p:nvCxnSpPr>
        <p:spPr>
          <a:xfrm>
            <a:off x="5112200" y="2894850"/>
            <a:ext cx="1133700" cy="380700"/>
          </a:xfrm>
          <a:prstGeom prst="bentConnector3">
            <a:avLst>
              <a:gd fmla="val 50002" name="adj1"/>
            </a:avLst>
          </a:prstGeom>
          <a:noFill/>
          <a:ln cap="flat" cmpd="sng" w="9525">
            <a:solidFill>
              <a:srgbClr val="CCCCCC"/>
            </a:solidFill>
            <a:prstDash val="solid"/>
            <a:round/>
            <a:headEnd len="med" w="med" type="oval"/>
            <a:tailEnd len="med" w="med" type="oval"/>
          </a:ln>
        </p:spPr>
      </p:cxnSp>
      <p:sp>
        <p:nvSpPr>
          <p:cNvPr id="145" name="Google Shape;145;p24"/>
          <p:cNvSpPr/>
          <p:nvPr/>
        </p:nvSpPr>
        <p:spPr>
          <a:xfrm>
            <a:off x="1240259" y="13744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s-419" sz="1100">
                <a:solidFill>
                  <a:srgbClr val="FFFFFF"/>
                </a:solidFill>
                <a:latin typeface="Helvetica Neue"/>
                <a:ea typeface="Helvetica Neue"/>
                <a:cs typeface="Helvetica Neue"/>
                <a:sym typeface="Helvetica Neue"/>
              </a:rPr>
              <a:t>CONSULTAS EN SLACK</a:t>
            </a:r>
            <a:endParaRPr b="1" i="0" sz="1100" u="none" cap="none" strike="noStrike">
              <a:solidFill>
                <a:srgbClr val="FFFFFF"/>
              </a:solidFill>
              <a:latin typeface="Helvetica Neue"/>
              <a:ea typeface="Helvetica Neue"/>
              <a:cs typeface="Helvetica Neue"/>
              <a:sym typeface="Helvetica Neue"/>
            </a:endParaRPr>
          </a:p>
        </p:txBody>
      </p:sp>
      <p:sp>
        <p:nvSpPr>
          <p:cNvPr id="146" name="Google Shape;146;p24"/>
          <p:cNvSpPr/>
          <p:nvPr/>
        </p:nvSpPr>
        <p:spPr>
          <a:xfrm>
            <a:off x="1240259" y="38128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s-419" sz="1100">
                <a:solidFill>
                  <a:srgbClr val="FFFFFF"/>
                </a:solidFill>
                <a:latin typeface="Helvetica Neue"/>
                <a:ea typeface="Helvetica Neue"/>
                <a:cs typeface="Helvetica Neue"/>
                <a:sym typeface="Helvetica Neue"/>
              </a:rPr>
              <a:t>TIPOS DE ARCHIVOS DE DATA</a:t>
            </a:r>
            <a:endParaRPr b="1" i="0" sz="1100" u="none" cap="none" strike="noStrike">
              <a:solidFill>
                <a:srgbClr val="FFFFFF"/>
              </a:solidFill>
              <a:latin typeface="Helvetica Neue"/>
              <a:ea typeface="Helvetica Neue"/>
              <a:cs typeface="Helvetica Neue"/>
              <a:sym typeface="Helvetica Neue"/>
            </a:endParaRPr>
          </a:p>
        </p:txBody>
      </p:sp>
      <p:cxnSp>
        <p:nvCxnSpPr>
          <p:cNvPr id="147" name="Google Shape;147;p24"/>
          <p:cNvCxnSpPr/>
          <p:nvPr/>
        </p:nvCxnSpPr>
        <p:spPr>
          <a:xfrm>
            <a:off x="2693300" y="4113450"/>
            <a:ext cx="761100" cy="6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48" name="Google Shape;148;p24"/>
          <p:cNvSpPr/>
          <p:nvPr/>
        </p:nvSpPr>
        <p:spPr>
          <a:xfrm>
            <a:off x="3502750" y="4329501"/>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s-419" sz="1100">
                <a:solidFill>
                  <a:srgbClr val="222222"/>
                </a:solidFill>
                <a:latin typeface="Helvetica Neue"/>
                <a:ea typeface="Helvetica Neue"/>
                <a:cs typeface="Helvetica Neue"/>
                <a:sym typeface="Helvetica Neue"/>
              </a:rPr>
              <a:t>EXCEL</a:t>
            </a:r>
            <a:endParaRPr b="1" i="0" sz="1100" u="none" cap="none" strike="noStrike">
              <a:solidFill>
                <a:srgbClr val="222222"/>
              </a:solidFill>
              <a:latin typeface="Helvetica Neue"/>
              <a:ea typeface="Helvetica Neue"/>
              <a:cs typeface="Helvetica Neue"/>
              <a:sym typeface="Helvetica Neue"/>
            </a:endParaRPr>
          </a:p>
        </p:txBody>
      </p:sp>
      <p:sp>
        <p:nvSpPr>
          <p:cNvPr id="149" name="Google Shape;149;p24"/>
          <p:cNvSpPr/>
          <p:nvPr/>
        </p:nvSpPr>
        <p:spPr>
          <a:xfrm>
            <a:off x="3502750" y="3564404"/>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s-419" sz="1100">
                <a:solidFill>
                  <a:srgbClr val="222222"/>
                </a:solidFill>
                <a:latin typeface="Helvetica Neue"/>
                <a:ea typeface="Helvetica Neue"/>
                <a:cs typeface="Helvetica Neue"/>
                <a:sym typeface="Helvetica Neue"/>
              </a:rPr>
              <a:t>CSV</a:t>
            </a:r>
            <a:endParaRPr b="1" i="0" sz="1100" u="none" cap="none" strike="noStrike">
              <a:solidFill>
                <a:srgbClr val="222222"/>
              </a:solidFill>
              <a:latin typeface="Helvetica Neue"/>
              <a:ea typeface="Helvetica Neue"/>
              <a:cs typeface="Helvetica Neue"/>
              <a:sym typeface="Helvetica Neue"/>
            </a:endParaRPr>
          </a:p>
        </p:txBody>
      </p:sp>
      <p:sp>
        <p:nvSpPr>
          <p:cNvPr id="150" name="Google Shape;150;p24"/>
          <p:cNvSpPr/>
          <p:nvPr/>
        </p:nvSpPr>
        <p:spPr>
          <a:xfrm>
            <a:off x="3502750" y="3965249"/>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s-419" sz="1100">
                <a:solidFill>
                  <a:srgbClr val="222222"/>
                </a:solidFill>
                <a:latin typeface="Helvetica Neue"/>
                <a:ea typeface="Helvetica Neue"/>
                <a:cs typeface="Helvetica Neue"/>
                <a:sym typeface="Helvetica Neue"/>
              </a:rPr>
              <a:t>JSON</a:t>
            </a:r>
            <a:endParaRPr b="1" i="0" sz="1100" u="none" cap="none" strike="noStrike">
              <a:solidFill>
                <a:srgbClr val="222222"/>
              </a:solidFill>
              <a:latin typeface="Helvetica Neue"/>
              <a:ea typeface="Helvetica Neue"/>
              <a:cs typeface="Helvetica Neue"/>
              <a:sym typeface="Helvetica Neue"/>
            </a:endParaRPr>
          </a:p>
        </p:txBody>
      </p:sp>
      <p:cxnSp>
        <p:nvCxnSpPr>
          <p:cNvPr id="151" name="Google Shape;151;p24"/>
          <p:cNvCxnSpPr>
            <a:stCxn id="146" idx="3"/>
            <a:endCxn id="149" idx="1"/>
          </p:cNvCxnSpPr>
          <p:nvPr/>
        </p:nvCxnSpPr>
        <p:spPr>
          <a:xfrm flipH="1" rot="10800000">
            <a:off x="2693159" y="3729753"/>
            <a:ext cx="809700" cy="384300"/>
          </a:xfrm>
          <a:prstGeom prst="bentConnector3">
            <a:avLst>
              <a:gd fmla="val 49998" name="adj1"/>
            </a:avLst>
          </a:prstGeom>
          <a:noFill/>
          <a:ln cap="flat" cmpd="sng" w="9525">
            <a:solidFill>
              <a:srgbClr val="CCCCCC"/>
            </a:solidFill>
            <a:prstDash val="solid"/>
            <a:round/>
            <a:headEnd len="med" w="med" type="oval"/>
            <a:tailEnd len="med" w="med" type="oval"/>
          </a:ln>
        </p:spPr>
      </p:cxnSp>
      <p:cxnSp>
        <p:nvCxnSpPr>
          <p:cNvPr id="152" name="Google Shape;152;p24"/>
          <p:cNvCxnSpPr>
            <a:stCxn id="146" idx="3"/>
            <a:endCxn id="150" idx="1"/>
          </p:cNvCxnSpPr>
          <p:nvPr/>
        </p:nvCxnSpPr>
        <p:spPr>
          <a:xfrm>
            <a:off x="2693159" y="4114053"/>
            <a:ext cx="809700" cy="16500"/>
          </a:xfrm>
          <a:prstGeom prst="bentConnector3">
            <a:avLst>
              <a:gd fmla="val 49998" name="adj1"/>
            </a:avLst>
          </a:prstGeom>
          <a:noFill/>
          <a:ln cap="flat" cmpd="sng" w="9525">
            <a:solidFill>
              <a:srgbClr val="CCCCCC"/>
            </a:solidFill>
            <a:prstDash val="solid"/>
            <a:round/>
            <a:headEnd len="med" w="med" type="oval"/>
            <a:tailEnd len="med" w="med" type="oval"/>
          </a:ln>
        </p:spPr>
      </p:cxnSp>
      <p:cxnSp>
        <p:nvCxnSpPr>
          <p:cNvPr id="153" name="Google Shape;153;p24"/>
          <p:cNvCxnSpPr>
            <a:stCxn id="146" idx="3"/>
            <a:endCxn id="148" idx="1"/>
          </p:cNvCxnSpPr>
          <p:nvPr/>
        </p:nvCxnSpPr>
        <p:spPr>
          <a:xfrm>
            <a:off x="2693159" y="4114053"/>
            <a:ext cx="809700" cy="380700"/>
          </a:xfrm>
          <a:prstGeom prst="bentConnector3">
            <a:avLst>
              <a:gd fmla="val 49998" name="adj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5"/>
          <p:cNvSpPr txBox="1"/>
          <p:nvPr/>
        </p:nvSpPr>
        <p:spPr>
          <a:xfrm>
            <a:off x="1054100" y="1848600"/>
            <a:ext cx="73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EJEMPLO DE DUDA EN SLACK</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4" name="Google Shape;164;p26"/>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STACKOVERFLOW</a:t>
            </a:r>
            <a:r>
              <a:rPr b="0" i="1" lang="es-419" sz="3500" u="none" cap="none" strike="noStrike">
                <a:solidFill>
                  <a:srgbClr val="000000"/>
                </a:solidFill>
                <a:latin typeface="Anton"/>
                <a:ea typeface="Anton"/>
                <a:cs typeface="Anton"/>
                <a:sym typeface="Anton"/>
              </a:rPr>
              <a:t>: </a:t>
            </a:r>
            <a:r>
              <a:rPr i="1" lang="es-419" sz="3500">
                <a:latin typeface="Anton"/>
                <a:ea typeface="Anton"/>
                <a:cs typeface="Anton"/>
                <a:sym typeface="Anton"/>
              </a:rPr>
              <a:t>Estructura de una pregunta</a:t>
            </a:r>
            <a:endParaRPr b="0" i="0" sz="3500" u="none" cap="none" strike="noStrike">
              <a:solidFill>
                <a:srgbClr val="000000"/>
              </a:solidFill>
              <a:latin typeface="Arial"/>
              <a:ea typeface="Arial"/>
              <a:cs typeface="Arial"/>
              <a:sym typeface="Arial"/>
            </a:endParaRPr>
          </a:p>
        </p:txBody>
      </p:sp>
      <p:sp>
        <p:nvSpPr>
          <p:cNvPr id="165" name="Google Shape;165;p26"/>
          <p:cNvSpPr txBox="1"/>
          <p:nvPr/>
        </p:nvSpPr>
        <p:spPr>
          <a:xfrm>
            <a:off x="1451550" y="1358425"/>
            <a:ext cx="6240900" cy="2929800"/>
          </a:xfrm>
          <a:prstGeom prst="rect">
            <a:avLst/>
          </a:prstGeom>
          <a:noFill/>
          <a:ln>
            <a:noFill/>
          </a:ln>
        </p:spPr>
        <p:txBody>
          <a:bodyPr anchorCtr="0" anchor="t" bIns="91425" lIns="91425" spcFirstLastPara="1" rIns="91425" wrap="square" tIns="91425">
            <a:noAutofit/>
          </a:bodyPr>
          <a:lstStyle/>
          <a:p>
            <a:pPr indent="-317500" lvl="0" marL="457200" marR="38100" rtl="0" algn="l">
              <a:lnSpc>
                <a:spcPct val="200000"/>
              </a:lnSpc>
              <a:spcBef>
                <a:spcPts val="0"/>
              </a:spcBef>
              <a:spcAft>
                <a:spcPts val="0"/>
              </a:spcAft>
              <a:buSzPts val="1400"/>
              <a:buFont typeface="Helvetica Neue Light"/>
              <a:buAutoNum type="arabicPeriod"/>
            </a:pPr>
            <a:r>
              <a:rPr lang="es-419">
                <a:latin typeface="Helvetica Neue Light"/>
                <a:ea typeface="Helvetica Neue Light"/>
                <a:cs typeface="Helvetica Neue Light"/>
                <a:sym typeface="Helvetica Neue Light"/>
              </a:rPr>
              <a:t>Introducción explicando nuestro problema.</a:t>
            </a:r>
            <a:endParaRPr>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SzPts val="1400"/>
              <a:buFont typeface="Helvetica Neue Light"/>
              <a:buAutoNum type="arabicPeriod"/>
            </a:pPr>
            <a:r>
              <a:rPr lang="es-419">
                <a:latin typeface="Helvetica Neue Light"/>
                <a:ea typeface="Helvetica Neue Light"/>
                <a:cs typeface="Helvetica Neue Light"/>
                <a:sym typeface="Helvetica Neue Light"/>
              </a:rPr>
              <a:t>Insertar tabla dummy donde se vea nuestro problema de manera rápida, sin filas ni columnas que sobren. </a:t>
            </a:r>
            <a:endParaRPr>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SzPts val="1400"/>
              <a:buFont typeface="Helvetica Neue Light"/>
              <a:buAutoNum type="arabicPeriod"/>
            </a:pPr>
            <a:r>
              <a:rPr lang="es-419">
                <a:latin typeface="Helvetica Neue Light"/>
                <a:ea typeface="Helvetica Neue Light"/>
                <a:cs typeface="Helvetica Neue Light"/>
                <a:sym typeface="Helvetica Neue Light"/>
              </a:rPr>
              <a:t>Agregar fotos de la tabla, para que sea más gráfico.</a:t>
            </a:r>
            <a:endParaRPr>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SzPts val="1400"/>
              <a:buFont typeface="Helvetica Neue Light"/>
              <a:buAutoNum type="arabicPeriod"/>
            </a:pPr>
            <a:r>
              <a:rPr lang="es-419">
                <a:latin typeface="Helvetica Neue Light"/>
                <a:ea typeface="Helvetica Neue Light"/>
                <a:cs typeface="Helvetica Neue Light"/>
                <a:sym typeface="Helvetica Neue Light"/>
              </a:rPr>
              <a:t>Mostrar lo que tenemos hasta ahora, si es que avanzamos en algo (opcional)</a:t>
            </a:r>
            <a:endParaRPr>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SzPts val="1400"/>
              <a:buFont typeface="Helvetica Neue Light"/>
              <a:buAutoNum type="arabicPeriod"/>
            </a:pPr>
            <a:r>
              <a:rPr lang="es-419">
                <a:latin typeface="Helvetica Neue Light"/>
                <a:ea typeface="Helvetica Neue Light"/>
                <a:cs typeface="Helvetica Neue Light"/>
                <a:sym typeface="Helvetica Neue Light"/>
              </a:rPr>
              <a:t>Mostrar resultado deseado</a:t>
            </a:r>
            <a:endParaRPr>
              <a:latin typeface="Helvetica Neue Light"/>
              <a:ea typeface="Helvetica Neue Light"/>
              <a:cs typeface="Helvetica Neue Light"/>
              <a:sym typeface="Helvetica Neue Light"/>
            </a:endParaRPr>
          </a:p>
          <a:p>
            <a:pPr indent="-317500" lvl="0" marL="457200" marR="38100" rtl="0" algn="l">
              <a:lnSpc>
                <a:spcPct val="200000"/>
              </a:lnSpc>
              <a:spcBef>
                <a:spcPts val="0"/>
              </a:spcBef>
              <a:spcAft>
                <a:spcPts val="0"/>
              </a:spcAft>
              <a:buSzPts val="1400"/>
              <a:buFont typeface="Helvetica Neue Light"/>
              <a:buAutoNum type="arabicPeriod"/>
            </a:pPr>
            <a:r>
              <a:rPr lang="es-419">
                <a:latin typeface="Helvetica Neue Light"/>
                <a:ea typeface="Helvetica Neue Light"/>
                <a:cs typeface="Helvetica Neue Light"/>
                <a:sym typeface="Helvetica Neue Light"/>
              </a:rPr>
              <a:t>Definir tags adecuados</a:t>
            </a:r>
            <a:endParaRPr>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1" name="Google Shape;171;p2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1 - Introducción explicativa</a:t>
            </a:r>
            <a:endParaRPr b="0" i="0" sz="3500" u="none" cap="none" strike="noStrike">
              <a:solidFill>
                <a:srgbClr val="000000"/>
              </a:solidFill>
              <a:latin typeface="Arial"/>
              <a:ea typeface="Arial"/>
              <a:cs typeface="Arial"/>
              <a:sym typeface="Arial"/>
            </a:endParaRPr>
          </a:p>
        </p:txBody>
      </p:sp>
      <p:sp>
        <p:nvSpPr>
          <p:cNvPr id="172" name="Google Shape;172;p27"/>
          <p:cNvSpPr txBox="1"/>
          <p:nvPr/>
        </p:nvSpPr>
        <p:spPr>
          <a:xfrm>
            <a:off x="1451550" y="1358425"/>
            <a:ext cx="6240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None/>
            </a:pPr>
            <a:r>
              <a:rPr b="1" lang="es-419" sz="1600">
                <a:latin typeface="Helvetica Neue"/>
                <a:ea typeface="Helvetica Neue"/>
                <a:cs typeface="Helvetica Neue"/>
                <a:sym typeface="Helvetica Neue"/>
              </a:rPr>
              <a:t>A - Escribir el problema</a:t>
            </a:r>
            <a:endParaRPr b="1" sz="1600">
              <a:latin typeface="Helvetica Neue"/>
              <a:ea typeface="Helvetica Neue"/>
              <a:cs typeface="Helvetica Neue"/>
              <a:sym typeface="Helvetica Neue"/>
            </a:endParaRPr>
          </a:p>
          <a:p>
            <a:pPr indent="0" lvl="0" marL="0" marR="38100" rtl="0" algn="l">
              <a:lnSpc>
                <a:spcPct val="100000"/>
              </a:lnSpc>
              <a:spcBef>
                <a:spcPts val="0"/>
              </a:spcBef>
              <a:spcAft>
                <a:spcPts val="0"/>
              </a:spcAft>
              <a:buNone/>
            </a:pPr>
            <a:r>
              <a:rPr i="1" lang="es-419" sz="1300">
                <a:latin typeface="Helvetica Neue Light"/>
                <a:ea typeface="Helvetica Neue Light"/>
                <a:cs typeface="Helvetica Neue Light"/>
                <a:sym typeface="Helvetica Neue Light"/>
              </a:rPr>
              <a:t>Tengo una columna en mi tabla que tiene informacion perosnal (PII) y tengo que compartirla con un copañero en una vista. Ellos tienen que ver el inicio de esa informacion, por que tienen que validarla. Basicamente, necesito reemplazar la ultima mitad de caracteres por asteriscos, pero no se como hacerlo.</a:t>
            </a:r>
            <a:endParaRPr i="1" sz="13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None/>
            </a:pPr>
            <a:r>
              <a:rPr b="1" lang="es-419" sz="1600">
                <a:latin typeface="Helvetica Neue"/>
                <a:ea typeface="Helvetica Neue"/>
                <a:cs typeface="Helvetica Neue"/>
                <a:sym typeface="Helvetica Neue"/>
              </a:rPr>
              <a:t>B- Traducir al ingles</a:t>
            </a:r>
            <a:endParaRPr b="1" sz="1600">
              <a:latin typeface="Helvetica Neue"/>
              <a:ea typeface="Helvetica Neue"/>
              <a:cs typeface="Helvetica Neue"/>
              <a:sym typeface="Helvetica Neue"/>
            </a:endParaRPr>
          </a:p>
          <a:p>
            <a:pPr indent="0" lvl="0" marL="0" marR="38100" rtl="0" algn="l">
              <a:lnSpc>
                <a:spcPct val="100000"/>
              </a:lnSpc>
              <a:spcBef>
                <a:spcPts val="0"/>
              </a:spcBef>
              <a:spcAft>
                <a:spcPts val="0"/>
              </a:spcAft>
              <a:buNone/>
            </a:pPr>
            <a:r>
              <a:rPr i="1" lang="es-419" sz="1300">
                <a:latin typeface="Helvetica Neue Light"/>
                <a:ea typeface="Helvetica Neue Light"/>
                <a:cs typeface="Helvetica Neue Light"/>
                <a:sym typeface="Helvetica Neue Light"/>
              </a:rPr>
              <a:t>I have some columns with PII that I need to share with a coworker. They need to be able to see 50% of the characters and the other 50% should be replaced by Asterisks, but I dont know how to do it. Also, would you use a table or a view to do this? Do you have any advice? I'm pretty new in SQL.</a:t>
            </a:r>
            <a:endParaRPr i="1" sz="1300">
              <a:latin typeface="Helvetica Neue Light"/>
              <a:ea typeface="Helvetica Neue Light"/>
              <a:cs typeface="Helvetica Neue Light"/>
              <a:sym typeface="Helvetica Neue Light"/>
            </a:endParaRPr>
          </a:p>
          <a:p>
            <a:pPr indent="0" lvl="0" marL="0" marR="38100" rtl="0" algn="l">
              <a:lnSpc>
                <a:spcPct val="100000"/>
              </a:lnSpc>
              <a:spcBef>
                <a:spcPts val="0"/>
              </a:spcBef>
              <a:spcAft>
                <a:spcPts val="0"/>
              </a:spcAft>
              <a:buNone/>
            </a:pPr>
            <a:r>
              <a:t/>
            </a:r>
            <a:endParaRPr i="1" sz="1300">
              <a:latin typeface="Helvetica Neue Light"/>
              <a:ea typeface="Helvetica Neue Light"/>
              <a:cs typeface="Helvetica Neue Light"/>
              <a:sym typeface="Helvetica Neue Light"/>
            </a:endParaRPr>
          </a:p>
          <a:p>
            <a:pPr indent="0" lvl="0" marL="0" marR="38100" rtl="0" algn="l">
              <a:lnSpc>
                <a:spcPct val="100000"/>
              </a:lnSpc>
              <a:spcBef>
                <a:spcPts val="0"/>
              </a:spcBef>
              <a:spcAft>
                <a:spcPts val="0"/>
              </a:spcAft>
              <a:buNone/>
            </a:pPr>
            <a:r>
              <a:rPr i="1" lang="es-419" sz="1300">
                <a:latin typeface="Helvetica Neue Light"/>
                <a:ea typeface="Helvetica Neue Light"/>
                <a:cs typeface="Helvetica Neue Light"/>
                <a:sym typeface="Helvetica Neue Light"/>
              </a:rPr>
              <a:t>Title: Partialy Hiding PII in a View</a:t>
            </a:r>
            <a:endParaRPr i="1" sz="1300">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8"/>
          <p:cNvPicPr preferRelativeResize="0"/>
          <p:nvPr/>
        </p:nvPicPr>
        <p:blipFill>
          <a:blip r:embed="rId3">
            <a:alphaModFix/>
          </a:blip>
          <a:stretch>
            <a:fillRect/>
          </a:stretch>
        </p:blipFill>
        <p:spPr>
          <a:xfrm>
            <a:off x="361525" y="1004050"/>
            <a:ext cx="4400550" cy="3638550"/>
          </a:xfrm>
          <a:prstGeom prst="rect">
            <a:avLst/>
          </a:prstGeom>
          <a:noFill/>
          <a:ln>
            <a:noFill/>
          </a:ln>
        </p:spPr>
      </p:pic>
      <p:pic>
        <p:nvPicPr>
          <p:cNvPr id="178" name="Google Shape;178;p2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79" name="Google Shape;179;p2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2- Creo tabla DUMMY con valores</a:t>
            </a:r>
            <a:endParaRPr b="0" i="0" sz="3500" u="none" cap="none" strike="noStrike">
              <a:solidFill>
                <a:srgbClr val="000000"/>
              </a:solidFill>
              <a:latin typeface="Arial"/>
              <a:ea typeface="Arial"/>
              <a:cs typeface="Arial"/>
              <a:sym typeface="Arial"/>
            </a:endParaRPr>
          </a:p>
        </p:txBody>
      </p:sp>
      <p:sp>
        <p:nvSpPr>
          <p:cNvPr id="180" name="Google Shape;180;p28"/>
          <p:cNvSpPr txBox="1"/>
          <p:nvPr/>
        </p:nvSpPr>
        <p:spPr>
          <a:xfrm>
            <a:off x="1451550" y="1358425"/>
            <a:ext cx="6240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None/>
            </a:pPr>
            <a:r>
              <a:t/>
            </a:r>
            <a:endParaRPr sz="1600">
              <a:latin typeface="Helvetica Neue Light"/>
              <a:ea typeface="Helvetica Neue Light"/>
              <a:cs typeface="Helvetica Neue Light"/>
              <a:sym typeface="Helvetica Neue Light"/>
            </a:endParaRPr>
          </a:p>
        </p:txBody>
      </p:sp>
      <p:sp>
        <p:nvSpPr>
          <p:cNvPr id="181" name="Google Shape;181;p28"/>
          <p:cNvSpPr txBox="1"/>
          <p:nvPr/>
        </p:nvSpPr>
        <p:spPr>
          <a:xfrm>
            <a:off x="3834225" y="1531350"/>
            <a:ext cx="226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 - Creo la tabla dummy</a:t>
            </a:r>
            <a:endParaRPr/>
          </a:p>
        </p:txBody>
      </p:sp>
      <p:sp>
        <p:nvSpPr>
          <p:cNvPr id="182" name="Google Shape;182;p28"/>
          <p:cNvSpPr txBox="1"/>
          <p:nvPr/>
        </p:nvSpPr>
        <p:spPr>
          <a:xfrm>
            <a:off x="3834225" y="2674350"/>
            <a:ext cx="226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B</a:t>
            </a:r>
            <a:r>
              <a:rPr lang="es-419"/>
              <a:t> - Inserto Valores </a:t>
            </a:r>
            <a:endParaRPr/>
          </a:p>
        </p:txBody>
      </p:sp>
      <p:sp>
        <p:nvSpPr>
          <p:cNvPr id="183" name="Google Shape;183;p28"/>
          <p:cNvSpPr txBox="1"/>
          <p:nvPr/>
        </p:nvSpPr>
        <p:spPr>
          <a:xfrm>
            <a:off x="3834225" y="3664950"/>
            <a:ext cx="226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a:t>
            </a:r>
            <a:r>
              <a:rPr lang="es-419"/>
              <a:t> - Creo view donde deberia estar la solucion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9" name="Google Shape;189;p2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3/5</a:t>
            </a:r>
            <a:r>
              <a:rPr i="1" lang="es-419" sz="3500">
                <a:latin typeface="Anton"/>
                <a:ea typeface="Anton"/>
                <a:cs typeface="Anton"/>
                <a:sym typeface="Anton"/>
              </a:rPr>
              <a:t> - Agrego lo que tengo y lo que necesito</a:t>
            </a:r>
            <a:endParaRPr b="0" i="0" sz="3500" u="none" cap="none" strike="noStrike">
              <a:solidFill>
                <a:srgbClr val="000000"/>
              </a:solidFill>
              <a:latin typeface="Arial"/>
              <a:ea typeface="Arial"/>
              <a:cs typeface="Arial"/>
              <a:sym typeface="Arial"/>
            </a:endParaRPr>
          </a:p>
        </p:txBody>
      </p:sp>
      <p:sp>
        <p:nvSpPr>
          <p:cNvPr id="190" name="Google Shape;190;p29"/>
          <p:cNvSpPr txBox="1"/>
          <p:nvPr/>
        </p:nvSpPr>
        <p:spPr>
          <a:xfrm>
            <a:off x="1451550" y="1358425"/>
            <a:ext cx="6240900" cy="2929800"/>
          </a:xfrm>
          <a:prstGeom prst="rect">
            <a:avLst/>
          </a:prstGeom>
          <a:noFill/>
          <a:ln>
            <a:noFill/>
          </a:ln>
        </p:spPr>
        <p:txBody>
          <a:bodyPr anchorCtr="0" anchor="t" bIns="91425" lIns="91425" spcFirstLastPara="1" rIns="91425" wrap="square" tIns="91425">
            <a:noAutofit/>
          </a:bodyPr>
          <a:lstStyle/>
          <a:p>
            <a:pPr indent="0" lvl="0" marL="0" marR="38100" rtl="0" algn="l">
              <a:lnSpc>
                <a:spcPct val="200000"/>
              </a:lnSpc>
              <a:spcBef>
                <a:spcPts val="0"/>
              </a:spcBef>
              <a:spcAft>
                <a:spcPts val="0"/>
              </a:spcAft>
              <a:buNone/>
            </a:pPr>
            <a:r>
              <a:t/>
            </a:r>
            <a:endParaRPr sz="1600">
              <a:latin typeface="Helvetica Neue Light"/>
              <a:ea typeface="Helvetica Neue Light"/>
              <a:cs typeface="Helvetica Neue Light"/>
              <a:sym typeface="Helvetica Neue Light"/>
            </a:endParaRPr>
          </a:p>
        </p:txBody>
      </p:sp>
      <p:pic>
        <p:nvPicPr>
          <p:cNvPr id="191" name="Google Shape;191;p29"/>
          <p:cNvPicPr preferRelativeResize="0"/>
          <p:nvPr/>
        </p:nvPicPr>
        <p:blipFill>
          <a:blip r:embed="rId4">
            <a:alphaModFix/>
          </a:blip>
          <a:stretch>
            <a:fillRect/>
          </a:stretch>
        </p:blipFill>
        <p:spPr>
          <a:xfrm>
            <a:off x="690563" y="1778138"/>
            <a:ext cx="3133725" cy="885825"/>
          </a:xfrm>
          <a:prstGeom prst="rect">
            <a:avLst/>
          </a:prstGeom>
          <a:noFill/>
          <a:ln>
            <a:noFill/>
          </a:ln>
        </p:spPr>
      </p:pic>
      <p:pic>
        <p:nvPicPr>
          <p:cNvPr id="192" name="Google Shape;192;p29"/>
          <p:cNvPicPr preferRelativeResize="0"/>
          <p:nvPr/>
        </p:nvPicPr>
        <p:blipFill>
          <a:blip r:embed="rId5">
            <a:alphaModFix/>
          </a:blip>
          <a:stretch>
            <a:fillRect/>
          </a:stretch>
        </p:blipFill>
        <p:spPr>
          <a:xfrm>
            <a:off x="690575" y="3108000"/>
            <a:ext cx="3347581" cy="885825"/>
          </a:xfrm>
          <a:prstGeom prst="rect">
            <a:avLst/>
          </a:prstGeom>
          <a:noFill/>
          <a:ln>
            <a:noFill/>
          </a:ln>
        </p:spPr>
      </p:pic>
      <p:sp>
        <p:nvSpPr>
          <p:cNvPr id="193" name="Google Shape;193;p29"/>
          <p:cNvSpPr txBox="1"/>
          <p:nvPr/>
        </p:nvSpPr>
        <p:spPr>
          <a:xfrm>
            <a:off x="4629150" y="1940500"/>
            <a:ext cx="31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 que tengo actualmente</a:t>
            </a:r>
            <a:endParaRPr/>
          </a:p>
        </p:txBody>
      </p:sp>
      <p:sp>
        <p:nvSpPr>
          <p:cNvPr id="194" name="Google Shape;194;p29"/>
          <p:cNvSpPr txBox="1"/>
          <p:nvPr/>
        </p:nvSpPr>
        <p:spPr>
          <a:xfrm>
            <a:off x="4629150" y="3214700"/>
            <a:ext cx="33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 que necesito como resultado</a:t>
            </a:r>
            <a:endParaRPr/>
          </a:p>
        </p:txBody>
      </p:sp>
      <p:sp>
        <p:nvSpPr>
          <p:cNvPr id="195" name="Google Shape;195;p29"/>
          <p:cNvSpPr txBox="1"/>
          <p:nvPr/>
        </p:nvSpPr>
        <p:spPr>
          <a:xfrm>
            <a:off x="567000" y="4374000"/>
            <a:ext cx="6662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419" sz="1100"/>
              <a:t>* </a:t>
            </a:r>
            <a:r>
              <a:rPr i="1" lang="es-419" sz="1100"/>
              <a:t>Para esto, creo un file y le saco screens: es mas </a:t>
            </a:r>
            <a:r>
              <a:rPr i="1" lang="es-419" sz="1100"/>
              <a:t>gráfico</a:t>
            </a:r>
            <a:r>
              <a:rPr i="1" lang="es-419" sz="1100"/>
              <a:t> que el </a:t>
            </a:r>
            <a:r>
              <a:rPr i="1" lang="es-419" sz="1100"/>
              <a:t>código</a:t>
            </a:r>
            <a:r>
              <a:rPr i="1" lang="es-419" sz="1100"/>
              <a:t>.</a:t>
            </a:r>
            <a:endParaRPr i="1"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99" name="Shape 199"/>
        <p:cNvGrpSpPr/>
        <p:nvPr/>
      </p:nvGrpSpPr>
      <p:grpSpPr>
        <a:xfrm>
          <a:off x="0" y="0"/>
          <a:ext cx="0" cy="0"/>
          <a:chOff x="0" y="0"/>
          <a:chExt cx="0" cy="0"/>
        </a:xfrm>
      </p:grpSpPr>
      <p:sp>
        <p:nvSpPr>
          <p:cNvPr id="200" name="Google Shape;200;p30"/>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a:t>
            </a:r>
            <a:r>
              <a:rPr i="1" lang="es-419" sz="3600">
                <a:solidFill>
                  <a:srgbClr val="121212"/>
                </a:solidFill>
                <a:latin typeface="Anton"/>
                <a:ea typeface="Anton"/>
                <a:cs typeface="Anton"/>
                <a:sym typeface="Anton"/>
              </a:rPr>
              <a:t>UNIR TODO EN UNA PREGUNTA DE </a:t>
            </a:r>
            <a:r>
              <a:rPr i="1" lang="es-419" sz="3600" u="sng">
                <a:solidFill>
                  <a:schemeClr val="hlink"/>
                </a:solidFill>
                <a:latin typeface="Anton"/>
                <a:ea typeface="Anton"/>
                <a:cs typeface="Anton"/>
                <a:sym typeface="Anton"/>
                <a:hlinkClick r:id="rId3"/>
              </a:rPr>
              <a:t>SLACK</a:t>
            </a:r>
            <a:r>
              <a:rPr i="1" lang="es-419" sz="3600">
                <a:solidFill>
                  <a:srgbClr val="121212"/>
                </a:solidFill>
                <a:latin typeface="Anton"/>
                <a:ea typeface="Anton"/>
                <a:cs typeface="Anton"/>
                <a:sym typeface="Anton"/>
              </a:rPr>
              <a:t>!</a:t>
            </a:r>
            <a:endParaRPr i="1" sz="3600">
              <a:solidFill>
                <a:srgbClr val="121212"/>
              </a:solidFill>
              <a:latin typeface="Anton"/>
              <a:ea typeface="Anton"/>
              <a:cs typeface="Anton"/>
              <a:sym typeface="Anton"/>
            </a:endParaRPr>
          </a:p>
          <a:p>
            <a:pPr indent="0" lvl="0" marL="0" rtl="0" algn="ctr">
              <a:spcBef>
                <a:spcPts val="0"/>
              </a:spcBef>
              <a:spcAft>
                <a:spcPts val="0"/>
              </a:spcAft>
              <a:buClr>
                <a:schemeClr val="dk1"/>
              </a:buClr>
              <a:buSzPts val="3600"/>
              <a:buFont typeface="Arial"/>
              <a:buNone/>
            </a:pPr>
            <a:r>
              <a:rPr i="1" lang="es-419" sz="2200">
                <a:solidFill>
                  <a:srgbClr val="121212"/>
                </a:solidFill>
                <a:latin typeface="Anton"/>
                <a:ea typeface="Anton"/>
                <a:cs typeface="Anton"/>
                <a:sym typeface="Anton"/>
              </a:rPr>
              <a:t>CODE PARTE 2</a:t>
            </a:r>
            <a:endParaRPr i="1" sz="3600">
              <a:solidFill>
                <a:srgbClr val="121212"/>
              </a:solidFill>
              <a:latin typeface="Anton"/>
              <a:ea typeface="Anton"/>
              <a:cs typeface="Anton"/>
              <a:sym typeface="Anton"/>
            </a:endParaRPr>
          </a:p>
        </p:txBody>
      </p:sp>
      <p:pic>
        <p:nvPicPr>
          <p:cNvPr id="201" name="Google Shape;201;p3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1"/>
          <p:cNvSpPr txBox="1"/>
          <p:nvPr/>
        </p:nvSpPr>
        <p:spPr>
          <a:xfrm>
            <a:off x="1054100" y="1848600"/>
            <a:ext cx="73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SENTENCIAS INSERT, UPDATE, DELETE, COMPLEMENTADAS CON SUBCONSULTAS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0" name="Shape 210"/>
        <p:cNvGrpSpPr/>
        <p:nvPr/>
      </p:nvGrpSpPr>
      <p:grpSpPr>
        <a:xfrm>
          <a:off x="0" y="0"/>
          <a:ext cx="0" cy="0"/>
          <a:chOff x="0" y="0"/>
          <a:chExt cx="0" cy="0"/>
        </a:xfrm>
      </p:grpSpPr>
      <p:sp>
        <p:nvSpPr>
          <p:cNvPr id="211" name="Google Shape;211;p32"/>
          <p:cNvSpPr/>
          <p:nvPr/>
        </p:nvSpPr>
        <p:spPr>
          <a:xfrm>
            <a:off x="0" y="3660225"/>
            <a:ext cx="9144000" cy="14829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2"/>
          <p:cNvSpPr txBox="1"/>
          <p:nvPr/>
        </p:nvSpPr>
        <p:spPr>
          <a:xfrm>
            <a:off x="347750" y="1622263"/>
            <a:ext cx="8430600" cy="1929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1" i="1" lang="es-419" sz="1900">
                <a:solidFill>
                  <a:schemeClr val="dk1"/>
                </a:solidFill>
                <a:latin typeface="Helvetica Neue"/>
                <a:ea typeface="Helvetica Neue"/>
                <a:cs typeface="Helvetica Neue"/>
                <a:sym typeface="Helvetica Neue"/>
              </a:rPr>
              <a:t>La clase pasada ap</a:t>
            </a:r>
            <a:r>
              <a:rPr b="1" i="1" lang="es-419" sz="1900">
                <a:solidFill>
                  <a:schemeClr val="dk1"/>
                </a:solidFill>
                <a:latin typeface="Helvetica Neue"/>
                <a:ea typeface="Helvetica Neue"/>
                <a:cs typeface="Helvetica Neue"/>
                <a:sym typeface="Helvetica Neue"/>
              </a:rPr>
              <a:t>rendimos a utilizar</a:t>
            </a:r>
            <a:r>
              <a:rPr b="1" i="1" lang="es-419" sz="1900" u="none" cap="none" strike="noStrike">
                <a:solidFill>
                  <a:schemeClr val="dk1"/>
                </a:solidFill>
                <a:latin typeface="Helvetica Neue"/>
                <a:ea typeface="Helvetica Neue"/>
                <a:cs typeface="Helvetica Neue"/>
                <a:sym typeface="Helvetica Neue"/>
              </a:rPr>
              <a:t> las sentencias:</a:t>
            </a:r>
            <a:endParaRPr b="1" i="1" sz="19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1900"/>
              <a:buFont typeface="Arial"/>
              <a:buNone/>
            </a:pPr>
            <a:r>
              <a:rPr b="1" i="0" lang="es-419" sz="1900" u="none" cap="none" strike="noStrike">
                <a:solidFill>
                  <a:schemeClr val="dk1"/>
                </a:solidFill>
                <a:latin typeface="Consolas"/>
                <a:ea typeface="Consolas"/>
                <a:cs typeface="Consolas"/>
                <a:sym typeface="Consolas"/>
              </a:rPr>
              <a:t>INSERT</a:t>
            </a:r>
            <a:r>
              <a:rPr b="0" i="0" lang="es-419" sz="1900" u="none" cap="none" strike="noStrike">
                <a:solidFill>
                  <a:schemeClr val="dk1"/>
                </a:solidFill>
                <a:latin typeface="Helvetica Neue Light"/>
                <a:ea typeface="Helvetica Neue Light"/>
                <a:cs typeface="Helvetica Neue Light"/>
                <a:sym typeface="Helvetica Neue Light"/>
              </a:rPr>
              <a:t> para agregar uno o más registros en una tabla.</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1" lang="es-419" sz="1900">
                <a:solidFill>
                  <a:schemeClr val="dk1"/>
                </a:solidFill>
                <a:latin typeface="Consolas"/>
                <a:ea typeface="Consolas"/>
                <a:cs typeface="Consolas"/>
                <a:sym typeface="Consolas"/>
              </a:rPr>
              <a:t>UPDATE</a:t>
            </a:r>
            <a:r>
              <a:rPr lang="es-419" sz="1900">
                <a:solidFill>
                  <a:schemeClr val="dk1"/>
                </a:solidFill>
                <a:latin typeface="Helvetica Neue Light"/>
                <a:ea typeface="Helvetica Neue Light"/>
                <a:cs typeface="Helvetica Neue Light"/>
                <a:sym typeface="Helvetica Neue Light"/>
              </a:rPr>
              <a:t> para modificar r</a:t>
            </a:r>
            <a:r>
              <a:rPr b="0" i="0" lang="es-419" sz="1900" u="none" cap="none" strike="noStrike">
                <a:solidFill>
                  <a:schemeClr val="dk1"/>
                </a:solidFill>
                <a:latin typeface="Helvetica Neue Light"/>
                <a:ea typeface="Helvetica Neue Light"/>
                <a:cs typeface="Helvetica Neue Light"/>
                <a:sym typeface="Helvetica Neue Light"/>
              </a:rPr>
              <a:t>egistros existentes </a:t>
            </a:r>
            <a:r>
              <a:rPr lang="es-419" sz="1900">
                <a:solidFill>
                  <a:schemeClr val="dk1"/>
                </a:solidFill>
                <a:latin typeface="Helvetica Neue Light"/>
                <a:ea typeface="Helvetica Neue Light"/>
                <a:cs typeface="Helvetica Neue Light"/>
                <a:sym typeface="Helvetica Neue Light"/>
              </a:rPr>
              <a:t>en una tabla.</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1" lang="es-419" sz="1900">
                <a:solidFill>
                  <a:schemeClr val="dk1"/>
                </a:solidFill>
                <a:latin typeface="Consolas"/>
                <a:ea typeface="Consolas"/>
                <a:cs typeface="Consolas"/>
                <a:sym typeface="Consolas"/>
              </a:rPr>
              <a:t>DELETE </a:t>
            </a:r>
            <a:r>
              <a:rPr lang="es-419" sz="1900">
                <a:solidFill>
                  <a:schemeClr val="dk1"/>
                </a:solidFill>
                <a:latin typeface="Helvetica Neue Light"/>
                <a:ea typeface="Helvetica Neue Light"/>
                <a:cs typeface="Helvetica Neue Light"/>
                <a:sym typeface="Helvetica Neue Light"/>
              </a:rPr>
              <a:t>para e</a:t>
            </a:r>
            <a:r>
              <a:rPr b="0" i="0" lang="es-419" sz="1900" u="none" cap="none" strike="noStrike">
                <a:solidFill>
                  <a:schemeClr val="dk1"/>
                </a:solidFill>
                <a:latin typeface="Helvetica Neue Light"/>
                <a:ea typeface="Helvetica Neue Light"/>
                <a:cs typeface="Helvetica Neue Light"/>
                <a:sym typeface="Helvetica Neue Light"/>
              </a:rPr>
              <a:t>liminar uno o más registros </a:t>
            </a:r>
            <a:r>
              <a:rPr lang="es-419" sz="1900">
                <a:solidFill>
                  <a:schemeClr val="dk1"/>
                </a:solidFill>
                <a:latin typeface="Helvetica Neue Light"/>
                <a:ea typeface="Helvetica Neue Light"/>
                <a:cs typeface="Helvetica Neue Light"/>
                <a:sym typeface="Helvetica Neue Light"/>
              </a:rPr>
              <a:t>en una tabla.</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213" name="Google Shape;213;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4" name="Google Shape;214;p32"/>
          <p:cNvSpPr txBox="1"/>
          <p:nvPr/>
        </p:nvSpPr>
        <p:spPr>
          <a:xfrm>
            <a:off x="371900" y="3660225"/>
            <a:ext cx="8382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200000"/>
              </a:lnSpc>
              <a:spcBef>
                <a:spcPts val="0"/>
              </a:spcBef>
              <a:spcAft>
                <a:spcPts val="0"/>
              </a:spcAft>
              <a:buClr>
                <a:srgbClr val="000000"/>
              </a:buClr>
              <a:buSzPts val="1600"/>
              <a:buFont typeface="Arial"/>
              <a:buNone/>
            </a:pPr>
            <a:r>
              <a:rPr b="0" i="0" lang="es-419" sz="1600" u="none" cap="none" strike="noStrike">
                <a:solidFill>
                  <a:srgbClr val="5B9BD5"/>
                </a:solidFill>
                <a:latin typeface="Consolas"/>
                <a:ea typeface="Consolas"/>
                <a:cs typeface="Consolas"/>
                <a:sym typeface="Consolas"/>
              </a:rPr>
              <a:t>INSERT INTO</a:t>
            </a:r>
            <a:r>
              <a:rPr b="0" i="0" lang="es-419" sz="1600" u="none" cap="none" strike="noStrike">
                <a:solidFill>
                  <a:srgbClr val="FFFFFF"/>
                </a:solidFill>
                <a:latin typeface="Consolas"/>
                <a:ea typeface="Consolas"/>
                <a:cs typeface="Consolas"/>
                <a:sym typeface="Consolas"/>
              </a:rPr>
              <a:t> nombre_de_la_table </a:t>
            </a:r>
            <a:r>
              <a:rPr b="0" i="0" lang="es-419" sz="1600" u="none" cap="none" strike="noStrike">
                <a:solidFill>
                  <a:srgbClr val="5B9BD5"/>
                </a:solidFill>
                <a:latin typeface="Consolas"/>
                <a:ea typeface="Consolas"/>
                <a:cs typeface="Consolas"/>
                <a:sym typeface="Consolas"/>
              </a:rPr>
              <a:t>VALUES</a:t>
            </a:r>
            <a:r>
              <a:rPr b="0" i="0" lang="es-419" sz="1600" u="none" cap="none" strike="noStrike">
                <a:solidFill>
                  <a:srgbClr val="FFFFFF"/>
                </a:solidFill>
                <a:latin typeface="Consolas"/>
                <a:ea typeface="Consolas"/>
                <a:cs typeface="Consolas"/>
                <a:sym typeface="Consolas"/>
              </a:rPr>
              <a:t> (dato1, dato2, dato3, ...);</a:t>
            </a:r>
            <a:endParaRPr b="0" i="0" sz="1600" u="none" cap="none" strike="noStrike">
              <a:solidFill>
                <a:srgbClr val="FFFFFF"/>
              </a:solidFill>
              <a:latin typeface="Consolas"/>
              <a:ea typeface="Consolas"/>
              <a:cs typeface="Consolas"/>
              <a:sym typeface="Consolas"/>
            </a:endParaRPr>
          </a:p>
        </p:txBody>
      </p:sp>
      <p:sp>
        <p:nvSpPr>
          <p:cNvPr id="215" name="Google Shape;215;p32"/>
          <p:cNvSpPr txBox="1"/>
          <p:nvPr/>
        </p:nvSpPr>
        <p:spPr>
          <a:xfrm>
            <a:off x="371900" y="4087100"/>
            <a:ext cx="83823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200000"/>
              </a:lnSpc>
              <a:spcBef>
                <a:spcPts val="0"/>
              </a:spcBef>
              <a:spcAft>
                <a:spcPts val="0"/>
              </a:spcAft>
              <a:buClr>
                <a:srgbClr val="000000"/>
              </a:buClr>
              <a:buSzPts val="1500"/>
              <a:buFont typeface="Arial"/>
              <a:buNone/>
            </a:pPr>
            <a:r>
              <a:rPr b="0" i="0" lang="es-419" sz="1500" u="none" cap="none" strike="noStrike">
                <a:solidFill>
                  <a:srgbClr val="5B9BD5"/>
                </a:solidFill>
                <a:latin typeface="Consolas"/>
                <a:ea typeface="Consolas"/>
                <a:cs typeface="Consolas"/>
                <a:sym typeface="Consolas"/>
              </a:rPr>
              <a:t>UPDATE</a:t>
            </a:r>
            <a:r>
              <a:rPr b="0" i="0" lang="es-419" sz="1500" u="none" cap="none" strike="noStrike">
                <a:solidFill>
                  <a:srgbClr val="FFFFFF"/>
                </a:solidFill>
                <a:latin typeface="Consolas"/>
                <a:ea typeface="Consolas"/>
                <a:cs typeface="Consolas"/>
                <a:sym typeface="Consolas"/>
              </a:rPr>
              <a:t> nombre_de_la_tabla </a:t>
            </a:r>
            <a:r>
              <a:rPr b="0" i="0" lang="es-419" sz="1500" u="none" cap="none" strike="noStrike">
                <a:solidFill>
                  <a:srgbClr val="5B9BD5"/>
                </a:solidFill>
                <a:latin typeface="Consolas"/>
                <a:ea typeface="Consolas"/>
                <a:cs typeface="Consolas"/>
                <a:sym typeface="Consolas"/>
              </a:rPr>
              <a:t>SET</a:t>
            </a:r>
            <a:r>
              <a:rPr b="0" i="0" lang="es-419" sz="1500" u="none" cap="none" strike="noStrike">
                <a:solidFill>
                  <a:srgbClr val="FFFFFF"/>
                </a:solidFill>
                <a:latin typeface="Consolas"/>
                <a:ea typeface="Consolas"/>
                <a:cs typeface="Consolas"/>
                <a:sym typeface="Consolas"/>
              </a:rPr>
              <a:t> campo2 = ‘dato2’;</a:t>
            </a:r>
            <a:endParaRPr b="0" i="0" sz="1500" u="none" cap="none" strike="noStrike">
              <a:solidFill>
                <a:srgbClr val="FFFFFF"/>
              </a:solidFill>
              <a:latin typeface="Consolas"/>
              <a:ea typeface="Consolas"/>
              <a:cs typeface="Consolas"/>
              <a:sym typeface="Consolas"/>
            </a:endParaRPr>
          </a:p>
        </p:txBody>
      </p:sp>
      <p:sp>
        <p:nvSpPr>
          <p:cNvPr id="216" name="Google Shape;216;p32"/>
          <p:cNvSpPr txBox="1"/>
          <p:nvPr/>
        </p:nvSpPr>
        <p:spPr>
          <a:xfrm>
            <a:off x="371900" y="4495925"/>
            <a:ext cx="8382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200000"/>
              </a:lnSpc>
              <a:spcBef>
                <a:spcPts val="0"/>
              </a:spcBef>
              <a:spcAft>
                <a:spcPts val="0"/>
              </a:spcAft>
              <a:buClr>
                <a:srgbClr val="000000"/>
              </a:buClr>
              <a:buSzPts val="1400"/>
              <a:buFont typeface="Arial"/>
              <a:buNone/>
            </a:pPr>
            <a:r>
              <a:rPr b="0" i="0" lang="es-419" sz="1400" u="none" cap="none" strike="noStrike">
                <a:solidFill>
                  <a:srgbClr val="5B9BD5"/>
                </a:solidFill>
                <a:latin typeface="Consolas"/>
                <a:ea typeface="Consolas"/>
                <a:cs typeface="Consolas"/>
                <a:sym typeface="Consolas"/>
              </a:rPr>
              <a:t>DELETE FROM</a:t>
            </a:r>
            <a:r>
              <a:rPr b="0" i="0" lang="es-419" sz="1400" u="none" cap="none" strike="noStrike">
                <a:solidFill>
                  <a:srgbClr val="FFFFFF"/>
                </a:solidFill>
                <a:latin typeface="Consolas"/>
                <a:ea typeface="Consolas"/>
                <a:cs typeface="Consolas"/>
                <a:sym typeface="Consolas"/>
              </a:rPr>
              <a:t> nombre_de_la_table </a:t>
            </a:r>
            <a:r>
              <a:rPr b="0" i="0" lang="es-419" sz="1400" u="none" cap="none" strike="noStrike">
                <a:solidFill>
                  <a:srgbClr val="5B9BD5"/>
                </a:solidFill>
                <a:latin typeface="Consolas"/>
                <a:ea typeface="Consolas"/>
                <a:cs typeface="Consolas"/>
                <a:sym typeface="Consolas"/>
              </a:rPr>
              <a:t>WHERE</a:t>
            </a:r>
            <a:r>
              <a:rPr b="0" i="0" lang="es-419" sz="1400" u="none" cap="none" strike="noStrike">
                <a:solidFill>
                  <a:srgbClr val="FFFFFF"/>
                </a:solidFill>
                <a:latin typeface="Consolas"/>
                <a:ea typeface="Consolas"/>
                <a:cs typeface="Consolas"/>
                <a:sym typeface="Consolas"/>
              </a:rPr>
              <a:t> (campo = ‘dato’);</a:t>
            </a:r>
            <a:endParaRPr b="0" i="0" sz="1400" u="none" cap="none" strike="noStrike">
              <a:solidFill>
                <a:srgbClr val="FFFFFF"/>
              </a:solidFill>
              <a:latin typeface="Consolas"/>
              <a:ea typeface="Consolas"/>
              <a:cs typeface="Consolas"/>
              <a:sym typeface="Consolas"/>
            </a:endParaRPr>
          </a:p>
        </p:txBody>
      </p:sp>
      <p:sp>
        <p:nvSpPr>
          <p:cNvPr id="217" name="Google Shape;217;p32"/>
          <p:cNvSpPr txBox="1"/>
          <p:nvPr/>
        </p:nvSpPr>
        <p:spPr>
          <a:xfrm>
            <a:off x="1933650" y="803200"/>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1" lang="es-419" sz="3700" u="none" cap="none" strike="noStrike">
                <a:solidFill>
                  <a:schemeClr val="dk1"/>
                </a:solidFill>
                <a:latin typeface="Anton"/>
                <a:ea typeface="Anton"/>
                <a:cs typeface="Anton"/>
                <a:sym typeface="Anton"/>
              </a:rPr>
              <a:t>LENGUAJE DML</a:t>
            </a:r>
            <a:endParaRPr b="0" i="0" sz="3700" u="none" cap="none" strike="noStrike">
              <a:solidFill>
                <a:schemeClr val="dk1"/>
              </a:solidFill>
              <a:latin typeface="Anton"/>
              <a:ea typeface="Anton"/>
              <a:cs typeface="Anton"/>
              <a:sym typeface="Anton"/>
            </a:endParaRPr>
          </a:p>
        </p:txBody>
      </p:sp>
      <p:pic>
        <p:nvPicPr>
          <p:cNvPr id="218" name="Google Shape;218;p32"/>
          <p:cNvPicPr preferRelativeResize="0"/>
          <p:nvPr/>
        </p:nvPicPr>
        <p:blipFill rotWithShape="1">
          <a:blip r:embed="rId4">
            <a:alphaModFix/>
          </a:blip>
          <a:srcRect b="0" l="0" r="0" t="0"/>
          <a:stretch/>
        </p:blipFill>
        <p:spPr>
          <a:xfrm>
            <a:off x="8076100" y="124600"/>
            <a:ext cx="896250" cy="89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 name="Shape 62"/>
        <p:cNvGrpSpPr/>
        <p:nvPr/>
      </p:nvGrpSpPr>
      <p:grpSpPr>
        <a:xfrm>
          <a:off x="0" y="0"/>
          <a:ext cx="0" cy="0"/>
          <a:chOff x="0" y="0"/>
          <a:chExt cx="0" cy="0"/>
        </a:xfrm>
      </p:grpSpPr>
      <p:sp>
        <p:nvSpPr>
          <p:cNvPr id="63" name="Google Shape;63;p1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4" name="Google Shape;64;p1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5" name="Google Shape;65;p1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nvSpPr>
        <p:spPr>
          <a:xfrm>
            <a:off x="657650" y="1905125"/>
            <a:ext cx="8009700" cy="2492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En esta clase, comenzaremos a complejizar las situaciones del </a:t>
            </a:r>
            <a:r>
              <a:rPr b="1" i="0" lang="es-419" sz="2100" u="none" cap="none" strike="noStrike">
                <a:solidFill>
                  <a:schemeClr val="dk1"/>
                </a:solidFill>
                <a:latin typeface="Helvetica Neue"/>
                <a:ea typeface="Helvetica Neue"/>
                <a:cs typeface="Helvetica Neue"/>
                <a:sym typeface="Helvetica Neue"/>
              </a:rPr>
              <a:t>DML </a:t>
            </a:r>
            <a:r>
              <a:rPr b="0" i="0" lang="es-419" sz="2100" u="none" cap="none" strike="noStrike">
                <a:solidFill>
                  <a:schemeClr val="dk1"/>
                </a:solidFill>
                <a:latin typeface="Helvetica Neue Light"/>
                <a:ea typeface="Helvetica Neue Light"/>
                <a:cs typeface="Helvetica Neue Light"/>
                <a:sym typeface="Helvetica Neue Light"/>
              </a:rPr>
              <a:t>- </a:t>
            </a:r>
            <a:r>
              <a:rPr b="1" i="0" lang="es-419" sz="2100" u="none" cap="none" strike="noStrike">
                <a:solidFill>
                  <a:schemeClr val="dk1"/>
                </a:solidFill>
                <a:latin typeface="Consolas"/>
                <a:ea typeface="Consolas"/>
                <a:cs typeface="Consolas"/>
                <a:sym typeface="Consolas"/>
              </a:rPr>
              <a:t>DATA MANIPULATION LANGUAGE</a:t>
            </a:r>
            <a:r>
              <a:rPr b="0" i="0" lang="es-419" sz="2100" u="none" cap="none" strike="noStrike">
                <a:solidFill>
                  <a:schemeClr val="dk1"/>
                </a:solidFill>
                <a:latin typeface="Helvetica Neue Light"/>
                <a:ea typeface="Helvetica Neue Light"/>
                <a:cs typeface="Helvetica Neue Light"/>
                <a:sym typeface="Helvetica Neue Light"/>
              </a:rPr>
              <a:t>, integrando subconsultas a las diferentes operaciones, y aprendiendo algunas variantes más que enriquecen aún más a </a:t>
            </a:r>
            <a:r>
              <a:rPr b="1" i="0" lang="es-419" sz="2100" u="none" cap="none" strike="noStrike">
                <a:solidFill>
                  <a:schemeClr val="dk1"/>
                </a:solidFill>
                <a:latin typeface="Helvetica Neue"/>
                <a:ea typeface="Helvetica Neue"/>
                <a:cs typeface="Helvetica Neue"/>
                <a:sym typeface="Helvetica Neue"/>
              </a:rPr>
              <a:t>SQL.</a:t>
            </a:r>
            <a:endParaRPr b="1" i="0" sz="2100" u="none" cap="none" strike="noStrike">
              <a:solidFill>
                <a:schemeClr val="dk1"/>
              </a:solidFill>
              <a:latin typeface="Helvetica Neue"/>
              <a:ea typeface="Helvetica Neue"/>
              <a:cs typeface="Helvetica Neue"/>
              <a:sym typeface="Helvetica Neue"/>
            </a:endParaRPr>
          </a:p>
        </p:txBody>
      </p:sp>
      <p:pic>
        <p:nvPicPr>
          <p:cNvPr id="224" name="Google Shape;224;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5" name="Google Shape;225;p33"/>
          <p:cNvSpPr txBox="1"/>
          <p:nvPr/>
        </p:nvSpPr>
        <p:spPr>
          <a:xfrm>
            <a:off x="1933650" y="803200"/>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1" lang="es-419" sz="3700" u="none" cap="none" strike="noStrike">
                <a:solidFill>
                  <a:schemeClr val="dk1"/>
                </a:solidFill>
                <a:latin typeface="Anton"/>
                <a:ea typeface="Anton"/>
                <a:cs typeface="Anton"/>
                <a:sym typeface="Anton"/>
              </a:rPr>
              <a:t>LENGUAJE DML</a:t>
            </a:r>
            <a:endParaRPr b="0" i="0" sz="3700" u="none" cap="none" strike="noStrike">
              <a:solidFill>
                <a:schemeClr val="dk1"/>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4"/>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OPERADOR IN / NOT IN</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p:nvPr/>
        </p:nvSpPr>
        <p:spPr>
          <a:xfrm>
            <a:off x="-125" y="2953100"/>
            <a:ext cx="9144000" cy="21906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5"/>
          <p:cNvSpPr txBox="1"/>
          <p:nvPr/>
        </p:nvSpPr>
        <p:spPr>
          <a:xfrm>
            <a:off x="538275" y="1840413"/>
            <a:ext cx="8009700" cy="2492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lang="es-419" sz="1900">
                <a:solidFill>
                  <a:schemeClr val="dk1"/>
                </a:solidFill>
                <a:latin typeface="Helvetica Neue Light"/>
                <a:ea typeface="Helvetica Neue Light"/>
                <a:cs typeface="Helvetica Neue Light"/>
                <a:sym typeface="Helvetica Neue Light"/>
              </a:rPr>
              <a:t>El operador IN nos permite determinar si un valor es igual o se encuentra dentro de una lista de otros valores. La </a:t>
            </a:r>
            <a:r>
              <a:rPr lang="es-419" sz="1900">
                <a:solidFill>
                  <a:schemeClr val="dk1"/>
                </a:solidFill>
                <a:latin typeface="Helvetica Neue Light"/>
                <a:ea typeface="Helvetica Neue Light"/>
                <a:cs typeface="Helvetica Neue Light"/>
                <a:sym typeface="Helvetica Neue Light"/>
              </a:rPr>
              <a:t>clásica</a:t>
            </a:r>
            <a:r>
              <a:rPr lang="es-419" sz="1900">
                <a:solidFill>
                  <a:schemeClr val="dk1"/>
                </a:solidFill>
                <a:latin typeface="Helvetica Neue Light"/>
                <a:ea typeface="Helvetica Neue Light"/>
                <a:cs typeface="Helvetica Neue Light"/>
                <a:sym typeface="Helvetica Neue Light"/>
              </a:rPr>
              <a:t> sintaxis seria:</a:t>
            </a:r>
            <a:endParaRPr b="1" i="0" sz="1900" u="none" cap="none" strike="noStrike">
              <a:solidFill>
                <a:schemeClr val="dk1"/>
              </a:solidFill>
              <a:latin typeface="Helvetica Neue"/>
              <a:ea typeface="Helvetica Neue"/>
              <a:cs typeface="Helvetica Neue"/>
              <a:sym typeface="Helvetica Neue"/>
            </a:endParaRPr>
          </a:p>
        </p:txBody>
      </p:sp>
      <p:pic>
        <p:nvPicPr>
          <p:cNvPr id="237" name="Google Shape;237;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8" name="Google Shape;238;p35"/>
          <p:cNvSpPr txBox="1"/>
          <p:nvPr/>
        </p:nvSpPr>
        <p:spPr>
          <a:xfrm>
            <a:off x="1933650" y="803200"/>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i="1" lang="es-419" sz="3700">
                <a:solidFill>
                  <a:schemeClr val="dk1"/>
                </a:solidFill>
                <a:latin typeface="Anton"/>
                <a:ea typeface="Anton"/>
                <a:cs typeface="Anton"/>
                <a:sym typeface="Anton"/>
              </a:rPr>
              <a:t>OPERADOR IN</a:t>
            </a:r>
            <a:endParaRPr b="0" i="0" sz="3700" u="none" cap="none" strike="noStrike">
              <a:solidFill>
                <a:schemeClr val="dk1"/>
              </a:solidFill>
              <a:latin typeface="Anton"/>
              <a:ea typeface="Anton"/>
              <a:cs typeface="Anton"/>
              <a:sym typeface="Anton"/>
            </a:endParaRPr>
          </a:p>
        </p:txBody>
      </p:sp>
      <p:sp>
        <p:nvSpPr>
          <p:cNvPr id="239" name="Google Shape;239;p35"/>
          <p:cNvSpPr txBox="1"/>
          <p:nvPr/>
        </p:nvSpPr>
        <p:spPr>
          <a:xfrm>
            <a:off x="1934175" y="3378350"/>
            <a:ext cx="6338100" cy="1377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250"/>
              <a:buFont typeface="Arial"/>
              <a:buNone/>
            </a:pPr>
            <a:r>
              <a:rPr lang="es-419" sz="1550">
                <a:solidFill>
                  <a:schemeClr val="accent1"/>
                </a:solidFill>
                <a:latin typeface="Consolas"/>
                <a:ea typeface="Consolas"/>
                <a:cs typeface="Consolas"/>
                <a:sym typeface="Consolas"/>
              </a:rPr>
              <a:t>SELECT</a:t>
            </a:r>
            <a:r>
              <a:rPr b="0" i="0" lang="es-419" sz="1550" u="none" cap="none" strike="noStrike">
                <a:solidFill>
                  <a:schemeClr val="lt1"/>
                </a:solidFill>
                <a:latin typeface="Consolas"/>
                <a:ea typeface="Consolas"/>
                <a:cs typeface="Consolas"/>
                <a:sym typeface="Consolas"/>
              </a:rPr>
              <a:t> </a:t>
            </a:r>
            <a:r>
              <a:rPr i="1" lang="es-419" sz="1550">
                <a:solidFill>
                  <a:schemeClr val="lt1"/>
                </a:solidFill>
                <a:latin typeface="Consolas"/>
                <a:ea typeface="Consolas"/>
                <a:cs typeface="Consolas"/>
                <a:sym typeface="Consolas"/>
              </a:rPr>
              <a:t>columnas</a:t>
            </a:r>
            <a:br>
              <a:rPr b="0" i="0" lang="es-419" sz="1550" u="none" cap="none" strike="noStrike">
                <a:solidFill>
                  <a:schemeClr val="lt1"/>
                </a:solidFill>
                <a:latin typeface="Consolas"/>
                <a:ea typeface="Consolas"/>
                <a:cs typeface="Consolas"/>
                <a:sym typeface="Consolas"/>
              </a:rPr>
            </a:br>
            <a:r>
              <a:rPr b="0" i="0" lang="es-419" sz="1550" u="none" cap="none" strike="noStrike">
                <a:solidFill>
                  <a:schemeClr val="accent1"/>
                </a:solidFill>
                <a:latin typeface="Consolas"/>
                <a:ea typeface="Consolas"/>
                <a:cs typeface="Consolas"/>
                <a:sym typeface="Consolas"/>
              </a:rPr>
              <a:t>FROM</a:t>
            </a:r>
            <a:r>
              <a:rPr lang="es-419" sz="1550">
                <a:solidFill>
                  <a:schemeClr val="lt1"/>
                </a:solidFill>
                <a:latin typeface="Consolas"/>
                <a:ea typeface="Consolas"/>
                <a:cs typeface="Consolas"/>
                <a:sym typeface="Consolas"/>
              </a:rPr>
              <a:t> tabla</a:t>
            </a:r>
            <a:endParaRPr sz="1550">
              <a:solidFill>
                <a:schemeClr val="lt1"/>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250"/>
              <a:buFont typeface="Arial"/>
              <a:buNone/>
            </a:pPr>
            <a:r>
              <a:rPr b="0" i="0" lang="es-419" sz="1550" u="none" cap="none" strike="noStrike">
                <a:solidFill>
                  <a:schemeClr val="accent1"/>
                </a:solidFill>
                <a:latin typeface="Consolas"/>
                <a:ea typeface="Consolas"/>
                <a:cs typeface="Consolas"/>
                <a:sym typeface="Consolas"/>
              </a:rPr>
              <a:t>WHERE </a:t>
            </a:r>
            <a:r>
              <a:rPr lang="es-419" sz="1550">
                <a:solidFill>
                  <a:schemeClr val="lt1"/>
                </a:solidFill>
                <a:latin typeface="Consolas"/>
                <a:ea typeface="Consolas"/>
                <a:cs typeface="Consolas"/>
                <a:sym typeface="Consolas"/>
              </a:rPr>
              <a:t>columna</a:t>
            </a:r>
            <a:r>
              <a:rPr lang="es-419" sz="1550">
                <a:solidFill>
                  <a:schemeClr val="accent1"/>
                </a:solidFill>
                <a:latin typeface="Consolas"/>
                <a:ea typeface="Consolas"/>
                <a:cs typeface="Consolas"/>
                <a:sym typeface="Consolas"/>
              </a:rPr>
              <a:t> </a:t>
            </a:r>
            <a:r>
              <a:rPr b="0" i="0" lang="es-419" sz="1550" u="none" cap="none" strike="noStrike">
                <a:solidFill>
                  <a:schemeClr val="accent1"/>
                </a:solidFill>
                <a:latin typeface="Consolas"/>
                <a:ea typeface="Consolas"/>
                <a:cs typeface="Consolas"/>
                <a:sym typeface="Consolas"/>
              </a:rPr>
              <a:t>IN</a:t>
            </a:r>
            <a:r>
              <a:rPr b="0" i="0" lang="es-419" sz="1550" u="none" cap="none" strike="noStrike">
                <a:solidFill>
                  <a:schemeClr val="lt1"/>
                </a:solidFill>
                <a:latin typeface="Consolas"/>
                <a:ea typeface="Consolas"/>
                <a:cs typeface="Consolas"/>
                <a:sym typeface="Consolas"/>
              </a:rPr>
              <a:t> (valores);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43" name="Shape 243"/>
        <p:cNvGrpSpPr/>
        <p:nvPr/>
      </p:nvGrpSpPr>
      <p:grpSpPr>
        <a:xfrm>
          <a:off x="0" y="0"/>
          <a:ext cx="0" cy="0"/>
          <a:chOff x="0" y="0"/>
          <a:chExt cx="0" cy="0"/>
        </a:xfrm>
      </p:grpSpPr>
      <p:sp>
        <p:nvSpPr>
          <p:cNvPr id="244" name="Google Shape;244;p36"/>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3</a:t>
            </a:r>
            <a:endParaRPr i="1" sz="2200">
              <a:solidFill>
                <a:srgbClr val="121212"/>
              </a:solidFill>
              <a:latin typeface="Anton"/>
              <a:ea typeface="Anton"/>
              <a:cs typeface="Anton"/>
              <a:sym typeface="Anton"/>
            </a:endParaRPr>
          </a:p>
        </p:txBody>
      </p:sp>
      <p:pic>
        <p:nvPicPr>
          <p:cNvPr id="245" name="Google Shape;245;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7"/>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INSERT CON SUBCONSULTAS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nvSpPr>
        <p:spPr>
          <a:xfrm>
            <a:off x="1095975" y="1748050"/>
            <a:ext cx="6051600" cy="2610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lang="es-419" sz="1900">
                <a:solidFill>
                  <a:schemeClr val="dk1"/>
                </a:solidFill>
                <a:latin typeface="Helvetica Neue Light"/>
                <a:ea typeface="Helvetica Neue Light"/>
                <a:cs typeface="Helvetica Neue Light"/>
                <a:sym typeface="Helvetica Neue Light"/>
              </a:rPr>
              <a:t>S</a:t>
            </a:r>
            <a:r>
              <a:rPr b="0" i="0" lang="es-419" sz="1900" u="none" cap="none" strike="noStrike">
                <a:solidFill>
                  <a:schemeClr val="dk1"/>
                </a:solidFill>
                <a:latin typeface="Helvetica Neue Light"/>
                <a:ea typeface="Helvetica Neue Light"/>
                <a:cs typeface="Helvetica Neue Light"/>
                <a:sym typeface="Helvetica Neue Light"/>
              </a:rPr>
              <a:t>erá utilizad</a:t>
            </a:r>
            <a:r>
              <a:rPr lang="es-419" sz="1900">
                <a:solidFill>
                  <a:schemeClr val="dk1"/>
                </a:solidFill>
                <a:latin typeface="Helvetica Neue Light"/>
                <a:ea typeface="Helvetica Neue Light"/>
                <a:cs typeface="Helvetica Neue Light"/>
                <a:sym typeface="Helvetica Neue Light"/>
              </a:rPr>
              <a:t>a</a:t>
            </a:r>
            <a:r>
              <a:rPr b="0" i="0" lang="es-419" sz="1900" u="none" cap="none" strike="noStrike">
                <a:solidFill>
                  <a:schemeClr val="dk1"/>
                </a:solidFill>
                <a:latin typeface="Helvetica Neue Light"/>
                <a:ea typeface="Helvetica Neue Light"/>
                <a:cs typeface="Helvetica Neue Light"/>
                <a:sym typeface="Helvetica Neue Light"/>
              </a:rPr>
              <a:t> una</a:t>
            </a:r>
            <a:r>
              <a:rPr lang="es-419" sz="1900">
                <a:solidFill>
                  <a:schemeClr val="dk1"/>
                </a:solidFill>
                <a:latin typeface="Helvetica Neue Light"/>
                <a:ea typeface="Helvetica Neue Light"/>
                <a:cs typeface="Helvetica Neue Light"/>
                <a:sym typeface="Helvetica Neue Light"/>
              </a:rPr>
              <a:t> subconsulta en un </a:t>
            </a:r>
            <a:r>
              <a:rPr b="1" i="0" lang="es-419" sz="1900" u="none" cap="none" strike="noStrike">
                <a:solidFill>
                  <a:schemeClr val="dk1"/>
                </a:solidFill>
                <a:latin typeface="Helvetica Neue"/>
                <a:ea typeface="Helvetica Neue"/>
                <a:cs typeface="Helvetica Neue"/>
                <a:sym typeface="Helvetica Neue"/>
              </a:rPr>
              <a:t>INSERT</a:t>
            </a:r>
            <a:r>
              <a:rPr b="0" i="0" lang="es-419" sz="1900" u="none" cap="none" strike="noStrike">
                <a:solidFill>
                  <a:schemeClr val="dk1"/>
                </a:solidFill>
                <a:latin typeface="Helvetica Neue Light"/>
                <a:ea typeface="Helvetica Neue Light"/>
                <a:cs typeface="Helvetica Neue Light"/>
                <a:sym typeface="Helvetica Neue Light"/>
              </a:rPr>
              <a:t> </a:t>
            </a:r>
            <a:r>
              <a:rPr lang="es-419" sz="1900">
                <a:solidFill>
                  <a:schemeClr val="dk1"/>
                </a:solidFill>
                <a:highlight>
                  <a:srgbClr val="3CEFAB"/>
                </a:highlight>
                <a:latin typeface="Helvetica Neue Light"/>
                <a:ea typeface="Helvetica Neue Light"/>
                <a:cs typeface="Helvetica Neue Light"/>
                <a:sym typeface="Helvetica Neue Light"/>
              </a:rPr>
              <a:t>cuando se quiera insertar filas a partir de un requisito en otra tabla.</a:t>
            </a:r>
            <a:endParaRPr sz="1900">
              <a:solidFill>
                <a:schemeClr val="dk1"/>
              </a:solidFill>
              <a:highlight>
                <a:srgbClr val="3CEFAB"/>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900"/>
              <a:buFont typeface="Arial"/>
              <a:buNone/>
            </a:pPr>
            <a:r>
              <a:rPr lang="es-419" sz="1900">
                <a:solidFill>
                  <a:schemeClr val="dk1"/>
                </a:solidFill>
                <a:latin typeface="Helvetica Neue Light"/>
                <a:ea typeface="Helvetica Neue Light"/>
                <a:cs typeface="Helvetica Neue Light"/>
                <a:sym typeface="Helvetica Neue Light"/>
              </a:rPr>
              <a:t>Un ejemplo de esto seria el caso en el que tenemos dos tablas relacionadas entre sí por una clave foránea, podemos asegurarnos de que los datos están normalizados con una subconsulta con INSERT.</a:t>
            </a:r>
            <a:endParaRPr sz="19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900"/>
              <a:buFont typeface="Arial"/>
              <a:buNone/>
            </a:pPr>
            <a:r>
              <a:t/>
            </a:r>
            <a:endParaRPr sz="1900">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sz="1900">
              <a:solidFill>
                <a:schemeClr val="dk1"/>
              </a:solidFill>
              <a:latin typeface="Helvetica Neue Light"/>
              <a:ea typeface="Helvetica Neue Light"/>
              <a:cs typeface="Helvetica Neue Light"/>
              <a:sym typeface="Helvetica Neue Light"/>
            </a:endParaRPr>
          </a:p>
        </p:txBody>
      </p:sp>
      <p:pic>
        <p:nvPicPr>
          <p:cNvPr id="256" name="Google Shape;256;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7" name="Google Shape;257;p38"/>
          <p:cNvSpPr txBox="1"/>
          <p:nvPr/>
        </p:nvSpPr>
        <p:spPr>
          <a:xfrm>
            <a:off x="1095975" y="509225"/>
            <a:ext cx="6897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3500" u="none" cap="none" strike="noStrike">
                <a:solidFill>
                  <a:schemeClr val="dk1"/>
                </a:solidFill>
                <a:latin typeface="Anton"/>
                <a:ea typeface="Anton"/>
                <a:cs typeface="Anton"/>
                <a:sym typeface="Anton"/>
              </a:rPr>
              <a:t>INSERT + SUBCONSULTA: </a:t>
            </a:r>
            <a:r>
              <a:rPr i="1" lang="es-419" sz="3500">
                <a:solidFill>
                  <a:schemeClr val="dk1"/>
                </a:solidFill>
                <a:latin typeface="Anton"/>
                <a:ea typeface="Anton"/>
                <a:cs typeface="Anton"/>
                <a:sym typeface="Anton"/>
              </a:rPr>
              <a:t>USOS</a:t>
            </a:r>
            <a:endParaRPr b="0" i="0" sz="3500" u="none" cap="none" strike="noStrike">
              <a:solidFill>
                <a:schemeClr val="dk1"/>
              </a:solidFill>
              <a:latin typeface="Anton"/>
              <a:ea typeface="Anton"/>
              <a:cs typeface="Anton"/>
              <a:sym typeface="Anton"/>
            </a:endParaRPr>
          </a:p>
        </p:txBody>
      </p:sp>
      <p:grpSp>
        <p:nvGrpSpPr>
          <p:cNvPr id="258" name="Google Shape;258;p38"/>
          <p:cNvGrpSpPr/>
          <p:nvPr/>
        </p:nvGrpSpPr>
        <p:grpSpPr>
          <a:xfrm>
            <a:off x="7401999" y="2066571"/>
            <a:ext cx="1352443" cy="1255842"/>
            <a:chOff x="371900" y="1123500"/>
            <a:chExt cx="2130502" cy="2091675"/>
          </a:xfrm>
        </p:grpSpPr>
        <p:grpSp>
          <p:nvGrpSpPr>
            <p:cNvPr id="259" name="Google Shape;259;p38"/>
            <p:cNvGrpSpPr/>
            <p:nvPr/>
          </p:nvGrpSpPr>
          <p:grpSpPr>
            <a:xfrm>
              <a:off x="371900" y="1123500"/>
              <a:ext cx="1857847" cy="1822072"/>
              <a:chOff x="371900" y="1123500"/>
              <a:chExt cx="1857847" cy="1822072"/>
            </a:xfrm>
          </p:grpSpPr>
          <p:pic>
            <p:nvPicPr>
              <p:cNvPr id="260" name="Google Shape;260;p38"/>
              <p:cNvPicPr preferRelativeResize="0"/>
              <p:nvPr/>
            </p:nvPicPr>
            <p:blipFill rotWithShape="1">
              <a:blip r:embed="rId4">
                <a:alphaModFix/>
              </a:blip>
              <a:srcRect b="0" l="0" r="0" t="0"/>
              <a:stretch/>
            </p:blipFill>
            <p:spPr>
              <a:xfrm>
                <a:off x="371900" y="1123500"/>
                <a:ext cx="1758500" cy="1758500"/>
              </a:xfrm>
              <a:prstGeom prst="rect">
                <a:avLst/>
              </a:prstGeom>
              <a:noFill/>
              <a:ln>
                <a:noFill/>
              </a:ln>
            </p:spPr>
          </p:pic>
          <p:pic>
            <p:nvPicPr>
              <p:cNvPr id="261" name="Google Shape;261;p38"/>
              <p:cNvPicPr preferRelativeResize="0"/>
              <p:nvPr/>
            </p:nvPicPr>
            <p:blipFill rotWithShape="1">
              <a:blip r:embed="rId5">
                <a:alphaModFix/>
              </a:blip>
              <a:srcRect b="0" l="0" r="0" t="0"/>
              <a:stretch/>
            </p:blipFill>
            <p:spPr>
              <a:xfrm>
                <a:off x="1260072" y="1975896"/>
                <a:ext cx="969676" cy="969676"/>
              </a:xfrm>
              <a:prstGeom prst="rect">
                <a:avLst/>
              </a:prstGeom>
              <a:noFill/>
              <a:ln>
                <a:noFill/>
              </a:ln>
            </p:spPr>
          </p:pic>
        </p:grpSp>
        <p:pic>
          <p:nvPicPr>
            <p:cNvPr id="262" name="Google Shape;262;p38"/>
            <p:cNvPicPr preferRelativeResize="0"/>
            <p:nvPr/>
          </p:nvPicPr>
          <p:blipFill rotWithShape="1">
            <a:blip r:embed="rId6">
              <a:alphaModFix/>
            </a:blip>
            <a:srcRect b="0" l="0" r="0" t="0"/>
            <a:stretch/>
          </p:blipFill>
          <p:spPr>
            <a:xfrm>
              <a:off x="1792302" y="2505075"/>
              <a:ext cx="710100" cy="7101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nvSpPr>
        <p:spPr>
          <a:xfrm>
            <a:off x="1037000" y="1777300"/>
            <a:ext cx="5617500" cy="3213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Volvamos a nuestro ejemplo de la clase anterior, donde tenemos nuestra tabla </a:t>
            </a:r>
            <a:r>
              <a:rPr b="1" lang="es-419" sz="1900">
                <a:solidFill>
                  <a:schemeClr val="dk1"/>
                </a:solidFill>
                <a:latin typeface="Consolas"/>
                <a:ea typeface="Consolas"/>
                <a:cs typeface="Consolas"/>
                <a:sym typeface="Consolas"/>
              </a:rPr>
              <a:t>PAY</a:t>
            </a:r>
            <a:r>
              <a:rPr b="0" i="0" lang="es-419" sz="1900" u="none" cap="none" strike="noStrike">
                <a:solidFill>
                  <a:schemeClr val="dk1"/>
                </a:solidFill>
                <a:latin typeface="Helvetica Neue Light"/>
                <a:ea typeface="Helvetica Neue Light"/>
                <a:cs typeface="Helvetica Neue Light"/>
                <a:sym typeface="Helvetica Neue Light"/>
              </a:rPr>
              <a:t>, que debió estar relacionada con las tablas </a:t>
            </a:r>
            <a:r>
              <a:rPr b="1" lang="es-419" sz="1900">
                <a:solidFill>
                  <a:schemeClr val="dk1"/>
                </a:solidFill>
                <a:latin typeface="Consolas"/>
                <a:ea typeface="Consolas"/>
                <a:cs typeface="Consolas"/>
                <a:sym typeface="Consolas"/>
              </a:rPr>
              <a:t>GAME </a:t>
            </a:r>
            <a:r>
              <a:rPr lang="es-419" sz="1900">
                <a:solidFill>
                  <a:schemeClr val="dk1"/>
                </a:solidFill>
                <a:latin typeface="Consolas"/>
                <a:ea typeface="Consolas"/>
                <a:cs typeface="Consolas"/>
                <a:sym typeface="Consolas"/>
              </a:rPr>
              <a:t>y </a:t>
            </a:r>
            <a:r>
              <a:rPr b="1" lang="es-419" sz="1900">
                <a:solidFill>
                  <a:schemeClr val="dk1"/>
                </a:solidFill>
                <a:latin typeface="Consolas"/>
                <a:ea typeface="Consolas"/>
                <a:cs typeface="Consolas"/>
                <a:sym typeface="Consolas"/>
              </a:rPr>
              <a:t>SYSTEM_USER</a:t>
            </a:r>
            <a:r>
              <a:rPr b="0" i="0" lang="es-419" sz="1900" u="none" cap="none" strike="noStrike">
                <a:solidFill>
                  <a:schemeClr val="dk1"/>
                </a:solidFill>
                <a:latin typeface="Helvetica Neue Light"/>
                <a:ea typeface="Helvetica Neue Light"/>
                <a:cs typeface="Helvetica Neue Light"/>
                <a:sym typeface="Helvetica Neue Light"/>
              </a:rPr>
              <a:t>. Insertamos registros en </a:t>
            </a:r>
            <a:r>
              <a:rPr b="1" lang="es-419" sz="1900">
                <a:solidFill>
                  <a:schemeClr val="dk1"/>
                </a:solidFill>
                <a:latin typeface="Consolas"/>
                <a:ea typeface="Consolas"/>
                <a:cs typeface="Consolas"/>
                <a:sym typeface="Consolas"/>
              </a:rPr>
              <a:t>PAY</a:t>
            </a:r>
            <a:r>
              <a:rPr b="0" i="0" lang="es-419" sz="1900" u="none" cap="none" strike="noStrike">
                <a:solidFill>
                  <a:schemeClr val="dk1"/>
                </a:solidFill>
                <a:latin typeface="Helvetica Neue Light"/>
                <a:ea typeface="Helvetica Neue Light"/>
                <a:cs typeface="Helvetica Neue Light"/>
                <a:sym typeface="Helvetica Neue Light"/>
              </a:rPr>
              <a:t>, desatendiendo la integridad de las otras tablas.</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268" name="Google Shape;268;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9" name="Google Shape;269;p39"/>
          <p:cNvSpPr txBox="1"/>
          <p:nvPr/>
        </p:nvSpPr>
        <p:spPr>
          <a:xfrm>
            <a:off x="1095975" y="509225"/>
            <a:ext cx="6897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1" lang="es-419" sz="3500">
                <a:solidFill>
                  <a:schemeClr val="dk1"/>
                </a:solidFill>
                <a:latin typeface="Anton"/>
                <a:ea typeface="Anton"/>
                <a:cs typeface="Anton"/>
                <a:sym typeface="Anton"/>
              </a:rPr>
              <a:t>I</a:t>
            </a:r>
            <a:r>
              <a:rPr b="0" i="1" lang="es-419" sz="3500" u="none" cap="none" strike="noStrike">
                <a:solidFill>
                  <a:schemeClr val="dk1"/>
                </a:solidFill>
                <a:latin typeface="Anton"/>
                <a:ea typeface="Anton"/>
                <a:cs typeface="Anton"/>
                <a:sym typeface="Anton"/>
              </a:rPr>
              <a:t>NSERT + SUBCONSULTA</a:t>
            </a:r>
            <a:r>
              <a:rPr i="1" lang="es-419" sz="3500">
                <a:solidFill>
                  <a:schemeClr val="dk1"/>
                </a:solidFill>
                <a:latin typeface="Anton"/>
                <a:ea typeface="Anton"/>
                <a:cs typeface="Anton"/>
                <a:sym typeface="Anton"/>
              </a:rPr>
              <a:t>: Ejemplo</a:t>
            </a:r>
            <a:endParaRPr b="0" i="0" sz="3500" u="none" cap="none" strike="noStrike">
              <a:solidFill>
                <a:schemeClr val="dk1"/>
              </a:solidFill>
              <a:latin typeface="Anton"/>
              <a:ea typeface="Anton"/>
              <a:cs typeface="Anton"/>
              <a:sym typeface="Anton"/>
            </a:endParaRPr>
          </a:p>
        </p:txBody>
      </p:sp>
      <p:grpSp>
        <p:nvGrpSpPr>
          <p:cNvPr id="270" name="Google Shape;270;p39"/>
          <p:cNvGrpSpPr/>
          <p:nvPr/>
        </p:nvGrpSpPr>
        <p:grpSpPr>
          <a:xfrm>
            <a:off x="7401999" y="2311546"/>
            <a:ext cx="1352443" cy="1255842"/>
            <a:chOff x="371900" y="1123500"/>
            <a:chExt cx="2130502" cy="2091675"/>
          </a:xfrm>
        </p:grpSpPr>
        <p:grpSp>
          <p:nvGrpSpPr>
            <p:cNvPr id="271" name="Google Shape;271;p39"/>
            <p:cNvGrpSpPr/>
            <p:nvPr/>
          </p:nvGrpSpPr>
          <p:grpSpPr>
            <a:xfrm>
              <a:off x="371900" y="1123500"/>
              <a:ext cx="1857847" cy="1822072"/>
              <a:chOff x="371900" y="1123500"/>
              <a:chExt cx="1857847" cy="1822072"/>
            </a:xfrm>
          </p:grpSpPr>
          <p:pic>
            <p:nvPicPr>
              <p:cNvPr id="272" name="Google Shape;272;p39"/>
              <p:cNvPicPr preferRelativeResize="0"/>
              <p:nvPr/>
            </p:nvPicPr>
            <p:blipFill rotWithShape="1">
              <a:blip r:embed="rId4">
                <a:alphaModFix/>
              </a:blip>
              <a:srcRect b="0" l="0" r="0" t="0"/>
              <a:stretch/>
            </p:blipFill>
            <p:spPr>
              <a:xfrm>
                <a:off x="371900" y="1123500"/>
                <a:ext cx="1758500" cy="1758500"/>
              </a:xfrm>
              <a:prstGeom prst="rect">
                <a:avLst/>
              </a:prstGeom>
              <a:noFill/>
              <a:ln>
                <a:noFill/>
              </a:ln>
            </p:spPr>
          </p:pic>
          <p:pic>
            <p:nvPicPr>
              <p:cNvPr id="273" name="Google Shape;273;p39"/>
              <p:cNvPicPr preferRelativeResize="0"/>
              <p:nvPr/>
            </p:nvPicPr>
            <p:blipFill rotWithShape="1">
              <a:blip r:embed="rId5">
                <a:alphaModFix/>
              </a:blip>
              <a:srcRect b="0" l="0" r="0" t="0"/>
              <a:stretch/>
            </p:blipFill>
            <p:spPr>
              <a:xfrm>
                <a:off x="1260072" y="1975896"/>
                <a:ext cx="969676" cy="969676"/>
              </a:xfrm>
              <a:prstGeom prst="rect">
                <a:avLst/>
              </a:prstGeom>
              <a:noFill/>
              <a:ln>
                <a:noFill/>
              </a:ln>
            </p:spPr>
          </p:pic>
        </p:grpSp>
        <p:pic>
          <p:nvPicPr>
            <p:cNvPr id="274" name="Google Shape;274;p39"/>
            <p:cNvPicPr preferRelativeResize="0"/>
            <p:nvPr/>
          </p:nvPicPr>
          <p:blipFill rotWithShape="1">
            <a:blip r:embed="rId6">
              <a:alphaModFix/>
            </a:blip>
            <a:srcRect b="0" l="0" r="0" t="0"/>
            <a:stretch/>
          </p:blipFill>
          <p:spPr>
            <a:xfrm>
              <a:off x="1792302" y="2505075"/>
              <a:ext cx="710100" cy="7101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p:nvPr/>
        </p:nvSpPr>
        <p:spPr>
          <a:xfrm>
            <a:off x="4196025" y="50"/>
            <a:ext cx="4947900" cy="51435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0"/>
          <p:cNvSpPr txBox="1"/>
          <p:nvPr/>
        </p:nvSpPr>
        <p:spPr>
          <a:xfrm>
            <a:off x="368025" y="1849050"/>
            <a:ext cx="3828000" cy="235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lang="es-419" sz="1900">
                <a:solidFill>
                  <a:schemeClr val="dk1"/>
                </a:solidFill>
                <a:latin typeface="Helvetica Neue Light"/>
                <a:ea typeface="Helvetica Neue Light"/>
                <a:cs typeface="Helvetica Neue Light"/>
                <a:sym typeface="Helvetica Neue Light"/>
              </a:rPr>
              <a:t>Habremos creado varios registros en nuestra tabla </a:t>
            </a:r>
            <a:r>
              <a:rPr b="1" lang="es-419" sz="1900">
                <a:solidFill>
                  <a:schemeClr val="dk1"/>
                </a:solidFill>
                <a:latin typeface="Consolas"/>
                <a:ea typeface="Consolas"/>
                <a:cs typeface="Consolas"/>
                <a:sym typeface="Consolas"/>
              </a:rPr>
              <a:t>NEW_CLASS.</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281" name="Google Shape;281;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2" name="Google Shape;282;p40"/>
          <p:cNvSpPr txBox="1"/>
          <p:nvPr/>
        </p:nvSpPr>
        <p:spPr>
          <a:xfrm>
            <a:off x="57225" y="368625"/>
            <a:ext cx="4245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Sintaxis de </a:t>
            </a:r>
            <a:endParaRPr b="0" i="1" sz="29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INSERT + SUBCONSULTA</a:t>
            </a:r>
            <a:endParaRPr b="0" i="0" sz="2900" u="none" cap="none" strike="noStrike">
              <a:solidFill>
                <a:schemeClr val="dk1"/>
              </a:solidFill>
              <a:latin typeface="Anton"/>
              <a:ea typeface="Anton"/>
              <a:cs typeface="Anton"/>
              <a:sym typeface="Anton"/>
            </a:endParaRPr>
          </a:p>
        </p:txBody>
      </p:sp>
      <p:sp>
        <p:nvSpPr>
          <p:cNvPr id="283" name="Google Shape;283;p40"/>
          <p:cNvSpPr txBox="1"/>
          <p:nvPr/>
        </p:nvSpPr>
        <p:spPr>
          <a:xfrm>
            <a:off x="4216575" y="771150"/>
            <a:ext cx="4906800" cy="33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300"/>
              <a:buFont typeface="Arial"/>
              <a:buNone/>
            </a:pPr>
            <a:r>
              <a:rPr lang="es-419" sz="1700">
                <a:solidFill>
                  <a:schemeClr val="accent1"/>
                </a:solidFill>
                <a:latin typeface="Consolas"/>
                <a:ea typeface="Consolas"/>
                <a:cs typeface="Consolas"/>
                <a:sym typeface="Consolas"/>
              </a:rPr>
              <a:t>INSERT INTO</a:t>
            </a:r>
            <a:r>
              <a:rPr lang="es-419" sz="1700">
                <a:solidFill>
                  <a:schemeClr val="lt1"/>
                </a:solidFill>
                <a:latin typeface="Consolas"/>
                <a:ea typeface="Consolas"/>
                <a:cs typeface="Consolas"/>
                <a:sym typeface="Consolas"/>
              </a:rPr>
              <a:t> new_class (id_level, id_class, description)</a:t>
            </a:r>
            <a:r>
              <a:rPr lang="es-419" sz="1700">
                <a:solidFill>
                  <a:schemeClr val="accent1"/>
                </a:solidFill>
                <a:latin typeface="Consolas"/>
                <a:ea typeface="Consolas"/>
                <a:cs typeface="Consolas"/>
                <a:sym typeface="Consolas"/>
              </a:rPr>
              <a:t> VALUES </a:t>
            </a:r>
            <a:endParaRPr sz="1700">
              <a:solidFill>
                <a:schemeClr val="accent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a:t>
            </a:r>
            <a:r>
              <a:rPr lang="es-419" sz="1700">
                <a:solidFill>
                  <a:schemeClr val="lt1"/>
                </a:solidFill>
                <a:latin typeface="Consolas"/>
                <a:ea typeface="Consolas"/>
                <a:cs typeface="Consolas"/>
                <a:sym typeface="Consolas"/>
              </a:rPr>
              <a:t>17, 10, ‘Adventure Other’</a:t>
            </a:r>
            <a:r>
              <a:rPr lang="es-419" sz="1700">
                <a:solidFill>
                  <a:schemeClr val="accent1"/>
                </a:solidFill>
                <a:latin typeface="Consolas"/>
                <a:ea typeface="Consolas"/>
                <a:cs typeface="Consolas"/>
                <a:sym typeface="Consolas"/>
              </a:rPr>
              <a:t>),</a:t>
            </a:r>
            <a:endParaRPr sz="1700">
              <a:solidFill>
                <a:schemeClr val="accent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a:t>
            </a:r>
            <a:r>
              <a:rPr lang="es-419" sz="1700">
                <a:solidFill>
                  <a:schemeClr val="lt1"/>
                </a:solidFill>
                <a:latin typeface="Consolas"/>
                <a:ea typeface="Consolas"/>
                <a:cs typeface="Consolas"/>
                <a:sym typeface="Consolas"/>
              </a:rPr>
              <a:t>15, 1, ‘Spy Other’</a:t>
            </a:r>
            <a:r>
              <a:rPr lang="es-419" sz="1700">
                <a:solidFill>
                  <a:schemeClr val="accent1"/>
                </a:solidFill>
                <a:latin typeface="Consolas"/>
                <a:ea typeface="Consolas"/>
                <a:cs typeface="Consolas"/>
                <a:sym typeface="Consolas"/>
              </a:rPr>
              <a:t>),</a:t>
            </a:r>
            <a:endParaRPr sz="1700">
              <a:solidFill>
                <a:schemeClr val="accent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a:t>
            </a:r>
            <a:r>
              <a:rPr lang="es-419" sz="1700">
                <a:solidFill>
                  <a:schemeClr val="lt1"/>
                </a:solidFill>
                <a:latin typeface="Consolas"/>
                <a:ea typeface="Consolas"/>
                <a:cs typeface="Consolas"/>
                <a:sym typeface="Consolas"/>
              </a:rPr>
              <a:t>17, 20, ‘British Comedy’</a:t>
            </a:r>
            <a:r>
              <a:rPr lang="es-419" sz="1700">
                <a:solidFill>
                  <a:schemeClr val="accent1"/>
                </a:solidFill>
                <a:latin typeface="Consolas"/>
                <a:ea typeface="Consolas"/>
                <a:cs typeface="Consolas"/>
                <a:sym typeface="Consolas"/>
              </a:rPr>
              <a:t>),</a:t>
            </a:r>
            <a:endParaRPr sz="1700">
              <a:solidFill>
                <a:schemeClr val="accent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a:t>
            </a:r>
            <a:r>
              <a:rPr lang="es-419" sz="1700">
                <a:solidFill>
                  <a:schemeClr val="lt1"/>
                </a:solidFill>
                <a:latin typeface="Consolas"/>
                <a:ea typeface="Consolas"/>
                <a:cs typeface="Consolas"/>
                <a:sym typeface="Consolas"/>
              </a:rPr>
              <a:t>17, 30, ‘Adventure ’</a:t>
            </a:r>
            <a:r>
              <a:rPr lang="es-419" sz="1700">
                <a:solidFill>
                  <a:schemeClr val="accent1"/>
                </a:solidFill>
                <a:latin typeface="Consolas"/>
                <a:ea typeface="Consolas"/>
                <a:cs typeface="Consolas"/>
                <a:sym typeface="Consolas"/>
              </a:rPr>
              <a:t>),</a:t>
            </a:r>
            <a:endParaRPr sz="1700">
              <a:solidFill>
                <a:schemeClr val="accent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s-419" sz="1700">
                <a:solidFill>
                  <a:schemeClr val="accent1"/>
                </a:solidFill>
                <a:latin typeface="Consolas"/>
                <a:ea typeface="Consolas"/>
                <a:cs typeface="Consolas"/>
                <a:sym typeface="Consolas"/>
              </a:rPr>
              <a:t>(</a:t>
            </a:r>
            <a:r>
              <a:rPr lang="es-419" sz="1700">
                <a:solidFill>
                  <a:schemeClr val="lt1"/>
                </a:solidFill>
                <a:latin typeface="Consolas"/>
                <a:ea typeface="Consolas"/>
                <a:cs typeface="Consolas"/>
                <a:sym typeface="Consolas"/>
              </a:rPr>
              <a:t>14, 1, ‘’</a:t>
            </a:r>
            <a:r>
              <a:rPr lang="es-419" sz="1700">
                <a:solidFill>
                  <a:schemeClr val="accent1"/>
                </a:solidFill>
                <a:latin typeface="Consolas"/>
                <a:ea typeface="Consolas"/>
                <a:cs typeface="Consolas"/>
                <a:sym typeface="Consolas"/>
              </a:rPr>
              <a:t>),</a:t>
            </a:r>
            <a:endParaRPr sz="1700">
              <a:solidFill>
                <a:schemeClr val="accent1"/>
              </a:solidFill>
              <a:latin typeface="Consolas"/>
              <a:ea typeface="Consolas"/>
              <a:cs typeface="Consolas"/>
              <a:sym typeface="Consolas"/>
            </a:endParaRPr>
          </a:p>
          <a:p>
            <a:pPr indent="0" lvl="0" marL="0" rtl="0" algn="l">
              <a:lnSpc>
                <a:spcPct val="115000"/>
              </a:lnSpc>
              <a:spcBef>
                <a:spcPts val="1000"/>
              </a:spcBef>
              <a:spcAft>
                <a:spcPts val="1000"/>
              </a:spcAft>
              <a:buClr>
                <a:schemeClr val="dk1"/>
              </a:buClr>
              <a:buSzPts val="1100"/>
              <a:buFont typeface="Arial"/>
              <a:buNone/>
            </a:pPr>
            <a:r>
              <a:rPr lang="es-419" sz="1700">
                <a:solidFill>
                  <a:schemeClr val="accent1"/>
                </a:solidFill>
                <a:latin typeface="Consolas"/>
                <a:ea typeface="Consolas"/>
                <a:cs typeface="Consolas"/>
                <a:sym typeface="Consolas"/>
              </a:rPr>
              <a:t>(</a:t>
            </a:r>
            <a:r>
              <a:rPr lang="es-419" sz="1700">
                <a:solidFill>
                  <a:schemeClr val="lt1"/>
                </a:solidFill>
                <a:latin typeface="Consolas"/>
                <a:ea typeface="Consolas"/>
                <a:cs typeface="Consolas"/>
                <a:sym typeface="Consolas"/>
              </a:rPr>
              <a:t>18, 1, ‘’</a:t>
            </a:r>
            <a:r>
              <a:rPr lang="es-419" sz="1700">
                <a:solidFill>
                  <a:schemeClr val="accent1"/>
                </a:solidFill>
                <a:latin typeface="Consolas"/>
                <a:ea typeface="Consolas"/>
                <a:cs typeface="Consolas"/>
                <a:sym typeface="Consolas"/>
              </a:rPr>
              <a:t>);</a:t>
            </a:r>
            <a:endParaRPr sz="1700">
              <a:solidFill>
                <a:schemeClr val="accent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p:nvPr/>
        </p:nvSpPr>
        <p:spPr>
          <a:xfrm>
            <a:off x="3585675" y="50"/>
            <a:ext cx="5558400" cy="51435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1"/>
          <p:cNvSpPr txBox="1"/>
          <p:nvPr/>
        </p:nvSpPr>
        <p:spPr>
          <a:xfrm>
            <a:off x="272350" y="1706350"/>
            <a:ext cx="3132900" cy="2818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lang="es-419" sz="1900">
                <a:solidFill>
                  <a:schemeClr val="dk1"/>
                </a:solidFill>
                <a:latin typeface="Helvetica Neue Light"/>
                <a:ea typeface="Helvetica Neue Light"/>
                <a:cs typeface="Helvetica Neue Light"/>
                <a:sym typeface="Helvetica Neue Light"/>
              </a:rPr>
              <a:t>.. vamos a buscar los id_level que agregamos que no están en la tabla </a:t>
            </a:r>
            <a:r>
              <a:rPr b="1" lang="es-419" sz="1900">
                <a:solidFill>
                  <a:schemeClr val="dk1"/>
                </a:solidFill>
                <a:latin typeface="Consolas"/>
                <a:ea typeface="Consolas"/>
                <a:cs typeface="Consolas"/>
                <a:sym typeface="Consolas"/>
              </a:rPr>
              <a:t>LEVEL_GAME</a:t>
            </a:r>
            <a:r>
              <a:rPr lang="es-419" sz="1900">
                <a:solidFill>
                  <a:schemeClr val="dk1"/>
                </a:solidFill>
                <a:latin typeface="Helvetica Neue Light"/>
                <a:ea typeface="Helvetica Neue Light"/>
                <a:cs typeface="Helvetica Neue Light"/>
                <a:sym typeface="Helvetica Neue Light"/>
              </a:rPr>
              <a:t> para insertarlos en nuestra nueva tabla </a:t>
            </a:r>
            <a:r>
              <a:rPr b="1" lang="es-419" sz="1900">
                <a:solidFill>
                  <a:schemeClr val="dk1"/>
                </a:solidFill>
                <a:latin typeface="Consolas"/>
                <a:ea typeface="Consolas"/>
                <a:cs typeface="Consolas"/>
                <a:sym typeface="Consolas"/>
              </a:rPr>
              <a:t>NEW_LEVEL_GAME.</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290" name="Google Shape;290;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1" name="Google Shape;291;p41"/>
          <p:cNvSpPr txBox="1"/>
          <p:nvPr/>
        </p:nvSpPr>
        <p:spPr>
          <a:xfrm>
            <a:off x="3719650" y="123200"/>
            <a:ext cx="5424300" cy="51360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1000"/>
              </a:spcBef>
              <a:spcAft>
                <a:spcPts val="0"/>
              </a:spcAft>
              <a:buClr>
                <a:srgbClr val="000000"/>
              </a:buClr>
              <a:buSzPts val="1700"/>
              <a:buFont typeface="Arial"/>
              <a:buNone/>
            </a:pPr>
            <a:r>
              <a:rPr lang="es-419" sz="1500">
                <a:solidFill>
                  <a:srgbClr val="5B9BD5"/>
                </a:solidFill>
                <a:latin typeface="Consolas"/>
                <a:ea typeface="Consolas"/>
                <a:cs typeface="Consolas"/>
                <a:sym typeface="Consolas"/>
              </a:rPr>
              <a:t>INSERT INTO</a:t>
            </a:r>
            <a:r>
              <a:rPr lang="es-419" sz="1500">
                <a:solidFill>
                  <a:srgbClr val="FFFFFF"/>
                </a:solidFill>
                <a:latin typeface="Consolas"/>
                <a:ea typeface="Consolas"/>
                <a:cs typeface="Consolas"/>
                <a:sym typeface="Consolas"/>
              </a:rPr>
              <a:t> new_level_game (id_level, description)  </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rgbClr val="000000"/>
              </a:buClr>
              <a:buSzPts val="1700"/>
              <a:buFont typeface="Arial"/>
              <a:buNone/>
            </a:pPr>
            <a:r>
              <a:rPr lang="es-419" sz="1500">
                <a:solidFill>
                  <a:srgbClr val="FFFFFF"/>
                </a:solidFill>
                <a:latin typeface="Consolas"/>
                <a:ea typeface="Consolas"/>
                <a:cs typeface="Consolas"/>
                <a:sym typeface="Consolas"/>
              </a:rPr>
              <a:t>(</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rgbClr val="000000"/>
              </a:buClr>
              <a:buSzPts val="1700"/>
              <a:buFont typeface="Arial"/>
              <a:buNone/>
            </a:pPr>
            <a:r>
              <a:rPr lang="es-419" sz="1500">
                <a:solidFill>
                  <a:srgbClr val="5B9BD5"/>
                </a:solidFill>
                <a:latin typeface="Consolas"/>
                <a:ea typeface="Consolas"/>
                <a:cs typeface="Consolas"/>
                <a:sym typeface="Consolas"/>
              </a:rPr>
              <a:t>SELECT DISTINCT</a:t>
            </a:r>
            <a:r>
              <a:rPr lang="es-419" sz="1500">
                <a:solidFill>
                  <a:srgbClr val="FFFFFF"/>
                </a:solidFill>
                <a:latin typeface="Consolas"/>
                <a:ea typeface="Consolas"/>
                <a:cs typeface="Consolas"/>
                <a:sym typeface="Consolas"/>
              </a:rPr>
              <a:t> id_level, 'New level' </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rgbClr val="000000"/>
              </a:buClr>
              <a:buSzPts val="1700"/>
              <a:buFont typeface="Arial"/>
              <a:buNone/>
            </a:pPr>
            <a:r>
              <a:rPr lang="es-419" sz="1500">
                <a:solidFill>
                  <a:srgbClr val="5B9BD5"/>
                </a:solidFill>
                <a:latin typeface="Consolas"/>
                <a:ea typeface="Consolas"/>
                <a:cs typeface="Consolas"/>
                <a:sym typeface="Consolas"/>
              </a:rPr>
              <a:t>FROM</a:t>
            </a:r>
            <a:r>
              <a:rPr lang="es-419" sz="1500">
                <a:solidFill>
                  <a:srgbClr val="FFFFFF"/>
                </a:solidFill>
                <a:latin typeface="Consolas"/>
                <a:ea typeface="Consolas"/>
                <a:cs typeface="Consolas"/>
                <a:sym typeface="Consolas"/>
              </a:rPr>
              <a:t> new_class </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rgbClr val="000000"/>
              </a:buClr>
              <a:buSzPts val="1700"/>
              <a:buFont typeface="Arial"/>
              <a:buNone/>
            </a:pPr>
            <a:r>
              <a:rPr lang="es-419" sz="1500">
                <a:solidFill>
                  <a:srgbClr val="5B9BD5"/>
                </a:solidFill>
                <a:latin typeface="Consolas"/>
                <a:ea typeface="Consolas"/>
                <a:cs typeface="Consolas"/>
                <a:sym typeface="Consolas"/>
              </a:rPr>
              <a:t>WHERE</a:t>
            </a:r>
            <a:r>
              <a:rPr lang="es-419" sz="1500">
                <a:solidFill>
                  <a:srgbClr val="FFFFFF"/>
                </a:solidFill>
                <a:latin typeface="Consolas"/>
                <a:ea typeface="Consolas"/>
                <a:cs typeface="Consolas"/>
                <a:sym typeface="Consolas"/>
              </a:rPr>
              <a:t> id_level</a:t>
            </a:r>
            <a:r>
              <a:rPr lang="es-419" sz="1500">
                <a:solidFill>
                  <a:srgbClr val="5B9BD5"/>
                </a:solidFill>
                <a:latin typeface="Consolas"/>
                <a:ea typeface="Consolas"/>
                <a:cs typeface="Consolas"/>
                <a:sym typeface="Consolas"/>
              </a:rPr>
              <a:t> NOT</a:t>
            </a:r>
            <a:r>
              <a:rPr lang="es-419" sz="1500">
                <a:solidFill>
                  <a:srgbClr val="FFFFFF"/>
                </a:solidFill>
                <a:latin typeface="Consolas"/>
                <a:ea typeface="Consolas"/>
                <a:cs typeface="Consolas"/>
                <a:sym typeface="Consolas"/>
              </a:rPr>
              <a:t> </a:t>
            </a:r>
            <a:r>
              <a:rPr lang="es-419" sz="1500">
                <a:solidFill>
                  <a:srgbClr val="5B9BD5"/>
                </a:solidFill>
                <a:latin typeface="Consolas"/>
                <a:ea typeface="Consolas"/>
                <a:cs typeface="Consolas"/>
                <a:sym typeface="Consolas"/>
              </a:rPr>
              <a:t>IN</a:t>
            </a:r>
            <a:r>
              <a:rPr lang="es-419" sz="1500">
                <a:solidFill>
                  <a:srgbClr val="FFFFFF"/>
                </a:solidFill>
                <a:latin typeface="Consolas"/>
                <a:ea typeface="Consolas"/>
                <a:cs typeface="Consolas"/>
                <a:sym typeface="Consolas"/>
              </a:rPr>
              <a:t> (</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rgbClr val="000000"/>
              </a:buClr>
              <a:buSzPts val="1700"/>
              <a:buFont typeface="Arial"/>
              <a:buNone/>
            </a:pPr>
            <a:r>
              <a:rPr lang="es-419" sz="1500">
                <a:solidFill>
                  <a:srgbClr val="FFFFFF"/>
                </a:solidFill>
                <a:latin typeface="Consolas"/>
                <a:ea typeface="Consolas"/>
                <a:cs typeface="Consolas"/>
                <a:sym typeface="Consolas"/>
              </a:rPr>
              <a:t>                   </a:t>
            </a:r>
            <a:r>
              <a:rPr lang="es-419" sz="1500">
                <a:solidFill>
                  <a:srgbClr val="5B9BD5"/>
                </a:solidFill>
                <a:latin typeface="Consolas"/>
                <a:ea typeface="Consolas"/>
                <a:cs typeface="Consolas"/>
                <a:sym typeface="Consolas"/>
              </a:rPr>
              <a:t>SELECT</a:t>
            </a:r>
            <a:r>
              <a:rPr lang="es-419" sz="1500">
                <a:solidFill>
                  <a:srgbClr val="FFFFFF"/>
                </a:solidFill>
                <a:latin typeface="Consolas"/>
                <a:ea typeface="Consolas"/>
                <a:cs typeface="Consolas"/>
                <a:sym typeface="Consolas"/>
              </a:rPr>
              <a:t> id_level </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rgbClr val="000000"/>
              </a:buClr>
              <a:buSzPts val="1700"/>
              <a:buFont typeface="Arial"/>
              <a:buNone/>
            </a:pPr>
            <a:r>
              <a:rPr lang="es-419" sz="1500">
                <a:solidFill>
                  <a:srgbClr val="FFFFFF"/>
                </a:solidFill>
                <a:latin typeface="Consolas"/>
                <a:ea typeface="Consolas"/>
                <a:cs typeface="Consolas"/>
                <a:sym typeface="Consolas"/>
              </a:rPr>
              <a:t>				  </a:t>
            </a:r>
            <a:r>
              <a:rPr lang="es-419" sz="1500">
                <a:solidFill>
                  <a:srgbClr val="5B9BD5"/>
                </a:solidFill>
                <a:latin typeface="Consolas"/>
                <a:ea typeface="Consolas"/>
                <a:cs typeface="Consolas"/>
                <a:sym typeface="Consolas"/>
              </a:rPr>
              <a:t>FROM</a:t>
            </a:r>
            <a:r>
              <a:rPr lang="es-419" sz="1500">
                <a:solidFill>
                  <a:srgbClr val="FFFFFF"/>
                </a:solidFill>
                <a:latin typeface="Consolas"/>
                <a:ea typeface="Consolas"/>
                <a:cs typeface="Consolas"/>
                <a:sym typeface="Consolas"/>
              </a:rPr>
              <a:t> level_game)</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0"/>
              </a:spcAft>
              <a:buClr>
                <a:schemeClr val="dk1"/>
              </a:buClr>
              <a:buSzPts val="1100"/>
              <a:buFont typeface="Arial"/>
              <a:buNone/>
            </a:pPr>
            <a:r>
              <a:rPr lang="es-419" sz="1500">
                <a:solidFill>
                  <a:srgbClr val="FFFFFF"/>
                </a:solidFill>
                <a:latin typeface="Consolas"/>
                <a:ea typeface="Consolas"/>
                <a:cs typeface="Consolas"/>
                <a:sym typeface="Consolas"/>
              </a:rPr>
              <a:t>);</a:t>
            </a:r>
            <a:endParaRPr sz="1500">
              <a:solidFill>
                <a:srgbClr val="FFFFFF"/>
              </a:solidFill>
              <a:latin typeface="Consolas"/>
              <a:ea typeface="Consolas"/>
              <a:cs typeface="Consolas"/>
              <a:sym typeface="Consolas"/>
            </a:endParaRPr>
          </a:p>
          <a:p>
            <a:pPr indent="0" lvl="0" marL="0" marR="0" rtl="0" algn="l">
              <a:lnSpc>
                <a:spcPct val="200000"/>
              </a:lnSpc>
              <a:spcBef>
                <a:spcPts val="1000"/>
              </a:spcBef>
              <a:spcAft>
                <a:spcPts val="1000"/>
              </a:spcAft>
              <a:buClr>
                <a:srgbClr val="000000"/>
              </a:buClr>
              <a:buSzPts val="1700"/>
              <a:buFont typeface="Arial"/>
              <a:buNone/>
            </a:pPr>
            <a:r>
              <a:t/>
            </a:r>
            <a:endParaRPr sz="1500">
              <a:solidFill>
                <a:srgbClr val="FFFFFF"/>
              </a:solidFill>
              <a:latin typeface="Consolas"/>
              <a:ea typeface="Consolas"/>
              <a:cs typeface="Consolas"/>
              <a:sym typeface="Consolas"/>
            </a:endParaRPr>
          </a:p>
        </p:txBody>
      </p:sp>
      <p:sp>
        <p:nvSpPr>
          <p:cNvPr id="292" name="Google Shape;292;p41"/>
          <p:cNvSpPr txBox="1"/>
          <p:nvPr/>
        </p:nvSpPr>
        <p:spPr>
          <a:xfrm>
            <a:off x="-283850" y="331600"/>
            <a:ext cx="4245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Sintaxis de </a:t>
            </a:r>
            <a:endParaRPr b="0" i="1" sz="29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INSERT + SUBCONSULTA</a:t>
            </a:r>
            <a:endParaRPr b="0" i="0" sz="2900" u="none" cap="none" strike="noStrike">
              <a:solidFill>
                <a:schemeClr val="dk1"/>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42"/>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Llevemos el anterior ejemplo a un script de Mysql Workbench.</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298" name="Google Shape;298;p42"/>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404876" y="333475"/>
            <a:ext cx="6565200" cy="3897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s-419" sz="3700">
                <a:solidFill>
                  <a:schemeClr val="lt1"/>
                </a:solidFill>
                <a:latin typeface="Anton"/>
                <a:ea typeface="Anton"/>
                <a:cs typeface="Anton"/>
                <a:sym typeface="Anton"/>
              </a:rPr>
              <a:t>No se olviden del </a:t>
            </a:r>
            <a:r>
              <a:rPr i="1" lang="es-419" sz="3500">
                <a:solidFill>
                  <a:schemeClr val="accent6"/>
                </a:solidFill>
                <a:latin typeface="Anton"/>
                <a:ea typeface="Anton"/>
                <a:cs typeface="Anton"/>
                <a:sym typeface="Anton"/>
              </a:rPr>
              <a:t>AFTER CLASS</a:t>
            </a:r>
            <a:endParaRPr i="1" sz="4000">
              <a:solidFill>
                <a:schemeClr val="lt1"/>
              </a:solidFill>
              <a:latin typeface="Anton"/>
              <a:ea typeface="Anton"/>
              <a:cs typeface="Anton"/>
              <a:sym typeface="Anton"/>
            </a:endParaRPr>
          </a:p>
          <a:p>
            <a:pPr indent="0" lvl="0" marL="0" rtl="0" algn="ctr">
              <a:lnSpc>
                <a:spcPct val="90000"/>
              </a:lnSpc>
              <a:spcBef>
                <a:spcPts val="0"/>
              </a:spcBef>
              <a:spcAft>
                <a:spcPts val="0"/>
              </a:spcAft>
              <a:buNone/>
            </a:pPr>
            <a:r>
              <a:t/>
            </a:r>
            <a:endParaRPr sz="2900">
              <a:solidFill>
                <a:schemeClr val="lt1"/>
              </a:solidFill>
              <a:latin typeface="DM Sans"/>
              <a:ea typeface="DM Sans"/>
              <a:cs typeface="DM Sans"/>
              <a:sym typeface="DM Sans"/>
            </a:endParaRPr>
          </a:p>
          <a:p>
            <a:pPr indent="0" lvl="0" marL="0" rtl="0" algn="ctr">
              <a:lnSpc>
                <a:spcPct val="90000"/>
              </a:lnSpc>
              <a:spcBef>
                <a:spcPts val="0"/>
              </a:spcBef>
              <a:spcAft>
                <a:spcPts val="0"/>
              </a:spcAft>
              <a:buNone/>
            </a:pPr>
            <a:r>
              <a:t/>
            </a:r>
            <a:endParaRPr sz="2900">
              <a:solidFill>
                <a:schemeClr val="lt1"/>
              </a:solidFill>
              <a:latin typeface="DM Sans"/>
              <a:ea typeface="DM Sans"/>
              <a:cs typeface="DM Sans"/>
              <a:sym typeface="DM Sans"/>
            </a:endParaRPr>
          </a:p>
          <a:p>
            <a:pPr indent="0" lvl="0" marL="0" rtl="0" algn="ctr">
              <a:lnSpc>
                <a:spcPct val="90000"/>
              </a:lnSpc>
              <a:spcBef>
                <a:spcPts val="0"/>
              </a:spcBef>
              <a:spcAft>
                <a:spcPts val="0"/>
              </a:spcAft>
              <a:buNone/>
            </a:pPr>
            <a:r>
              <a:rPr lang="es-419" sz="2900">
                <a:solidFill>
                  <a:schemeClr val="lt1"/>
                </a:solidFill>
                <a:latin typeface="DM Sans"/>
                <a:ea typeface="DM Sans"/>
                <a:cs typeface="DM Sans"/>
                <a:sym typeface="DM Sans"/>
              </a:rPr>
              <a:t>Martes 21 a las 21 hs (ARG)</a:t>
            </a:r>
            <a:endParaRPr sz="2900">
              <a:solidFill>
                <a:schemeClr val="lt1"/>
              </a:solidFill>
              <a:latin typeface="DM Sans"/>
              <a:ea typeface="DM Sans"/>
              <a:cs typeface="DM Sans"/>
              <a:sym typeface="DM Sans"/>
            </a:endParaRPr>
          </a:p>
          <a:p>
            <a:pPr indent="0" lvl="0" marL="0" rtl="0" algn="ctr">
              <a:lnSpc>
                <a:spcPct val="90000"/>
              </a:lnSpc>
              <a:spcBef>
                <a:spcPts val="0"/>
              </a:spcBef>
              <a:spcAft>
                <a:spcPts val="0"/>
              </a:spcAft>
              <a:buNone/>
            </a:pPr>
            <a:r>
              <a:t/>
            </a:r>
            <a:endParaRPr sz="2900">
              <a:solidFill>
                <a:schemeClr val="lt1"/>
              </a:solidFill>
              <a:latin typeface="DM Sans"/>
              <a:ea typeface="DM Sans"/>
              <a:cs typeface="DM Sans"/>
              <a:sym typeface="DM Sans"/>
            </a:endParaRPr>
          </a:p>
          <a:p>
            <a:pPr indent="0" lvl="0" marL="0" rtl="0" algn="l">
              <a:lnSpc>
                <a:spcPct val="90000"/>
              </a:lnSpc>
              <a:spcBef>
                <a:spcPts val="0"/>
              </a:spcBef>
              <a:spcAft>
                <a:spcPts val="0"/>
              </a:spcAft>
              <a:buNone/>
            </a:pPr>
            <a:r>
              <a:rPr lang="es-419" sz="3000">
                <a:solidFill>
                  <a:schemeClr val="lt1"/>
                </a:solidFill>
                <a:latin typeface="DM Sans"/>
                <a:ea typeface="DM Sans"/>
                <a:cs typeface="DM Sans"/>
                <a:sym typeface="DM Sans"/>
              </a:rPr>
              <a:t>Objetivos:</a:t>
            </a:r>
            <a:endParaRPr sz="3000">
              <a:solidFill>
                <a:schemeClr val="lt1"/>
              </a:solidFill>
              <a:latin typeface="DM Sans"/>
              <a:ea typeface="DM Sans"/>
              <a:cs typeface="DM Sans"/>
              <a:sym typeface="DM Sans"/>
            </a:endParaRPr>
          </a:p>
          <a:p>
            <a:pPr indent="0" lvl="0" marL="0" rtl="0" algn="l">
              <a:lnSpc>
                <a:spcPct val="90000"/>
              </a:lnSpc>
              <a:spcBef>
                <a:spcPts val="0"/>
              </a:spcBef>
              <a:spcAft>
                <a:spcPts val="0"/>
              </a:spcAft>
              <a:buNone/>
            </a:pPr>
            <a:r>
              <a:t/>
            </a:r>
            <a:endParaRPr sz="1700">
              <a:solidFill>
                <a:schemeClr val="lt1"/>
              </a:solidFill>
              <a:latin typeface="DM Sans"/>
              <a:ea typeface="DM Sans"/>
              <a:cs typeface="DM Sans"/>
              <a:sym typeface="DM Sans"/>
            </a:endParaRPr>
          </a:p>
          <a:p>
            <a:pPr indent="-336550" lvl="0" marL="457200" rtl="0" algn="l">
              <a:lnSpc>
                <a:spcPct val="90000"/>
              </a:lnSpc>
              <a:spcBef>
                <a:spcPts val="0"/>
              </a:spcBef>
              <a:spcAft>
                <a:spcPts val="0"/>
              </a:spcAft>
              <a:buClr>
                <a:schemeClr val="lt1"/>
              </a:buClr>
              <a:buSzPts val="1700"/>
              <a:buFont typeface="DM Sans"/>
              <a:buChar char="●"/>
            </a:pPr>
            <a:r>
              <a:rPr lang="es-419" sz="1700">
                <a:solidFill>
                  <a:schemeClr val="lt1"/>
                </a:solidFill>
                <a:latin typeface="DM Sans"/>
                <a:ea typeface="DM Sans"/>
                <a:cs typeface="DM Sans"/>
                <a:sym typeface="DM Sans"/>
              </a:rPr>
              <a:t>Ver sus dudas sobre teoría o práctica</a:t>
            </a:r>
            <a:endParaRPr sz="1700">
              <a:solidFill>
                <a:schemeClr val="lt1"/>
              </a:solidFill>
              <a:latin typeface="DM Sans"/>
              <a:ea typeface="DM Sans"/>
              <a:cs typeface="DM Sans"/>
              <a:sym typeface="DM Sans"/>
            </a:endParaRPr>
          </a:p>
          <a:p>
            <a:pPr indent="-336550" lvl="0" marL="457200" rtl="0" algn="l">
              <a:lnSpc>
                <a:spcPct val="90000"/>
              </a:lnSpc>
              <a:spcBef>
                <a:spcPts val="0"/>
              </a:spcBef>
              <a:spcAft>
                <a:spcPts val="0"/>
              </a:spcAft>
              <a:buClr>
                <a:schemeClr val="lt1"/>
              </a:buClr>
              <a:buSzPts val="1700"/>
              <a:buFont typeface="DM Sans"/>
              <a:buChar char="●"/>
            </a:pPr>
            <a:r>
              <a:rPr lang="es-419" sz="1700">
                <a:solidFill>
                  <a:schemeClr val="lt1"/>
                </a:solidFill>
                <a:latin typeface="DM Sans"/>
                <a:ea typeface="DM Sans"/>
                <a:cs typeface="DM Sans"/>
                <a:sym typeface="DM Sans"/>
              </a:rPr>
              <a:t>Traer casos y problemas que tengan de la vida real para que los trabajemos</a:t>
            </a:r>
            <a:endParaRPr sz="1700">
              <a:solidFill>
                <a:schemeClr val="lt1"/>
              </a:solidFill>
              <a:latin typeface="DM Sans"/>
              <a:ea typeface="DM Sans"/>
              <a:cs typeface="DM Sans"/>
              <a:sym typeface="DM Sans"/>
            </a:endParaRPr>
          </a:p>
          <a:p>
            <a:pPr indent="-336550" lvl="0" marL="457200" rtl="0" algn="l">
              <a:lnSpc>
                <a:spcPct val="90000"/>
              </a:lnSpc>
              <a:spcBef>
                <a:spcPts val="0"/>
              </a:spcBef>
              <a:spcAft>
                <a:spcPts val="0"/>
              </a:spcAft>
              <a:buClr>
                <a:schemeClr val="lt1"/>
              </a:buClr>
              <a:buSzPts val="1700"/>
              <a:buFont typeface="DM Sans"/>
              <a:buChar char="●"/>
            </a:pPr>
            <a:r>
              <a:rPr lang="es-419" sz="1700">
                <a:solidFill>
                  <a:schemeClr val="lt1"/>
                </a:solidFill>
                <a:latin typeface="DM Sans"/>
                <a:ea typeface="DM Sans"/>
                <a:cs typeface="DM Sans"/>
                <a:sym typeface="DM Sans"/>
              </a:rPr>
              <a:t>Ver ejemplos de sus entregas y dudas</a:t>
            </a:r>
            <a:endParaRPr sz="28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nvSpPr>
        <p:spPr>
          <a:xfrm>
            <a:off x="352050" y="1641900"/>
            <a:ext cx="8402400" cy="1859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Abrimos una nueva </a:t>
            </a:r>
            <a:r>
              <a:rPr b="0" i="1" lang="es-419" sz="1900" u="none" cap="none" strike="noStrike">
                <a:solidFill>
                  <a:schemeClr val="dk1"/>
                </a:solidFill>
                <a:latin typeface="Helvetica Neue Light"/>
                <a:ea typeface="Helvetica Neue Light"/>
                <a:cs typeface="Helvetica Neue Light"/>
                <a:sym typeface="Helvetica Neue Light"/>
              </a:rPr>
              <a:t>pestaña de</a:t>
            </a:r>
            <a:r>
              <a:rPr b="0" i="0" lang="es-419" sz="1900" u="none" cap="none" strike="noStrike">
                <a:solidFill>
                  <a:schemeClr val="dk1"/>
                </a:solidFill>
                <a:latin typeface="Helvetica Neue Light"/>
                <a:ea typeface="Helvetica Neue Light"/>
                <a:cs typeface="Helvetica Neue Light"/>
                <a:sym typeface="Helvetica Neue Light"/>
              </a:rPr>
              <a:t> </a:t>
            </a:r>
            <a:r>
              <a:rPr b="0" i="1" lang="es-419" sz="1900" u="none" cap="none" strike="noStrike">
                <a:solidFill>
                  <a:schemeClr val="dk1"/>
                </a:solidFill>
                <a:latin typeface="Helvetica Neue Light"/>
                <a:ea typeface="Helvetica Neue Light"/>
                <a:cs typeface="Helvetica Neue Light"/>
                <a:sym typeface="Helvetica Neue Light"/>
              </a:rPr>
              <a:t>Script</a:t>
            </a:r>
            <a:r>
              <a:rPr b="0" i="0" lang="es-419" sz="1900" u="none" cap="none" strike="noStrike">
                <a:solidFill>
                  <a:schemeClr val="dk1"/>
                </a:solidFill>
                <a:latin typeface="Helvetica Neue Light"/>
                <a:ea typeface="Helvetica Neue Light"/>
                <a:cs typeface="Helvetica Neue Light"/>
                <a:sym typeface="Helvetica Neue Light"/>
              </a:rPr>
              <a:t> y agregamos las tablas</a:t>
            </a:r>
            <a:r>
              <a:rPr lang="es-419" sz="1900">
                <a:solidFill>
                  <a:schemeClr val="dk1"/>
                </a:solidFill>
                <a:latin typeface="Helvetica Neue Light"/>
                <a:ea typeface="Helvetica Neue Light"/>
                <a:cs typeface="Helvetica Neue Light"/>
                <a:sym typeface="Helvetica Neue Light"/>
              </a:rPr>
              <a:t>, los insert y </a:t>
            </a:r>
            <a:r>
              <a:rPr b="0" i="0" lang="es-419" sz="1900" u="none" cap="none" strike="noStrike">
                <a:solidFill>
                  <a:schemeClr val="dk1"/>
                </a:solidFill>
                <a:latin typeface="Helvetica Neue Light"/>
                <a:ea typeface="Helvetica Neue Light"/>
                <a:cs typeface="Helvetica Neue Light"/>
                <a:sym typeface="Helvetica Neue Light"/>
              </a:rPr>
              <a:t>las consultas de las diapositivas anteriore</a:t>
            </a:r>
            <a:r>
              <a:rPr lang="es-419" sz="1900">
                <a:solidFill>
                  <a:schemeClr val="dk1"/>
                </a:solidFill>
                <a:latin typeface="Helvetica Neue Light"/>
                <a:ea typeface="Helvetica Neue Light"/>
                <a:cs typeface="Helvetica Neue Light"/>
                <a:sym typeface="Helvetica Neue Light"/>
              </a:rPr>
              <a:t>s</a:t>
            </a:r>
            <a:r>
              <a:rPr b="0" i="0" lang="es-419" sz="1900" u="none" cap="none" strike="noStrike">
                <a:solidFill>
                  <a:schemeClr val="dk1"/>
                </a:solidFill>
                <a:latin typeface="Helvetica Neue Light"/>
                <a:ea typeface="Helvetica Neue Light"/>
                <a:cs typeface="Helvetica Neue Light"/>
                <a:sym typeface="Helvetica Neue Light"/>
              </a:rPr>
              <a:t>: </a:t>
            </a:r>
            <a:endParaRPr sz="1900">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Creamos las tablas nuevas </a:t>
            </a:r>
            <a:endParaRPr sz="1900">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Hacemos los insert en </a:t>
            </a:r>
            <a:r>
              <a:rPr b="1" lang="es-419" sz="1900">
                <a:solidFill>
                  <a:schemeClr val="dk1"/>
                </a:solidFill>
                <a:latin typeface="Helvetica Neue"/>
                <a:ea typeface="Helvetica Neue"/>
                <a:cs typeface="Helvetica Neue"/>
                <a:sym typeface="Helvetica Neue"/>
              </a:rPr>
              <a:t>NEW_CLASS </a:t>
            </a:r>
            <a:endParaRPr b="1" sz="1900">
              <a:solidFill>
                <a:schemeClr val="dk1"/>
              </a:solidFill>
              <a:latin typeface="Helvetica Neue"/>
              <a:ea typeface="Helvetica Neue"/>
              <a:cs typeface="Helvetica Neue"/>
              <a:sym typeface="Helvetica Neue"/>
            </a:endParaRPr>
          </a:p>
          <a:p>
            <a:pPr indent="0" lvl="0" marL="914400" marR="0" rtl="0" algn="l">
              <a:lnSpc>
                <a:spcPct val="150000"/>
              </a:lnSpc>
              <a:spcBef>
                <a:spcPts val="0"/>
              </a:spcBef>
              <a:spcAft>
                <a:spcPts val="0"/>
              </a:spcAft>
              <a:buNone/>
            </a:pPr>
            <a:r>
              <a:t/>
            </a:r>
            <a:endParaRPr b="1" sz="1900">
              <a:solidFill>
                <a:schemeClr val="dk1"/>
              </a:solidFill>
              <a:latin typeface="Helvetica Neue"/>
              <a:ea typeface="Helvetica Neue"/>
              <a:cs typeface="Helvetica Neue"/>
              <a:sym typeface="Helvetica Neue"/>
            </a:endParaRPr>
          </a:p>
          <a:p>
            <a:pPr indent="0" lvl="0" marL="914400" marR="0" rtl="0" algn="l">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Hacemos los insert en </a:t>
            </a:r>
            <a:r>
              <a:rPr b="1" lang="es-419" sz="1900">
                <a:solidFill>
                  <a:schemeClr val="dk1"/>
                </a:solidFill>
                <a:latin typeface="Helvetica Neue"/>
                <a:ea typeface="Helvetica Neue"/>
                <a:cs typeface="Helvetica Neue"/>
                <a:sym typeface="Helvetica Neue"/>
              </a:rPr>
              <a:t>NEW_LEVEL_GAME</a:t>
            </a:r>
            <a:endParaRPr b="1" sz="1900">
              <a:solidFill>
                <a:schemeClr val="dk1"/>
              </a:solidFill>
              <a:latin typeface="Helvetica Neue"/>
              <a:ea typeface="Helvetica Neue"/>
              <a:cs typeface="Helvetica Neue"/>
              <a:sym typeface="Helvetica Neue"/>
            </a:endParaRPr>
          </a:p>
        </p:txBody>
      </p:sp>
      <p:pic>
        <p:nvPicPr>
          <p:cNvPr id="304" name="Google Shape;304;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05" name="Google Shape;305;p43"/>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INSERT + SUBCONSULTA: ejemplo</a:t>
            </a:r>
            <a:endParaRPr b="0" i="0" sz="2900" u="none" cap="none" strike="noStrike">
              <a:solidFill>
                <a:schemeClr val="dk1"/>
              </a:solidFill>
              <a:latin typeface="Anton"/>
              <a:ea typeface="Anton"/>
              <a:cs typeface="Anton"/>
              <a:sym typeface="Anton"/>
            </a:endParaRPr>
          </a:p>
        </p:txBody>
      </p:sp>
      <p:pic>
        <p:nvPicPr>
          <p:cNvPr id="306" name="Google Shape;306;p43"/>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sp>
        <p:nvSpPr>
          <p:cNvPr id="307" name="Google Shape;307;p43"/>
          <p:cNvSpPr/>
          <p:nvPr/>
        </p:nvSpPr>
        <p:spPr>
          <a:xfrm>
            <a:off x="817300" y="2571750"/>
            <a:ext cx="436500" cy="413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000">
                <a:latin typeface="Anton"/>
                <a:ea typeface="Anton"/>
                <a:cs typeface="Anton"/>
                <a:sym typeface="Anton"/>
              </a:rPr>
              <a:t>1</a:t>
            </a:r>
            <a:endParaRPr i="1" sz="2000">
              <a:latin typeface="Anton"/>
              <a:ea typeface="Anton"/>
              <a:cs typeface="Anton"/>
              <a:sym typeface="Anton"/>
            </a:endParaRPr>
          </a:p>
        </p:txBody>
      </p:sp>
      <p:sp>
        <p:nvSpPr>
          <p:cNvPr id="308" name="Google Shape;308;p43"/>
          <p:cNvSpPr/>
          <p:nvPr/>
        </p:nvSpPr>
        <p:spPr>
          <a:xfrm>
            <a:off x="817300" y="3419025"/>
            <a:ext cx="436500" cy="413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000">
                <a:latin typeface="Anton"/>
                <a:ea typeface="Anton"/>
                <a:cs typeface="Anton"/>
                <a:sym typeface="Anton"/>
              </a:rPr>
              <a:t>2</a:t>
            </a:r>
            <a:endParaRPr i="1" sz="2000">
              <a:latin typeface="Anton"/>
              <a:ea typeface="Anton"/>
              <a:cs typeface="Anton"/>
              <a:sym typeface="Anton"/>
            </a:endParaRPr>
          </a:p>
        </p:txBody>
      </p:sp>
      <p:sp>
        <p:nvSpPr>
          <p:cNvPr id="309" name="Google Shape;309;p43"/>
          <p:cNvSpPr/>
          <p:nvPr/>
        </p:nvSpPr>
        <p:spPr>
          <a:xfrm>
            <a:off x="817300" y="4266300"/>
            <a:ext cx="436500" cy="413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000">
                <a:latin typeface="Anton"/>
                <a:ea typeface="Anton"/>
                <a:cs typeface="Anton"/>
                <a:sym typeface="Anton"/>
              </a:rPr>
              <a:t>3</a:t>
            </a:r>
            <a:endParaRPr i="1" sz="2000">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nvSpPr>
        <p:spPr>
          <a:xfrm>
            <a:off x="352050" y="1641900"/>
            <a:ext cx="8402400" cy="185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Creamos las tablas nuevas. </a:t>
            </a:r>
            <a:endParaRPr sz="1900">
              <a:solidFill>
                <a:schemeClr val="dk1"/>
              </a:solidFill>
              <a:latin typeface="Helvetica Neue Light"/>
              <a:ea typeface="Helvetica Neue Light"/>
              <a:cs typeface="Helvetica Neue Light"/>
              <a:sym typeface="Helvetica Neue Light"/>
            </a:endParaRPr>
          </a:p>
        </p:txBody>
      </p:sp>
      <p:pic>
        <p:nvPicPr>
          <p:cNvPr id="315" name="Google Shape;315;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6" name="Google Shape;316;p44"/>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INSERT + SUBCONSULTA: ejemplo</a:t>
            </a:r>
            <a:endParaRPr b="0" i="0" sz="2900" u="none" cap="none" strike="noStrike">
              <a:solidFill>
                <a:schemeClr val="dk1"/>
              </a:solidFill>
              <a:latin typeface="Anton"/>
              <a:ea typeface="Anton"/>
              <a:cs typeface="Anton"/>
              <a:sym typeface="Anton"/>
            </a:endParaRPr>
          </a:p>
        </p:txBody>
      </p:sp>
      <p:pic>
        <p:nvPicPr>
          <p:cNvPr id="317" name="Google Shape;317;p44"/>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318" name="Google Shape;318;p44"/>
          <p:cNvPicPr preferRelativeResize="0"/>
          <p:nvPr/>
        </p:nvPicPr>
        <p:blipFill>
          <a:blip r:embed="rId5">
            <a:alphaModFix/>
          </a:blip>
          <a:stretch>
            <a:fillRect/>
          </a:stretch>
        </p:blipFill>
        <p:spPr>
          <a:xfrm>
            <a:off x="875188" y="2305775"/>
            <a:ext cx="3038475" cy="2419350"/>
          </a:xfrm>
          <a:prstGeom prst="rect">
            <a:avLst/>
          </a:prstGeom>
          <a:noFill/>
          <a:ln>
            <a:noFill/>
          </a:ln>
        </p:spPr>
      </p:pic>
      <p:pic>
        <p:nvPicPr>
          <p:cNvPr id="319" name="Google Shape;319;p44"/>
          <p:cNvPicPr preferRelativeResize="0"/>
          <p:nvPr/>
        </p:nvPicPr>
        <p:blipFill>
          <a:blip r:embed="rId6">
            <a:alphaModFix/>
          </a:blip>
          <a:stretch>
            <a:fillRect/>
          </a:stretch>
        </p:blipFill>
        <p:spPr>
          <a:xfrm>
            <a:off x="4571988" y="1416638"/>
            <a:ext cx="2809875" cy="3476625"/>
          </a:xfrm>
          <a:prstGeom prst="rect">
            <a:avLst/>
          </a:prstGeom>
          <a:noFill/>
          <a:ln>
            <a:noFill/>
          </a:ln>
        </p:spPr>
      </p:pic>
      <p:sp>
        <p:nvSpPr>
          <p:cNvPr id="320" name="Google Shape;320;p44"/>
          <p:cNvSpPr/>
          <p:nvPr/>
        </p:nvSpPr>
        <p:spPr>
          <a:xfrm>
            <a:off x="4689225" y="3472950"/>
            <a:ext cx="73200" cy="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p:nvPr/>
        </p:nvSpPr>
        <p:spPr>
          <a:xfrm>
            <a:off x="4923677" y="3326425"/>
            <a:ext cx="1362900" cy="33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
          <p:cNvSpPr/>
          <p:nvPr/>
        </p:nvSpPr>
        <p:spPr>
          <a:xfrm>
            <a:off x="352050" y="1641900"/>
            <a:ext cx="436500" cy="413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000">
                <a:latin typeface="Anton"/>
                <a:ea typeface="Anton"/>
                <a:cs typeface="Anton"/>
                <a:sym typeface="Anton"/>
              </a:rPr>
              <a:t>1</a:t>
            </a:r>
            <a:endParaRPr i="1" sz="2000">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nvSpPr>
        <p:spPr>
          <a:xfrm>
            <a:off x="352050" y="1641900"/>
            <a:ext cx="8402400" cy="185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 Hacemos los insert en </a:t>
            </a:r>
            <a:r>
              <a:rPr b="1" lang="es-419" sz="1900">
                <a:solidFill>
                  <a:schemeClr val="dk1"/>
                </a:solidFill>
                <a:latin typeface="Helvetica Neue"/>
                <a:ea typeface="Helvetica Neue"/>
                <a:cs typeface="Helvetica Neue"/>
                <a:sym typeface="Helvetica Neue"/>
              </a:rPr>
              <a:t>NEW_CLASS. </a:t>
            </a:r>
            <a:endParaRPr b="1" sz="1900">
              <a:solidFill>
                <a:schemeClr val="dk1"/>
              </a:solidFill>
              <a:latin typeface="Helvetica Neue"/>
              <a:ea typeface="Helvetica Neue"/>
              <a:cs typeface="Helvetica Neue"/>
              <a:sym typeface="Helvetica Neue"/>
            </a:endParaRPr>
          </a:p>
          <a:p>
            <a:pPr indent="0" lvl="0" marL="0" marR="0" rtl="0" algn="l">
              <a:lnSpc>
                <a:spcPct val="150000"/>
              </a:lnSpc>
              <a:spcBef>
                <a:spcPts val="0"/>
              </a:spcBef>
              <a:spcAft>
                <a:spcPts val="0"/>
              </a:spcAft>
              <a:buNone/>
            </a:pPr>
            <a:r>
              <a:t/>
            </a:r>
            <a:endParaRPr sz="1900">
              <a:solidFill>
                <a:schemeClr val="dk1"/>
              </a:solidFill>
              <a:latin typeface="Helvetica Neue Light"/>
              <a:ea typeface="Helvetica Neue Light"/>
              <a:cs typeface="Helvetica Neue Light"/>
              <a:sym typeface="Helvetica Neue Light"/>
            </a:endParaRPr>
          </a:p>
        </p:txBody>
      </p:sp>
      <p:pic>
        <p:nvPicPr>
          <p:cNvPr id="328" name="Google Shape;328;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9" name="Google Shape;329;p45"/>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INSERT + SUBCONSULTA: ejemplo</a:t>
            </a:r>
            <a:endParaRPr b="0" i="0" sz="2900" u="none" cap="none" strike="noStrike">
              <a:solidFill>
                <a:schemeClr val="dk1"/>
              </a:solidFill>
              <a:latin typeface="Anton"/>
              <a:ea typeface="Anton"/>
              <a:cs typeface="Anton"/>
              <a:sym typeface="Anton"/>
            </a:endParaRPr>
          </a:p>
        </p:txBody>
      </p:sp>
      <p:pic>
        <p:nvPicPr>
          <p:cNvPr id="330" name="Google Shape;330;p45"/>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331" name="Google Shape;331;p45"/>
          <p:cNvPicPr preferRelativeResize="0"/>
          <p:nvPr/>
        </p:nvPicPr>
        <p:blipFill>
          <a:blip r:embed="rId5">
            <a:alphaModFix/>
          </a:blip>
          <a:stretch>
            <a:fillRect/>
          </a:stretch>
        </p:blipFill>
        <p:spPr>
          <a:xfrm>
            <a:off x="116288" y="2359250"/>
            <a:ext cx="8912476" cy="1533600"/>
          </a:xfrm>
          <a:prstGeom prst="rect">
            <a:avLst/>
          </a:prstGeom>
          <a:noFill/>
          <a:ln>
            <a:noFill/>
          </a:ln>
        </p:spPr>
      </p:pic>
      <p:sp>
        <p:nvSpPr>
          <p:cNvPr id="332" name="Google Shape;332;p45"/>
          <p:cNvSpPr/>
          <p:nvPr/>
        </p:nvSpPr>
        <p:spPr>
          <a:xfrm>
            <a:off x="192050" y="1641900"/>
            <a:ext cx="436500" cy="413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000">
                <a:latin typeface="Anton"/>
                <a:ea typeface="Anton"/>
                <a:cs typeface="Anton"/>
                <a:sym typeface="Anton"/>
              </a:rPr>
              <a:t>2</a:t>
            </a:r>
            <a:endParaRPr i="1" sz="2000">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nvSpPr>
        <p:spPr>
          <a:xfrm>
            <a:off x="352050" y="1641900"/>
            <a:ext cx="8402400" cy="185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 Hacemos los insert en </a:t>
            </a:r>
            <a:r>
              <a:rPr b="1" lang="es-419" sz="1900">
                <a:solidFill>
                  <a:schemeClr val="dk1"/>
                </a:solidFill>
                <a:latin typeface="Helvetica Neue"/>
                <a:ea typeface="Helvetica Neue"/>
                <a:cs typeface="Helvetica Neue"/>
                <a:sym typeface="Helvetica Neue"/>
              </a:rPr>
              <a:t>NEW_LEVEL_GAME</a:t>
            </a:r>
            <a:endParaRPr b="1" sz="1900">
              <a:solidFill>
                <a:schemeClr val="dk1"/>
              </a:solidFill>
              <a:latin typeface="Helvetica Neue"/>
              <a:ea typeface="Helvetica Neue"/>
              <a:cs typeface="Helvetica Neue"/>
              <a:sym typeface="Helvetica Neue"/>
            </a:endParaRPr>
          </a:p>
        </p:txBody>
      </p:sp>
      <p:pic>
        <p:nvPicPr>
          <p:cNvPr id="338" name="Google Shape;338;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9" name="Google Shape;339;p46"/>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INSERT + SUBCONSULTA: ejemplo</a:t>
            </a:r>
            <a:endParaRPr b="0" i="0" sz="2900" u="none" cap="none" strike="noStrike">
              <a:solidFill>
                <a:schemeClr val="dk1"/>
              </a:solidFill>
              <a:latin typeface="Anton"/>
              <a:ea typeface="Anton"/>
              <a:cs typeface="Anton"/>
              <a:sym typeface="Anton"/>
            </a:endParaRPr>
          </a:p>
        </p:txBody>
      </p:sp>
      <p:pic>
        <p:nvPicPr>
          <p:cNvPr id="340" name="Google Shape;340;p46"/>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341" name="Google Shape;341;p46"/>
          <p:cNvPicPr preferRelativeResize="0"/>
          <p:nvPr/>
        </p:nvPicPr>
        <p:blipFill>
          <a:blip r:embed="rId5">
            <a:alphaModFix/>
          </a:blip>
          <a:stretch>
            <a:fillRect/>
          </a:stretch>
        </p:blipFill>
        <p:spPr>
          <a:xfrm>
            <a:off x="163525" y="2453102"/>
            <a:ext cx="8817999" cy="1452222"/>
          </a:xfrm>
          <a:prstGeom prst="rect">
            <a:avLst/>
          </a:prstGeom>
          <a:noFill/>
          <a:ln>
            <a:noFill/>
          </a:ln>
        </p:spPr>
      </p:pic>
      <p:sp>
        <p:nvSpPr>
          <p:cNvPr id="342" name="Google Shape;342;p46"/>
          <p:cNvSpPr txBox="1"/>
          <p:nvPr/>
        </p:nvSpPr>
        <p:spPr>
          <a:xfrm>
            <a:off x="298425" y="4076575"/>
            <a:ext cx="8548200" cy="88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Finalmente llegamos al resultado esperado, integrando una subconsulta dentro de una sentencia SQL </a:t>
            </a:r>
            <a:r>
              <a:rPr b="1" i="0" lang="es-419" sz="2100" u="none" cap="none" strike="noStrike">
                <a:solidFill>
                  <a:schemeClr val="dk1"/>
                </a:solidFill>
                <a:latin typeface="Helvetica Neue"/>
                <a:ea typeface="Helvetica Neue"/>
                <a:cs typeface="Helvetica Neue"/>
                <a:sym typeface="Helvetica Neue"/>
              </a:rPr>
              <a:t>INSERT</a:t>
            </a:r>
            <a:r>
              <a:rPr b="0" i="0" lang="es-419" sz="2100" u="none" cap="none" strike="noStrike">
                <a:solidFill>
                  <a:schemeClr val="dk1"/>
                </a:solidFill>
                <a:latin typeface="Helvetica Neue Light"/>
                <a:ea typeface="Helvetica Neue Light"/>
                <a:cs typeface="Helvetica Neue Light"/>
                <a:sym typeface="Helvetica Neue Light"/>
              </a:rPr>
              <a:t>.</a:t>
            </a:r>
            <a:endParaRPr b="0" i="0" sz="21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100"/>
              <a:buFont typeface="Arial"/>
              <a:buNone/>
            </a:pPr>
            <a:r>
              <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343" name="Google Shape;343;p46"/>
          <p:cNvPicPr preferRelativeResize="0"/>
          <p:nvPr/>
        </p:nvPicPr>
        <p:blipFill>
          <a:blip r:embed="rId6">
            <a:alphaModFix/>
          </a:blip>
          <a:stretch>
            <a:fillRect/>
          </a:stretch>
        </p:blipFill>
        <p:spPr>
          <a:xfrm>
            <a:off x="6963600" y="1355200"/>
            <a:ext cx="1524000" cy="809625"/>
          </a:xfrm>
          <a:prstGeom prst="rect">
            <a:avLst/>
          </a:prstGeom>
          <a:noFill/>
          <a:ln>
            <a:noFill/>
          </a:ln>
        </p:spPr>
      </p:pic>
      <p:sp>
        <p:nvSpPr>
          <p:cNvPr id="344" name="Google Shape;344;p46"/>
          <p:cNvSpPr/>
          <p:nvPr/>
        </p:nvSpPr>
        <p:spPr>
          <a:xfrm>
            <a:off x="163525" y="1641900"/>
            <a:ext cx="436500" cy="413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000">
                <a:latin typeface="Anton"/>
                <a:ea typeface="Anton"/>
                <a:cs typeface="Anton"/>
                <a:sym typeface="Anton"/>
              </a:rPr>
              <a:t>3</a:t>
            </a:r>
            <a:endParaRPr i="1" sz="2000">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8" name="Shape 348"/>
        <p:cNvGrpSpPr/>
        <p:nvPr/>
      </p:nvGrpSpPr>
      <p:grpSpPr>
        <a:xfrm>
          <a:off x="0" y="0"/>
          <a:ext cx="0" cy="0"/>
          <a:chOff x="0" y="0"/>
          <a:chExt cx="0" cy="0"/>
        </a:xfrm>
      </p:grpSpPr>
      <p:sp>
        <p:nvSpPr>
          <p:cNvPr id="349" name="Google Shape;349;p47"/>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4</a:t>
            </a:r>
            <a:endParaRPr i="1" sz="2200">
              <a:solidFill>
                <a:srgbClr val="121212"/>
              </a:solidFill>
              <a:latin typeface="Anton"/>
              <a:ea typeface="Anton"/>
              <a:cs typeface="Anton"/>
              <a:sym typeface="Anton"/>
            </a:endParaRPr>
          </a:p>
        </p:txBody>
      </p:sp>
      <p:pic>
        <p:nvPicPr>
          <p:cNvPr id="350" name="Google Shape;350;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4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49"/>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UPDATE CON SUBCONSULTAS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nvSpPr>
        <p:spPr>
          <a:xfrm>
            <a:off x="1012425" y="1765875"/>
            <a:ext cx="5760900" cy="219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De igual forma que con la cláusula </a:t>
            </a:r>
            <a:r>
              <a:rPr b="1" i="0" lang="es-419" sz="1900" u="none" cap="none" strike="noStrike">
                <a:solidFill>
                  <a:schemeClr val="dk1"/>
                </a:solidFill>
                <a:latin typeface="Consolas"/>
                <a:ea typeface="Consolas"/>
                <a:cs typeface="Consolas"/>
                <a:sym typeface="Consolas"/>
              </a:rPr>
              <a:t>INSERT</a:t>
            </a:r>
            <a:r>
              <a:rPr b="0" i="0" lang="es-419" sz="1900" u="none" cap="none" strike="noStrike">
                <a:solidFill>
                  <a:schemeClr val="dk1"/>
                </a:solidFill>
                <a:latin typeface="Helvetica Neue Light"/>
                <a:ea typeface="Helvetica Neue Light"/>
                <a:cs typeface="Helvetica Neue Light"/>
                <a:sym typeface="Helvetica Neue Light"/>
              </a:rPr>
              <a:t>, también podemos aplicar una actualización de información en tablas utilizando la sentencia </a:t>
            </a:r>
            <a:r>
              <a:rPr b="1" i="0" lang="es-419" sz="1900" u="none" cap="none" strike="noStrike">
                <a:solidFill>
                  <a:schemeClr val="dk1"/>
                </a:solidFill>
                <a:latin typeface="Consolas"/>
                <a:ea typeface="Consolas"/>
                <a:cs typeface="Consolas"/>
                <a:sym typeface="Consolas"/>
              </a:rPr>
              <a:t>UPDATE</a:t>
            </a:r>
            <a:r>
              <a:rPr b="0" i="0" lang="es-419" sz="1900" u="none" cap="none" strike="noStrike">
                <a:solidFill>
                  <a:schemeClr val="dk1"/>
                </a:solidFill>
                <a:latin typeface="Helvetica Neue Light"/>
                <a:ea typeface="Helvetica Neue Light"/>
                <a:cs typeface="Helvetica Neue Light"/>
                <a:sym typeface="Helvetica Neue Light"/>
              </a:rPr>
              <a:t> combinada con una subconsulta SQL.</a:t>
            </a:r>
            <a:endParaRPr b="1" i="0" sz="1900" u="none" cap="none" strike="noStrike">
              <a:solidFill>
                <a:schemeClr val="dk1"/>
              </a:solidFill>
              <a:latin typeface="Helvetica Neue"/>
              <a:ea typeface="Helvetica Neue"/>
              <a:cs typeface="Helvetica Neue"/>
              <a:sym typeface="Helvetica Neue"/>
            </a:endParaRPr>
          </a:p>
        </p:txBody>
      </p:sp>
      <p:pic>
        <p:nvPicPr>
          <p:cNvPr id="366" name="Google Shape;366;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pSp>
        <p:nvGrpSpPr>
          <p:cNvPr id="367" name="Google Shape;367;p50"/>
          <p:cNvGrpSpPr/>
          <p:nvPr/>
        </p:nvGrpSpPr>
        <p:grpSpPr>
          <a:xfrm>
            <a:off x="7257933" y="1765875"/>
            <a:ext cx="1409420" cy="1500022"/>
            <a:chOff x="371900" y="1123500"/>
            <a:chExt cx="2053052" cy="2099400"/>
          </a:xfrm>
        </p:grpSpPr>
        <p:pic>
          <p:nvPicPr>
            <p:cNvPr id="368" name="Google Shape;368;p50"/>
            <p:cNvPicPr preferRelativeResize="0"/>
            <p:nvPr/>
          </p:nvPicPr>
          <p:blipFill rotWithShape="1">
            <a:blip r:embed="rId4">
              <a:alphaModFix/>
            </a:blip>
            <a:srcRect b="0" l="0" r="0" t="0"/>
            <a:stretch/>
          </p:blipFill>
          <p:spPr>
            <a:xfrm>
              <a:off x="371900" y="1123500"/>
              <a:ext cx="1758500" cy="1758500"/>
            </a:xfrm>
            <a:prstGeom prst="rect">
              <a:avLst/>
            </a:prstGeom>
            <a:noFill/>
            <a:ln>
              <a:noFill/>
            </a:ln>
          </p:spPr>
        </p:pic>
        <p:grpSp>
          <p:nvGrpSpPr>
            <p:cNvPr id="369" name="Google Shape;369;p50"/>
            <p:cNvGrpSpPr/>
            <p:nvPr/>
          </p:nvGrpSpPr>
          <p:grpSpPr>
            <a:xfrm>
              <a:off x="1136100" y="1919003"/>
              <a:ext cx="1203000" cy="1203000"/>
              <a:chOff x="1426150" y="2142450"/>
              <a:chExt cx="1203000" cy="1203000"/>
            </a:xfrm>
          </p:grpSpPr>
          <p:sp>
            <p:nvSpPr>
              <p:cNvPr id="370" name="Google Shape;370;p50"/>
              <p:cNvSpPr/>
              <p:nvPr/>
            </p:nvSpPr>
            <p:spPr>
              <a:xfrm>
                <a:off x="1624275" y="2333975"/>
                <a:ext cx="812100" cy="812100"/>
              </a:xfrm>
              <a:prstGeom prst="ellipse">
                <a:avLst/>
              </a:prstGeom>
              <a:solidFill>
                <a:srgbClr val="5B9BD5"/>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1" name="Google Shape;371;p50"/>
              <p:cNvPicPr preferRelativeResize="0"/>
              <p:nvPr/>
            </p:nvPicPr>
            <p:blipFill rotWithShape="1">
              <a:blip r:embed="rId5">
                <a:alphaModFix/>
              </a:blip>
              <a:srcRect b="0" l="0" r="0" t="0"/>
              <a:stretch/>
            </p:blipFill>
            <p:spPr>
              <a:xfrm rot="-2700000">
                <a:off x="1602325" y="2318625"/>
                <a:ext cx="850650" cy="850650"/>
              </a:xfrm>
              <a:prstGeom prst="rect">
                <a:avLst/>
              </a:prstGeom>
              <a:noFill/>
              <a:ln>
                <a:noFill/>
              </a:ln>
            </p:spPr>
          </p:pic>
        </p:grpSp>
        <p:pic>
          <p:nvPicPr>
            <p:cNvPr id="372" name="Google Shape;372;p50"/>
            <p:cNvPicPr preferRelativeResize="0"/>
            <p:nvPr/>
          </p:nvPicPr>
          <p:blipFill rotWithShape="1">
            <a:blip r:embed="rId6">
              <a:alphaModFix/>
            </a:blip>
            <a:srcRect b="0" l="0" r="0" t="0"/>
            <a:stretch/>
          </p:blipFill>
          <p:spPr>
            <a:xfrm>
              <a:off x="1714852" y="2512800"/>
              <a:ext cx="710100" cy="710100"/>
            </a:xfrm>
            <a:prstGeom prst="rect">
              <a:avLst/>
            </a:prstGeom>
            <a:noFill/>
            <a:ln>
              <a:noFill/>
            </a:ln>
          </p:spPr>
        </p:pic>
      </p:grpSp>
      <p:sp>
        <p:nvSpPr>
          <p:cNvPr id="373" name="Google Shape;373;p50"/>
          <p:cNvSpPr txBox="1"/>
          <p:nvPr/>
        </p:nvSpPr>
        <p:spPr>
          <a:xfrm>
            <a:off x="1095975" y="509225"/>
            <a:ext cx="6897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3500" u="none" cap="none" strike="noStrike">
                <a:solidFill>
                  <a:schemeClr val="dk1"/>
                </a:solidFill>
                <a:latin typeface="Anton"/>
                <a:ea typeface="Anton"/>
                <a:cs typeface="Anton"/>
                <a:sym typeface="Anton"/>
              </a:rPr>
              <a:t>UPDATE + SUBCONSULTA: definición</a:t>
            </a:r>
            <a:endParaRPr b="0" i="0" sz="3500" u="none" cap="none" strike="noStrike">
              <a:solidFill>
                <a:schemeClr val="dk1"/>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p:nvPr/>
        </p:nvSpPr>
        <p:spPr>
          <a:xfrm>
            <a:off x="5321675" y="50"/>
            <a:ext cx="3822000" cy="51435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1"/>
          <p:cNvSpPr txBox="1"/>
          <p:nvPr/>
        </p:nvSpPr>
        <p:spPr>
          <a:xfrm>
            <a:off x="464500" y="2155200"/>
            <a:ext cx="4369200" cy="1498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lang="es-419" sz="1900">
                <a:solidFill>
                  <a:schemeClr val="dk1"/>
                </a:solidFill>
                <a:latin typeface="Helvetica Neue Light"/>
                <a:ea typeface="Helvetica Neue Light"/>
                <a:cs typeface="Helvetica Neue Light"/>
                <a:sym typeface="Helvetica Neue Light"/>
              </a:rPr>
              <a:t>En la cláusula WHERE</a:t>
            </a:r>
            <a:r>
              <a:rPr b="0" i="0" lang="es-419" sz="1900" u="none" cap="none" strike="noStrike">
                <a:solidFill>
                  <a:schemeClr val="dk1"/>
                </a:solidFill>
                <a:latin typeface="Helvetica Neue Light"/>
                <a:ea typeface="Helvetica Neue Light"/>
                <a:cs typeface="Helvetica Neue Light"/>
                <a:sym typeface="Helvetica Neue Light"/>
              </a:rPr>
              <a:t> podremos reemplazar el operador de comparación por el cual creamos conveniente.</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lang="es-419" sz="1900">
                <a:solidFill>
                  <a:schemeClr val="dk1"/>
                </a:solidFill>
                <a:latin typeface="Helvetica Neue Light"/>
                <a:ea typeface="Helvetica Neue Light"/>
                <a:cs typeface="Helvetica Neue Light"/>
                <a:sym typeface="Helvetica Neue Light"/>
              </a:rPr>
              <a:t>Alternando el operador podremos definir si queremos que la actualizacion sea masiva o particular.</a:t>
            </a:r>
            <a:endParaRPr sz="1900">
              <a:solidFill>
                <a:schemeClr val="dk1"/>
              </a:solidFill>
              <a:latin typeface="Helvetica Neue Light"/>
              <a:ea typeface="Helvetica Neue Light"/>
              <a:cs typeface="Helvetica Neue Light"/>
              <a:sym typeface="Helvetica Neue Light"/>
            </a:endParaRPr>
          </a:p>
        </p:txBody>
      </p:sp>
      <p:pic>
        <p:nvPicPr>
          <p:cNvPr id="380" name="Google Shape;380;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1" name="Google Shape;381;p51"/>
          <p:cNvSpPr txBox="1"/>
          <p:nvPr/>
        </p:nvSpPr>
        <p:spPr>
          <a:xfrm>
            <a:off x="257775" y="509225"/>
            <a:ext cx="4797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3100" u="none" cap="none" strike="noStrike">
                <a:solidFill>
                  <a:schemeClr val="dk1"/>
                </a:solidFill>
                <a:latin typeface="Anton"/>
                <a:ea typeface="Anton"/>
                <a:cs typeface="Anton"/>
                <a:sym typeface="Anton"/>
              </a:rPr>
              <a:t>UPDATE + subconsulta: sintaxis</a:t>
            </a:r>
            <a:endParaRPr b="0" i="0" sz="3100" u="none" cap="none" strike="noStrike">
              <a:solidFill>
                <a:schemeClr val="dk1"/>
              </a:solidFill>
              <a:latin typeface="Anton"/>
              <a:ea typeface="Anton"/>
              <a:cs typeface="Anton"/>
              <a:sym typeface="Anton"/>
            </a:endParaRPr>
          </a:p>
        </p:txBody>
      </p:sp>
      <p:sp>
        <p:nvSpPr>
          <p:cNvPr id="382" name="Google Shape;382;p51"/>
          <p:cNvSpPr txBox="1"/>
          <p:nvPr/>
        </p:nvSpPr>
        <p:spPr>
          <a:xfrm>
            <a:off x="5566625" y="1198050"/>
            <a:ext cx="3332100" cy="27474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850"/>
              <a:buFont typeface="Arial"/>
              <a:buNone/>
            </a:pPr>
            <a:r>
              <a:rPr b="0" i="0" lang="es-419" sz="1850" u="none" cap="none" strike="noStrike">
                <a:solidFill>
                  <a:schemeClr val="accent1"/>
                </a:solidFill>
                <a:latin typeface="Consolas"/>
                <a:ea typeface="Consolas"/>
                <a:cs typeface="Consolas"/>
                <a:sym typeface="Consolas"/>
              </a:rPr>
              <a:t>UPDATE</a:t>
            </a:r>
            <a:r>
              <a:rPr b="0" i="0" lang="es-419" sz="1850" u="none" cap="none" strike="noStrike">
                <a:solidFill>
                  <a:schemeClr val="lt1"/>
                </a:solidFill>
                <a:latin typeface="Consolas"/>
                <a:ea typeface="Consolas"/>
                <a:cs typeface="Consolas"/>
                <a:sym typeface="Consolas"/>
              </a:rPr>
              <a:t> </a:t>
            </a:r>
            <a:r>
              <a:rPr b="0" i="1" lang="es-419" sz="1850" u="none" cap="none" strike="noStrike">
                <a:solidFill>
                  <a:schemeClr val="lt1"/>
                </a:solidFill>
                <a:latin typeface="Consolas"/>
                <a:ea typeface="Consolas"/>
                <a:cs typeface="Consolas"/>
                <a:sym typeface="Consolas"/>
              </a:rPr>
              <a:t>tabla</a:t>
            </a:r>
            <a:r>
              <a:rPr b="0" i="0" lang="es-419" sz="1850" u="none" cap="none" strike="noStrike">
                <a:solidFill>
                  <a:schemeClr val="lt1"/>
                </a:solidFill>
                <a:latin typeface="Consolas"/>
                <a:ea typeface="Consolas"/>
                <a:cs typeface="Consolas"/>
                <a:sym typeface="Consolas"/>
              </a:rPr>
              <a:t> </a:t>
            </a:r>
            <a:endParaRPr b="0" i="0" sz="1850" u="none" cap="none" strike="noStrike">
              <a:solidFill>
                <a:schemeClr val="lt1"/>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850"/>
              <a:buFont typeface="Arial"/>
              <a:buNone/>
            </a:pPr>
            <a:r>
              <a:rPr b="0" i="0" lang="es-419" sz="1850" u="none" cap="none" strike="noStrike">
                <a:solidFill>
                  <a:schemeClr val="accent1"/>
                </a:solidFill>
                <a:latin typeface="Consolas"/>
                <a:ea typeface="Consolas"/>
                <a:cs typeface="Consolas"/>
                <a:sym typeface="Consolas"/>
              </a:rPr>
              <a:t>SET </a:t>
            </a:r>
            <a:r>
              <a:rPr b="0" i="1" lang="es-419" sz="1850" u="none" cap="none" strike="noStrike">
                <a:solidFill>
                  <a:schemeClr val="lt1"/>
                </a:solidFill>
                <a:latin typeface="Consolas"/>
                <a:ea typeface="Consolas"/>
                <a:cs typeface="Consolas"/>
                <a:sym typeface="Consolas"/>
              </a:rPr>
              <a:t>unCampo = valor</a:t>
            </a:r>
            <a:endParaRPr b="0" i="1" sz="1850" u="none" cap="none" strike="noStrike">
              <a:solidFill>
                <a:schemeClr val="lt1"/>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850"/>
              <a:buFont typeface="Arial"/>
              <a:buNone/>
            </a:pPr>
            <a:r>
              <a:rPr b="0" i="0" lang="es-419" sz="1850" u="none" cap="none" strike="noStrike">
                <a:solidFill>
                  <a:schemeClr val="accent1"/>
                </a:solidFill>
                <a:latin typeface="Consolas"/>
                <a:ea typeface="Consolas"/>
                <a:cs typeface="Consolas"/>
                <a:sym typeface="Consolas"/>
              </a:rPr>
              <a:t>WHERE</a:t>
            </a:r>
            <a:r>
              <a:rPr b="0" i="0" lang="es-419" sz="1850" u="none" cap="none" strike="noStrike">
                <a:solidFill>
                  <a:schemeClr val="lt1"/>
                </a:solidFill>
                <a:latin typeface="Consolas"/>
                <a:ea typeface="Consolas"/>
                <a:cs typeface="Consolas"/>
                <a:sym typeface="Consolas"/>
              </a:rPr>
              <a:t> otroCampo = (</a:t>
            </a:r>
            <a:r>
              <a:rPr b="0" i="0" lang="es-419" sz="1550" u="none" cap="none" strike="noStrike">
                <a:solidFill>
                  <a:schemeClr val="accent1"/>
                </a:solidFill>
                <a:latin typeface="Consolas"/>
                <a:ea typeface="Consolas"/>
                <a:cs typeface="Consolas"/>
                <a:sym typeface="Consolas"/>
              </a:rPr>
              <a:t>SELECT</a:t>
            </a:r>
            <a:r>
              <a:rPr b="0" i="0" lang="es-419" sz="1850" u="none" cap="none" strike="noStrike">
                <a:solidFill>
                  <a:schemeClr val="accent1"/>
                </a:solidFill>
                <a:latin typeface="Consolas"/>
                <a:ea typeface="Consolas"/>
                <a:cs typeface="Consolas"/>
                <a:sym typeface="Consolas"/>
              </a:rPr>
              <a:t> </a:t>
            </a:r>
            <a:r>
              <a:rPr b="0" i="1" lang="es-419" sz="1550" u="none" cap="none" strike="noStrike">
                <a:solidFill>
                  <a:schemeClr val="lt1"/>
                </a:solidFill>
                <a:latin typeface="Consolas"/>
                <a:ea typeface="Consolas"/>
                <a:cs typeface="Consolas"/>
                <a:sym typeface="Consolas"/>
              </a:rPr>
              <a:t>campo</a:t>
            </a:r>
            <a:r>
              <a:rPr b="0" i="0" lang="es-419" sz="1850" u="none" cap="none" strike="noStrike">
                <a:solidFill>
                  <a:schemeClr val="accent1"/>
                </a:solidFill>
                <a:latin typeface="Consolas"/>
                <a:ea typeface="Consolas"/>
                <a:cs typeface="Consolas"/>
                <a:sym typeface="Consolas"/>
              </a:rPr>
              <a:t> </a:t>
            </a:r>
            <a:r>
              <a:rPr b="0" i="0" lang="es-419" sz="1550" u="none" cap="none" strike="noStrike">
                <a:solidFill>
                  <a:schemeClr val="accent1"/>
                </a:solidFill>
                <a:latin typeface="Consolas"/>
                <a:ea typeface="Consolas"/>
                <a:cs typeface="Consolas"/>
                <a:sym typeface="Consolas"/>
              </a:rPr>
              <a:t>FROM</a:t>
            </a:r>
            <a:r>
              <a:rPr b="0" i="0" lang="es-419" sz="1850" u="none" cap="none" strike="noStrike">
                <a:solidFill>
                  <a:schemeClr val="accent1"/>
                </a:solidFill>
                <a:latin typeface="Consolas"/>
                <a:ea typeface="Consolas"/>
                <a:cs typeface="Consolas"/>
                <a:sym typeface="Consolas"/>
              </a:rPr>
              <a:t> </a:t>
            </a:r>
            <a:r>
              <a:rPr b="0" i="1" lang="es-419" sz="1550" u="none" cap="none" strike="noStrike">
                <a:solidFill>
                  <a:schemeClr val="lt1"/>
                </a:solidFill>
                <a:latin typeface="Consolas"/>
                <a:ea typeface="Consolas"/>
                <a:cs typeface="Consolas"/>
                <a:sym typeface="Consolas"/>
              </a:rPr>
              <a:t>tabla </a:t>
            </a:r>
            <a:r>
              <a:rPr b="0" i="0" lang="es-419" sz="1550" u="none" cap="none" strike="noStrike">
                <a:solidFill>
                  <a:schemeClr val="accent1"/>
                </a:solidFill>
                <a:latin typeface="Consolas"/>
                <a:ea typeface="Consolas"/>
                <a:cs typeface="Consolas"/>
                <a:sym typeface="Consolas"/>
              </a:rPr>
              <a:t>WHERE</a:t>
            </a:r>
            <a:r>
              <a:rPr b="0" i="1" lang="es-419" sz="1550" u="none" cap="none" strike="noStrike">
                <a:solidFill>
                  <a:schemeClr val="lt1"/>
                </a:solidFill>
                <a:latin typeface="Consolas"/>
                <a:ea typeface="Consolas"/>
                <a:cs typeface="Consolas"/>
                <a:sym typeface="Consolas"/>
              </a:rPr>
              <a:t> condiciones</a:t>
            </a:r>
            <a:r>
              <a:rPr b="0" i="0" lang="es-419" sz="1850" u="none" cap="none" strike="noStrike">
                <a:solidFill>
                  <a:schemeClr val="lt1"/>
                </a:solidFill>
                <a:latin typeface="Consolas"/>
                <a:ea typeface="Consolas"/>
                <a:cs typeface="Consolas"/>
                <a:sym typeface="Consolas"/>
              </a:rPr>
              <a:t>);</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52"/>
          <p:cNvSpPr txBox="1"/>
          <p:nvPr/>
        </p:nvSpPr>
        <p:spPr>
          <a:xfrm>
            <a:off x="852188" y="14040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Actualizaremos de forma masiva registros almacenados en la tabla </a:t>
            </a:r>
            <a:r>
              <a:rPr i="1" lang="es-419" sz="2000">
                <a:solidFill>
                  <a:schemeClr val="lt1"/>
                </a:solidFill>
                <a:latin typeface="Helvetica Neue Light"/>
                <a:ea typeface="Helvetica Neue Light"/>
                <a:cs typeface="Helvetica Neue Light"/>
                <a:sym typeface="Helvetica Neue Light"/>
              </a:rPr>
              <a:t>NEW_CLASS</a:t>
            </a:r>
            <a:r>
              <a:rPr b="0" i="1" lang="es-419" sz="2000" u="none" cap="none" strike="noStrike">
                <a:solidFill>
                  <a:schemeClr val="lt1"/>
                </a:solidFill>
                <a:latin typeface="Helvetica Neue Light"/>
                <a:ea typeface="Helvetica Neue Light"/>
                <a:cs typeface="Helvetica Neue Light"/>
                <a:sym typeface="Helvetica Neue Light"/>
              </a:rPr>
              <a:t>.</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388" name="Google Shape;388;p52"/>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7"/>
          <p:cNvSpPr txBox="1"/>
          <p:nvPr/>
        </p:nvSpPr>
        <p:spPr>
          <a:xfrm>
            <a:off x="999000" y="978175"/>
            <a:ext cx="7146000" cy="130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a:t>
            </a:r>
            <a:r>
              <a:rPr i="1" lang="es-419" sz="2000">
                <a:solidFill>
                  <a:schemeClr val="lt1"/>
                </a:solidFill>
                <a:latin typeface="Helvetica Neue Light"/>
                <a:ea typeface="Helvetica Neue Light"/>
                <a:cs typeface="Helvetica Neue Light"/>
                <a:sym typeface="Helvetica Neue Light"/>
              </a:rPr>
              <a:t>Dónde está el error</a:t>
            </a:r>
            <a:r>
              <a:rPr b="0" i="1" lang="es-419" sz="2000" u="none" cap="none" strike="noStrike">
                <a:solidFill>
                  <a:schemeClr val="lt1"/>
                </a:solidFill>
                <a:latin typeface="Helvetica Neue Light"/>
                <a:ea typeface="Helvetica Neue Light"/>
                <a:cs typeface="Helvetica Neue Light"/>
                <a:sym typeface="Helvetica Neue Light"/>
              </a:rPr>
              <a:t>?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76" name="Google Shape;76;p17"/>
          <p:cNvPicPr preferRelativeResize="0"/>
          <p:nvPr/>
        </p:nvPicPr>
        <p:blipFill rotWithShape="1">
          <a:blip r:embed="rId4">
            <a:alphaModFix/>
          </a:blip>
          <a:srcRect b="0" l="0" r="0" t="0"/>
          <a:stretch/>
        </p:blipFill>
        <p:spPr>
          <a:xfrm>
            <a:off x="3978738" y="0"/>
            <a:ext cx="1186525" cy="1186525"/>
          </a:xfrm>
          <a:prstGeom prst="rect">
            <a:avLst/>
          </a:prstGeom>
          <a:noFill/>
          <a:ln>
            <a:noFill/>
          </a:ln>
        </p:spPr>
      </p:pic>
      <p:sp>
        <p:nvSpPr>
          <p:cNvPr id="77" name="Google Shape;77;p17"/>
          <p:cNvSpPr txBox="1"/>
          <p:nvPr/>
        </p:nvSpPr>
        <p:spPr>
          <a:xfrm>
            <a:off x="2476500" y="4120500"/>
            <a:ext cx="4191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br>
              <a:rPr lang="es-419" sz="2000">
                <a:solidFill>
                  <a:schemeClr val="lt1"/>
                </a:solidFill>
                <a:latin typeface="Helvetica Neue Light"/>
                <a:ea typeface="Helvetica Neue Light"/>
                <a:cs typeface="Helvetica Neue Light"/>
                <a:sym typeface="Helvetica Neue Light"/>
              </a:rPr>
            </a:br>
            <a:r>
              <a:rPr lang="es-419" sz="1600" u="sng">
                <a:solidFill>
                  <a:schemeClr val="lt1"/>
                </a:solidFill>
                <a:latin typeface="Helvetica Neue Light"/>
                <a:ea typeface="Helvetica Neue Light"/>
                <a:cs typeface="Helvetica Neue Light"/>
                <a:sym typeface="Helvetica Neue Light"/>
              </a:rPr>
              <a:t>CONTESTA EN EL CHAT</a:t>
            </a:r>
            <a:endParaRPr/>
          </a:p>
        </p:txBody>
      </p:sp>
      <p:pic>
        <p:nvPicPr>
          <p:cNvPr id="78" name="Google Shape;78;p17"/>
          <p:cNvPicPr preferRelativeResize="0"/>
          <p:nvPr/>
        </p:nvPicPr>
        <p:blipFill>
          <a:blip r:embed="rId5">
            <a:alphaModFix/>
          </a:blip>
          <a:stretch>
            <a:fillRect/>
          </a:stretch>
        </p:blipFill>
        <p:spPr>
          <a:xfrm>
            <a:off x="2469550" y="2283775"/>
            <a:ext cx="4204904" cy="1487100"/>
          </a:xfrm>
          <a:prstGeom prst="rect">
            <a:avLst/>
          </a:prstGeom>
          <a:noFill/>
          <a:ln>
            <a:noFill/>
          </a:ln>
        </p:spPr>
      </p:pic>
      <p:pic>
        <p:nvPicPr>
          <p:cNvPr id="79" name="Google Shape;79;p17"/>
          <p:cNvPicPr preferRelativeResize="0"/>
          <p:nvPr/>
        </p:nvPicPr>
        <p:blipFill rotWithShape="1">
          <a:blip r:embed="rId6">
            <a:alphaModFix/>
          </a:blip>
          <a:srcRect b="0" l="0" r="0" t="20318"/>
          <a:stretch/>
        </p:blipFill>
        <p:spPr>
          <a:xfrm>
            <a:off x="2514825" y="4044301"/>
            <a:ext cx="3820750" cy="312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nvSpPr>
        <p:spPr>
          <a:xfrm>
            <a:off x="626100" y="3792058"/>
            <a:ext cx="7891800" cy="92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Debemos actualizar a</a:t>
            </a:r>
            <a:r>
              <a:rPr lang="es-419" sz="1900">
                <a:solidFill>
                  <a:schemeClr val="dk1"/>
                </a:solidFill>
                <a:latin typeface="Helvetica Neue Light"/>
                <a:ea typeface="Helvetica Neue Light"/>
                <a:cs typeface="Helvetica Neue Light"/>
                <a:sym typeface="Helvetica Neue Light"/>
              </a:rPr>
              <a:t>l nivel 20 </a:t>
            </a:r>
            <a:r>
              <a:rPr b="0" i="0" lang="es-419" sz="1900" u="none" cap="none" strike="noStrike">
                <a:solidFill>
                  <a:schemeClr val="dk1"/>
                </a:solidFill>
                <a:latin typeface="Helvetica Neue Light"/>
                <a:ea typeface="Helvetica Neue Light"/>
                <a:cs typeface="Helvetica Neue Light"/>
                <a:sym typeface="Helvetica Neue Light"/>
              </a:rPr>
              <a:t> todos aquellos registros de la tabla </a:t>
            </a:r>
            <a:r>
              <a:rPr b="1" lang="es-419" sz="1900">
                <a:solidFill>
                  <a:schemeClr val="dk1"/>
                </a:solidFill>
                <a:highlight>
                  <a:srgbClr val="3CEFAB"/>
                </a:highlight>
                <a:latin typeface="Helvetica Neue"/>
                <a:ea typeface="Helvetica Neue"/>
                <a:cs typeface="Helvetica Neue"/>
                <a:sym typeface="Helvetica Neue"/>
              </a:rPr>
              <a:t>NEW_CLASS que su identificador de id_level se encuentre dentro de la tabla NEW_LEVEL_GAME.</a:t>
            </a:r>
            <a:endParaRPr b="0" i="0" sz="1900" u="none" cap="none" strike="noStrike">
              <a:solidFill>
                <a:schemeClr val="dk1"/>
              </a:solidFill>
              <a:highlight>
                <a:srgbClr val="3CEFAB"/>
              </a:highlight>
              <a:latin typeface="Helvetica Neue Light"/>
              <a:ea typeface="Helvetica Neue Light"/>
              <a:cs typeface="Helvetica Neue Light"/>
              <a:sym typeface="Helvetica Neue Light"/>
            </a:endParaRPr>
          </a:p>
        </p:txBody>
      </p:sp>
      <p:pic>
        <p:nvPicPr>
          <p:cNvPr id="394" name="Google Shape;394;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5" name="Google Shape;395;p53"/>
          <p:cNvSpPr txBox="1"/>
          <p:nvPr/>
        </p:nvSpPr>
        <p:spPr>
          <a:xfrm>
            <a:off x="1933650" y="84538"/>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UPDATE + SUBCONSULTA: ejemplo</a:t>
            </a:r>
            <a:endParaRPr b="0" i="0" sz="2900" u="none" cap="none" strike="noStrike">
              <a:solidFill>
                <a:schemeClr val="dk1"/>
              </a:solidFill>
              <a:latin typeface="Anton"/>
              <a:ea typeface="Anton"/>
              <a:cs typeface="Anton"/>
              <a:sym typeface="Anton"/>
            </a:endParaRPr>
          </a:p>
        </p:txBody>
      </p:sp>
      <p:pic>
        <p:nvPicPr>
          <p:cNvPr id="396" name="Google Shape;396;p53"/>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397" name="Google Shape;397;p53"/>
          <p:cNvPicPr preferRelativeResize="0"/>
          <p:nvPr/>
        </p:nvPicPr>
        <p:blipFill>
          <a:blip r:embed="rId5">
            <a:alphaModFix/>
          </a:blip>
          <a:stretch>
            <a:fillRect/>
          </a:stretch>
        </p:blipFill>
        <p:spPr>
          <a:xfrm>
            <a:off x="729500" y="864681"/>
            <a:ext cx="2778479" cy="2945175"/>
          </a:xfrm>
          <a:prstGeom prst="rect">
            <a:avLst/>
          </a:prstGeom>
          <a:noFill/>
          <a:ln>
            <a:noFill/>
          </a:ln>
        </p:spPr>
      </p:pic>
      <p:pic>
        <p:nvPicPr>
          <p:cNvPr id="398" name="Google Shape;398;p53"/>
          <p:cNvPicPr preferRelativeResize="0"/>
          <p:nvPr/>
        </p:nvPicPr>
        <p:blipFill>
          <a:blip r:embed="rId6">
            <a:alphaModFix/>
          </a:blip>
          <a:stretch>
            <a:fillRect/>
          </a:stretch>
        </p:blipFill>
        <p:spPr>
          <a:xfrm>
            <a:off x="4965657" y="827778"/>
            <a:ext cx="3399316" cy="2862588"/>
          </a:xfrm>
          <a:prstGeom prst="rect">
            <a:avLst/>
          </a:prstGeom>
          <a:noFill/>
          <a:ln>
            <a:noFill/>
          </a:ln>
        </p:spPr>
      </p:pic>
      <p:sp>
        <p:nvSpPr>
          <p:cNvPr id="399" name="Google Shape;399;p53"/>
          <p:cNvSpPr/>
          <p:nvPr/>
        </p:nvSpPr>
        <p:spPr>
          <a:xfrm>
            <a:off x="854775" y="3061173"/>
            <a:ext cx="2653200" cy="58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5" name="Google Shape;405;p54"/>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UPDATE + SUBCONSULTA: ejemplo</a:t>
            </a:r>
            <a:endParaRPr b="0" i="0" sz="2900" u="none" cap="none" strike="noStrike">
              <a:solidFill>
                <a:schemeClr val="dk1"/>
              </a:solidFill>
              <a:latin typeface="Anton"/>
              <a:ea typeface="Anton"/>
              <a:cs typeface="Anton"/>
              <a:sym typeface="Anton"/>
            </a:endParaRPr>
          </a:p>
        </p:txBody>
      </p:sp>
      <p:pic>
        <p:nvPicPr>
          <p:cNvPr id="406" name="Google Shape;406;p54"/>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407" name="Google Shape;407;p54"/>
          <p:cNvPicPr preferRelativeResize="0"/>
          <p:nvPr/>
        </p:nvPicPr>
        <p:blipFill>
          <a:blip r:embed="rId5">
            <a:alphaModFix/>
          </a:blip>
          <a:stretch>
            <a:fillRect/>
          </a:stretch>
        </p:blipFill>
        <p:spPr>
          <a:xfrm>
            <a:off x="1152525" y="1301175"/>
            <a:ext cx="6838950" cy="3124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11" name="Shape 411"/>
        <p:cNvGrpSpPr/>
        <p:nvPr/>
      </p:nvGrpSpPr>
      <p:grpSpPr>
        <a:xfrm>
          <a:off x="0" y="0"/>
          <a:ext cx="0" cy="0"/>
          <a:chOff x="0" y="0"/>
          <a:chExt cx="0" cy="0"/>
        </a:xfrm>
      </p:grpSpPr>
      <p:sp>
        <p:nvSpPr>
          <p:cNvPr id="412" name="Google Shape;412;p55"/>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5</a:t>
            </a:r>
            <a:endParaRPr i="1" sz="2200">
              <a:solidFill>
                <a:srgbClr val="121212"/>
              </a:solidFill>
              <a:latin typeface="Anton"/>
              <a:ea typeface="Anton"/>
              <a:cs typeface="Anton"/>
              <a:sym typeface="Anton"/>
            </a:endParaRPr>
          </a:p>
        </p:txBody>
      </p:sp>
      <p:pic>
        <p:nvPicPr>
          <p:cNvPr id="413" name="Google Shape;413;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56"/>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DELETE CON SUBCONSULTAS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p:nvPr/>
        </p:nvSpPr>
        <p:spPr>
          <a:xfrm>
            <a:off x="5133675" y="50"/>
            <a:ext cx="4010100" cy="51435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7"/>
          <p:cNvSpPr txBox="1"/>
          <p:nvPr/>
        </p:nvSpPr>
        <p:spPr>
          <a:xfrm>
            <a:off x="522675" y="1358600"/>
            <a:ext cx="4074900" cy="288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i="0" lang="es-419" sz="1800" u="none" cap="none" strike="noStrike">
                <a:solidFill>
                  <a:schemeClr val="dk1"/>
                </a:solidFill>
                <a:latin typeface="Helvetica Neue Light"/>
                <a:ea typeface="Helvetica Neue Light"/>
                <a:cs typeface="Helvetica Neue Light"/>
                <a:sym typeface="Helvetica Neue Light"/>
              </a:rPr>
              <a:t>La estructura </a:t>
            </a:r>
            <a:r>
              <a:rPr b="1" i="0" lang="es-419" sz="1800" u="none" cap="none" strike="noStrike">
                <a:solidFill>
                  <a:schemeClr val="dk1"/>
                </a:solidFill>
                <a:latin typeface="Helvetica Neue"/>
                <a:ea typeface="Helvetica Neue"/>
                <a:cs typeface="Helvetica Neue"/>
                <a:sym typeface="Helvetica Neue"/>
              </a:rPr>
              <a:t>DELETE</a:t>
            </a:r>
            <a:r>
              <a:rPr b="1" i="0" lang="es-419" sz="1800" u="none" cap="none" strike="noStrike">
                <a:solidFill>
                  <a:schemeClr val="dk1"/>
                </a:solidFill>
                <a:latin typeface="Helvetica Neue"/>
                <a:ea typeface="Helvetica Neue"/>
                <a:cs typeface="Helvetica Neue"/>
                <a:sym typeface="Helvetica Neue"/>
              </a:rPr>
              <a:t> </a:t>
            </a:r>
            <a:r>
              <a:rPr i="0" lang="es-419" sz="1800" u="none" cap="none" strike="noStrike">
                <a:solidFill>
                  <a:schemeClr val="dk1"/>
                </a:solidFill>
                <a:latin typeface="Helvetica Neue Light"/>
                <a:ea typeface="Helvetica Neue Light"/>
                <a:cs typeface="Helvetica Neue Light"/>
                <a:sym typeface="Helvetica Neue Light"/>
              </a:rPr>
              <a:t>se establece definiendo una condición que se deba cumplir para eliminar registros. Finalmente, el valor a especificar en la condición, tendrá como resultado lo que devuelva la subconsulta </a:t>
            </a:r>
            <a:r>
              <a:rPr b="1" i="0" lang="es-419" sz="1800" u="none" cap="none" strike="noStrike">
                <a:solidFill>
                  <a:schemeClr val="dk1"/>
                </a:solidFill>
                <a:latin typeface="Helvetica Neue"/>
                <a:ea typeface="Helvetica Neue"/>
                <a:cs typeface="Helvetica Neue"/>
                <a:sym typeface="Helvetica Neue"/>
              </a:rPr>
              <a:t>SELECT</a:t>
            </a:r>
            <a:r>
              <a:rPr i="0" lang="es-419" sz="1800" u="none" cap="none" strike="noStrike">
                <a:solidFill>
                  <a:schemeClr val="dk1"/>
                </a:solidFill>
                <a:latin typeface="Helvetica Neue Light"/>
                <a:ea typeface="Helvetica Neue Light"/>
                <a:cs typeface="Helvetica Neue Light"/>
                <a:sym typeface="Helvetica Neue Light"/>
              </a:rPr>
              <a:t>.</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25" name="Google Shape;425;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6" name="Google Shape;426;p57"/>
          <p:cNvSpPr txBox="1"/>
          <p:nvPr/>
        </p:nvSpPr>
        <p:spPr>
          <a:xfrm>
            <a:off x="257775" y="509225"/>
            <a:ext cx="4659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DELETE + subconsulta: sintaxis</a:t>
            </a:r>
            <a:endParaRPr b="0" i="0" sz="2900" u="none" cap="none" strike="noStrike">
              <a:solidFill>
                <a:schemeClr val="dk1"/>
              </a:solidFill>
              <a:latin typeface="Anton"/>
              <a:ea typeface="Anton"/>
              <a:cs typeface="Anton"/>
              <a:sym typeface="Anton"/>
            </a:endParaRPr>
          </a:p>
        </p:txBody>
      </p:sp>
      <p:sp>
        <p:nvSpPr>
          <p:cNvPr id="427" name="Google Shape;427;p57"/>
          <p:cNvSpPr txBox="1"/>
          <p:nvPr/>
        </p:nvSpPr>
        <p:spPr>
          <a:xfrm>
            <a:off x="5570750" y="1321200"/>
            <a:ext cx="3453000" cy="22857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950"/>
              <a:buFont typeface="Arial"/>
              <a:buNone/>
            </a:pPr>
            <a:r>
              <a:rPr b="0" i="0" lang="es-419" sz="1950" u="none" cap="none" strike="noStrike">
                <a:solidFill>
                  <a:schemeClr val="accent1"/>
                </a:solidFill>
                <a:latin typeface="Consolas"/>
                <a:ea typeface="Consolas"/>
                <a:cs typeface="Consolas"/>
                <a:sym typeface="Consolas"/>
              </a:rPr>
              <a:t>DELETE FROM</a:t>
            </a:r>
            <a:r>
              <a:rPr b="0" i="0" lang="es-419" sz="1950" u="none" cap="none" strike="noStrike">
                <a:solidFill>
                  <a:schemeClr val="lt1"/>
                </a:solidFill>
                <a:latin typeface="Consolas"/>
                <a:ea typeface="Consolas"/>
                <a:cs typeface="Consolas"/>
                <a:sym typeface="Consolas"/>
              </a:rPr>
              <a:t> </a:t>
            </a:r>
            <a:r>
              <a:rPr b="0" i="1" lang="es-419" sz="1650" u="none" cap="none" strike="noStrike">
                <a:solidFill>
                  <a:schemeClr val="lt1"/>
                </a:solidFill>
                <a:latin typeface="Consolas"/>
                <a:ea typeface="Consolas"/>
                <a:cs typeface="Consolas"/>
                <a:sym typeface="Consolas"/>
              </a:rPr>
              <a:t>tabla</a:t>
            </a:r>
            <a:r>
              <a:rPr b="0" i="0" lang="es-419" sz="1950" u="none" cap="none" strike="noStrike">
                <a:solidFill>
                  <a:schemeClr val="lt1"/>
                </a:solidFill>
                <a:latin typeface="Consolas"/>
                <a:ea typeface="Consolas"/>
                <a:cs typeface="Consolas"/>
                <a:sym typeface="Consolas"/>
              </a:rPr>
              <a:t> </a:t>
            </a:r>
            <a:endParaRPr b="0" i="1" sz="1950" u="none" cap="none" strike="noStrike">
              <a:solidFill>
                <a:schemeClr val="lt1"/>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950"/>
              <a:buFont typeface="Arial"/>
              <a:buNone/>
            </a:pPr>
            <a:r>
              <a:rPr b="0" i="0" lang="es-419" sz="1950" u="none" cap="none" strike="noStrike">
                <a:solidFill>
                  <a:schemeClr val="accent1"/>
                </a:solidFill>
                <a:latin typeface="Consolas"/>
                <a:ea typeface="Consolas"/>
                <a:cs typeface="Consolas"/>
                <a:sym typeface="Consolas"/>
              </a:rPr>
              <a:t>WHERE</a:t>
            </a:r>
            <a:r>
              <a:rPr b="0" i="0" lang="es-419" sz="1950" u="none" cap="none" strike="noStrike">
                <a:solidFill>
                  <a:schemeClr val="lt1"/>
                </a:solidFill>
                <a:latin typeface="Consolas"/>
                <a:ea typeface="Consolas"/>
                <a:cs typeface="Consolas"/>
                <a:sym typeface="Consolas"/>
              </a:rPr>
              <a:t> </a:t>
            </a:r>
            <a:r>
              <a:rPr b="0" i="1" lang="es-419" sz="1650" u="none" cap="none" strike="noStrike">
                <a:solidFill>
                  <a:schemeClr val="lt1"/>
                </a:solidFill>
                <a:latin typeface="Consolas"/>
                <a:ea typeface="Consolas"/>
                <a:cs typeface="Consolas"/>
                <a:sym typeface="Consolas"/>
              </a:rPr>
              <a:t>campo</a:t>
            </a:r>
            <a:r>
              <a:rPr b="0" i="0" lang="es-419" sz="1950" u="none" cap="none" strike="noStrike">
                <a:solidFill>
                  <a:schemeClr val="lt1"/>
                </a:solidFill>
                <a:latin typeface="Consolas"/>
                <a:ea typeface="Consolas"/>
                <a:cs typeface="Consolas"/>
                <a:sym typeface="Consolas"/>
              </a:rPr>
              <a:t> = (</a:t>
            </a:r>
            <a:r>
              <a:rPr b="0" i="0" lang="es-419" sz="1950" u="none" cap="none" strike="noStrike">
                <a:solidFill>
                  <a:schemeClr val="accent1"/>
                </a:solidFill>
                <a:latin typeface="Consolas"/>
                <a:ea typeface="Consolas"/>
                <a:cs typeface="Consolas"/>
                <a:sym typeface="Consolas"/>
              </a:rPr>
              <a:t>SELECT</a:t>
            </a:r>
            <a:r>
              <a:rPr b="0" i="0" lang="es-419" sz="1950" u="none" cap="none" strike="noStrike">
                <a:solidFill>
                  <a:schemeClr val="lt1"/>
                </a:solidFill>
                <a:latin typeface="Consolas"/>
                <a:ea typeface="Consolas"/>
                <a:cs typeface="Consolas"/>
                <a:sym typeface="Consolas"/>
              </a:rPr>
              <a:t> * </a:t>
            </a:r>
            <a:r>
              <a:rPr b="0" i="0" lang="es-419" sz="1950" u="none" cap="none" strike="noStrike">
                <a:solidFill>
                  <a:schemeClr val="accent1"/>
                </a:solidFill>
                <a:latin typeface="Consolas"/>
                <a:ea typeface="Consolas"/>
                <a:cs typeface="Consolas"/>
                <a:sym typeface="Consolas"/>
              </a:rPr>
              <a:t>FROM</a:t>
            </a:r>
            <a:r>
              <a:rPr b="0" i="0" lang="es-419" sz="1950" u="none" cap="none" strike="noStrike">
                <a:solidFill>
                  <a:schemeClr val="lt1"/>
                </a:solidFill>
                <a:latin typeface="Consolas"/>
                <a:ea typeface="Consolas"/>
                <a:cs typeface="Consolas"/>
                <a:sym typeface="Consolas"/>
              </a:rPr>
              <a:t> </a:t>
            </a:r>
            <a:r>
              <a:rPr b="0" i="1" lang="es-419" sz="1950" u="none" cap="none" strike="noStrike">
                <a:solidFill>
                  <a:schemeClr val="lt1"/>
                </a:solidFill>
                <a:latin typeface="Consolas"/>
                <a:ea typeface="Consolas"/>
                <a:cs typeface="Consolas"/>
                <a:sym typeface="Consolas"/>
              </a:rPr>
              <a:t>otraTabla</a:t>
            </a:r>
            <a:r>
              <a:rPr b="0" i="0" lang="es-419" sz="1950" u="none" cap="none" strike="noStrike">
                <a:solidFill>
                  <a:schemeClr val="lt1"/>
                </a:solidFill>
                <a:latin typeface="Consolas"/>
                <a:ea typeface="Consolas"/>
                <a:cs typeface="Consolas"/>
                <a:sym typeface="Consolas"/>
              </a:rPr>
              <a:t> </a:t>
            </a:r>
            <a:r>
              <a:rPr b="0" i="0" lang="es-419" sz="1950" u="none" cap="none" strike="noStrike">
                <a:solidFill>
                  <a:schemeClr val="accent1"/>
                </a:solidFill>
                <a:latin typeface="Consolas"/>
                <a:ea typeface="Consolas"/>
                <a:cs typeface="Consolas"/>
                <a:sym typeface="Consolas"/>
              </a:rPr>
              <a:t>WHERE</a:t>
            </a:r>
            <a:r>
              <a:rPr b="0" i="0" lang="es-419" sz="1950" u="none" cap="none" strike="noStrike">
                <a:solidFill>
                  <a:schemeClr val="lt1"/>
                </a:solidFill>
                <a:latin typeface="Consolas"/>
                <a:ea typeface="Consolas"/>
                <a:cs typeface="Consolas"/>
                <a:sym typeface="Consolas"/>
              </a:rPr>
              <a:t> </a:t>
            </a:r>
            <a:r>
              <a:rPr b="0" i="1" lang="es-419" sz="1950" u="none" cap="none" strike="noStrike">
                <a:solidFill>
                  <a:schemeClr val="lt1"/>
                </a:solidFill>
                <a:latin typeface="Consolas"/>
                <a:ea typeface="Consolas"/>
                <a:cs typeface="Consolas"/>
                <a:sym typeface="Consolas"/>
              </a:rPr>
              <a:t>condición</a:t>
            </a:r>
            <a:r>
              <a:rPr b="0" i="0" lang="es-419" sz="1950" u="none" cap="none" strike="noStrike">
                <a:solidFill>
                  <a:schemeClr val="lt1"/>
                </a:solidFill>
                <a:latin typeface="Consolas"/>
                <a:ea typeface="Consolas"/>
                <a:cs typeface="Consolas"/>
                <a:sym typeface="Consolas"/>
              </a:rPr>
              <a:t>);</a:t>
            </a:r>
            <a:endParaRPr b="0" i="0" sz="2200" u="none" cap="none" strike="noStrik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58"/>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Eliminemos aquell</a:t>
            </a:r>
            <a:r>
              <a:rPr i="1" lang="es-419" sz="2000">
                <a:solidFill>
                  <a:schemeClr val="lt1"/>
                </a:solidFill>
                <a:latin typeface="Helvetica Neue Light"/>
                <a:ea typeface="Helvetica Neue Light"/>
                <a:cs typeface="Helvetica Neue Light"/>
                <a:sym typeface="Helvetica Neue Light"/>
              </a:rPr>
              <a:t>as nuevas clases </a:t>
            </a:r>
            <a:r>
              <a:rPr b="0" i="1" lang="es-419" sz="2000" u="none" cap="none" strike="noStrike">
                <a:solidFill>
                  <a:schemeClr val="lt1"/>
                </a:solidFill>
                <a:latin typeface="Helvetica Neue Light"/>
                <a:ea typeface="Helvetica Neue Light"/>
                <a:cs typeface="Helvetica Neue Light"/>
                <a:sym typeface="Helvetica Neue Light"/>
              </a:rPr>
              <a:t>que no van a poder </a:t>
            </a:r>
            <a:r>
              <a:rPr i="1" lang="es-419" sz="2000">
                <a:solidFill>
                  <a:schemeClr val="lt1"/>
                </a:solidFill>
                <a:latin typeface="Helvetica Neue Light"/>
                <a:ea typeface="Helvetica Neue Light"/>
                <a:cs typeface="Helvetica Neue Light"/>
                <a:sym typeface="Helvetica Neue Light"/>
              </a:rPr>
              <a:t>estar </a:t>
            </a:r>
            <a:r>
              <a:rPr b="0" i="1" lang="es-419" sz="2000" u="none" cap="none" strike="noStrike">
                <a:solidFill>
                  <a:schemeClr val="lt1"/>
                </a:solidFill>
                <a:latin typeface="Helvetica Neue Light"/>
                <a:ea typeface="Helvetica Neue Light"/>
                <a:cs typeface="Helvetica Neue Light"/>
                <a:sym typeface="Helvetica Neue Light"/>
              </a:rPr>
              <a:t>relacionados con ningún registro de la tabla NEW_</a:t>
            </a:r>
            <a:r>
              <a:rPr i="1" lang="es-419" sz="2000">
                <a:solidFill>
                  <a:schemeClr val="lt1"/>
                </a:solidFill>
                <a:latin typeface="Helvetica Neue Light"/>
                <a:ea typeface="Helvetica Neue Light"/>
                <a:cs typeface="Helvetica Neue Light"/>
                <a:sym typeface="Helvetica Neue Light"/>
              </a:rPr>
              <a:t>LEVEL_GAME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433" name="Google Shape;433;p58"/>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nvSpPr>
        <p:spPr>
          <a:xfrm>
            <a:off x="347650" y="973900"/>
            <a:ext cx="8185200" cy="1520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lang="es-419" sz="2000">
                <a:solidFill>
                  <a:schemeClr val="dk1"/>
                </a:solidFill>
                <a:latin typeface="Helvetica Neue Light"/>
                <a:ea typeface="Helvetica Neue Light"/>
                <a:cs typeface="Helvetica Neue Light"/>
                <a:sym typeface="Helvetica Neue Light"/>
              </a:rPr>
              <a:t>Continuemos con el ejemplo de las nuevas clases y niveles trabajados hasta el momento:</a:t>
            </a:r>
            <a:endParaRPr b="0" i="0" sz="2000" u="none" cap="none" strike="noStrike">
              <a:solidFill>
                <a:schemeClr val="dk1"/>
              </a:solidFill>
              <a:latin typeface="Helvetica Neue Light"/>
              <a:ea typeface="Helvetica Neue Light"/>
              <a:cs typeface="Helvetica Neue Light"/>
              <a:sym typeface="Helvetica Neue Light"/>
            </a:endParaRPr>
          </a:p>
        </p:txBody>
      </p:sp>
      <p:pic>
        <p:nvPicPr>
          <p:cNvPr id="439" name="Google Shape;439;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0" name="Google Shape;440;p59"/>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DELETE + SUBCONSULTA: ejemplo</a:t>
            </a:r>
            <a:endParaRPr b="0" i="0" sz="2900" u="none" cap="none" strike="noStrike">
              <a:solidFill>
                <a:schemeClr val="dk1"/>
              </a:solidFill>
              <a:latin typeface="Anton"/>
              <a:ea typeface="Anton"/>
              <a:cs typeface="Anton"/>
              <a:sym typeface="Anton"/>
            </a:endParaRPr>
          </a:p>
        </p:txBody>
      </p:sp>
      <p:pic>
        <p:nvPicPr>
          <p:cNvPr id="441" name="Google Shape;441;p59"/>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442" name="Google Shape;442;p59"/>
          <p:cNvPicPr preferRelativeResize="0"/>
          <p:nvPr/>
        </p:nvPicPr>
        <p:blipFill>
          <a:blip r:embed="rId5">
            <a:alphaModFix/>
          </a:blip>
          <a:stretch>
            <a:fillRect/>
          </a:stretch>
        </p:blipFill>
        <p:spPr>
          <a:xfrm>
            <a:off x="4785775" y="2130624"/>
            <a:ext cx="2998089" cy="2529000"/>
          </a:xfrm>
          <a:prstGeom prst="rect">
            <a:avLst/>
          </a:prstGeom>
          <a:noFill/>
          <a:ln>
            <a:noFill/>
          </a:ln>
        </p:spPr>
      </p:pic>
      <p:pic>
        <p:nvPicPr>
          <p:cNvPr id="443" name="Google Shape;443;p59"/>
          <p:cNvPicPr preferRelativeResize="0"/>
          <p:nvPr/>
        </p:nvPicPr>
        <p:blipFill>
          <a:blip r:embed="rId6">
            <a:alphaModFix/>
          </a:blip>
          <a:stretch>
            <a:fillRect/>
          </a:stretch>
        </p:blipFill>
        <p:spPr>
          <a:xfrm>
            <a:off x="1416225" y="1899750"/>
            <a:ext cx="2301775" cy="2990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p:nvPr/>
        </p:nvSpPr>
        <p:spPr>
          <a:xfrm>
            <a:off x="-125" y="2953100"/>
            <a:ext cx="9144000" cy="2190600"/>
          </a:xfrm>
          <a:prstGeom prst="rect">
            <a:avLst/>
          </a:prstGeom>
          <a:gradFill>
            <a:gsLst>
              <a:gs pos="0">
                <a:srgbClr val="696969"/>
              </a:gs>
              <a:gs pos="100000">
                <a:srgbClr val="1D1D1D"/>
              </a:gs>
            </a:gsLst>
            <a:lin ang="5400012" scaled="0"/>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0"/>
          <p:cNvSpPr txBox="1"/>
          <p:nvPr/>
        </p:nvSpPr>
        <p:spPr>
          <a:xfrm>
            <a:off x="1934175" y="3378350"/>
            <a:ext cx="6338100" cy="1377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250"/>
              <a:buFont typeface="Arial"/>
              <a:buNone/>
            </a:pPr>
            <a:r>
              <a:rPr b="0" i="0" lang="es-419" sz="1550" u="none" cap="none" strike="noStrike">
                <a:solidFill>
                  <a:schemeClr val="accent1"/>
                </a:solidFill>
                <a:latin typeface="Consolas"/>
                <a:ea typeface="Consolas"/>
                <a:cs typeface="Consolas"/>
                <a:sym typeface="Consolas"/>
              </a:rPr>
              <a:t>DELETE FROM</a:t>
            </a:r>
            <a:r>
              <a:rPr b="0" i="0" lang="es-419" sz="1550" u="none" cap="none" strike="noStrike">
                <a:solidFill>
                  <a:schemeClr val="lt1"/>
                </a:solidFill>
                <a:latin typeface="Consolas"/>
                <a:ea typeface="Consolas"/>
                <a:cs typeface="Consolas"/>
                <a:sym typeface="Consolas"/>
              </a:rPr>
              <a:t> </a:t>
            </a:r>
            <a:r>
              <a:rPr i="1" lang="es-419" sz="1550">
                <a:solidFill>
                  <a:schemeClr val="lt1"/>
                </a:solidFill>
                <a:latin typeface="Consolas"/>
                <a:ea typeface="Consolas"/>
                <a:cs typeface="Consolas"/>
                <a:sym typeface="Consolas"/>
              </a:rPr>
              <a:t>NEW_CLASS</a:t>
            </a:r>
            <a:br>
              <a:rPr b="0" i="0" lang="es-419" sz="1550" u="none" cap="none" strike="noStrike">
                <a:solidFill>
                  <a:schemeClr val="lt1"/>
                </a:solidFill>
                <a:latin typeface="Consolas"/>
                <a:ea typeface="Consolas"/>
                <a:cs typeface="Consolas"/>
                <a:sym typeface="Consolas"/>
              </a:rPr>
            </a:br>
            <a:r>
              <a:rPr b="0" i="0" lang="es-419" sz="1550" u="none" cap="none" strike="noStrike">
                <a:solidFill>
                  <a:schemeClr val="accent1"/>
                </a:solidFill>
                <a:latin typeface="Consolas"/>
                <a:ea typeface="Consolas"/>
                <a:cs typeface="Consolas"/>
                <a:sym typeface="Consolas"/>
              </a:rPr>
              <a:t>WHERE</a:t>
            </a:r>
            <a:r>
              <a:rPr lang="es-419" sz="1550">
                <a:solidFill>
                  <a:schemeClr val="lt1"/>
                </a:solidFill>
                <a:latin typeface="Consolas"/>
                <a:ea typeface="Consolas"/>
                <a:cs typeface="Consolas"/>
                <a:sym typeface="Consolas"/>
              </a:rPr>
              <a:t> id_level</a:t>
            </a:r>
            <a:r>
              <a:rPr b="0" i="0" lang="es-419" sz="1550" u="none" cap="none" strike="noStrike">
                <a:solidFill>
                  <a:schemeClr val="lt1"/>
                </a:solidFill>
                <a:latin typeface="Consolas"/>
                <a:ea typeface="Consolas"/>
                <a:cs typeface="Consolas"/>
                <a:sym typeface="Consolas"/>
              </a:rPr>
              <a:t> NOT IN</a:t>
            </a:r>
            <a:r>
              <a:rPr lang="es-419" sz="1550">
                <a:solidFill>
                  <a:schemeClr val="lt1"/>
                </a:solidFill>
                <a:latin typeface="Consolas"/>
                <a:ea typeface="Consolas"/>
                <a:cs typeface="Consolas"/>
                <a:sym typeface="Consolas"/>
              </a:rPr>
              <a:t> </a:t>
            </a:r>
            <a:r>
              <a:rPr b="0" i="0" lang="es-419" sz="1550" u="none" cap="none" strike="noStrike">
                <a:solidFill>
                  <a:schemeClr val="lt1"/>
                </a:solidFill>
                <a:latin typeface="Consolas"/>
                <a:ea typeface="Consolas"/>
                <a:cs typeface="Consolas"/>
                <a:sym typeface="Consolas"/>
              </a:rPr>
              <a:t>(</a:t>
            </a:r>
            <a:r>
              <a:rPr b="0" i="0" lang="es-419" sz="1550" u="none" cap="none" strike="noStrike">
                <a:solidFill>
                  <a:schemeClr val="accent1"/>
                </a:solidFill>
                <a:latin typeface="Consolas"/>
                <a:ea typeface="Consolas"/>
                <a:cs typeface="Consolas"/>
                <a:sym typeface="Consolas"/>
              </a:rPr>
              <a:t>SELECT </a:t>
            </a:r>
            <a:r>
              <a:rPr lang="es-419" sz="1550">
                <a:solidFill>
                  <a:schemeClr val="lt1"/>
                </a:solidFill>
                <a:latin typeface="Consolas"/>
                <a:ea typeface="Consolas"/>
                <a:cs typeface="Consolas"/>
                <a:sym typeface="Consolas"/>
              </a:rPr>
              <a:t>id_level </a:t>
            </a:r>
            <a:endParaRPr sz="1550">
              <a:solidFill>
                <a:schemeClr val="lt1"/>
              </a:solidFill>
              <a:latin typeface="Consolas"/>
              <a:ea typeface="Consolas"/>
              <a:cs typeface="Consolas"/>
              <a:sym typeface="Consolas"/>
            </a:endParaRPr>
          </a:p>
          <a:p>
            <a:pPr indent="457200" lvl="0" marL="1828800" marR="0" rtl="0" algn="l">
              <a:lnSpc>
                <a:spcPct val="200000"/>
              </a:lnSpc>
              <a:spcBef>
                <a:spcPts val="0"/>
              </a:spcBef>
              <a:spcAft>
                <a:spcPts val="0"/>
              </a:spcAft>
              <a:buClr>
                <a:srgbClr val="000000"/>
              </a:buClr>
              <a:buSzPts val="1250"/>
              <a:buFont typeface="Arial"/>
              <a:buNone/>
            </a:pPr>
            <a:r>
              <a:rPr lang="es-419" sz="1550">
                <a:solidFill>
                  <a:schemeClr val="accent1"/>
                </a:solidFill>
                <a:latin typeface="Consolas"/>
                <a:ea typeface="Consolas"/>
                <a:cs typeface="Consolas"/>
                <a:sym typeface="Consolas"/>
              </a:rPr>
              <a:t>  </a:t>
            </a:r>
            <a:r>
              <a:rPr b="0" i="0" lang="es-419" sz="1550" u="none" cap="none" strike="noStrike">
                <a:solidFill>
                  <a:schemeClr val="accent1"/>
                </a:solidFill>
                <a:latin typeface="Consolas"/>
                <a:ea typeface="Consolas"/>
                <a:cs typeface="Consolas"/>
                <a:sym typeface="Consolas"/>
              </a:rPr>
              <a:t>FROM</a:t>
            </a:r>
            <a:r>
              <a:rPr b="0" i="0" lang="es-419" sz="1550" u="none" cap="none" strike="noStrike">
                <a:solidFill>
                  <a:schemeClr val="lt1"/>
                </a:solidFill>
                <a:latin typeface="Consolas"/>
                <a:ea typeface="Consolas"/>
                <a:cs typeface="Consolas"/>
                <a:sym typeface="Consolas"/>
              </a:rPr>
              <a:t> NEW_</a:t>
            </a:r>
            <a:r>
              <a:rPr i="1" lang="es-419" sz="1550">
                <a:solidFill>
                  <a:schemeClr val="lt1"/>
                </a:solidFill>
                <a:latin typeface="Consolas"/>
                <a:ea typeface="Consolas"/>
                <a:cs typeface="Consolas"/>
                <a:sym typeface="Consolas"/>
              </a:rPr>
              <a:t>LEVEL_GAME</a:t>
            </a:r>
            <a:r>
              <a:rPr b="0" i="0" lang="es-419" sz="155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Arial"/>
              <a:ea typeface="Arial"/>
              <a:cs typeface="Arial"/>
              <a:sym typeface="Arial"/>
            </a:endParaRPr>
          </a:p>
        </p:txBody>
      </p:sp>
      <p:pic>
        <p:nvPicPr>
          <p:cNvPr id="450" name="Google Shape;450;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1" name="Google Shape;451;p60"/>
          <p:cNvSpPr txBox="1"/>
          <p:nvPr/>
        </p:nvSpPr>
        <p:spPr>
          <a:xfrm>
            <a:off x="260725" y="1194161"/>
            <a:ext cx="8622300" cy="13776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2000"/>
              <a:buFont typeface="Arial"/>
              <a:buNone/>
            </a:pPr>
            <a:r>
              <a:rPr lang="es-419" sz="2000">
                <a:solidFill>
                  <a:schemeClr val="dk1"/>
                </a:solidFill>
                <a:latin typeface="Helvetica Neue Light"/>
                <a:ea typeface="Helvetica Neue Light"/>
                <a:cs typeface="Helvetica Neue Light"/>
                <a:sym typeface="Helvetica Neue Light"/>
              </a:rPr>
              <a:t>Generemos la sentencia para eliminar aquellas nuevas clases que no van a poder estar relacionados con ningún registro de la tabla </a:t>
            </a:r>
            <a:r>
              <a:rPr b="1" lang="es-419" sz="2000">
                <a:solidFill>
                  <a:schemeClr val="dk1"/>
                </a:solidFill>
                <a:latin typeface="Helvetica Neue"/>
                <a:ea typeface="Helvetica Neue"/>
                <a:cs typeface="Helvetica Neue"/>
                <a:sym typeface="Helvetica Neue"/>
              </a:rPr>
              <a:t>NEW_LEVEL_GAME.</a:t>
            </a:r>
            <a:endParaRPr b="1" sz="1800" u="none" cap="none" strike="noStrike">
              <a:solidFill>
                <a:schemeClr val="dk1"/>
              </a:solidFill>
              <a:latin typeface="Helvetica Neue"/>
              <a:ea typeface="Helvetica Neue"/>
              <a:cs typeface="Helvetica Neue"/>
              <a:sym typeface="Helvetica Neue"/>
            </a:endParaRPr>
          </a:p>
        </p:txBody>
      </p:sp>
      <p:sp>
        <p:nvSpPr>
          <p:cNvPr id="452" name="Google Shape;452;p60"/>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DELETE + SUBCONSULTA: ejemplo</a:t>
            </a:r>
            <a:endParaRPr b="0" i="0" sz="2900" u="none" cap="none" strike="noStrike">
              <a:solidFill>
                <a:schemeClr val="dk1"/>
              </a:solidFill>
              <a:latin typeface="Anton"/>
              <a:ea typeface="Anton"/>
              <a:cs typeface="Anton"/>
              <a:sym typeface="Anton"/>
            </a:endParaRPr>
          </a:p>
        </p:txBody>
      </p:sp>
      <p:pic>
        <p:nvPicPr>
          <p:cNvPr id="453" name="Google Shape;453;p60"/>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9" name="Google Shape;459;p61"/>
          <p:cNvSpPr txBox="1"/>
          <p:nvPr/>
        </p:nvSpPr>
        <p:spPr>
          <a:xfrm>
            <a:off x="19341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900" u="none" cap="none" strike="noStrike">
                <a:solidFill>
                  <a:schemeClr val="dk1"/>
                </a:solidFill>
                <a:latin typeface="Anton"/>
                <a:ea typeface="Anton"/>
                <a:cs typeface="Anton"/>
                <a:sym typeface="Anton"/>
              </a:rPr>
              <a:t>DELETE + SUBCONSULTA: ejemplo</a:t>
            </a:r>
            <a:endParaRPr b="0" i="0" sz="2900" u="none" cap="none" strike="noStrike">
              <a:solidFill>
                <a:schemeClr val="dk1"/>
              </a:solidFill>
              <a:latin typeface="Anton"/>
              <a:ea typeface="Anton"/>
              <a:cs typeface="Anton"/>
              <a:sym typeface="Anton"/>
            </a:endParaRPr>
          </a:p>
        </p:txBody>
      </p:sp>
      <p:pic>
        <p:nvPicPr>
          <p:cNvPr id="460" name="Google Shape;460;p61"/>
          <p:cNvPicPr preferRelativeResize="0"/>
          <p:nvPr/>
        </p:nvPicPr>
        <p:blipFill rotWithShape="1">
          <a:blip r:embed="rId4">
            <a:alphaModFix/>
          </a:blip>
          <a:srcRect b="0" l="0" r="0" t="0"/>
          <a:stretch/>
        </p:blipFill>
        <p:spPr>
          <a:xfrm>
            <a:off x="7783875" y="207298"/>
            <a:ext cx="1186525" cy="464576"/>
          </a:xfrm>
          <a:prstGeom prst="rect">
            <a:avLst/>
          </a:prstGeom>
          <a:noFill/>
          <a:ln>
            <a:noFill/>
          </a:ln>
        </p:spPr>
      </p:pic>
      <p:pic>
        <p:nvPicPr>
          <p:cNvPr id="461" name="Google Shape;461;p61"/>
          <p:cNvPicPr preferRelativeResize="0"/>
          <p:nvPr/>
        </p:nvPicPr>
        <p:blipFill>
          <a:blip r:embed="rId5">
            <a:alphaModFix/>
          </a:blip>
          <a:stretch>
            <a:fillRect/>
          </a:stretch>
        </p:blipFill>
        <p:spPr>
          <a:xfrm>
            <a:off x="3278700" y="1047813"/>
            <a:ext cx="2587650" cy="3047875"/>
          </a:xfrm>
          <a:prstGeom prst="rect">
            <a:avLst/>
          </a:prstGeom>
          <a:noFill/>
          <a:ln>
            <a:noFill/>
          </a:ln>
        </p:spPr>
      </p:pic>
      <p:sp>
        <p:nvSpPr>
          <p:cNvPr id="462" name="Google Shape;462;p61"/>
          <p:cNvSpPr txBox="1"/>
          <p:nvPr/>
        </p:nvSpPr>
        <p:spPr>
          <a:xfrm>
            <a:off x="603700" y="3891100"/>
            <a:ext cx="8078400" cy="1099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latin typeface="Helvetica Neue Light"/>
                <a:ea typeface="Helvetica Neue Light"/>
                <a:cs typeface="Helvetica Neue Light"/>
                <a:sym typeface="Helvetica Neue Light"/>
              </a:rPr>
              <a:t>Puedes validar luego, directamente sobre la tabla </a:t>
            </a:r>
            <a:r>
              <a:rPr b="1" lang="es-419" sz="2000">
                <a:solidFill>
                  <a:schemeClr val="dk1"/>
                </a:solidFill>
                <a:latin typeface="Helvetica Neue"/>
                <a:ea typeface="Helvetica Neue"/>
                <a:cs typeface="Helvetica Neue"/>
                <a:sym typeface="Helvetica Neue"/>
              </a:rPr>
              <a:t>NEW_CLASS</a:t>
            </a:r>
            <a:r>
              <a:rPr b="0" i="0" lang="es-419" sz="2000" u="none" cap="none" strike="noStrike">
                <a:solidFill>
                  <a:schemeClr val="dk1"/>
                </a:solidFill>
                <a:latin typeface="Helvetica Neue Light"/>
                <a:ea typeface="Helvetica Neue Light"/>
                <a:cs typeface="Helvetica Neue Light"/>
                <a:sym typeface="Helvetica Neue Light"/>
              </a:rPr>
              <a:t>, que los registros indicados hayan sido eliminados correctamente.</a:t>
            </a:r>
            <a:endParaRPr b="0" i="0" sz="20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6" name="Shape 466"/>
        <p:cNvGrpSpPr/>
        <p:nvPr/>
      </p:nvGrpSpPr>
      <p:grpSpPr>
        <a:xfrm>
          <a:off x="0" y="0"/>
          <a:ext cx="0" cy="0"/>
          <a:chOff x="0" y="0"/>
          <a:chExt cx="0" cy="0"/>
        </a:xfrm>
      </p:grpSpPr>
      <p:sp>
        <p:nvSpPr>
          <p:cNvPr id="467" name="Google Shape;467;p62"/>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68" name="Google Shape;468;p62"/>
          <p:cNvSpPr txBox="1"/>
          <p:nvPr/>
        </p:nvSpPr>
        <p:spPr>
          <a:xfrm>
            <a:off x="488925" y="1223500"/>
            <a:ext cx="8468400" cy="28053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Mientras </a:t>
            </a:r>
            <a:r>
              <a:rPr b="0" i="0" lang="es-419" sz="2000" u="none" cap="none" strike="noStrike">
                <a:solidFill>
                  <a:srgbClr val="000000"/>
                </a:solidFill>
                <a:latin typeface="Helvetica Neue Light"/>
                <a:ea typeface="Helvetica Neue Light"/>
                <a:cs typeface="Helvetica Neue Light"/>
                <a:sym typeface="Helvetica Neue Light"/>
              </a:rPr>
              <a:t>practiques</a:t>
            </a:r>
            <a:r>
              <a:rPr b="0" i="0" lang="es-419" sz="2000" u="none" cap="none" strike="noStrike">
                <a:solidFill>
                  <a:srgbClr val="000000"/>
                </a:solidFill>
                <a:latin typeface="Helvetica Neue Light"/>
                <a:ea typeface="Helvetica Neue Light"/>
                <a:cs typeface="Helvetica Neue Light"/>
                <a:sym typeface="Helvetica Neue Light"/>
              </a:rPr>
              <a:t> operaciones de actualización al igual que operaciones de eliminación de registros, te recomendamos </a:t>
            </a:r>
            <a:r>
              <a:rPr b="1" i="0" lang="es-419" sz="2000" u="none" cap="none" strike="noStrike">
                <a:solidFill>
                  <a:srgbClr val="000000"/>
                </a:solidFill>
                <a:latin typeface="Helvetica Neue"/>
                <a:ea typeface="Helvetica Neue"/>
                <a:cs typeface="Helvetica Neue"/>
                <a:sym typeface="Helvetica Neue"/>
              </a:rPr>
              <a:t>crear tablas de backup</a:t>
            </a:r>
            <a:r>
              <a:rPr b="0" i="0" lang="es-419" sz="2000" u="none" cap="none" strike="noStrike">
                <a:solidFill>
                  <a:srgbClr val="000000"/>
                </a:solidFill>
                <a:latin typeface="Helvetica Neue Light"/>
                <a:ea typeface="Helvetica Neue Light"/>
                <a:cs typeface="Helvetica Neue Light"/>
                <a:sym typeface="Helvetica Neue Light"/>
              </a:rPr>
              <a:t> con los datos a modificar/eliminar, para que puedas restaurar rápidamente los mismos en el caso que la cláusula especificada haya modificado o eliminado más o menos información de la esperada.</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69" name="Google Shape;469;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70" name="Google Shape;470;p62"/>
          <p:cNvPicPr preferRelativeResize="0"/>
          <p:nvPr/>
        </p:nvPicPr>
        <p:blipFill rotWithShape="1">
          <a:blip r:embed="rId4">
            <a:alphaModFix/>
          </a:blip>
          <a:srcRect b="0" l="0" r="0" t="0"/>
          <a:stretch/>
        </p:blipFill>
        <p:spPr>
          <a:xfrm>
            <a:off x="4112085" y="143400"/>
            <a:ext cx="919825" cy="919825"/>
          </a:xfrm>
          <a:prstGeom prst="rect">
            <a:avLst/>
          </a:prstGeom>
          <a:noFill/>
          <a:ln>
            <a:noFill/>
          </a:ln>
        </p:spPr>
      </p:pic>
      <p:pic>
        <p:nvPicPr>
          <p:cNvPr id="471" name="Google Shape;471;p62"/>
          <p:cNvPicPr preferRelativeResize="0"/>
          <p:nvPr/>
        </p:nvPicPr>
        <p:blipFill rotWithShape="1">
          <a:blip r:embed="rId5">
            <a:alphaModFix/>
          </a:blip>
          <a:srcRect b="0" l="0" r="0" t="0"/>
          <a:stretch/>
        </p:blipFill>
        <p:spPr>
          <a:xfrm>
            <a:off x="4252088" y="4350475"/>
            <a:ext cx="639825" cy="63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3" name="Shape 83"/>
        <p:cNvGrpSpPr/>
        <p:nvPr/>
      </p:nvGrpSpPr>
      <p:grpSpPr>
        <a:xfrm>
          <a:off x="0" y="0"/>
          <a:ext cx="0" cy="0"/>
          <a:chOff x="0" y="0"/>
          <a:chExt cx="0" cy="0"/>
        </a:xfrm>
      </p:grpSpPr>
      <p:sp>
        <p:nvSpPr>
          <p:cNvPr id="84" name="Google Shape;84;p18"/>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1:A</a:t>
            </a:r>
            <a:endParaRPr i="1" sz="2200">
              <a:solidFill>
                <a:srgbClr val="121212"/>
              </a:solidFill>
              <a:latin typeface="Anton"/>
              <a:ea typeface="Anton"/>
              <a:cs typeface="Anton"/>
              <a:sym typeface="Anton"/>
            </a:endParaRPr>
          </a:p>
        </p:txBody>
      </p:sp>
      <p:pic>
        <p:nvPicPr>
          <p:cNvPr id="85" name="Google Shape;85;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5" name="Shape 475"/>
        <p:cNvGrpSpPr/>
        <p:nvPr/>
      </p:nvGrpSpPr>
      <p:grpSpPr>
        <a:xfrm>
          <a:off x="0" y="0"/>
          <a:ext cx="0" cy="0"/>
          <a:chOff x="0" y="0"/>
          <a:chExt cx="0" cy="0"/>
        </a:xfrm>
      </p:grpSpPr>
      <p:sp>
        <p:nvSpPr>
          <p:cNvPr id="476" name="Google Shape;476;p63"/>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6</a:t>
            </a:r>
            <a:endParaRPr i="1" sz="2200">
              <a:solidFill>
                <a:srgbClr val="121212"/>
              </a:solidFill>
              <a:latin typeface="Anton"/>
              <a:ea typeface="Anton"/>
              <a:cs typeface="Anton"/>
              <a:sym typeface="Anton"/>
            </a:endParaRPr>
          </a:p>
        </p:txBody>
      </p:sp>
      <p:pic>
        <p:nvPicPr>
          <p:cNvPr id="477" name="Google Shape;477;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1" name="Shape 481"/>
        <p:cNvGrpSpPr/>
        <p:nvPr/>
      </p:nvGrpSpPr>
      <p:grpSpPr>
        <a:xfrm>
          <a:off x="0" y="0"/>
          <a:ext cx="0" cy="0"/>
          <a:chOff x="0" y="0"/>
          <a:chExt cx="0" cy="0"/>
        </a:xfrm>
      </p:grpSpPr>
      <p:sp>
        <p:nvSpPr>
          <p:cNvPr id="482" name="Google Shape;482;p64"/>
          <p:cNvSpPr txBox="1"/>
          <p:nvPr/>
        </p:nvSpPr>
        <p:spPr>
          <a:xfrm>
            <a:off x="1054100" y="1848600"/>
            <a:ext cx="73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IMPORTANDO DESDE ARCHIVOS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6" name="Shape 486"/>
        <p:cNvGrpSpPr/>
        <p:nvPr/>
      </p:nvGrpSpPr>
      <p:grpSpPr>
        <a:xfrm>
          <a:off x="0" y="0"/>
          <a:ext cx="0" cy="0"/>
          <a:chOff x="0" y="0"/>
          <a:chExt cx="0" cy="0"/>
        </a:xfrm>
      </p:grpSpPr>
      <p:sp>
        <p:nvSpPr>
          <p:cNvPr id="487" name="Google Shape;487;p65"/>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TIPOS DE ARCHIVOS PARA IMPORTAR DATOS EX</a:t>
            </a:r>
            <a:r>
              <a:rPr i="1" lang="es-419" sz="3600">
                <a:latin typeface="Anton"/>
                <a:ea typeface="Anton"/>
                <a:cs typeface="Anton"/>
                <a:sym typeface="Anton"/>
              </a:rPr>
              <a:t>TERNOS</a:t>
            </a:r>
            <a:endParaRPr b="0" i="1" sz="3600" u="none" cap="none" strike="noStrike">
              <a:solidFill>
                <a:schemeClr val="dk1"/>
              </a:solidFill>
              <a:latin typeface="Anton"/>
              <a:ea typeface="Anton"/>
              <a:cs typeface="Anton"/>
              <a:sym typeface="Anton"/>
            </a:endParaRPr>
          </a:p>
        </p:txBody>
      </p:sp>
      <p:pic>
        <p:nvPicPr>
          <p:cNvPr id="488" name="Google Shape;488;p6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66"/>
          <p:cNvSpPr txBox="1"/>
          <p:nvPr/>
        </p:nvSpPr>
        <p:spPr>
          <a:xfrm>
            <a:off x="852188" y="13278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¿Qué opciones de formato de archivos para importar o exportar datos conoces?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2000"/>
              <a:buFont typeface="Arial"/>
              <a:buNone/>
            </a:pPr>
            <a:br>
              <a:rPr b="0" i="0" lang="es-419" sz="2000" u="none" cap="none" strike="noStrike">
                <a:solidFill>
                  <a:schemeClr val="lt1"/>
                </a:solidFill>
                <a:latin typeface="Helvetica Neue Light"/>
                <a:ea typeface="Helvetica Neue Light"/>
                <a:cs typeface="Helvetica Neue Light"/>
                <a:sym typeface="Helvetica Neue Light"/>
              </a:rPr>
            </a:br>
            <a:r>
              <a:rPr b="0" i="0" lang="es-419" sz="1600" u="sng" cap="none" strike="noStrike">
                <a:solidFill>
                  <a:schemeClr val="lt1"/>
                </a:solidFill>
                <a:latin typeface="Helvetica Neue Light"/>
                <a:ea typeface="Helvetica Neue Light"/>
                <a:cs typeface="Helvetica Neue Light"/>
                <a:sym typeface="Helvetica Neue Light"/>
              </a:rPr>
              <a:t>CONTESTA EN EL CHAT DE ZOOM</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494" name="Google Shape;494;p66"/>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7"/>
          <p:cNvSpPr txBox="1"/>
          <p:nvPr/>
        </p:nvSpPr>
        <p:spPr>
          <a:xfrm>
            <a:off x="299150" y="1499700"/>
            <a:ext cx="8455200" cy="566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Los formatos más populares para </a:t>
            </a:r>
            <a:r>
              <a:rPr b="1" i="0" lang="es-419" sz="2000" u="none" cap="none" strike="noStrike">
                <a:solidFill>
                  <a:schemeClr val="dk1"/>
                </a:solidFill>
                <a:highlight>
                  <a:srgbClr val="FFFFFF"/>
                </a:highlight>
                <a:latin typeface="Helvetica Neue"/>
                <a:ea typeface="Helvetica Neue"/>
                <a:cs typeface="Helvetica Neue"/>
                <a:sym typeface="Helvetica Neue"/>
              </a:rPr>
              <a:t>importar/exportar datos</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son:</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00" name="Google Shape;500;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01" name="Google Shape;501;p67"/>
          <p:cNvGraphicFramePr/>
          <p:nvPr/>
        </p:nvGraphicFramePr>
        <p:xfrm>
          <a:off x="1492350" y="2137025"/>
          <a:ext cx="3000000" cy="3000000"/>
        </p:xfrm>
        <a:graphic>
          <a:graphicData uri="http://schemas.openxmlformats.org/drawingml/2006/table">
            <a:tbl>
              <a:tblPr>
                <a:noFill/>
                <a:tableStyleId>{A4AF857F-BEA3-4187-81EF-0380CA2977E2}</a:tableStyleId>
              </a:tblPr>
              <a:tblGrid>
                <a:gridCol w="2025200"/>
                <a:gridCol w="2025200"/>
                <a:gridCol w="2025200"/>
              </a:tblGrid>
              <a:tr h="12859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r>
              <a:tr h="1236625">
                <a:tc>
                  <a:txBody>
                    <a:bodyPr/>
                    <a:lstStyle/>
                    <a:p>
                      <a:pPr indent="0" lvl="0" marL="0" marR="0" rtl="0" algn="ctr">
                        <a:lnSpc>
                          <a:spcPct val="100000"/>
                        </a:lnSpc>
                        <a:spcBef>
                          <a:spcPts val="0"/>
                        </a:spcBef>
                        <a:spcAft>
                          <a:spcPts val="0"/>
                        </a:spcAft>
                        <a:buClr>
                          <a:srgbClr val="000000"/>
                        </a:buClr>
                        <a:buSzPts val="1700"/>
                        <a:buFont typeface="Arial"/>
                        <a:buNone/>
                      </a:pPr>
                      <a:r>
                        <a:rPr lang="es-419" sz="1700" u="none" cap="none" strike="noStrike">
                          <a:latin typeface="Helvetica Neue Light"/>
                          <a:ea typeface="Helvetica Neue Light"/>
                          <a:cs typeface="Helvetica Neue Light"/>
                          <a:sym typeface="Helvetica Neue Light"/>
                        </a:rPr>
                        <a:t>Archivos separados por coma (</a:t>
                      </a:r>
                      <a:r>
                        <a:rPr i="1" lang="es-419" sz="1700" u="none" cap="none" strike="noStrike">
                          <a:latin typeface="Helvetica Neue Light"/>
                          <a:ea typeface="Helvetica Neue Light"/>
                          <a:cs typeface="Helvetica Neue Light"/>
                          <a:sym typeface="Helvetica Neue Light"/>
                        </a:rPr>
                        <a:t>Comma Separated Values</a:t>
                      </a:r>
                      <a:r>
                        <a:rPr lang="es-419" sz="1700" u="none" cap="none" strike="noStrike">
                          <a:latin typeface="Helvetica Neue Light"/>
                          <a:ea typeface="Helvetica Neue Light"/>
                          <a:cs typeface="Helvetica Neue Light"/>
                          <a:sym typeface="Helvetica Neue Light"/>
                        </a:rPr>
                        <a:t>).</a:t>
                      </a:r>
                      <a:endParaRPr sz="1700" u="none" cap="none" strike="noStrike">
                        <a:latin typeface="Helvetica Neue Light"/>
                        <a:ea typeface="Helvetica Neue Light"/>
                        <a:cs typeface="Helvetica Neue Light"/>
                        <a:sym typeface="Helvetica Neue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3F3F3"/>
                    </a:solidFill>
                  </a:tcPr>
                </a:tc>
                <a:tc>
                  <a:txBody>
                    <a:bodyPr/>
                    <a:lstStyle/>
                    <a:p>
                      <a:pPr indent="0" lvl="0" marL="0" marR="0" rtl="0" algn="ctr">
                        <a:lnSpc>
                          <a:spcPct val="115000"/>
                        </a:lnSpc>
                        <a:spcBef>
                          <a:spcPts val="0"/>
                        </a:spcBef>
                        <a:spcAft>
                          <a:spcPts val="0"/>
                        </a:spcAft>
                        <a:buClr>
                          <a:srgbClr val="000000"/>
                        </a:buClr>
                        <a:buSzPts val="1700"/>
                        <a:buFont typeface="Arial"/>
                        <a:buNone/>
                      </a:pPr>
                      <a:r>
                        <a:rPr lang="es-419" sz="1700" u="none" cap="none" strike="noStrike">
                          <a:latin typeface="Helvetica Neue Light"/>
                          <a:ea typeface="Helvetica Neue Light"/>
                          <a:cs typeface="Helvetica Neue Light"/>
                          <a:sym typeface="Helvetica Neue Light"/>
                        </a:rPr>
                        <a:t>Archivos </a:t>
                      </a:r>
                      <a:r>
                        <a:rPr lang="es-419" sz="1700">
                          <a:latin typeface="Helvetica Neue Light"/>
                          <a:ea typeface="Helvetica Neue Light"/>
                          <a:cs typeface="Helvetica Neue Light"/>
                          <a:sym typeface="Helvetica Neue Light"/>
                        </a:rPr>
                        <a:t>EXCEL</a:t>
                      </a:r>
                      <a:endParaRPr sz="17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lang="es-419" sz="1700">
                          <a:latin typeface="Helvetica Neue Light"/>
                          <a:ea typeface="Helvetica Neue Light"/>
                          <a:cs typeface="Helvetica Neue Light"/>
                          <a:sym typeface="Helvetica Neue Light"/>
                        </a:rPr>
                        <a:t>(Microsoft Excel)</a:t>
                      </a:r>
                      <a:endParaRPr sz="1700">
                        <a:latin typeface="Helvetica Neue Light"/>
                        <a:ea typeface="Helvetica Neue Light"/>
                        <a:cs typeface="Helvetica Neue Light"/>
                        <a:sym typeface="Helvetica Neue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700"/>
                        <a:buFont typeface="Arial"/>
                        <a:buNone/>
                      </a:pPr>
                      <a:r>
                        <a:rPr lang="es-419" sz="1700" u="none" cap="none" strike="noStrike">
                          <a:latin typeface="Helvetica Neue Light"/>
                          <a:ea typeface="Helvetica Neue Light"/>
                          <a:cs typeface="Helvetica Neue Light"/>
                          <a:sym typeface="Helvetica Neue Light"/>
                        </a:rPr>
                        <a:t>Archivos JSON (JavaScript Object Notation).</a:t>
                      </a:r>
                      <a:endParaRPr sz="1700" u="none" cap="none" strike="noStrike">
                        <a:latin typeface="Helvetica Neue Light"/>
                        <a:ea typeface="Helvetica Neue Light"/>
                        <a:cs typeface="Helvetica Neue Light"/>
                        <a:sym typeface="Helvetica Neue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3F3F3"/>
                    </a:solidFill>
                  </a:tcPr>
                </a:tc>
              </a:tr>
            </a:tbl>
          </a:graphicData>
        </a:graphic>
      </p:graphicFrame>
      <p:pic>
        <p:nvPicPr>
          <p:cNvPr id="502" name="Google Shape;502;p67"/>
          <p:cNvPicPr preferRelativeResize="0"/>
          <p:nvPr/>
        </p:nvPicPr>
        <p:blipFill rotWithShape="1">
          <a:blip r:embed="rId4">
            <a:alphaModFix/>
          </a:blip>
          <a:srcRect b="0" l="0" r="0" t="0"/>
          <a:stretch/>
        </p:blipFill>
        <p:spPr>
          <a:xfrm>
            <a:off x="2005150" y="2365625"/>
            <a:ext cx="792401" cy="792399"/>
          </a:xfrm>
          <a:prstGeom prst="rect">
            <a:avLst/>
          </a:prstGeom>
          <a:noFill/>
          <a:ln>
            <a:noFill/>
          </a:ln>
        </p:spPr>
      </p:pic>
      <p:pic>
        <p:nvPicPr>
          <p:cNvPr id="503" name="Google Shape;503;p67"/>
          <p:cNvPicPr preferRelativeResize="0"/>
          <p:nvPr/>
        </p:nvPicPr>
        <p:blipFill rotWithShape="1">
          <a:blip r:embed="rId5">
            <a:alphaModFix/>
          </a:blip>
          <a:srcRect b="0" l="0" r="0" t="0"/>
          <a:stretch/>
        </p:blipFill>
        <p:spPr>
          <a:xfrm>
            <a:off x="6180800" y="2365625"/>
            <a:ext cx="792399" cy="792399"/>
          </a:xfrm>
          <a:prstGeom prst="rect">
            <a:avLst/>
          </a:prstGeom>
          <a:noFill/>
          <a:ln>
            <a:noFill/>
          </a:ln>
        </p:spPr>
      </p:pic>
      <p:pic>
        <p:nvPicPr>
          <p:cNvPr id="504" name="Google Shape;504;p67"/>
          <p:cNvPicPr preferRelativeResize="0"/>
          <p:nvPr/>
        </p:nvPicPr>
        <p:blipFill rotWithShape="1">
          <a:blip r:embed="rId6">
            <a:alphaModFix/>
          </a:blip>
          <a:srcRect b="0" l="0" r="0" t="0"/>
          <a:stretch/>
        </p:blipFill>
        <p:spPr>
          <a:xfrm>
            <a:off x="8037325" y="222625"/>
            <a:ext cx="903525" cy="903525"/>
          </a:xfrm>
          <a:prstGeom prst="rect">
            <a:avLst/>
          </a:prstGeom>
          <a:noFill/>
          <a:ln>
            <a:noFill/>
          </a:ln>
        </p:spPr>
      </p:pic>
      <p:sp>
        <p:nvSpPr>
          <p:cNvPr id="505" name="Google Shape;505;p67"/>
          <p:cNvSpPr txBox="1"/>
          <p:nvPr/>
        </p:nvSpPr>
        <p:spPr>
          <a:xfrm>
            <a:off x="619700" y="368200"/>
            <a:ext cx="7696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i="1" lang="es-419" sz="3700">
                <a:latin typeface="Anton"/>
                <a:ea typeface="Anton"/>
                <a:cs typeface="Anton"/>
                <a:sym typeface="Anton"/>
              </a:rPr>
              <a:t>TIPOS DE ARCHIVOS PARA IMPORTAR DATOS</a:t>
            </a:r>
            <a:endParaRPr b="0" i="1" sz="3700" u="none" cap="none" strike="noStrike">
              <a:solidFill>
                <a:srgbClr val="000000"/>
              </a:solidFill>
              <a:latin typeface="Anton"/>
              <a:ea typeface="Anton"/>
              <a:cs typeface="Anton"/>
              <a:sym typeface="Anton"/>
            </a:endParaRPr>
          </a:p>
        </p:txBody>
      </p:sp>
      <p:pic>
        <p:nvPicPr>
          <p:cNvPr id="506" name="Google Shape;506;p67"/>
          <p:cNvPicPr preferRelativeResize="0"/>
          <p:nvPr/>
        </p:nvPicPr>
        <p:blipFill>
          <a:blip r:embed="rId7">
            <a:alphaModFix/>
          </a:blip>
          <a:stretch>
            <a:fillRect/>
          </a:stretch>
        </p:blipFill>
        <p:spPr>
          <a:xfrm>
            <a:off x="4071900" y="2393276"/>
            <a:ext cx="792402" cy="73708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8"/>
          <p:cNvSpPr txBox="1"/>
          <p:nvPr/>
        </p:nvSpPr>
        <p:spPr>
          <a:xfrm>
            <a:off x="3226450" y="1723250"/>
            <a:ext cx="4887000" cy="1873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lang="es-419" sz="1900">
                <a:solidFill>
                  <a:schemeClr val="dk1"/>
                </a:solidFill>
                <a:highlight>
                  <a:srgbClr val="FFFFFF"/>
                </a:highlight>
                <a:latin typeface="Helvetica Neue"/>
                <a:ea typeface="Helvetica Neue"/>
                <a:cs typeface="Helvetica Neue"/>
                <a:sym typeface="Helvetica Neue"/>
              </a:rPr>
              <a:t>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 engloban bajo el formato “</a:t>
            </a:r>
            <a:r>
              <a:rPr b="0" i="1" lang="es-419" sz="1900" u="none" cap="none" strike="noStrike">
                <a:solidFill>
                  <a:schemeClr val="dk1"/>
                </a:solidFill>
                <a:highlight>
                  <a:srgbClr val="FFFFFF"/>
                </a:highlight>
                <a:latin typeface="Helvetica Neue Light"/>
                <a:ea typeface="Helvetica Neue Light"/>
                <a:cs typeface="Helvetica Neue Light"/>
                <a:sym typeface="Helvetica Neue Light"/>
              </a:rPr>
              <a:t>archivo de texto</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estructurando su contenido separado por una coma. Cada bloque de texto condice con un campo de la tabla de datos.</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12" name="Google Shape;512;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pSp>
        <p:nvGrpSpPr>
          <p:cNvPr id="513" name="Google Shape;513;p68"/>
          <p:cNvGrpSpPr/>
          <p:nvPr/>
        </p:nvGrpSpPr>
        <p:grpSpPr>
          <a:xfrm>
            <a:off x="1120300" y="1913700"/>
            <a:ext cx="1666763" cy="1492300"/>
            <a:chOff x="358300" y="1532700"/>
            <a:chExt cx="1666763" cy="1492300"/>
          </a:xfrm>
        </p:grpSpPr>
        <p:pic>
          <p:nvPicPr>
            <p:cNvPr id="514" name="Google Shape;514;p68"/>
            <p:cNvPicPr preferRelativeResize="0"/>
            <p:nvPr/>
          </p:nvPicPr>
          <p:blipFill rotWithShape="1">
            <a:blip r:embed="rId4">
              <a:alphaModFix/>
            </a:blip>
            <a:srcRect b="0" l="0" r="0" t="0"/>
            <a:stretch/>
          </p:blipFill>
          <p:spPr>
            <a:xfrm>
              <a:off x="838538" y="1838475"/>
              <a:ext cx="1186525" cy="1186525"/>
            </a:xfrm>
            <a:prstGeom prst="rect">
              <a:avLst/>
            </a:prstGeom>
            <a:noFill/>
            <a:ln>
              <a:noFill/>
            </a:ln>
            <a:effectLst>
              <a:outerShdw blurRad="228600" rotWithShape="0" algn="bl" dir="5400000" dist="57150">
                <a:srgbClr val="000000">
                  <a:alpha val="44710"/>
                </a:srgbClr>
              </a:outerShdw>
            </a:effectLst>
          </p:spPr>
        </p:pic>
        <p:pic>
          <p:nvPicPr>
            <p:cNvPr id="515" name="Google Shape;515;p68"/>
            <p:cNvPicPr preferRelativeResize="0"/>
            <p:nvPr/>
          </p:nvPicPr>
          <p:blipFill rotWithShape="1">
            <a:blip r:embed="rId5">
              <a:alphaModFix/>
            </a:blip>
            <a:srcRect b="0" l="0" r="0" t="0"/>
            <a:stretch/>
          </p:blipFill>
          <p:spPr>
            <a:xfrm>
              <a:off x="358300" y="1532700"/>
              <a:ext cx="1186525" cy="1186525"/>
            </a:xfrm>
            <a:prstGeom prst="rect">
              <a:avLst/>
            </a:prstGeom>
            <a:noFill/>
            <a:ln>
              <a:noFill/>
            </a:ln>
            <a:effectLst>
              <a:outerShdw blurRad="228600" rotWithShape="0" algn="bl" dir="5400000" dist="57150">
                <a:srgbClr val="000000">
                  <a:alpha val="44710"/>
                </a:srgbClr>
              </a:outerShdw>
            </a:effectLst>
          </p:spPr>
        </p:pic>
      </p:grpSp>
      <p:pic>
        <p:nvPicPr>
          <p:cNvPr id="516" name="Google Shape;516;p68"/>
          <p:cNvPicPr preferRelativeResize="0"/>
          <p:nvPr/>
        </p:nvPicPr>
        <p:blipFill rotWithShape="1">
          <a:blip r:embed="rId6">
            <a:alphaModFix/>
          </a:blip>
          <a:srcRect b="0" l="0" r="0" t="0"/>
          <a:stretch/>
        </p:blipFill>
        <p:spPr>
          <a:xfrm>
            <a:off x="8037325" y="222625"/>
            <a:ext cx="903525" cy="903525"/>
          </a:xfrm>
          <a:prstGeom prst="rect">
            <a:avLst/>
          </a:prstGeom>
          <a:noFill/>
          <a:ln>
            <a:noFill/>
          </a:ln>
        </p:spPr>
      </p:pic>
      <p:sp>
        <p:nvSpPr>
          <p:cNvPr id="517" name="Google Shape;517;p68"/>
          <p:cNvSpPr txBox="1"/>
          <p:nvPr/>
        </p:nvSpPr>
        <p:spPr>
          <a:xfrm>
            <a:off x="834350" y="368200"/>
            <a:ext cx="70575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i="1" lang="es-419" sz="3700">
                <a:latin typeface="Anton"/>
                <a:ea typeface="Anton"/>
                <a:cs typeface="Anton"/>
                <a:sym typeface="Anton"/>
              </a:rPr>
              <a:t>ARCHIVOS CSV</a:t>
            </a:r>
            <a:endParaRPr b="0" i="1" sz="3700" u="none" cap="none" strike="noStrike">
              <a:solidFill>
                <a:srgbClr val="0000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9"/>
          <p:cNvSpPr txBox="1"/>
          <p:nvPr/>
        </p:nvSpPr>
        <p:spPr>
          <a:xfrm>
            <a:off x="510425" y="1348100"/>
            <a:ext cx="4065600" cy="3075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Como podemos ver, su formato interno es simple y fácil de interpretar.</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La extensión del archivo es relativa, siempre que éste sea estructurado bajo el </a:t>
            </a:r>
            <a:r>
              <a:rPr b="1" i="0" lang="es-419" sz="1800" u="none" cap="none" strike="noStrike">
                <a:solidFill>
                  <a:schemeClr val="dk1"/>
                </a:solidFill>
                <a:highlight>
                  <a:srgbClr val="FFFFFF"/>
                </a:highlight>
                <a:latin typeface="Helvetica Neue"/>
                <a:ea typeface="Helvetica Neue"/>
                <a:cs typeface="Helvetica Neue"/>
                <a:sym typeface="Helvetica Neue"/>
              </a:rPr>
              <a:t>formato texto plano</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23" name="Google Shape;523;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24" name="Google Shape;524;p6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525" name="Google Shape;525;p69"/>
          <p:cNvPicPr preferRelativeResize="0"/>
          <p:nvPr/>
        </p:nvPicPr>
        <p:blipFill>
          <a:blip r:embed="rId5">
            <a:alphaModFix/>
          </a:blip>
          <a:stretch>
            <a:fillRect/>
          </a:stretch>
        </p:blipFill>
        <p:spPr>
          <a:xfrm>
            <a:off x="4576025" y="1509700"/>
            <a:ext cx="4415575" cy="2211550"/>
          </a:xfrm>
          <a:prstGeom prst="rect">
            <a:avLst/>
          </a:prstGeom>
          <a:noFill/>
          <a:ln>
            <a:noFill/>
          </a:ln>
        </p:spPr>
      </p:pic>
      <p:sp>
        <p:nvSpPr>
          <p:cNvPr id="526" name="Google Shape;526;p69"/>
          <p:cNvSpPr txBox="1"/>
          <p:nvPr/>
        </p:nvSpPr>
        <p:spPr>
          <a:xfrm>
            <a:off x="834350" y="368200"/>
            <a:ext cx="70575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i="1" lang="es-419" sz="3700">
                <a:latin typeface="Anton"/>
                <a:ea typeface="Anton"/>
                <a:cs typeface="Anton"/>
                <a:sym typeface="Anton"/>
              </a:rPr>
              <a:t>ARCHIVOS CSV</a:t>
            </a:r>
            <a:endParaRPr b="0" i="1" sz="3700" u="none" cap="none" strike="noStrike">
              <a:solidFill>
                <a:srgbClr val="000000"/>
              </a:solidFill>
              <a:latin typeface="Anton"/>
              <a:ea typeface="Anton"/>
              <a:cs typeface="Anton"/>
              <a:sym typeface="Anto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0"/>
          <p:cNvSpPr txBox="1"/>
          <p:nvPr/>
        </p:nvSpPr>
        <p:spPr>
          <a:xfrm>
            <a:off x="257775" y="3503675"/>
            <a:ext cx="8496600" cy="159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1" i="0" lang="es-419" sz="1700" u="none" cap="none" strike="noStrike">
                <a:solidFill>
                  <a:schemeClr val="dk1"/>
                </a:solidFill>
                <a:highlight>
                  <a:srgbClr val="FFFFFF"/>
                </a:highlight>
                <a:latin typeface="Helvetica Neue"/>
                <a:ea typeface="Helvetica Neue"/>
                <a:cs typeface="Helvetica Neue"/>
                <a:sym typeface="Helvetica Neue"/>
              </a:rPr>
              <a:t>JSON</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es un </a:t>
            </a:r>
            <a:r>
              <a:rPr b="1" i="0" lang="es-419" sz="1700" u="none" cap="none" strike="noStrike">
                <a:solidFill>
                  <a:schemeClr val="dk1"/>
                </a:solidFill>
                <a:highlight>
                  <a:srgbClr val="FFFFFF"/>
                </a:highlight>
                <a:latin typeface="Helvetica Neue"/>
                <a:ea typeface="Helvetica Neue"/>
                <a:cs typeface="Helvetica Neue"/>
                <a:sym typeface="Helvetica Neue"/>
              </a:rPr>
              <a:t>formato de transporte</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muy utilizado en el mundo de la programación. </a:t>
            </a:r>
            <a:r>
              <a:rPr b="1" i="0" lang="es-419" sz="1700" u="none" cap="none" strike="noStrike">
                <a:solidFill>
                  <a:schemeClr val="dk1"/>
                </a:solidFill>
                <a:highlight>
                  <a:srgbClr val="FFFFFF"/>
                </a:highlight>
                <a:latin typeface="Helvetica Neue"/>
                <a:ea typeface="Helvetica Neue"/>
                <a:cs typeface="Helvetica Neue"/>
                <a:sym typeface="Helvetica Neue"/>
              </a:rPr>
              <a:t>Intercomunica diferentes tecnologías de software</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normalizando la información bajo un mismo “</a:t>
            </a:r>
            <a:r>
              <a:rPr b="0" i="1" lang="es-419" sz="1700" u="none" cap="none" strike="noStrike">
                <a:solidFill>
                  <a:schemeClr val="dk1"/>
                </a:solidFill>
                <a:highlight>
                  <a:srgbClr val="FFFFFF"/>
                </a:highlight>
                <a:latin typeface="Helvetica Neue Light"/>
                <a:ea typeface="Helvetica Neue Light"/>
                <a:cs typeface="Helvetica Neue Light"/>
                <a:sym typeface="Helvetica Neue Light"/>
              </a:rPr>
              <a:t>idioma</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32" name="Google Shape;532;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33" name="Google Shape;533;p70"/>
          <p:cNvPicPr preferRelativeResize="0"/>
          <p:nvPr/>
        </p:nvPicPr>
        <p:blipFill rotWithShape="1">
          <a:blip r:embed="rId4">
            <a:alphaModFix/>
          </a:blip>
          <a:srcRect b="0" l="0" r="0" t="0"/>
          <a:stretch/>
        </p:blipFill>
        <p:spPr>
          <a:xfrm>
            <a:off x="1982999" y="1244675"/>
            <a:ext cx="5178000" cy="2122150"/>
          </a:xfrm>
          <a:prstGeom prst="rect">
            <a:avLst/>
          </a:prstGeom>
          <a:noFill/>
          <a:ln>
            <a:noFill/>
          </a:ln>
        </p:spPr>
      </p:pic>
      <p:pic>
        <p:nvPicPr>
          <p:cNvPr id="534" name="Google Shape;534;p70"/>
          <p:cNvPicPr preferRelativeResize="0"/>
          <p:nvPr/>
        </p:nvPicPr>
        <p:blipFill rotWithShape="1">
          <a:blip r:embed="rId5">
            <a:alphaModFix/>
          </a:blip>
          <a:srcRect b="0" l="0" r="0" t="0"/>
          <a:stretch/>
        </p:blipFill>
        <p:spPr>
          <a:xfrm>
            <a:off x="8037325" y="222625"/>
            <a:ext cx="903525" cy="903525"/>
          </a:xfrm>
          <a:prstGeom prst="rect">
            <a:avLst/>
          </a:prstGeom>
          <a:noFill/>
          <a:ln>
            <a:noFill/>
          </a:ln>
        </p:spPr>
      </p:pic>
      <p:sp>
        <p:nvSpPr>
          <p:cNvPr id="535" name="Google Shape;535;p70"/>
          <p:cNvSpPr txBox="1"/>
          <p:nvPr/>
        </p:nvSpPr>
        <p:spPr>
          <a:xfrm>
            <a:off x="834350" y="368200"/>
            <a:ext cx="70575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i="1" lang="es-419" sz="3700">
                <a:latin typeface="Anton"/>
                <a:ea typeface="Anton"/>
                <a:cs typeface="Anton"/>
                <a:sym typeface="Anton"/>
              </a:rPr>
              <a:t>FORMATO JSON</a:t>
            </a:r>
            <a:endParaRPr b="0" i="1" sz="3700" u="none" cap="none" strike="noStrike">
              <a:solidFill>
                <a:srgbClr val="000000"/>
              </a:solidFill>
              <a:latin typeface="Anton"/>
              <a:ea typeface="Anton"/>
              <a:cs typeface="Anton"/>
              <a:sym typeface="Anto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1"/>
          <p:cNvSpPr txBox="1"/>
          <p:nvPr/>
        </p:nvSpPr>
        <p:spPr>
          <a:xfrm>
            <a:off x="257775" y="1564650"/>
            <a:ext cx="4982400" cy="3081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El contenido de cada “</a:t>
            </a:r>
            <a:r>
              <a:rPr b="0" i="1" lang="es-419" sz="1700" u="none" cap="none" strike="noStrike">
                <a:solidFill>
                  <a:schemeClr val="dk1"/>
                </a:solidFill>
                <a:highlight>
                  <a:srgbClr val="FFFFFF"/>
                </a:highlight>
                <a:latin typeface="Helvetica Neue Light"/>
                <a:ea typeface="Helvetica Neue Light"/>
                <a:cs typeface="Helvetica Neue Light"/>
                <a:sym typeface="Helvetica Neue Light"/>
              </a:rPr>
              <a:t>registro</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se encierra entre las llaves </a:t>
            </a:r>
            <a:r>
              <a:rPr b="1" i="0" lang="es-419" sz="1700" u="none" cap="none" strike="noStrike">
                <a:solidFill>
                  <a:schemeClr val="dk1"/>
                </a:solidFill>
                <a:highlight>
                  <a:srgbClr val="FFFFFF"/>
                </a:highlight>
                <a:latin typeface="Consolas"/>
                <a:ea typeface="Consolas"/>
                <a:cs typeface="Consolas"/>
                <a:sym typeface="Consolas"/>
              </a:rPr>
              <a:t>{</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y </a:t>
            </a:r>
            <a:r>
              <a:rPr b="1" i="0" lang="es-419" sz="1700" u="none" cap="none" strike="noStrike">
                <a:solidFill>
                  <a:schemeClr val="dk1"/>
                </a:solidFill>
                <a:highlight>
                  <a:srgbClr val="FFFFFF"/>
                </a:highlight>
                <a:latin typeface="Consolas"/>
                <a:ea typeface="Consolas"/>
                <a:cs typeface="Consolas"/>
                <a:sym typeface="Consolas"/>
              </a:rPr>
              <a:t>}</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Cada dato se separa del otro por una coma, y se utiliza el formato </a:t>
            </a:r>
            <a:r>
              <a:rPr b="1" i="0" lang="es-419" sz="1700" u="none" cap="none" strike="noStrike">
                <a:solidFill>
                  <a:schemeClr val="dk1"/>
                </a:solidFill>
                <a:highlight>
                  <a:srgbClr val="FFFFFF"/>
                </a:highlight>
                <a:latin typeface="Consolas"/>
                <a:ea typeface="Consolas"/>
                <a:cs typeface="Consolas"/>
                <a:sym typeface="Consolas"/>
              </a:rPr>
              <a:t>clave</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 </a:t>
            </a:r>
            <a:r>
              <a:rPr b="1" i="0" lang="es-419" sz="1700" u="none" cap="none" strike="noStrike">
                <a:solidFill>
                  <a:schemeClr val="dk1"/>
                </a:solidFill>
                <a:highlight>
                  <a:srgbClr val="FFFFFF"/>
                </a:highlight>
                <a:latin typeface="Consolas"/>
                <a:ea typeface="Consolas"/>
                <a:cs typeface="Consolas"/>
                <a:sym typeface="Consolas"/>
              </a:rPr>
              <a:t>valor</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700"/>
              <a:buFont typeface="Arial"/>
              <a:buNone/>
            </a:pP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La </a:t>
            </a:r>
            <a:r>
              <a:rPr b="1" i="0" lang="es-419" sz="1700" u="none" cap="none" strike="noStrike">
                <a:solidFill>
                  <a:schemeClr val="dk1"/>
                </a:solidFill>
                <a:highlight>
                  <a:srgbClr val="FFFFFF"/>
                </a:highlight>
                <a:latin typeface="Helvetica Neue"/>
                <a:ea typeface="Helvetica Neue"/>
                <a:cs typeface="Helvetica Neue"/>
                <a:sym typeface="Helvetica Neue"/>
              </a:rPr>
              <a:t>clave</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equivale al nombre del campo y, el </a:t>
            </a:r>
            <a:r>
              <a:rPr b="1" i="0" lang="es-419" sz="1700" u="none" cap="none" strike="noStrike">
                <a:solidFill>
                  <a:schemeClr val="dk1"/>
                </a:solidFill>
                <a:highlight>
                  <a:srgbClr val="FFFFFF"/>
                </a:highlight>
                <a:latin typeface="Helvetica Neue"/>
                <a:ea typeface="Helvetica Neue"/>
                <a:cs typeface="Helvetica Neue"/>
                <a:sym typeface="Helvetica Neue"/>
              </a:rPr>
              <a:t>valor</a:t>
            </a:r>
            <a:r>
              <a:rPr b="0" i="0" lang="es-419" sz="1700" u="none" cap="none" strike="noStrike">
                <a:solidFill>
                  <a:schemeClr val="dk1"/>
                </a:solidFill>
                <a:highlight>
                  <a:srgbClr val="FFFFFF"/>
                </a:highlight>
                <a:latin typeface="Helvetica Neue Light"/>
                <a:ea typeface="Helvetica Neue Light"/>
                <a:cs typeface="Helvetica Neue Light"/>
                <a:sym typeface="Helvetica Neue Light"/>
              </a:rPr>
              <a:t>, al dato que se almacena en el mismo.</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41" name="Google Shape;541;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2" name="Google Shape;542;p71"/>
          <p:cNvPicPr preferRelativeResize="0"/>
          <p:nvPr/>
        </p:nvPicPr>
        <p:blipFill rotWithShape="1">
          <a:blip r:embed="rId4">
            <a:alphaModFix/>
          </a:blip>
          <a:srcRect b="0" l="0" r="55363" t="0"/>
          <a:stretch/>
        </p:blipFill>
        <p:spPr>
          <a:xfrm>
            <a:off x="5398951" y="1336100"/>
            <a:ext cx="3355500" cy="3080900"/>
          </a:xfrm>
          <a:prstGeom prst="rect">
            <a:avLst/>
          </a:prstGeom>
          <a:noFill/>
          <a:ln>
            <a:noFill/>
          </a:ln>
        </p:spPr>
      </p:pic>
      <p:pic>
        <p:nvPicPr>
          <p:cNvPr id="543" name="Google Shape;543;p71"/>
          <p:cNvPicPr preferRelativeResize="0"/>
          <p:nvPr/>
        </p:nvPicPr>
        <p:blipFill rotWithShape="1">
          <a:blip r:embed="rId5">
            <a:alphaModFix/>
          </a:blip>
          <a:srcRect b="0" l="0" r="0" t="0"/>
          <a:stretch/>
        </p:blipFill>
        <p:spPr>
          <a:xfrm>
            <a:off x="8037325" y="222625"/>
            <a:ext cx="903525" cy="903525"/>
          </a:xfrm>
          <a:prstGeom prst="rect">
            <a:avLst/>
          </a:prstGeom>
          <a:noFill/>
          <a:ln>
            <a:noFill/>
          </a:ln>
        </p:spPr>
      </p:pic>
      <p:sp>
        <p:nvSpPr>
          <p:cNvPr id="544" name="Google Shape;544;p71"/>
          <p:cNvSpPr txBox="1"/>
          <p:nvPr/>
        </p:nvSpPr>
        <p:spPr>
          <a:xfrm>
            <a:off x="834350" y="368200"/>
            <a:ext cx="70575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i="1" lang="es-419" sz="3700">
                <a:latin typeface="Anton"/>
                <a:ea typeface="Anton"/>
                <a:cs typeface="Anton"/>
                <a:sym typeface="Anton"/>
              </a:rPr>
              <a:t>FORMATO JSON</a:t>
            </a:r>
            <a:endParaRPr b="0" i="1" sz="3700" u="none" cap="none" strike="noStrike">
              <a:solidFill>
                <a:srgbClr val="000000"/>
              </a:solidFill>
              <a:latin typeface="Anton"/>
              <a:ea typeface="Anton"/>
              <a:cs typeface="Anton"/>
              <a:sym typeface="Anto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8" name="Shape 548"/>
        <p:cNvGrpSpPr/>
        <p:nvPr/>
      </p:nvGrpSpPr>
      <p:grpSpPr>
        <a:xfrm>
          <a:off x="0" y="0"/>
          <a:ext cx="0" cy="0"/>
          <a:chOff x="0" y="0"/>
          <a:chExt cx="0" cy="0"/>
        </a:xfrm>
      </p:grpSpPr>
      <p:sp>
        <p:nvSpPr>
          <p:cNvPr id="549" name="Google Shape;549;p72"/>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¿QUE HAGO SI TENGO UN EXCEL?</a:t>
            </a:r>
            <a:endParaRPr b="0" i="1" sz="3600" u="none" cap="none" strike="noStrike">
              <a:solidFill>
                <a:schemeClr val="dk1"/>
              </a:solidFill>
              <a:latin typeface="Anton"/>
              <a:ea typeface="Anton"/>
              <a:cs typeface="Anton"/>
              <a:sym typeface="Anton"/>
            </a:endParaRPr>
          </a:p>
        </p:txBody>
      </p:sp>
      <p:pic>
        <p:nvPicPr>
          <p:cNvPr id="550" name="Google Shape;550;p7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9"/>
          <p:cNvSpPr txBox="1"/>
          <p:nvPr/>
        </p:nvSpPr>
        <p:spPr>
          <a:xfrm>
            <a:off x="999000" y="1130575"/>
            <a:ext cx="7146000" cy="130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a:t>
            </a:r>
            <a:r>
              <a:rPr i="1" lang="es-419" sz="2000">
                <a:solidFill>
                  <a:schemeClr val="lt1"/>
                </a:solidFill>
                <a:latin typeface="Helvetica Neue Light"/>
                <a:ea typeface="Helvetica Neue Light"/>
                <a:cs typeface="Helvetica Neue Light"/>
                <a:sym typeface="Helvetica Neue Light"/>
              </a:rPr>
              <a:t>Qué tipo de tablas tenemos acá</a:t>
            </a:r>
            <a:r>
              <a:rPr b="0" i="1" lang="es-419" sz="2000" u="none" cap="none" strike="noStrike">
                <a:solidFill>
                  <a:schemeClr val="lt1"/>
                </a:solidFill>
                <a:latin typeface="Helvetica Neue Light"/>
                <a:ea typeface="Helvetica Neue Light"/>
                <a:cs typeface="Helvetica Neue Light"/>
                <a:sym typeface="Helvetica Neue Light"/>
              </a:rPr>
              <a:t>?</a:t>
            </a:r>
            <a:endParaRPr i="1" sz="2000">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100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¿Transaccionales? ¿De hecho? ¿Dimensionales?</a:t>
            </a:r>
            <a:r>
              <a:rPr b="0" i="1" lang="es-419" sz="2000" u="none" cap="none" strike="noStrike">
                <a:solidFill>
                  <a:schemeClr val="lt1"/>
                </a:solidFill>
                <a:latin typeface="Helvetica Neue Light"/>
                <a:ea typeface="Helvetica Neue Light"/>
                <a:cs typeface="Helvetica Neue Light"/>
                <a:sym typeface="Helvetica Neue Light"/>
              </a:rPr>
              <a:t>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91" name="Google Shape;91;p19"/>
          <p:cNvPicPr preferRelativeResize="0"/>
          <p:nvPr/>
        </p:nvPicPr>
        <p:blipFill rotWithShape="1">
          <a:blip r:embed="rId4">
            <a:alphaModFix/>
          </a:blip>
          <a:srcRect b="0" l="0" r="0" t="0"/>
          <a:stretch/>
        </p:blipFill>
        <p:spPr>
          <a:xfrm>
            <a:off x="3978738" y="0"/>
            <a:ext cx="1186525" cy="1186525"/>
          </a:xfrm>
          <a:prstGeom prst="rect">
            <a:avLst/>
          </a:prstGeom>
          <a:noFill/>
          <a:ln>
            <a:noFill/>
          </a:ln>
        </p:spPr>
      </p:pic>
      <p:sp>
        <p:nvSpPr>
          <p:cNvPr id="92" name="Google Shape;92;p19"/>
          <p:cNvSpPr txBox="1"/>
          <p:nvPr/>
        </p:nvSpPr>
        <p:spPr>
          <a:xfrm>
            <a:off x="2476500" y="4272900"/>
            <a:ext cx="4191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br>
              <a:rPr lang="es-419" sz="2000">
                <a:solidFill>
                  <a:schemeClr val="lt1"/>
                </a:solidFill>
                <a:latin typeface="Helvetica Neue Light"/>
                <a:ea typeface="Helvetica Neue Light"/>
                <a:cs typeface="Helvetica Neue Light"/>
                <a:sym typeface="Helvetica Neue Light"/>
              </a:rPr>
            </a:br>
            <a:r>
              <a:rPr lang="es-419" sz="1600" u="sng">
                <a:solidFill>
                  <a:schemeClr val="lt1"/>
                </a:solidFill>
                <a:latin typeface="Helvetica Neue Light"/>
                <a:ea typeface="Helvetica Neue Light"/>
                <a:cs typeface="Helvetica Neue Light"/>
                <a:sym typeface="Helvetica Neue Light"/>
              </a:rPr>
              <a:t>CONTESTA EN EL CHAT</a:t>
            </a:r>
            <a:endParaRPr/>
          </a:p>
        </p:txBody>
      </p:sp>
      <p:pic>
        <p:nvPicPr>
          <p:cNvPr id="93" name="Google Shape;93;p19"/>
          <p:cNvPicPr preferRelativeResize="0"/>
          <p:nvPr/>
        </p:nvPicPr>
        <p:blipFill>
          <a:blip r:embed="rId5">
            <a:alphaModFix/>
          </a:blip>
          <a:stretch>
            <a:fillRect/>
          </a:stretch>
        </p:blipFill>
        <p:spPr>
          <a:xfrm>
            <a:off x="448222" y="2548150"/>
            <a:ext cx="2809900" cy="1671525"/>
          </a:xfrm>
          <a:prstGeom prst="rect">
            <a:avLst/>
          </a:prstGeom>
          <a:noFill/>
          <a:ln>
            <a:noFill/>
          </a:ln>
        </p:spPr>
      </p:pic>
      <p:pic>
        <p:nvPicPr>
          <p:cNvPr id="94" name="Google Shape;94;p19"/>
          <p:cNvPicPr preferRelativeResize="0"/>
          <p:nvPr/>
        </p:nvPicPr>
        <p:blipFill>
          <a:blip r:embed="rId6">
            <a:alphaModFix/>
          </a:blip>
          <a:stretch>
            <a:fillRect/>
          </a:stretch>
        </p:blipFill>
        <p:spPr>
          <a:xfrm>
            <a:off x="3397625" y="2494438"/>
            <a:ext cx="2743200" cy="2047875"/>
          </a:xfrm>
          <a:prstGeom prst="rect">
            <a:avLst/>
          </a:prstGeom>
          <a:noFill/>
          <a:ln>
            <a:noFill/>
          </a:ln>
        </p:spPr>
      </p:pic>
      <p:pic>
        <p:nvPicPr>
          <p:cNvPr id="95" name="Google Shape;95;p19"/>
          <p:cNvPicPr preferRelativeResize="0"/>
          <p:nvPr/>
        </p:nvPicPr>
        <p:blipFill>
          <a:blip r:embed="rId7">
            <a:alphaModFix/>
          </a:blip>
          <a:stretch>
            <a:fillRect/>
          </a:stretch>
        </p:blipFill>
        <p:spPr>
          <a:xfrm>
            <a:off x="6280325" y="2497530"/>
            <a:ext cx="2743200" cy="177277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3"/>
          <p:cNvSpPr txBox="1"/>
          <p:nvPr/>
        </p:nvSpPr>
        <p:spPr>
          <a:xfrm>
            <a:off x="3181650" y="1532700"/>
            <a:ext cx="5176500" cy="3075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lang="es-419" sz="1900">
                <a:solidFill>
                  <a:schemeClr val="dk1"/>
                </a:solidFill>
                <a:highlight>
                  <a:srgbClr val="FFFFFF"/>
                </a:highlight>
                <a:latin typeface="Helvetica Neue"/>
                <a:ea typeface="Helvetica Neue"/>
                <a:cs typeface="Helvetica Neue"/>
                <a:sym typeface="Helvetica Neue"/>
              </a:rPr>
              <a:t>Si lo que tenemos es un archivo Excel, lo mejor que podemos hacer es cambiarlo a formato CSV con los siguientes pasos:</a:t>
            </a:r>
            <a:endParaRPr sz="1900">
              <a:solidFill>
                <a:schemeClr val="dk1"/>
              </a:solidFill>
              <a:highlight>
                <a:srgbClr val="FFFFFF"/>
              </a:highlight>
              <a:latin typeface="Helvetica Neue"/>
              <a:ea typeface="Helvetica Neue"/>
              <a:cs typeface="Helvetica Neue"/>
              <a:sym typeface="Helvetica Neue"/>
            </a:endParaRPr>
          </a:p>
          <a:p>
            <a:pPr indent="-349250" lvl="0" marL="457200" marR="0" rtl="0" algn="l">
              <a:lnSpc>
                <a:spcPct val="150000"/>
              </a:lnSpc>
              <a:spcBef>
                <a:spcPts val="0"/>
              </a:spcBef>
              <a:spcAft>
                <a:spcPts val="0"/>
              </a:spcAft>
              <a:buClr>
                <a:schemeClr val="dk1"/>
              </a:buClr>
              <a:buSzPts val="1900"/>
              <a:buFont typeface="Helvetica Neue"/>
              <a:buAutoNum type="arabicParenR"/>
            </a:pPr>
            <a:r>
              <a:rPr lang="es-419" sz="1900">
                <a:solidFill>
                  <a:schemeClr val="dk1"/>
                </a:solidFill>
                <a:highlight>
                  <a:srgbClr val="FFFFFF"/>
                </a:highlight>
                <a:latin typeface="Helvetica Neue"/>
                <a:ea typeface="Helvetica Neue"/>
                <a:cs typeface="Helvetica Neue"/>
                <a:sym typeface="Helvetica Neue"/>
              </a:rPr>
              <a:t>Abrir el archivo con Microsoft Excel</a:t>
            </a:r>
            <a:endParaRPr sz="1900">
              <a:solidFill>
                <a:schemeClr val="dk1"/>
              </a:solidFill>
              <a:highlight>
                <a:srgbClr val="FFFFFF"/>
              </a:highlight>
              <a:latin typeface="Helvetica Neue"/>
              <a:ea typeface="Helvetica Neue"/>
              <a:cs typeface="Helvetica Neue"/>
              <a:sym typeface="Helvetica Neue"/>
            </a:endParaRPr>
          </a:p>
          <a:p>
            <a:pPr indent="-349250" lvl="0" marL="457200" marR="0" rtl="0" algn="l">
              <a:lnSpc>
                <a:spcPct val="150000"/>
              </a:lnSpc>
              <a:spcBef>
                <a:spcPts val="0"/>
              </a:spcBef>
              <a:spcAft>
                <a:spcPts val="0"/>
              </a:spcAft>
              <a:buClr>
                <a:schemeClr val="dk1"/>
              </a:buClr>
              <a:buSzPts val="1900"/>
              <a:buFont typeface="Helvetica Neue"/>
              <a:buAutoNum type="arabicParenR"/>
            </a:pPr>
            <a:r>
              <a:rPr lang="es-419" sz="1900">
                <a:solidFill>
                  <a:schemeClr val="dk1"/>
                </a:solidFill>
                <a:highlight>
                  <a:srgbClr val="FFFFFF"/>
                </a:highlight>
                <a:latin typeface="Helvetica Neue"/>
                <a:ea typeface="Helvetica Neue"/>
                <a:cs typeface="Helvetica Neue"/>
                <a:sym typeface="Helvetica Neue"/>
              </a:rPr>
              <a:t>Hacer click en guardar como y elegir el formato “Comma Separated Value”</a:t>
            </a:r>
            <a:endParaRPr sz="1900">
              <a:solidFill>
                <a:schemeClr val="dk1"/>
              </a:solidFill>
              <a:highlight>
                <a:srgbClr val="FFFFFF"/>
              </a:highlight>
              <a:latin typeface="Helvetica Neue"/>
              <a:ea typeface="Helvetica Neue"/>
              <a:cs typeface="Helvetica Neue"/>
              <a:sym typeface="Helvetica Neue"/>
            </a:endParaRPr>
          </a:p>
          <a:p>
            <a:pPr indent="-349250" lvl="0" marL="457200" marR="0" rtl="0" algn="l">
              <a:lnSpc>
                <a:spcPct val="150000"/>
              </a:lnSpc>
              <a:spcBef>
                <a:spcPts val="0"/>
              </a:spcBef>
              <a:spcAft>
                <a:spcPts val="0"/>
              </a:spcAft>
              <a:buClr>
                <a:schemeClr val="dk1"/>
              </a:buClr>
              <a:buSzPts val="1900"/>
              <a:buFont typeface="Helvetica Neue"/>
              <a:buAutoNum type="arabicParenR"/>
            </a:pPr>
            <a:r>
              <a:rPr lang="es-419" sz="1900">
                <a:solidFill>
                  <a:schemeClr val="dk1"/>
                </a:solidFill>
                <a:highlight>
                  <a:srgbClr val="FFFFFF"/>
                </a:highlight>
                <a:latin typeface="Helvetica Neue"/>
                <a:ea typeface="Helvetica Neue"/>
                <a:cs typeface="Helvetica Neue"/>
                <a:sym typeface="Helvetica Neue"/>
              </a:rPr>
              <a:t>Aceptar las advertencias y listo!</a:t>
            </a:r>
            <a:endParaRPr sz="1900">
              <a:solidFill>
                <a:schemeClr val="dk1"/>
              </a:solidFill>
              <a:highlight>
                <a:srgbClr val="FFFFFF"/>
              </a:highlight>
              <a:latin typeface="Helvetica Neue"/>
              <a:ea typeface="Helvetica Neue"/>
              <a:cs typeface="Helvetica Neue"/>
              <a:sym typeface="Helvetica Neue"/>
            </a:endParaRPr>
          </a:p>
        </p:txBody>
      </p:sp>
      <p:pic>
        <p:nvPicPr>
          <p:cNvPr id="556" name="Google Shape;556;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7" name="Google Shape;557;p7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558" name="Google Shape;558;p73"/>
          <p:cNvSpPr txBox="1"/>
          <p:nvPr/>
        </p:nvSpPr>
        <p:spPr>
          <a:xfrm>
            <a:off x="834350" y="368200"/>
            <a:ext cx="70575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i="1" lang="es-419" sz="3700">
                <a:latin typeface="Anton"/>
                <a:ea typeface="Anton"/>
                <a:cs typeface="Anton"/>
                <a:sym typeface="Anton"/>
              </a:rPr>
              <a:t>EXCEL TO CSV</a:t>
            </a:r>
            <a:endParaRPr b="0" i="1" sz="3700" u="none" cap="none" strike="noStrike">
              <a:solidFill>
                <a:srgbClr val="000000"/>
              </a:solidFill>
              <a:latin typeface="Anton"/>
              <a:ea typeface="Anton"/>
              <a:cs typeface="Anton"/>
              <a:sym typeface="Anton"/>
            </a:endParaRPr>
          </a:p>
        </p:txBody>
      </p:sp>
      <p:pic>
        <p:nvPicPr>
          <p:cNvPr id="559" name="Google Shape;559;p73"/>
          <p:cNvPicPr preferRelativeResize="0"/>
          <p:nvPr/>
        </p:nvPicPr>
        <p:blipFill>
          <a:blip r:embed="rId5">
            <a:alphaModFix/>
          </a:blip>
          <a:stretch>
            <a:fillRect/>
          </a:stretch>
        </p:blipFill>
        <p:spPr>
          <a:xfrm>
            <a:off x="448919" y="2322202"/>
            <a:ext cx="1063332" cy="989100"/>
          </a:xfrm>
          <a:prstGeom prst="rect">
            <a:avLst/>
          </a:prstGeom>
          <a:noFill/>
          <a:ln>
            <a:noFill/>
          </a:ln>
        </p:spPr>
      </p:pic>
      <p:pic>
        <p:nvPicPr>
          <p:cNvPr id="560" name="Google Shape;560;p73"/>
          <p:cNvPicPr preferRelativeResize="0"/>
          <p:nvPr/>
        </p:nvPicPr>
        <p:blipFill rotWithShape="1">
          <a:blip r:embed="rId6">
            <a:alphaModFix/>
          </a:blip>
          <a:srcRect b="0" l="0" r="0" t="0"/>
          <a:stretch/>
        </p:blipFill>
        <p:spPr>
          <a:xfrm>
            <a:off x="2102728" y="2322200"/>
            <a:ext cx="989100" cy="989100"/>
          </a:xfrm>
          <a:prstGeom prst="rect">
            <a:avLst/>
          </a:prstGeom>
          <a:noFill/>
          <a:ln>
            <a:noFill/>
          </a:ln>
        </p:spPr>
      </p:pic>
      <p:sp>
        <p:nvSpPr>
          <p:cNvPr id="561" name="Google Shape;561;p73"/>
          <p:cNvSpPr/>
          <p:nvPr/>
        </p:nvSpPr>
        <p:spPr>
          <a:xfrm>
            <a:off x="1685600" y="2454350"/>
            <a:ext cx="327300" cy="7248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65" name="Shape 565"/>
        <p:cNvGrpSpPr/>
        <p:nvPr/>
      </p:nvGrpSpPr>
      <p:grpSpPr>
        <a:xfrm>
          <a:off x="0" y="0"/>
          <a:ext cx="0" cy="0"/>
          <a:chOff x="0" y="0"/>
          <a:chExt cx="0" cy="0"/>
        </a:xfrm>
      </p:grpSpPr>
      <p:sp>
        <p:nvSpPr>
          <p:cNvPr id="566" name="Google Shape;566;p74"/>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¡PRACTICA</a:t>
            </a:r>
            <a:r>
              <a:rPr i="1" lang="es-419" sz="3600">
                <a:solidFill>
                  <a:srgbClr val="121212"/>
                </a:solidFill>
                <a:latin typeface="Anton"/>
                <a:ea typeface="Anton"/>
                <a:cs typeface="Anton"/>
                <a:sym typeface="Anton"/>
              </a:rPr>
              <a:t> DE ESTE TEMA PARA LA CLASE QUE VIENE!</a:t>
            </a:r>
            <a:endParaRPr i="1" sz="2200">
              <a:solidFill>
                <a:srgbClr val="121212"/>
              </a:solidFill>
              <a:latin typeface="Anton"/>
              <a:ea typeface="Anton"/>
              <a:cs typeface="Anton"/>
              <a:sym typeface="Anton"/>
            </a:endParaRPr>
          </a:p>
        </p:txBody>
      </p:sp>
      <p:pic>
        <p:nvPicPr>
          <p:cNvPr id="567" name="Google Shape;567;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71" name="Shape 571"/>
        <p:cNvGrpSpPr/>
        <p:nvPr/>
      </p:nvGrpSpPr>
      <p:grpSpPr>
        <a:xfrm>
          <a:off x="0" y="0"/>
          <a:ext cx="0" cy="0"/>
          <a:chOff x="0" y="0"/>
          <a:chExt cx="0" cy="0"/>
        </a:xfrm>
      </p:grpSpPr>
      <p:sp>
        <p:nvSpPr>
          <p:cNvPr id="572" name="Google Shape;572;p75"/>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573" name="Google Shape;573;p75"/>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574" name="Google Shape;574;p7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6"/>
          <p:cNvSpPr txBox="1"/>
          <p:nvPr/>
        </p:nvSpPr>
        <p:spPr>
          <a:xfrm>
            <a:off x="1863700" y="1734450"/>
            <a:ext cx="67023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sng" cap="none" strike="noStrike">
                <a:solidFill>
                  <a:schemeClr val="hlink"/>
                </a:solidFill>
                <a:latin typeface="Helvetica Neue Light"/>
                <a:ea typeface="Helvetica Neue Light"/>
                <a:cs typeface="Helvetica Neue Light"/>
                <a:sym typeface="Helvetica Neue Light"/>
                <a:hlinkClick r:id="rId3"/>
              </a:rPr>
              <a:t>Subconsulta (update - delete)</a:t>
            </a:r>
            <a:r>
              <a:rPr b="0" i="0" lang="es-419" sz="1800" u="none" cap="none" strike="noStrike">
                <a:solidFill>
                  <a:schemeClr val="dk1"/>
                </a:solidFill>
                <a:latin typeface="Helvetica Neue Light"/>
                <a:ea typeface="Helvetica Neue Light"/>
                <a:cs typeface="Helvetica Neue Light"/>
                <a:sym typeface="Helvetica Neue Light"/>
              </a:rPr>
              <a:t> | </a:t>
            </a:r>
            <a:r>
              <a:rPr b="1" i="1" lang="es-419" sz="1800" u="none" cap="none" strike="noStrike">
                <a:solidFill>
                  <a:schemeClr val="dk1"/>
                </a:solidFill>
                <a:latin typeface="Helvetica Neue"/>
                <a:ea typeface="Helvetica Neue"/>
                <a:cs typeface="Helvetica Neue"/>
                <a:sym typeface="Helvetica Neue"/>
              </a:rPr>
              <a:t>Diego Moisset de Espanes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80" name="Google Shape;580;p7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581" name="Google Shape;581;p76"/>
          <p:cNvPicPr preferRelativeResize="0"/>
          <p:nvPr/>
        </p:nvPicPr>
        <p:blipFill rotWithShape="1">
          <a:blip r:embed="rId5">
            <a:alphaModFix/>
          </a:blip>
          <a:srcRect b="0" l="0" r="0" t="0"/>
          <a:stretch/>
        </p:blipFill>
        <p:spPr>
          <a:xfrm>
            <a:off x="7411525" y="127700"/>
            <a:ext cx="1634174" cy="639850"/>
          </a:xfrm>
          <a:prstGeom prst="rect">
            <a:avLst/>
          </a:prstGeom>
          <a:noFill/>
          <a:ln>
            <a:noFill/>
          </a:ln>
        </p:spPr>
      </p:pic>
      <p:sp>
        <p:nvSpPr>
          <p:cNvPr id="582" name="Google Shape;582;p76"/>
          <p:cNvSpPr/>
          <p:nvPr/>
        </p:nvSpPr>
        <p:spPr>
          <a:xfrm>
            <a:off x="578000"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3" name="Google Shape;583;p76"/>
          <p:cNvPicPr preferRelativeResize="0"/>
          <p:nvPr/>
        </p:nvPicPr>
        <p:blipFill rotWithShape="1">
          <a:blip r:embed="rId6">
            <a:alphaModFix/>
          </a:blip>
          <a:srcRect b="0" l="0" r="0" t="0"/>
          <a:stretch/>
        </p:blipFill>
        <p:spPr>
          <a:xfrm>
            <a:off x="840709" y="1997140"/>
            <a:ext cx="545131" cy="54513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7" name="Shape 587"/>
        <p:cNvGrpSpPr/>
        <p:nvPr/>
      </p:nvGrpSpPr>
      <p:grpSpPr>
        <a:xfrm>
          <a:off x="0" y="0"/>
          <a:ext cx="0" cy="0"/>
          <a:chOff x="0" y="0"/>
          <a:chExt cx="0" cy="0"/>
        </a:xfrm>
      </p:grpSpPr>
      <p:sp>
        <p:nvSpPr>
          <p:cNvPr id="588" name="Google Shape;588;p7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89" name="Google Shape;589;p77"/>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3" name="Shape 593"/>
        <p:cNvGrpSpPr/>
        <p:nvPr/>
      </p:nvGrpSpPr>
      <p:grpSpPr>
        <a:xfrm>
          <a:off x="0" y="0"/>
          <a:ext cx="0" cy="0"/>
          <a:chOff x="0" y="0"/>
          <a:chExt cx="0" cy="0"/>
        </a:xfrm>
      </p:grpSpPr>
      <p:sp>
        <p:nvSpPr>
          <p:cNvPr id="594" name="Google Shape;594;p78"/>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95" name="Google Shape;595;p78"/>
          <p:cNvSpPr txBox="1"/>
          <p:nvPr/>
        </p:nvSpPr>
        <p:spPr>
          <a:xfrm>
            <a:off x="1444475" y="2089775"/>
            <a:ext cx="6467100" cy="270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23850" lvl="0" marL="431800" marR="0" rtl="0" algn="l">
              <a:lnSpc>
                <a:spcPct val="115000"/>
              </a:lnSpc>
              <a:spcBef>
                <a:spcPts val="0"/>
              </a:spcBef>
              <a:spcAft>
                <a:spcPts val="0"/>
              </a:spcAft>
              <a:buClr>
                <a:srgbClr val="E0FF00"/>
              </a:buClr>
              <a:buSzPts val="1900"/>
              <a:buFont typeface="Helvetica Neue Light"/>
              <a:buChar char="-"/>
            </a:pPr>
            <a:r>
              <a:rPr b="0" i="0" lang="es-419" sz="1900" u="none" cap="none" strike="noStrike">
                <a:solidFill>
                  <a:srgbClr val="E0FF00"/>
                </a:solidFill>
                <a:latin typeface="Helvetica Neue Light"/>
                <a:ea typeface="Helvetica Neue Light"/>
                <a:cs typeface="Helvetica Neue Light"/>
                <a:sym typeface="Helvetica Neue Light"/>
              </a:rPr>
              <a:t>Sentencias insert, update, delete, complementadas con subconsultas. </a:t>
            </a:r>
            <a:endParaRPr b="0" i="0" sz="1900" u="none" cap="none" strike="noStrike">
              <a:solidFill>
                <a:srgbClr val="E0FF00"/>
              </a:solidFill>
              <a:latin typeface="Helvetica Neue Light"/>
              <a:ea typeface="Helvetica Neue Light"/>
              <a:cs typeface="Helvetica Neue Light"/>
              <a:sym typeface="Helvetica Neue Light"/>
            </a:endParaRPr>
          </a:p>
          <a:p>
            <a:pPr indent="-323850" lvl="0" marL="431800" marR="0" rtl="0" algn="l">
              <a:lnSpc>
                <a:spcPct val="115000"/>
              </a:lnSpc>
              <a:spcBef>
                <a:spcPts val="0"/>
              </a:spcBef>
              <a:spcAft>
                <a:spcPts val="0"/>
              </a:spcAft>
              <a:buClr>
                <a:srgbClr val="E0FF00"/>
              </a:buClr>
              <a:buSzPts val="1900"/>
              <a:buFont typeface="Helvetica Neue Light"/>
              <a:buChar char="-"/>
            </a:pPr>
            <a:r>
              <a:rPr lang="es-419" sz="1900">
                <a:solidFill>
                  <a:srgbClr val="E0FF00"/>
                </a:solidFill>
                <a:latin typeface="Helvetica Neue Light"/>
                <a:ea typeface="Helvetica Neue Light"/>
                <a:cs typeface="Helvetica Neue Light"/>
                <a:sym typeface="Helvetica Neue Light"/>
              </a:rPr>
              <a:t>Caso de pregunta en Slack</a:t>
            </a:r>
            <a:endParaRPr sz="1900">
              <a:solidFill>
                <a:srgbClr val="E0FF00"/>
              </a:solidFill>
              <a:latin typeface="Helvetica Neue Light"/>
              <a:ea typeface="Helvetica Neue Light"/>
              <a:cs typeface="Helvetica Neue Light"/>
              <a:sym typeface="Helvetica Neue Light"/>
            </a:endParaRPr>
          </a:p>
          <a:p>
            <a:pPr indent="-323850" lvl="0" marL="431800" marR="0" rtl="0" algn="l">
              <a:lnSpc>
                <a:spcPct val="115000"/>
              </a:lnSpc>
              <a:spcBef>
                <a:spcPts val="0"/>
              </a:spcBef>
              <a:spcAft>
                <a:spcPts val="0"/>
              </a:spcAft>
              <a:buClr>
                <a:srgbClr val="E0FF00"/>
              </a:buClr>
              <a:buSzPts val="1900"/>
              <a:buFont typeface="Helvetica Neue Light"/>
              <a:buChar char="-"/>
            </a:pPr>
            <a:r>
              <a:rPr lang="es-419" sz="1900">
                <a:solidFill>
                  <a:srgbClr val="E0FF00"/>
                </a:solidFill>
                <a:latin typeface="Helvetica Neue Light"/>
                <a:ea typeface="Helvetica Neue Light"/>
                <a:cs typeface="Helvetica Neue Light"/>
                <a:sym typeface="Helvetica Neue Light"/>
              </a:rPr>
              <a:t>Tipos de Archivos para importar</a:t>
            </a:r>
            <a:endParaRPr sz="19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9" name="Shape 599"/>
        <p:cNvGrpSpPr/>
        <p:nvPr/>
      </p:nvGrpSpPr>
      <p:grpSpPr>
        <a:xfrm>
          <a:off x="0" y="0"/>
          <a:ext cx="0" cy="0"/>
          <a:chOff x="0" y="0"/>
          <a:chExt cx="0" cy="0"/>
        </a:xfrm>
      </p:grpSpPr>
      <p:sp>
        <p:nvSpPr>
          <p:cNvPr id="600" name="Google Shape;600;p7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01" name="Google Shape;601;p79"/>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5" name="Shape 605"/>
        <p:cNvGrpSpPr/>
        <p:nvPr/>
      </p:nvGrpSpPr>
      <p:grpSpPr>
        <a:xfrm>
          <a:off x="0" y="0"/>
          <a:ext cx="0" cy="0"/>
          <a:chOff x="0" y="0"/>
          <a:chExt cx="0" cy="0"/>
        </a:xfrm>
      </p:grpSpPr>
      <p:sp>
        <p:nvSpPr>
          <p:cNvPr id="606" name="Google Shape;606;p8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07" name="Google Shape;607;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nvSpPr>
        <p:spPr>
          <a:xfrm>
            <a:off x="999000" y="1130575"/>
            <a:ext cx="7146000" cy="130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a:t>
            </a:r>
            <a:r>
              <a:rPr i="1" lang="es-419" sz="2000">
                <a:solidFill>
                  <a:schemeClr val="lt1"/>
                </a:solidFill>
                <a:latin typeface="Helvetica Neue Light"/>
                <a:ea typeface="Helvetica Neue Light"/>
                <a:cs typeface="Helvetica Neue Light"/>
                <a:sym typeface="Helvetica Neue Light"/>
              </a:rPr>
              <a:t>Qué primary key tienen</a:t>
            </a:r>
            <a:r>
              <a:rPr b="0" i="1" lang="es-419" sz="2000" u="none" cap="none" strike="noStrike">
                <a:solidFill>
                  <a:schemeClr val="lt1"/>
                </a:solidFill>
                <a:latin typeface="Helvetica Neue Light"/>
                <a:ea typeface="Helvetica Neue Light"/>
                <a:cs typeface="Helvetica Neue Light"/>
                <a:sym typeface="Helvetica Neue Light"/>
              </a:rPr>
              <a:t>?</a:t>
            </a:r>
            <a:endParaRPr i="1" sz="2000">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100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a:t>
            </a:r>
            <a:r>
              <a:rPr i="1" lang="es-419" sz="2000">
                <a:solidFill>
                  <a:schemeClr val="lt1"/>
                </a:solidFill>
                <a:latin typeface="Helvetica Neue Light"/>
                <a:ea typeface="Helvetica Neue Light"/>
                <a:cs typeface="Helvetica Neue Light"/>
                <a:sym typeface="Helvetica Neue Light"/>
              </a:rPr>
              <a:t>Cómo</a:t>
            </a:r>
            <a:r>
              <a:rPr i="1" lang="es-419" sz="2000">
                <a:solidFill>
                  <a:schemeClr val="lt1"/>
                </a:solidFill>
                <a:latin typeface="Helvetica Neue Light"/>
                <a:ea typeface="Helvetica Neue Light"/>
                <a:cs typeface="Helvetica Neue Light"/>
                <a:sym typeface="Helvetica Neue Light"/>
              </a:rPr>
              <a:t> las </a:t>
            </a:r>
            <a:r>
              <a:rPr i="1" lang="es-419" sz="2000">
                <a:solidFill>
                  <a:schemeClr val="lt1"/>
                </a:solidFill>
                <a:latin typeface="Helvetica Neue Light"/>
                <a:ea typeface="Helvetica Neue Light"/>
                <a:cs typeface="Helvetica Neue Light"/>
                <a:sym typeface="Helvetica Neue Light"/>
              </a:rPr>
              <a:t>podrían</a:t>
            </a:r>
            <a:r>
              <a:rPr i="1" lang="es-419" sz="2000">
                <a:solidFill>
                  <a:schemeClr val="lt1"/>
                </a:solidFill>
                <a:latin typeface="Helvetica Neue Light"/>
                <a:ea typeface="Helvetica Neue Light"/>
                <a:cs typeface="Helvetica Neue Light"/>
                <a:sym typeface="Helvetica Neue Light"/>
              </a:rPr>
              <a:t> conectar entre ellas?</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01" name="Google Shape;101;p20"/>
          <p:cNvPicPr preferRelativeResize="0"/>
          <p:nvPr/>
        </p:nvPicPr>
        <p:blipFill rotWithShape="1">
          <a:blip r:embed="rId4">
            <a:alphaModFix/>
          </a:blip>
          <a:srcRect b="0" l="0" r="0" t="0"/>
          <a:stretch/>
        </p:blipFill>
        <p:spPr>
          <a:xfrm>
            <a:off x="3978738" y="0"/>
            <a:ext cx="1186525" cy="1186525"/>
          </a:xfrm>
          <a:prstGeom prst="rect">
            <a:avLst/>
          </a:prstGeom>
          <a:noFill/>
          <a:ln>
            <a:noFill/>
          </a:ln>
        </p:spPr>
      </p:pic>
      <p:sp>
        <p:nvSpPr>
          <p:cNvPr id="102" name="Google Shape;102;p20"/>
          <p:cNvSpPr txBox="1"/>
          <p:nvPr/>
        </p:nvSpPr>
        <p:spPr>
          <a:xfrm>
            <a:off x="2476500" y="4272900"/>
            <a:ext cx="4191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br>
              <a:rPr lang="es-419" sz="2000">
                <a:solidFill>
                  <a:schemeClr val="lt1"/>
                </a:solidFill>
                <a:latin typeface="Helvetica Neue Light"/>
                <a:ea typeface="Helvetica Neue Light"/>
                <a:cs typeface="Helvetica Neue Light"/>
                <a:sym typeface="Helvetica Neue Light"/>
              </a:rPr>
            </a:br>
            <a:r>
              <a:rPr lang="es-419" sz="1600" u="sng">
                <a:solidFill>
                  <a:schemeClr val="lt1"/>
                </a:solidFill>
                <a:latin typeface="Helvetica Neue Light"/>
                <a:ea typeface="Helvetica Neue Light"/>
                <a:cs typeface="Helvetica Neue Light"/>
                <a:sym typeface="Helvetica Neue Light"/>
              </a:rPr>
              <a:t>CONTESTA EN EL CHAT</a:t>
            </a:r>
            <a:endParaRPr/>
          </a:p>
        </p:txBody>
      </p:sp>
      <p:pic>
        <p:nvPicPr>
          <p:cNvPr id="103" name="Google Shape;103;p20"/>
          <p:cNvPicPr preferRelativeResize="0"/>
          <p:nvPr/>
        </p:nvPicPr>
        <p:blipFill>
          <a:blip r:embed="rId5">
            <a:alphaModFix/>
          </a:blip>
          <a:stretch>
            <a:fillRect/>
          </a:stretch>
        </p:blipFill>
        <p:spPr>
          <a:xfrm>
            <a:off x="448222" y="2624350"/>
            <a:ext cx="2809900" cy="1671525"/>
          </a:xfrm>
          <a:prstGeom prst="rect">
            <a:avLst/>
          </a:prstGeom>
          <a:noFill/>
          <a:ln>
            <a:noFill/>
          </a:ln>
        </p:spPr>
      </p:pic>
      <p:pic>
        <p:nvPicPr>
          <p:cNvPr id="104" name="Google Shape;104;p20"/>
          <p:cNvPicPr preferRelativeResize="0"/>
          <p:nvPr/>
        </p:nvPicPr>
        <p:blipFill>
          <a:blip r:embed="rId6">
            <a:alphaModFix/>
          </a:blip>
          <a:stretch>
            <a:fillRect/>
          </a:stretch>
        </p:blipFill>
        <p:spPr>
          <a:xfrm>
            <a:off x="3397625" y="2570638"/>
            <a:ext cx="2743200" cy="2047875"/>
          </a:xfrm>
          <a:prstGeom prst="rect">
            <a:avLst/>
          </a:prstGeom>
          <a:noFill/>
          <a:ln>
            <a:noFill/>
          </a:ln>
        </p:spPr>
      </p:pic>
      <p:pic>
        <p:nvPicPr>
          <p:cNvPr id="105" name="Google Shape;105;p20"/>
          <p:cNvPicPr preferRelativeResize="0"/>
          <p:nvPr/>
        </p:nvPicPr>
        <p:blipFill>
          <a:blip r:embed="rId7">
            <a:alphaModFix/>
          </a:blip>
          <a:stretch>
            <a:fillRect/>
          </a:stretch>
        </p:blipFill>
        <p:spPr>
          <a:xfrm>
            <a:off x="6280325" y="2573730"/>
            <a:ext cx="2743200" cy="1772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1"/>
          <p:cNvSpPr txBox="1"/>
          <p:nvPr/>
        </p:nvSpPr>
        <p:spPr>
          <a:xfrm>
            <a:off x="999000" y="1130575"/>
            <a:ext cx="7146000" cy="130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a:t>
            </a:r>
            <a:r>
              <a:rPr i="1" lang="es-419" sz="2000">
                <a:solidFill>
                  <a:schemeClr val="lt1"/>
                </a:solidFill>
                <a:latin typeface="Helvetica Neue Light"/>
                <a:ea typeface="Helvetica Neue Light"/>
                <a:cs typeface="Helvetica Neue Light"/>
                <a:sym typeface="Helvetica Neue Light"/>
              </a:rPr>
              <a:t>Qué tipo de tablas tenemos acá</a:t>
            </a:r>
            <a:r>
              <a:rPr b="0" i="1" lang="es-419" sz="2000" u="none" cap="none" strike="noStrike">
                <a:solidFill>
                  <a:schemeClr val="lt1"/>
                </a:solidFill>
                <a:latin typeface="Helvetica Neue Light"/>
                <a:ea typeface="Helvetica Neue Light"/>
                <a:cs typeface="Helvetica Neue Light"/>
                <a:sym typeface="Helvetica Neue Light"/>
              </a:rPr>
              <a:t>?</a:t>
            </a:r>
            <a:endParaRPr i="1" sz="2000">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100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¿Transaccionales? ¿De hecho? ¿Dimensionales?</a:t>
            </a:r>
            <a:r>
              <a:rPr b="0" i="1" lang="es-419" sz="2000" u="none" cap="none" strike="noStrike">
                <a:solidFill>
                  <a:schemeClr val="lt1"/>
                </a:solidFill>
                <a:latin typeface="Helvetica Neue Light"/>
                <a:ea typeface="Helvetica Neue Light"/>
                <a:cs typeface="Helvetica Neue Light"/>
                <a:sym typeface="Helvetica Neue Light"/>
              </a:rPr>
              <a:t>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11" name="Google Shape;111;p21"/>
          <p:cNvPicPr preferRelativeResize="0"/>
          <p:nvPr/>
        </p:nvPicPr>
        <p:blipFill rotWithShape="1">
          <a:blip r:embed="rId4">
            <a:alphaModFix/>
          </a:blip>
          <a:srcRect b="0" l="0" r="0" t="0"/>
          <a:stretch/>
        </p:blipFill>
        <p:spPr>
          <a:xfrm>
            <a:off x="3978738" y="0"/>
            <a:ext cx="1186525" cy="1186525"/>
          </a:xfrm>
          <a:prstGeom prst="rect">
            <a:avLst/>
          </a:prstGeom>
          <a:noFill/>
          <a:ln>
            <a:noFill/>
          </a:ln>
        </p:spPr>
      </p:pic>
      <p:sp>
        <p:nvSpPr>
          <p:cNvPr id="112" name="Google Shape;112;p21"/>
          <p:cNvSpPr txBox="1"/>
          <p:nvPr/>
        </p:nvSpPr>
        <p:spPr>
          <a:xfrm>
            <a:off x="2476500" y="4501500"/>
            <a:ext cx="4191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u="sng">
                <a:solidFill>
                  <a:schemeClr val="lt1"/>
                </a:solidFill>
                <a:latin typeface="Helvetica Neue Light"/>
                <a:ea typeface="Helvetica Neue Light"/>
                <a:cs typeface="Helvetica Neue Light"/>
                <a:sym typeface="Helvetica Neue Light"/>
              </a:rPr>
              <a:t>CONTESTA EN EL CHAT</a:t>
            </a:r>
            <a:endParaRPr/>
          </a:p>
        </p:txBody>
      </p:sp>
      <p:pic>
        <p:nvPicPr>
          <p:cNvPr id="113" name="Google Shape;113;p21"/>
          <p:cNvPicPr preferRelativeResize="0"/>
          <p:nvPr/>
        </p:nvPicPr>
        <p:blipFill>
          <a:blip r:embed="rId5">
            <a:alphaModFix/>
          </a:blip>
          <a:stretch>
            <a:fillRect/>
          </a:stretch>
        </p:blipFill>
        <p:spPr>
          <a:xfrm>
            <a:off x="1854675" y="2606825"/>
            <a:ext cx="2124075" cy="1495425"/>
          </a:xfrm>
          <a:prstGeom prst="rect">
            <a:avLst/>
          </a:prstGeom>
          <a:noFill/>
          <a:ln>
            <a:noFill/>
          </a:ln>
        </p:spPr>
      </p:pic>
      <p:pic>
        <p:nvPicPr>
          <p:cNvPr id="114" name="Google Shape;114;p21"/>
          <p:cNvPicPr preferRelativeResize="0"/>
          <p:nvPr/>
        </p:nvPicPr>
        <p:blipFill>
          <a:blip r:embed="rId6">
            <a:alphaModFix/>
          </a:blip>
          <a:stretch>
            <a:fillRect/>
          </a:stretch>
        </p:blipFill>
        <p:spPr>
          <a:xfrm>
            <a:off x="5342425" y="2588575"/>
            <a:ext cx="2073144" cy="1531925"/>
          </a:xfrm>
          <a:prstGeom prst="rect">
            <a:avLst/>
          </a:prstGeom>
          <a:noFill/>
          <a:ln>
            <a:noFill/>
          </a:ln>
        </p:spPr>
      </p:pic>
      <p:sp>
        <p:nvSpPr>
          <p:cNvPr id="115" name="Google Shape;115;p21"/>
          <p:cNvSpPr txBox="1"/>
          <p:nvPr/>
        </p:nvSpPr>
        <p:spPr>
          <a:xfrm>
            <a:off x="999000" y="3968100"/>
            <a:ext cx="7146000" cy="63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2000"/>
              <a:buFont typeface="Arial"/>
              <a:buNone/>
            </a:pPr>
            <a:r>
              <a:rPr i="1" lang="es-419" sz="2000">
                <a:solidFill>
                  <a:schemeClr val="lt1"/>
                </a:solidFill>
                <a:latin typeface="Helvetica Neue Light"/>
                <a:ea typeface="Helvetica Neue Light"/>
                <a:cs typeface="Helvetica Neue Light"/>
                <a:sym typeface="Helvetica Neue Light"/>
              </a:rPr>
              <a:t>¿Cual tiene </a:t>
            </a:r>
            <a:r>
              <a:rPr i="1" lang="es-419" sz="2000">
                <a:solidFill>
                  <a:schemeClr val="lt1"/>
                </a:solidFill>
                <a:latin typeface="Helvetica Neue Light"/>
                <a:ea typeface="Helvetica Neue Light"/>
                <a:cs typeface="Helvetica Neue Light"/>
                <a:sym typeface="Helvetica Neue Light"/>
              </a:rPr>
              <a:t>más</a:t>
            </a:r>
            <a:r>
              <a:rPr i="1" lang="es-419" sz="2000">
                <a:solidFill>
                  <a:schemeClr val="lt1"/>
                </a:solidFill>
                <a:latin typeface="Helvetica Neue Light"/>
                <a:ea typeface="Helvetica Neue Light"/>
                <a:cs typeface="Helvetica Neue Light"/>
                <a:sym typeface="Helvetica Neue Light"/>
              </a:rPr>
              <a:t> </a:t>
            </a:r>
            <a:r>
              <a:rPr i="1" lang="es-419" sz="2000">
                <a:solidFill>
                  <a:schemeClr val="lt1"/>
                </a:solidFill>
                <a:latin typeface="Helvetica Neue Light"/>
                <a:ea typeface="Helvetica Neue Light"/>
                <a:cs typeface="Helvetica Neue Light"/>
                <a:sym typeface="Helvetica Neue Light"/>
              </a:rPr>
              <a:t>información</a:t>
            </a:r>
            <a:r>
              <a:rPr i="1" lang="es-419" sz="2000">
                <a:solidFill>
                  <a:schemeClr val="lt1"/>
                </a:solidFill>
                <a:latin typeface="Helvetica Neue Light"/>
                <a:ea typeface="Helvetica Neue Light"/>
                <a:cs typeface="Helvetica Neue Light"/>
                <a:sym typeface="Helvetica Neue Light"/>
              </a:rPr>
              <a:t>?</a:t>
            </a:r>
            <a:endParaRPr b="0" i="0" sz="2000" u="none" cap="none" strike="noStrike">
              <a:solidFill>
                <a:srgbClr val="E8E7E3"/>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9" name="Shape 119"/>
        <p:cNvGrpSpPr/>
        <p:nvPr/>
      </p:nvGrpSpPr>
      <p:grpSpPr>
        <a:xfrm>
          <a:off x="0" y="0"/>
          <a:ext cx="0" cy="0"/>
          <a:chOff x="0" y="0"/>
          <a:chExt cx="0" cy="0"/>
        </a:xfrm>
      </p:grpSpPr>
      <p:sp>
        <p:nvSpPr>
          <p:cNvPr id="120" name="Google Shape;120;p22"/>
          <p:cNvSpPr txBox="1"/>
          <p:nvPr/>
        </p:nvSpPr>
        <p:spPr>
          <a:xfrm>
            <a:off x="1398000" y="1830275"/>
            <a:ext cx="6348000" cy="138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s-419" sz="2200">
                <a:solidFill>
                  <a:srgbClr val="121212"/>
                </a:solidFill>
                <a:latin typeface="Anton"/>
                <a:ea typeface="Anton"/>
                <a:cs typeface="Anton"/>
                <a:sym typeface="Anton"/>
              </a:rPr>
              <a:t>CODE PARTE 1:B</a:t>
            </a:r>
            <a:endParaRPr i="1" sz="2200">
              <a:solidFill>
                <a:srgbClr val="121212"/>
              </a:solidFill>
              <a:latin typeface="Anton"/>
              <a:ea typeface="Anton"/>
              <a:cs typeface="Anton"/>
              <a:sym typeface="Anton"/>
            </a:endParaRPr>
          </a:p>
        </p:txBody>
      </p:sp>
      <p:pic>
        <p:nvPicPr>
          <p:cNvPr id="121" name="Google Shape;121;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