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Anton"/>
      <p:regular r:id="rId64"/>
    </p:embeddedFont>
    <p:embeddedFont>
      <p:font typeface="Lato"/>
      <p:regular r:id="rId65"/>
      <p:bold r:id="rId66"/>
      <p:italic r:id="rId67"/>
      <p:boldItalic r:id="rId68"/>
    </p:embeddedFont>
    <p:embeddedFont>
      <p:font typeface="Lato Light"/>
      <p:regular r:id="rId69"/>
      <p:bold r:id="rId70"/>
      <p:italic r:id="rId71"/>
      <p:boldItalic r:id="rId72"/>
    </p:embeddedFont>
    <p:embeddedFont>
      <p:font typeface="Didact Gothic"/>
      <p:regular r:id="rId73"/>
    </p:embeddedFont>
    <p:embeddedFont>
      <p:font typeface="Helvetica Neue"/>
      <p:regular r:id="rId74"/>
      <p:bold r:id="rId75"/>
      <p:italic r:id="rId76"/>
      <p:boldItalic r:id="rId77"/>
    </p:embeddedFont>
    <p:embeddedFont>
      <p:font typeface="Helvetica Neue Light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HelveticaNeueLight-italic.fntdata"/><Relationship Id="rId81" Type="http://schemas.openxmlformats.org/officeDocument/2006/relationships/font" Target="fonts/HelveticaNeue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DidactGothic-regular.fntdata"/><Relationship Id="rId72" Type="http://schemas.openxmlformats.org/officeDocument/2006/relationships/font" Target="fonts/LatoLight-boldItalic.fntdata"/><Relationship Id="rId31" Type="http://schemas.openxmlformats.org/officeDocument/2006/relationships/slide" Target="slides/slide26.xml"/><Relationship Id="rId75" Type="http://schemas.openxmlformats.org/officeDocument/2006/relationships/font" Target="fonts/HelveticaNeue-bold.fntdata"/><Relationship Id="rId30" Type="http://schemas.openxmlformats.org/officeDocument/2006/relationships/slide" Target="slides/slide25.xml"/><Relationship Id="rId74" Type="http://schemas.openxmlformats.org/officeDocument/2006/relationships/font" Target="fonts/HelveticaNeue-regular.fntdata"/><Relationship Id="rId33" Type="http://schemas.openxmlformats.org/officeDocument/2006/relationships/slide" Target="slides/slide28.xml"/><Relationship Id="rId77" Type="http://schemas.openxmlformats.org/officeDocument/2006/relationships/font" Target="fonts/HelveticaNeue-boldItalic.fntdata"/><Relationship Id="rId32" Type="http://schemas.openxmlformats.org/officeDocument/2006/relationships/slide" Target="slides/slide27.xml"/><Relationship Id="rId76" Type="http://schemas.openxmlformats.org/officeDocument/2006/relationships/font" Target="fonts/HelveticaNeue-italic.fntdata"/><Relationship Id="rId35" Type="http://schemas.openxmlformats.org/officeDocument/2006/relationships/slide" Target="slides/slide30.xml"/><Relationship Id="rId79" Type="http://schemas.openxmlformats.org/officeDocument/2006/relationships/font" Target="fonts/HelveticaNeueLight-bold.fntdata"/><Relationship Id="rId34" Type="http://schemas.openxmlformats.org/officeDocument/2006/relationships/slide" Target="slides/slide29.xml"/><Relationship Id="rId78" Type="http://schemas.openxmlformats.org/officeDocument/2006/relationships/font" Target="fonts/HelveticaNeueLight-regular.fntdata"/><Relationship Id="rId71" Type="http://schemas.openxmlformats.org/officeDocument/2006/relationships/font" Target="fonts/LatoLight-italic.fntdata"/><Relationship Id="rId70" Type="http://schemas.openxmlformats.org/officeDocument/2006/relationships/font" Target="fonts/LatoLight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Anton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Lato-bold.fntdata"/><Relationship Id="rId21" Type="http://schemas.openxmlformats.org/officeDocument/2006/relationships/slide" Target="slides/slide16.xml"/><Relationship Id="rId65" Type="http://schemas.openxmlformats.org/officeDocument/2006/relationships/font" Target="fonts/Lato-regular.fntdata"/><Relationship Id="rId24" Type="http://schemas.openxmlformats.org/officeDocument/2006/relationships/slide" Target="slides/slide19.xml"/><Relationship Id="rId68" Type="http://schemas.openxmlformats.org/officeDocument/2006/relationships/font" Target="fonts/Lato-boldItalic.fntdata"/><Relationship Id="rId23" Type="http://schemas.openxmlformats.org/officeDocument/2006/relationships/slide" Target="slides/slide18.xml"/><Relationship Id="rId67" Type="http://schemas.openxmlformats.org/officeDocument/2006/relationships/font" Target="fonts/Lato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LatoLight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xeJ3vjTLUjQJia1NVjWnCfNZZWcnbnS2/view?usp=sharing" TargetMode="Externa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88e3670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088e3670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88e36700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088e36700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88e36700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088e36700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88e36700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088e36700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88e36700a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088e36700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88e36700a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088e36700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88e36700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088e36700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88e36700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088e36700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88e36700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088e36700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88e36700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088e36700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88e36700a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088e36700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88e3670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088e3670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88e36700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088e36700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88e36700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088e36700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NEW_CLASS (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id_level int NOT NULL,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id_class int NOT NULL,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description varchar(200) NOT NULL,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CONSTRAINT PK_CLASS PRIMARY KEY (id_class,id_level)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88e36700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088e36700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88e36700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088e36700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88e36700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088e36700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Quienes conocen de programación, pueden encontrar una analogía entre la subconsulta de selección SQL y la creación de funciones de retorno.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CREATE TABLE NEW_CLASS (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id_level int NOT NULL,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id_class int NOT NULL,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description varchar(200) NOT NULL,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CONSTRAINT PK_CLASS PRIMARY KEY (id_class,id_level)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CREATE TABLE NEW_LEVEL_GAME (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id_level int NOT NULL,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description varchar(200) NOT NULL,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CONSTRAINT PK_LEVEL_GAME PRIMARY KEY (id_level)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INSERT INTO new_class (id_level, id_class, description) VALUES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(17, 1, ‘Adventure Other’),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(15, 1, ‘Spy Other’),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(17, 2, ‘British Comedy’),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(17, 2, ‘Adventure ’),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(14, 1, ‘’),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(18, 1, ‘’);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INSERT INTO new_level_game VALUES </a:t>
            </a:r>
            <a:br>
              <a:rPr lang="es-419" sz="1000">
                <a:solidFill>
                  <a:schemeClr val="dk1"/>
                </a:solidFill>
              </a:rPr>
            </a:br>
            <a:r>
              <a:rPr lang="es-419" sz="1000">
                <a:solidFill>
                  <a:schemeClr val="dk1"/>
                </a:solidFill>
              </a:rPr>
              <a:t>((SELECT distinct id_level FROM new_class WHERE id_level NOT IN (Select id_level from level_game), ‘N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ew level’);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88e36700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1088e36700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Quienes conocen de programación, pueden encontrar una analogía entre la subconsulta de selección SQL y la creación de funciones de retorno.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CREATE TABLE NEW_CLASS (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id_level int NOT NULL,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id_class int NOT NULL,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description varchar(200) NOT NULL,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CONSTRAINT PK_CLASS PRIMARY KEY (id_class,id_level)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CREATE TABLE NEW_LEVEL_GAME (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id_level int NOT NULL,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description varchar(200) NOT NULL,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CONSTRAINT PK_LEVEL_GAME PRIMARY KEY (id_level)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INSERT INTO new_class (id_level, id_class, description) VALUES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(17, 1, ‘Adventure Other’),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(15, 1, ‘Spy Other’),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(17, 2, ‘British Comedy’),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(17, 2, ‘Adventure ’),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(14, 1, ‘’),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(18, 1, ‘’);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INSERT INTO new_level_game VALUES </a:t>
            </a:r>
            <a:br>
              <a:rPr lang="es-419" sz="1000">
                <a:solidFill>
                  <a:schemeClr val="dk1"/>
                </a:solidFill>
              </a:rPr>
            </a:br>
            <a:r>
              <a:rPr lang="es-419" sz="1000">
                <a:solidFill>
                  <a:schemeClr val="dk1"/>
                </a:solidFill>
              </a:rPr>
              <a:t>((SELECT distinct id_level FROM new_class WHERE id_level NOT IN (Select id_level from level_game), ‘N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ew level’);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88e36700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088e36700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Quienes conocen de programación, pueden encontrar una analogía entre la subconsulta de selección SQL y la creación de funciones de retorno.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CREATE TABLE NEW_CLASS (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id_level int NOT NULL,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id_class int NOT NULL,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description varchar(200) NOT NULL,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CONSTRAINT PK_CLASS PRIMARY KEY (id_class,id_level)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CREATE TABLE NEW_LEVEL_GAME (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id_level int NOT NULL,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description varchar(200) NOT NULL,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CONSTRAINT PK_LEVEL_GAME PRIMARY KEY (id_level)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INSERT INTO new_class (id_level, id_class, description) VALUES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(17, 1, ‘Adventure Other’),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(15, 1, ‘Spy Other’),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(17, 2, ‘British Comedy’),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(17, 2, ‘Adventure ’),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(14, 1, ‘’),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(18, 1, ‘’);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INSERT INTO new_level_game VALUES </a:t>
            </a:r>
            <a:br>
              <a:rPr lang="es-419" sz="1000">
                <a:solidFill>
                  <a:schemeClr val="dk1"/>
                </a:solidFill>
              </a:rPr>
            </a:br>
            <a:r>
              <a:rPr lang="es-419" sz="1000">
                <a:solidFill>
                  <a:schemeClr val="dk1"/>
                </a:solidFill>
              </a:rPr>
              <a:t>((SELECT distinct id_level FROM new_class WHERE id_level NOT IN (Select id_level from level_game), ‘N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ew level’);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88e36700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1088e36700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Quienes conocen de programación, pueden encontrar una analogía entre la subconsulta de selección SQL y la creación de funciones de retorno.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CREATE TABLE NEW_CLASS (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id_level int NOT NULL,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id_class int NOT NULL,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description varchar(200) NOT NULL,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CONSTRAINT PK_CLASS PRIMARY KEY (id_class,id_level)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CREATE TABLE NEW_LEVEL_GAME (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id_level int NOT NULL,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description varchar(200) NOT NULL,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    CONSTRAINT PK_LEVEL_GAME PRIMARY KEY (id_level)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INSERT INTO new_class (id_level, id_class, description) VALUES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(17, 1, ‘Adventure Other’),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(15, 1, ‘Spy Other’),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(17, 2, ‘British Comedy’),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(17, 2, ‘Adventure ’),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(14, 1, ‘’),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</a:rPr>
              <a:t>(18, 1, ‘’);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INSERT INTO new_level_game VALUES </a:t>
            </a:r>
            <a:br>
              <a:rPr lang="es-419" sz="1000">
                <a:solidFill>
                  <a:schemeClr val="dk1"/>
                </a:solidFill>
              </a:rPr>
            </a:br>
            <a:r>
              <a:rPr lang="es-419" sz="1000">
                <a:solidFill>
                  <a:schemeClr val="dk1"/>
                </a:solidFill>
              </a:rPr>
              <a:t>((SELECT distinct id_level FROM new_class WHERE id_level NOT IN (Select id_level from level_game), ‘N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ew level’);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88e36700a_0_2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088e36700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88e36700a_0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088e36700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88e3670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088e3670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88e36700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1088e36700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88e36700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1088e36700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88e36700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1088e36700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88e36700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1088e36700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88e36700a_0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1088e36700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88e36700a_0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1088e36700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88e36700a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1088e36700a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88e36700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1088e36700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88e36700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1088e36700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88e36700a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1088e36700a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88e36700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088e36700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088e36700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1088e36700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88e36700a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1088e36700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400"/>
              <a:t>Nota: Establecer como no modo seguro la compilacon del workbench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400"/>
              <a:t>SET SQL_SAFE_UPDATES=0;</a:t>
            </a:r>
            <a:endParaRPr sz="14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88e36700a_0_3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1088e36700a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088e36700a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1088e36700a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88e36700a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1088e36700a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88e36700a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1088e36700a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88e36700a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1088e36700a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88e36700a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1088e36700a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88e36700a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g1088e36700a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88e36700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1088e36700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88e36700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088e36700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88e36700a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1088e36700a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1200">
                <a:solidFill>
                  <a:schemeClr val="dk1"/>
                </a:solidFill>
              </a:rPr>
              <a:t>“Para pensar”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¿Cómo crear encuestas de zoom? Disponible en </a:t>
            </a:r>
            <a:r>
              <a:rPr lang="es-419" sz="1200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este video.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El docente generará </a:t>
            </a:r>
            <a:r>
              <a:rPr lang="es-419" sz="1200" u="sng">
                <a:solidFill>
                  <a:schemeClr val="dk1"/>
                </a:solidFill>
              </a:rPr>
              <a:t>una encuesta de zoom</a:t>
            </a:r>
            <a:r>
              <a:rPr lang="es-419" sz="1200">
                <a:solidFill>
                  <a:schemeClr val="dk1"/>
                </a:solidFill>
              </a:rPr>
              <a:t> para que los estudiantes respondan. Esto es una actividad de comprobación.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200">
                <a:solidFill>
                  <a:schemeClr val="dk1"/>
                </a:solidFill>
              </a:rPr>
              <a:t>Opciones: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88e36700a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1088e36700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088e36700a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g1088e36700a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088e36700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1088e36700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88e36700a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1088e36700a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088e36700a_0_4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g1088e36700a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088e36700a_0_4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g1088e36700a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088e36700a_0_4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1088e36700a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088e36700a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g1088e36700a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88e36700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088e36700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8e36700a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088e36700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88e36700a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088e36700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88e36700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088e36700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34.png"/><Relationship Id="rId6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34.png"/><Relationship Id="rId6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34.png"/><Relationship Id="rId6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34.png"/><Relationship Id="rId6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34.png"/><Relationship Id="rId6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36.png"/><Relationship Id="rId5" Type="http://schemas.openxmlformats.org/officeDocument/2006/relationships/image" Target="../media/image44.png"/><Relationship Id="rId6" Type="http://schemas.openxmlformats.org/officeDocument/2006/relationships/image" Target="../media/image6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36.png"/><Relationship Id="rId5" Type="http://schemas.openxmlformats.org/officeDocument/2006/relationships/image" Target="../media/image45.png"/><Relationship Id="rId6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33.png"/><Relationship Id="rId6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28.png"/><Relationship Id="rId7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Relationship Id="rId4" Type="http://schemas.openxmlformats.org/officeDocument/2006/relationships/image" Target="../media/image36.png"/><Relationship Id="rId5" Type="http://schemas.openxmlformats.org/officeDocument/2006/relationships/image" Target="../media/image51.png"/><Relationship Id="rId6" Type="http://schemas.openxmlformats.org/officeDocument/2006/relationships/image" Target="../media/image5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60.png"/><Relationship Id="rId6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Relationship Id="rId4" Type="http://schemas.openxmlformats.org/officeDocument/2006/relationships/image" Target="../media/image36.png"/><Relationship Id="rId5" Type="http://schemas.openxmlformats.org/officeDocument/2006/relationships/image" Target="../media/image71.png"/><Relationship Id="rId6" Type="http://schemas.openxmlformats.org/officeDocument/2006/relationships/image" Target="../media/image6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Relationship Id="rId4" Type="http://schemas.openxmlformats.org/officeDocument/2006/relationships/image" Target="../media/image36.png"/><Relationship Id="rId5" Type="http://schemas.openxmlformats.org/officeDocument/2006/relationships/image" Target="../media/image5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5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Relationship Id="rId5" Type="http://schemas.openxmlformats.org/officeDocument/2006/relationships/image" Target="../media/image6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Relationship Id="rId4" Type="http://schemas.openxmlformats.org/officeDocument/2006/relationships/image" Target="../media/image6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Relationship Id="rId4" Type="http://schemas.openxmlformats.org/officeDocument/2006/relationships/image" Target="../media/image6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8.png"/><Relationship Id="rId4" Type="http://schemas.openxmlformats.org/officeDocument/2006/relationships/image" Target="../media/image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www.youtube.com/watch?v=T524sDaBJ4o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70.png"/><Relationship Id="rId6" Type="http://schemas.openxmlformats.org/officeDocument/2006/relationships/image" Target="../media/image5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4.png"/><Relationship Id="rId4" Type="http://schemas.openxmlformats.org/officeDocument/2006/relationships/image" Target="../media/image6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4.png"/><Relationship Id="rId4" Type="http://schemas.openxmlformats.org/officeDocument/2006/relationships/image" Target="../media/image5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SUBLENGUAJE DML 2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90650" y="1605250"/>
            <a:ext cx="835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12.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SQL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647325" y="1905125"/>
            <a:ext cx="7802400" cy="24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clase pasada aprendimos cómo el DML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MANIPULATION LANGUAGE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permite realizar diferentes tipos de operaciones básicas sobre los datos almacenados en tablas SQL, y cómo combinar estas operaciones contemplando diferentes condiciones.</a:t>
            </a:r>
            <a:endParaRPr b="1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1933650" y="803200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7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LENGUAJE DML</a:t>
            </a:r>
            <a:endParaRPr b="0" i="0" sz="37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6100" y="124600"/>
            <a:ext cx="896250" cy="8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0" y="3660225"/>
            <a:ext cx="9144000" cy="14829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347750" y="1622263"/>
            <a:ext cx="8430600" cy="1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Aprendimos a utilizar</a:t>
            </a:r>
            <a:r>
              <a:rPr b="1" i="1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sentencia:</a:t>
            </a:r>
            <a:endParaRPr b="1" i="1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agregar uno o más registros en una tabla.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-419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modificar r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egistros existentes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una tabla.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-419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liminar uno o más registros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una tabla.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371900" y="3660225"/>
            <a:ext cx="838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nombre_de_la_table </a:t>
            </a: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(dato1, dato2, dato3, ...);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371900" y="4087100"/>
            <a:ext cx="838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b="0" i="0" lang="es-419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nombre_de_la_tabla </a:t>
            </a: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campo2 = ‘dato2’;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371900" y="4495925"/>
            <a:ext cx="8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DELETE FROM</a:t>
            </a:r>
            <a:r>
              <a:rPr b="0" i="0" lang="es-419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nombre_de_la_table </a:t>
            </a:r>
            <a:r>
              <a:rPr b="0" i="0" lang="es-419" sz="14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(campo = ‘dato’);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1933650" y="803200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7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LENGUAJE DML</a:t>
            </a:r>
            <a:endParaRPr b="0" i="0" sz="37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6100" y="124600"/>
            <a:ext cx="896250" cy="8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657650" y="1905125"/>
            <a:ext cx="8009700" cy="24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comenzaremos a complejizar las situaciones del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DML 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MANIPULATION LANGUAGE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integrando subconsultas a las diferentes operaciones, y aprendiendo algunas variantes más que enriquecen aún más a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SQL.</a:t>
            </a:r>
            <a:endParaRPr b="1" i="0" sz="2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1933650" y="803200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7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LENGUAJE DML</a:t>
            </a:r>
            <a:endParaRPr b="0" i="0" sz="37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INSERT CON SUBCONSULTAS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INTERACTUAR CON SUBCONSULTAS DE UNA OPERACIÓN DE INSERCIÓN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/>
        </p:nvSpPr>
        <p:spPr>
          <a:xfrm>
            <a:off x="1095975" y="1748050"/>
            <a:ext cx="5826900" cy="21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subconsulta es básicamente una consulta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realizada con el propósito de devolver un dato importante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;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será utilizado por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cumplir con su objetivo.</a:t>
            </a:r>
            <a:endParaRPr b="1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1095975" y="509225"/>
            <a:ext cx="68979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 + SUBCONSULTA: definición</a:t>
            </a:r>
            <a:endParaRPr b="0" i="0" sz="35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205" name="Google Shape;205;p27"/>
          <p:cNvGrpSpPr/>
          <p:nvPr/>
        </p:nvGrpSpPr>
        <p:grpSpPr>
          <a:xfrm>
            <a:off x="7401999" y="2066571"/>
            <a:ext cx="1352443" cy="1255842"/>
            <a:chOff x="371900" y="1123500"/>
            <a:chExt cx="2130502" cy="2091675"/>
          </a:xfrm>
        </p:grpSpPr>
        <p:grpSp>
          <p:nvGrpSpPr>
            <p:cNvPr id="206" name="Google Shape;206;p27"/>
            <p:cNvGrpSpPr/>
            <p:nvPr/>
          </p:nvGrpSpPr>
          <p:grpSpPr>
            <a:xfrm>
              <a:off x="371900" y="1123500"/>
              <a:ext cx="1857847" cy="1822072"/>
              <a:chOff x="371900" y="1123500"/>
              <a:chExt cx="1857847" cy="1822072"/>
            </a:xfrm>
          </p:grpSpPr>
          <p:pic>
            <p:nvPicPr>
              <p:cNvPr id="207" name="Google Shape;207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1900" y="1123500"/>
                <a:ext cx="1758500" cy="1758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2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260072" y="1975896"/>
                <a:ext cx="969676" cy="9696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9" name="Google Shape;209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92302" y="2505075"/>
              <a:ext cx="710100" cy="710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/>
        </p:nvSpPr>
        <p:spPr>
          <a:xfrm>
            <a:off x="1095975" y="1945425"/>
            <a:ext cx="56772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caso requerido es, por ejemplo, cuando tenemos dos tablas (</a:t>
            </a:r>
            <a:r>
              <a:rPr b="0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tabla1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tabla2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relacionadas entre sí por una clave foránea, y necesitamos resolver que ambas tablas posean sus datos normalizados.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1095975" y="509225"/>
            <a:ext cx="68979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 + SUBCONSULTA</a:t>
            </a:r>
            <a:endParaRPr b="0" i="0" sz="35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217" name="Google Shape;217;p28"/>
          <p:cNvGrpSpPr/>
          <p:nvPr/>
        </p:nvGrpSpPr>
        <p:grpSpPr>
          <a:xfrm>
            <a:off x="7343424" y="2196321"/>
            <a:ext cx="1352443" cy="1255842"/>
            <a:chOff x="371900" y="1123500"/>
            <a:chExt cx="2130502" cy="2091675"/>
          </a:xfrm>
        </p:grpSpPr>
        <p:grpSp>
          <p:nvGrpSpPr>
            <p:cNvPr id="218" name="Google Shape;218;p28"/>
            <p:cNvGrpSpPr/>
            <p:nvPr/>
          </p:nvGrpSpPr>
          <p:grpSpPr>
            <a:xfrm>
              <a:off x="371900" y="1123500"/>
              <a:ext cx="1857847" cy="1822072"/>
              <a:chOff x="371900" y="1123500"/>
              <a:chExt cx="1857847" cy="1822072"/>
            </a:xfrm>
          </p:grpSpPr>
          <p:pic>
            <p:nvPicPr>
              <p:cNvPr id="219" name="Google Shape;219;p2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1900" y="1123500"/>
                <a:ext cx="1758500" cy="1758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2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260072" y="1975896"/>
                <a:ext cx="969676" cy="9696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1" name="Google Shape;221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92302" y="2505075"/>
              <a:ext cx="710100" cy="710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/>
        </p:nvSpPr>
        <p:spPr>
          <a:xfrm>
            <a:off x="543850" y="1562950"/>
            <a:ext cx="66774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vamos a agregar nuevas clases de juegos, en una tabla</a:t>
            </a:r>
            <a:r>
              <a:rPr b="1" lang="es-419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CLASS_NEW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luego pasarlos a nuestra tabla </a:t>
            </a:r>
            <a:r>
              <a:rPr b="1" lang="es-419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la DB GAMERS.</a:t>
            </a:r>
            <a:r>
              <a:rPr b="1" lang="es-419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tener en cuenta que los id_level deben hacer referencia a la tabla </a:t>
            </a:r>
            <a:r>
              <a:rPr b="1" lang="es-419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LEVEL_GAME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entonces los nuevos id_level que agreguemos luego deberán estar en dicha tabla.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1095975" y="509225"/>
            <a:ext cx="68979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 + SUBCONSULTA</a:t>
            </a:r>
            <a:endParaRPr b="0" i="0" sz="35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229" name="Google Shape;229;p29"/>
          <p:cNvGrpSpPr/>
          <p:nvPr/>
        </p:nvGrpSpPr>
        <p:grpSpPr>
          <a:xfrm>
            <a:off x="7401999" y="2214221"/>
            <a:ext cx="1352443" cy="1255842"/>
            <a:chOff x="371900" y="1123500"/>
            <a:chExt cx="2130502" cy="2091675"/>
          </a:xfrm>
        </p:grpSpPr>
        <p:grpSp>
          <p:nvGrpSpPr>
            <p:cNvPr id="230" name="Google Shape;230;p29"/>
            <p:cNvGrpSpPr/>
            <p:nvPr/>
          </p:nvGrpSpPr>
          <p:grpSpPr>
            <a:xfrm>
              <a:off x="371900" y="1123500"/>
              <a:ext cx="1857847" cy="1822072"/>
              <a:chOff x="371900" y="1123500"/>
              <a:chExt cx="1857847" cy="1822072"/>
            </a:xfrm>
          </p:grpSpPr>
          <p:pic>
            <p:nvPicPr>
              <p:cNvPr id="231" name="Google Shape;231;p2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1900" y="1123500"/>
                <a:ext cx="1758500" cy="1758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2" name="Google Shape;232;p2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260072" y="1975896"/>
                <a:ext cx="969676" cy="9696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3" name="Google Shape;233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92302" y="2505075"/>
              <a:ext cx="710100" cy="710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0" y="3924050"/>
            <a:ext cx="9144000" cy="1219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1095975" y="1383325"/>
            <a:ext cx="54381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… no sabemos cuales </a:t>
            </a:r>
            <a:r>
              <a:rPr b="1" lang="es-419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id_level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ya están en la tabla </a:t>
            </a:r>
            <a:r>
              <a:rPr b="1" lang="es-419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LEVEL_GAME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cuáles no, entonces deberemos encontrarlos para poder agregarlos, crearemos también una tabla de </a:t>
            </a:r>
            <a:r>
              <a:rPr b="1" lang="es-419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NEW_LEVEL_GAME.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0" name="Google Shape;24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/>
          <p:nvPr/>
        </p:nvSpPr>
        <p:spPr>
          <a:xfrm>
            <a:off x="353875" y="4107525"/>
            <a:ext cx="84006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b="0" i="0" lang="es-419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tabla2 (campo1, campo2) </a:t>
            </a:r>
            <a:endParaRPr b="0" i="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VALUES</a:t>
            </a:r>
            <a:r>
              <a:rPr b="0" i="0" lang="es-419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((subc </a:t>
            </a:r>
            <a:r>
              <a:rPr b="0" i="0" lang="es-419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0" i="0" lang="es-419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campo2</a:t>
            </a:r>
            <a:r>
              <a:rPr b="0" i="0" lang="es-419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1095975" y="509225"/>
            <a:ext cx="68979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 + SUBCONSULTA</a:t>
            </a:r>
            <a:endParaRPr b="0" i="0" sz="35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243" name="Google Shape;243;p30"/>
          <p:cNvGrpSpPr/>
          <p:nvPr/>
        </p:nvGrpSpPr>
        <p:grpSpPr>
          <a:xfrm>
            <a:off x="7484974" y="1748046"/>
            <a:ext cx="1352443" cy="1255842"/>
            <a:chOff x="371900" y="1123500"/>
            <a:chExt cx="2130502" cy="2091675"/>
          </a:xfrm>
        </p:grpSpPr>
        <p:grpSp>
          <p:nvGrpSpPr>
            <p:cNvPr id="244" name="Google Shape;244;p30"/>
            <p:cNvGrpSpPr/>
            <p:nvPr/>
          </p:nvGrpSpPr>
          <p:grpSpPr>
            <a:xfrm>
              <a:off x="371900" y="1123500"/>
              <a:ext cx="1857847" cy="1822072"/>
              <a:chOff x="371900" y="1123500"/>
              <a:chExt cx="1857847" cy="1822072"/>
            </a:xfrm>
          </p:grpSpPr>
          <p:pic>
            <p:nvPicPr>
              <p:cNvPr id="245" name="Google Shape;245;p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1900" y="1123500"/>
                <a:ext cx="1758500" cy="1758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6" name="Google Shape;246;p3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260072" y="1975896"/>
                <a:ext cx="969676" cy="9696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7" name="Google Shape;247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92302" y="2505075"/>
              <a:ext cx="710100" cy="710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SINTAXIS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/>
        </p:nvSpPr>
        <p:spPr>
          <a:xfrm>
            <a:off x="1037000" y="1777300"/>
            <a:ext cx="5617500" cy="3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Volvamos a nuestro ejemplo de la clase anterior, donde tenemos nuestra tabla </a:t>
            </a:r>
            <a:r>
              <a:rPr b="1" lang="es-419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PAY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que debió estar relacionada con las tablas </a:t>
            </a:r>
            <a:r>
              <a:rPr b="1" lang="es-419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GAME </a:t>
            </a:r>
            <a:r>
              <a:rPr lang="es-419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s-419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SYSTEM_USER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Insertamos registros en </a:t>
            </a:r>
            <a:r>
              <a:rPr b="1" lang="es-419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PAY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desatendiendo la integridad de las otras tablas.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9" name="Google Shape;2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/>
          <p:nvPr/>
        </p:nvSpPr>
        <p:spPr>
          <a:xfrm>
            <a:off x="1095975" y="509225"/>
            <a:ext cx="68979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Sintaxis de INSERT + SUBCONSULTA</a:t>
            </a:r>
            <a:endParaRPr b="0" i="0" sz="35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261" name="Google Shape;261;p32"/>
          <p:cNvGrpSpPr/>
          <p:nvPr/>
        </p:nvGrpSpPr>
        <p:grpSpPr>
          <a:xfrm>
            <a:off x="7401999" y="2311546"/>
            <a:ext cx="1352443" cy="1255842"/>
            <a:chOff x="371900" y="1123500"/>
            <a:chExt cx="2130502" cy="2091675"/>
          </a:xfrm>
        </p:grpSpPr>
        <p:grpSp>
          <p:nvGrpSpPr>
            <p:cNvPr id="262" name="Google Shape;262;p32"/>
            <p:cNvGrpSpPr/>
            <p:nvPr/>
          </p:nvGrpSpPr>
          <p:grpSpPr>
            <a:xfrm>
              <a:off x="371900" y="1123500"/>
              <a:ext cx="1857847" cy="1822072"/>
              <a:chOff x="371900" y="1123500"/>
              <a:chExt cx="1857847" cy="1822072"/>
            </a:xfrm>
          </p:grpSpPr>
          <p:pic>
            <p:nvPicPr>
              <p:cNvPr id="263" name="Google Shape;263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1900" y="1123500"/>
                <a:ext cx="1758500" cy="1758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4" name="Google Shape;264;p3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260072" y="1975896"/>
                <a:ext cx="969676" cy="9696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5" name="Google Shape;265;p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92302" y="2505075"/>
              <a:ext cx="710100" cy="710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/>
          <p:nvPr/>
        </p:nvSpPr>
        <p:spPr>
          <a:xfrm>
            <a:off x="4196025" y="50"/>
            <a:ext cx="49479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3"/>
          <p:cNvSpPr txBox="1"/>
          <p:nvPr/>
        </p:nvSpPr>
        <p:spPr>
          <a:xfrm>
            <a:off x="368025" y="1849050"/>
            <a:ext cx="3828000" cy="23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Habremos creado varios registros en nuestra tabla </a:t>
            </a:r>
            <a:r>
              <a:rPr b="1" lang="es-419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NEW_CLASS.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2" name="Google Shape;27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 txBox="1"/>
          <p:nvPr/>
        </p:nvSpPr>
        <p:spPr>
          <a:xfrm>
            <a:off x="57225" y="368625"/>
            <a:ext cx="42453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9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Sintaxis de </a:t>
            </a:r>
            <a:endParaRPr b="0" i="1" sz="29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9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 + SUBCONSULTA</a:t>
            </a:r>
            <a:endParaRPr b="0" i="0" sz="29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4216575" y="771150"/>
            <a:ext cx="4906800" cy="3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new_class (id_level, id_class, description)</a:t>
            </a:r>
            <a:r>
              <a:rPr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VALUES </a:t>
            </a:r>
            <a:endParaRPr sz="17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17, 10, ‘Adventure Other’</a:t>
            </a:r>
            <a:r>
              <a:rPr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7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15, 1, ‘Spy Other’</a:t>
            </a:r>
            <a:r>
              <a:rPr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7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17, 20, ‘British Comedy’</a:t>
            </a:r>
            <a:r>
              <a:rPr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7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17, 30, ‘Adventure ’</a:t>
            </a:r>
            <a:r>
              <a:rPr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7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14, 1, ‘’</a:t>
            </a:r>
            <a:r>
              <a:rPr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7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18, 1, ‘’</a:t>
            </a:r>
            <a:r>
              <a:rPr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7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/>
          <p:nvPr/>
        </p:nvSpPr>
        <p:spPr>
          <a:xfrm>
            <a:off x="3585675" y="50"/>
            <a:ext cx="55584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272350" y="1706350"/>
            <a:ext cx="31329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.. vamos a buscar los id_level que agregamos que no están en la tabla </a:t>
            </a:r>
            <a:r>
              <a:rPr b="1" lang="es-419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LEVEL_GAME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insertarlos en nuestra nueva tabla </a:t>
            </a:r>
            <a:r>
              <a:rPr b="1" lang="es-419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NEW_LEVEL_GAME.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1" name="Google Shape;28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4"/>
          <p:cNvSpPr txBox="1"/>
          <p:nvPr/>
        </p:nvSpPr>
        <p:spPr>
          <a:xfrm>
            <a:off x="3719650" y="123200"/>
            <a:ext cx="5424300" cy="51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5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s-419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new_level_game (id_level, description)  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5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SELECT DISTINCT</a:t>
            </a:r>
            <a:r>
              <a:rPr lang="es-419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id_level, 'New level' 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5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new_class 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5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id_level</a:t>
            </a:r>
            <a:r>
              <a:rPr lang="es-419" sz="15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NOT</a:t>
            </a:r>
            <a:r>
              <a:rPr lang="es-419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5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419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s-419" sz="15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419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id_level 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  </a:t>
            </a:r>
            <a:r>
              <a:rPr lang="es-419" sz="15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level_game)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-283850" y="331600"/>
            <a:ext cx="42453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9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Sintaxis de </a:t>
            </a:r>
            <a:endParaRPr b="0" i="1" sz="29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9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 + SUBCONSULTA</a:t>
            </a:r>
            <a:endParaRPr b="0" i="0" sz="29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/>
        </p:nvSpPr>
        <p:spPr>
          <a:xfrm>
            <a:off x="852188" y="11754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EJEMPLO EN VIVO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Llevemos el anterior ejemplo a un script de Mysql Workbench.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9" name="Google Shape;28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3268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/>
        </p:nvSpPr>
        <p:spPr>
          <a:xfrm>
            <a:off x="352050" y="1641900"/>
            <a:ext cx="8402400" cy="18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Abrimos una nueva </a:t>
            </a:r>
            <a:r>
              <a:rPr b="0" i="1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pestaña de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1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Script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agregamos las tablas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los insert y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consultas de las diapositivas anteriore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las tablas nuevas 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Hacemos los insert en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NEW_CLASS </a:t>
            </a:r>
            <a:endParaRPr b="1"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Hacemos los insert en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NEW_LEVEL_GAME</a:t>
            </a:r>
            <a:endParaRPr b="1"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5" name="Google Shape;29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6"/>
          <p:cNvSpPr txBox="1"/>
          <p:nvPr/>
        </p:nvSpPr>
        <p:spPr>
          <a:xfrm>
            <a:off x="1934175" y="356825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9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 + SUBCONSULTA: ejemplo</a:t>
            </a:r>
            <a:endParaRPr b="0" i="0" sz="29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7" name="Google Shape;29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3875" y="207298"/>
            <a:ext cx="1186525" cy="46457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6"/>
          <p:cNvSpPr/>
          <p:nvPr/>
        </p:nvSpPr>
        <p:spPr>
          <a:xfrm>
            <a:off x="817300" y="2571750"/>
            <a:ext cx="436500" cy="413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1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817300" y="3419025"/>
            <a:ext cx="436500" cy="413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2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817300" y="4266300"/>
            <a:ext cx="436500" cy="413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3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/>
        </p:nvSpPr>
        <p:spPr>
          <a:xfrm>
            <a:off x="352050" y="1641900"/>
            <a:ext cx="8402400" cy="18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las tablas nuevas. 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 txBox="1"/>
          <p:nvPr/>
        </p:nvSpPr>
        <p:spPr>
          <a:xfrm>
            <a:off x="1934175" y="356825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9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 + SUBCONSULTA: ejemplo</a:t>
            </a:r>
            <a:endParaRPr b="0" i="0" sz="29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8" name="Google Shape;30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3875" y="207298"/>
            <a:ext cx="1186525" cy="4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188" y="2305775"/>
            <a:ext cx="303847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88" y="1416638"/>
            <a:ext cx="280987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7"/>
          <p:cNvSpPr/>
          <p:nvPr/>
        </p:nvSpPr>
        <p:spPr>
          <a:xfrm>
            <a:off x="4689225" y="3472950"/>
            <a:ext cx="73200" cy="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4923677" y="3326425"/>
            <a:ext cx="1362900" cy="33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352050" y="1641900"/>
            <a:ext cx="436500" cy="413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1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/>
        </p:nvSpPr>
        <p:spPr>
          <a:xfrm>
            <a:off x="352050" y="1641900"/>
            <a:ext cx="8402400" cy="18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Hacemos los insert en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NEW_CLASS. </a:t>
            </a:r>
            <a:endParaRPr b="1"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9" name="Google Shape;3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8"/>
          <p:cNvSpPr txBox="1"/>
          <p:nvPr/>
        </p:nvSpPr>
        <p:spPr>
          <a:xfrm>
            <a:off x="1934175" y="356825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9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 + SUBCONSULTA: ejemplo</a:t>
            </a:r>
            <a:endParaRPr b="0" i="0" sz="29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1" name="Google Shape;32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3875" y="207298"/>
            <a:ext cx="1186525" cy="4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288" y="2359250"/>
            <a:ext cx="8912476" cy="1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8"/>
          <p:cNvSpPr/>
          <p:nvPr/>
        </p:nvSpPr>
        <p:spPr>
          <a:xfrm>
            <a:off x="192050" y="1641900"/>
            <a:ext cx="436500" cy="413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2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/>
        </p:nvSpPr>
        <p:spPr>
          <a:xfrm>
            <a:off x="352050" y="1641900"/>
            <a:ext cx="8402400" cy="18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Hacemos los insert en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NEW_LEVEL_GAME</a:t>
            </a:r>
            <a:endParaRPr b="1"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9" name="Google Shape;32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9"/>
          <p:cNvSpPr txBox="1"/>
          <p:nvPr/>
        </p:nvSpPr>
        <p:spPr>
          <a:xfrm>
            <a:off x="1934175" y="356825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9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 + SUBCONSULTA: ejemplo</a:t>
            </a:r>
            <a:endParaRPr b="0" i="0" sz="29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1" name="Google Shape;33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3875" y="207298"/>
            <a:ext cx="1186525" cy="4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525" y="2453102"/>
            <a:ext cx="8817999" cy="145222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9"/>
          <p:cNvSpPr txBox="1"/>
          <p:nvPr/>
        </p:nvSpPr>
        <p:spPr>
          <a:xfrm>
            <a:off x="298425" y="4076575"/>
            <a:ext cx="85482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 llegamos al resultado esperado, integrando una subconsulta dentro de una sentencia SQL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4" name="Google Shape;33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3600" y="1355200"/>
            <a:ext cx="152400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9"/>
          <p:cNvSpPr/>
          <p:nvPr/>
        </p:nvSpPr>
        <p:spPr>
          <a:xfrm>
            <a:off x="163525" y="1641900"/>
            <a:ext cx="436500" cy="413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3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/>
          <p:nvPr/>
        </p:nvSpPr>
        <p:spPr>
          <a:xfrm>
            <a:off x="1054100" y="1848600"/>
            <a:ext cx="7391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SELECT INTO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PROPUESTA DE MYSQL PARA LA CLÁUSULA ‘SELECT INTO’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6" name="Google Shape;34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055975" y="1134750"/>
            <a:ext cx="469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subconsultas para complementar a las sentencias DML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50050" y="29617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7888" y="17443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/>
          <p:nvPr/>
        </p:nvSpPr>
        <p:spPr>
          <a:xfrm>
            <a:off x="4966825" y="50"/>
            <a:ext cx="41772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405150" y="1575150"/>
            <a:ext cx="4314300" cy="3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posible crear nuevas tablas a partir de una existente, insertando registros en la nueva tabla, de acuerdo a una o más condiciones específicas mediante  la sentencia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TABLE.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3" name="Google Shape;35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2"/>
          <p:cNvSpPr txBox="1"/>
          <p:nvPr/>
        </p:nvSpPr>
        <p:spPr>
          <a:xfrm>
            <a:off x="5206875" y="1575150"/>
            <a:ext cx="40608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s-419" sz="19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TABLE</a:t>
            </a:r>
            <a:r>
              <a:rPr b="0" i="0" lang="es-419" sz="19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s-419" sz="16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nuevatabla</a:t>
            </a:r>
            <a:r>
              <a:rPr b="0" i="0" lang="es-419" sz="19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s-419" sz="19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* FROM</a:t>
            </a:r>
            <a:r>
              <a:rPr b="0" i="0" lang="es-419" sz="19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s-419" sz="16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viejatabla</a:t>
            </a:r>
            <a:endParaRPr b="0" i="1" sz="195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s-419" sz="19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19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s-419" sz="16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condiciones</a:t>
            </a:r>
            <a:r>
              <a:rPr b="0" i="0" lang="es-419" sz="17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s-419" sz="19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2"/>
          <p:cNvSpPr txBox="1"/>
          <p:nvPr/>
        </p:nvSpPr>
        <p:spPr>
          <a:xfrm>
            <a:off x="103350" y="433025"/>
            <a:ext cx="43143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2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DDL para SELECT INTO</a:t>
            </a:r>
            <a:endParaRPr b="0" i="0" sz="32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/>
          <p:nvPr/>
        </p:nvSpPr>
        <p:spPr>
          <a:xfrm>
            <a:off x="-125" y="3661300"/>
            <a:ext cx="9144000" cy="14823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3"/>
          <p:cNvSpPr txBox="1"/>
          <p:nvPr/>
        </p:nvSpPr>
        <p:spPr>
          <a:xfrm>
            <a:off x="630550" y="1676525"/>
            <a:ext cx="7872300" cy="20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esta forma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creamos una nueva tabla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la estructura y los datos de una tabla existente. Y hasta decidimos qué registros copiar, a través de uno o más condicionales.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2" name="Google Shape;36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3"/>
          <p:cNvSpPr txBox="1"/>
          <p:nvPr/>
        </p:nvSpPr>
        <p:spPr>
          <a:xfrm>
            <a:off x="1705575" y="509225"/>
            <a:ext cx="61911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CREATE TABLE + (subconsulta)</a:t>
            </a:r>
            <a:endParaRPr b="0" i="0" sz="35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348575" y="3767525"/>
            <a:ext cx="8538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s-419" sz="18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TABLE</a:t>
            </a:r>
            <a:r>
              <a:rPr b="0" i="0" lang="es-419" sz="18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-419" sz="15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PLAY_INCOMPLETED</a:t>
            </a:r>
            <a:br>
              <a:rPr b="0" i="0" lang="es-419" sz="18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s-419" sz="18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8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* FROM</a:t>
            </a:r>
            <a:r>
              <a:rPr b="0" i="0" lang="es-419" sz="18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-419" sz="15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PLAY </a:t>
            </a:r>
            <a:r>
              <a:rPr b="0" i="0" lang="es-419" sz="18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18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-419" sz="15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completed </a:t>
            </a:r>
            <a:r>
              <a:rPr b="0" i="1" lang="es-419" sz="15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i="1" lang="es-419" sz="15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‘FALSE’</a:t>
            </a:r>
            <a:r>
              <a:rPr b="0" i="0" lang="es-419" sz="16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s-419" sz="18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/>
          <p:nvPr/>
        </p:nvSpPr>
        <p:spPr>
          <a:xfrm>
            <a:off x="-125" y="3500200"/>
            <a:ext cx="9144000" cy="1643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4"/>
          <p:cNvSpPr txBox="1"/>
          <p:nvPr/>
        </p:nvSpPr>
        <p:spPr>
          <a:xfrm>
            <a:off x="561150" y="1577675"/>
            <a:ext cx="80217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contamos con la posibilidad de agregar solo algunos campos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la nueva tabla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;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es que no necesitamos llevarnos todos los campos existentes de la tabla original.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1" name="Google Shape;37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4"/>
          <p:cNvSpPr txBox="1"/>
          <p:nvPr/>
        </p:nvSpPr>
        <p:spPr>
          <a:xfrm>
            <a:off x="1721850" y="3652600"/>
            <a:ext cx="57003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s-419" sz="1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TABLE</a:t>
            </a:r>
            <a:r>
              <a:rPr b="0" i="0" lang="es-419" sz="15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-419" sz="15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PLAY_INCOMPLETED_W</a:t>
            </a:r>
            <a:br>
              <a:rPr b="0" i="0" lang="es-419" sz="15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s-419" sz="15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419" sz="155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id_game, id_system_user</a:t>
            </a:r>
            <a:r>
              <a:rPr b="0" i="0" lang="es-419" sz="1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FROM</a:t>
            </a:r>
            <a:r>
              <a:rPr b="0" i="0" lang="es-419" sz="15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-419" sz="15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PLAY</a:t>
            </a:r>
            <a:br>
              <a:rPr b="0" i="0" lang="es-419" sz="15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s-419" sz="1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15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-419" sz="15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completed </a:t>
            </a:r>
            <a:r>
              <a:rPr b="0" i="1" lang="es-419" sz="15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i="1" lang="es-419" sz="15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1" lang="es-419" sz="15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1" lang="es-419" sz="15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b="0" i="0" lang="es-419" sz="13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s-419" sz="15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4"/>
          <p:cNvSpPr txBox="1"/>
          <p:nvPr/>
        </p:nvSpPr>
        <p:spPr>
          <a:xfrm>
            <a:off x="1721850" y="450225"/>
            <a:ext cx="61911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CREATE TABLE + (subconsulta)</a:t>
            </a:r>
            <a:endParaRPr b="0" i="0" sz="35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UPDATE CON SUBCONSULTAS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DEFINICIÓN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9" name="Google Shape;38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/>
          <p:nvPr/>
        </p:nvSpPr>
        <p:spPr>
          <a:xfrm>
            <a:off x="1012425" y="1765875"/>
            <a:ext cx="5760900" cy="21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igual forma que con la cláusula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también podemos aplicar una actualización de información en tablas utilizando la sentencia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combinada con una subconsulta SQL.</a:t>
            </a:r>
            <a:endParaRPr b="1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5" name="Google Shape;39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6" name="Google Shape;396;p48"/>
          <p:cNvGrpSpPr/>
          <p:nvPr/>
        </p:nvGrpSpPr>
        <p:grpSpPr>
          <a:xfrm>
            <a:off x="7257933" y="1765875"/>
            <a:ext cx="1409420" cy="1500022"/>
            <a:chOff x="371900" y="1123500"/>
            <a:chExt cx="2053052" cy="2099400"/>
          </a:xfrm>
        </p:grpSpPr>
        <p:pic>
          <p:nvPicPr>
            <p:cNvPr id="397" name="Google Shape;397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1900" y="1123500"/>
              <a:ext cx="1758500" cy="1758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8" name="Google Shape;398;p48"/>
            <p:cNvGrpSpPr/>
            <p:nvPr/>
          </p:nvGrpSpPr>
          <p:grpSpPr>
            <a:xfrm>
              <a:off x="1136100" y="1919003"/>
              <a:ext cx="1203000" cy="1203000"/>
              <a:chOff x="1426150" y="2142450"/>
              <a:chExt cx="1203000" cy="1203000"/>
            </a:xfrm>
          </p:grpSpPr>
          <p:sp>
            <p:nvSpPr>
              <p:cNvPr id="399" name="Google Shape;399;p48"/>
              <p:cNvSpPr/>
              <p:nvPr/>
            </p:nvSpPr>
            <p:spPr>
              <a:xfrm>
                <a:off x="1624275" y="2333975"/>
                <a:ext cx="812100" cy="812100"/>
              </a:xfrm>
              <a:prstGeom prst="ellipse">
                <a:avLst/>
              </a:prstGeom>
              <a:solidFill>
                <a:srgbClr val="5B9BD5"/>
              </a:solidFill>
              <a:ln cap="flat" cmpd="sng" w="9525">
                <a:solidFill>
                  <a:srgbClr val="44546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0" name="Google Shape;400;p4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-2700000">
                <a:off x="1602325" y="2318625"/>
                <a:ext cx="850650" cy="8506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01" name="Google Shape;401;p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4852" y="2512800"/>
              <a:ext cx="710100" cy="710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2" name="Google Shape;402;p48"/>
          <p:cNvSpPr txBox="1"/>
          <p:nvPr/>
        </p:nvSpPr>
        <p:spPr>
          <a:xfrm>
            <a:off x="1095975" y="509225"/>
            <a:ext cx="68979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UPDATE + SUBCONSULTA: definición</a:t>
            </a:r>
            <a:endParaRPr b="0" i="0" sz="35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9"/>
          <p:cNvSpPr/>
          <p:nvPr/>
        </p:nvSpPr>
        <p:spPr>
          <a:xfrm>
            <a:off x="5321675" y="50"/>
            <a:ext cx="3822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9"/>
          <p:cNvSpPr txBox="1"/>
          <p:nvPr/>
        </p:nvSpPr>
        <p:spPr>
          <a:xfrm>
            <a:off x="464500" y="1774200"/>
            <a:ext cx="4369200" cy="26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sentencia SQL para llevar a cabo este propósito, tendría una estructura similar a la representada aquí.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cláusula WHERE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podremos reemplazar el operador de comparación por el cual creamos conveniente.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9" name="Google Shape;40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9"/>
          <p:cNvSpPr txBox="1"/>
          <p:nvPr/>
        </p:nvSpPr>
        <p:spPr>
          <a:xfrm>
            <a:off x="257775" y="509225"/>
            <a:ext cx="47973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1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UPDATE + subconsulta: sintaxis</a:t>
            </a:r>
            <a:endParaRPr b="0" i="0" sz="31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1" name="Google Shape;411;p49"/>
          <p:cNvSpPr txBox="1"/>
          <p:nvPr/>
        </p:nvSpPr>
        <p:spPr>
          <a:xfrm>
            <a:off x="5566625" y="1198050"/>
            <a:ext cx="3332100" cy="27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s-419" sz="18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b="0" i="0" lang="es-419" sz="18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s-419" sz="18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tabla</a:t>
            </a:r>
            <a:r>
              <a:rPr b="0" i="0" lang="es-419" sz="18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85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s-419" sz="18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 </a:t>
            </a:r>
            <a:r>
              <a:rPr b="0" i="1" lang="es-419" sz="18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unCampo = valor</a:t>
            </a:r>
            <a:endParaRPr b="0" i="1" sz="185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s-419" sz="18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18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otroCampo = (</a:t>
            </a:r>
            <a:r>
              <a:rPr b="0" i="0" lang="es-419" sz="1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8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s-419" sz="15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campo</a:t>
            </a:r>
            <a:r>
              <a:rPr b="0" i="0" lang="es-419" sz="18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8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s-419" sz="15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tabla </a:t>
            </a:r>
            <a:r>
              <a:rPr b="0" i="0" lang="es-419" sz="1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1" lang="es-419" sz="15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condiciones</a:t>
            </a:r>
            <a:r>
              <a:rPr b="0" i="0" lang="es-419" sz="18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/>
          <p:nvPr/>
        </p:nvSpPr>
        <p:spPr>
          <a:xfrm>
            <a:off x="689425" y="1809300"/>
            <a:ext cx="79887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Alternando el operador de comparación entre las diferentes opciones que pone a disposición SQL, podremos controlar que la actualización de datos sea masiva (</a:t>
            </a:r>
            <a:r>
              <a:rPr b="0" i="1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aplicada a varios registros a la vez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), o de forma individual.</a:t>
            </a:r>
            <a:endParaRPr b="1" i="0" sz="2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7" name="Google Shape;41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0"/>
          <p:cNvSpPr txBox="1"/>
          <p:nvPr/>
        </p:nvSpPr>
        <p:spPr>
          <a:xfrm>
            <a:off x="1019775" y="509225"/>
            <a:ext cx="72219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UPDATE + SUBCONSULTA: Sintaxis</a:t>
            </a:r>
            <a:endParaRPr b="0" i="0" sz="35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"/>
          <p:cNvSpPr txBox="1"/>
          <p:nvPr/>
        </p:nvSpPr>
        <p:spPr>
          <a:xfrm>
            <a:off x="852188" y="14040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EJEMPLO EN VIVO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Actualizaremos de forma masiva registros almacenados en la tabla 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NEW_CLASS</a:t>
            </a: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4" name="Google Shape;42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3268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1360678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195053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556233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11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398000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Sublenguaje DML 1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6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6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939733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12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781500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Sublenguaje DML 2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6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6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4177000" y="2541003"/>
            <a:ext cx="1470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SUBLENGUAJES CON DML CON SUBCONSULTAS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188325" y="2986926"/>
            <a:ext cx="1528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INSERCIÓN Y ACTUALIZACIÓN DE TABLAS II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>
            <a:off x="1343103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1343103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1343103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1343103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6"/>
          <p:cNvSpPr txBox="1"/>
          <p:nvPr/>
        </p:nvSpPr>
        <p:spPr>
          <a:xfrm>
            <a:off x="1717565" y="2462803"/>
            <a:ext cx="1528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CONCEPTOS GENERALES, SENTENCIAS Y SUBLENGUAJES.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703125" y="2977552"/>
            <a:ext cx="1528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INSERCIÓN Y ACTUALIZACIÓN DE TABLAS</a:t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2155" y="2513753"/>
            <a:ext cx="365613" cy="36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8203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26950" y="2987677"/>
            <a:ext cx="307150" cy="30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1000" y="2999213"/>
            <a:ext cx="307150" cy="309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1765" y="2504512"/>
            <a:ext cx="365613" cy="365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6"/>
          <p:cNvGrpSpPr/>
          <p:nvPr/>
        </p:nvGrpSpPr>
        <p:grpSpPr>
          <a:xfrm>
            <a:off x="6160303" y="1305800"/>
            <a:ext cx="1995097" cy="1988600"/>
            <a:chOff x="-469097" y="1305800"/>
            <a:chExt cx="1995097" cy="1988600"/>
          </a:xfrm>
        </p:grpSpPr>
        <p:sp>
          <p:nvSpPr>
            <p:cNvPr id="112" name="Google Shape;112;p16"/>
            <p:cNvSpPr txBox="1"/>
            <p:nvPr/>
          </p:nvSpPr>
          <p:spPr>
            <a:xfrm>
              <a:off x="-310864" y="1305800"/>
              <a:ext cx="12348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419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Clase 13</a:t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-469097" y="1758000"/>
              <a:ext cx="18549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s-419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Inserción con importación</a:t>
              </a:r>
              <a:endPara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-53450" y="2429475"/>
              <a:ext cx="15285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419" sz="7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CONCEPTOS GENERALES, HERRAMIENTAS DEL SGBD PARA IMPORTAR DATOS</a:t>
              </a:r>
              <a:endPara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-67900" y="3010900"/>
              <a:ext cx="15939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419" sz="7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PRÁCTICA SQL</a:t>
              </a:r>
              <a:endPara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16" name="Google Shape;11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7836" y="2513753"/>
            <a:ext cx="365613" cy="36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52632" y="2987677"/>
            <a:ext cx="307150" cy="30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91775" y="3427450"/>
            <a:ext cx="365600" cy="368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6561500" y="3468100"/>
            <a:ext cx="1593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 DE INSERCIÓN DE DATOS</a:t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 txBox="1"/>
          <p:nvPr/>
        </p:nvSpPr>
        <p:spPr>
          <a:xfrm>
            <a:off x="626100" y="3792058"/>
            <a:ext cx="78918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actualizar a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 nivel 20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todos aquellos registros de la tabla </a:t>
            </a:r>
            <a:r>
              <a:rPr b="1" lang="es-419" sz="19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NEW_CLASS que su identificador de id_level se encuentre dentro de la tabla NEW_LEVEL_GAME.</a:t>
            </a:r>
            <a:endParaRPr b="0" i="0" sz="19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0" name="Google Shape;43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2"/>
          <p:cNvSpPr txBox="1"/>
          <p:nvPr/>
        </p:nvSpPr>
        <p:spPr>
          <a:xfrm>
            <a:off x="1933650" y="84538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9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UPDATE + SUBCONSULTA: ejemplo</a:t>
            </a:r>
            <a:endParaRPr b="0" i="0" sz="29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2" name="Google Shape;43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3875" y="207298"/>
            <a:ext cx="1186525" cy="4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500" y="864681"/>
            <a:ext cx="2778479" cy="29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5657" y="827778"/>
            <a:ext cx="3399316" cy="28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/>
          <p:nvPr/>
        </p:nvSpPr>
        <p:spPr>
          <a:xfrm>
            <a:off x="854775" y="3061173"/>
            <a:ext cx="2653200" cy="58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3"/>
          <p:cNvSpPr txBox="1"/>
          <p:nvPr/>
        </p:nvSpPr>
        <p:spPr>
          <a:xfrm>
            <a:off x="1934175" y="356825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9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UPDATE + SUBCONSULTA: ejemplo</a:t>
            </a:r>
            <a:endParaRPr b="0" i="0" sz="29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2" name="Google Shape;44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3875" y="207298"/>
            <a:ext cx="1186525" cy="4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2525" y="1301175"/>
            <a:ext cx="68389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4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DELETE CON SUBCONSULTAS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5"/>
          <p:cNvSpPr txBox="1"/>
          <p:nvPr/>
        </p:nvSpPr>
        <p:spPr>
          <a:xfrm>
            <a:off x="1095975" y="1801563"/>
            <a:ext cx="5212200" cy="21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planificar la eliminación de uno o varios registros utilizando la cláusula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combinándola con una subconsulta SQL.</a:t>
            </a:r>
            <a:endParaRPr b="1" i="0" sz="2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4" name="Google Shape;45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5" name="Google Shape;455;p55"/>
          <p:cNvGrpSpPr/>
          <p:nvPr/>
        </p:nvGrpSpPr>
        <p:grpSpPr>
          <a:xfrm>
            <a:off x="7212172" y="1762636"/>
            <a:ext cx="1400182" cy="1618218"/>
            <a:chOff x="371900" y="1123500"/>
            <a:chExt cx="2053052" cy="2099400"/>
          </a:xfrm>
        </p:grpSpPr>
        <p:pic>
          <p:nvPicPr>
            <p:cNvPr id="456" name="Google Shape;456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1900" y="1123500"/>
              <a:ext cx="1758500" cy="17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33050" y="2134548"/>
              <a:ext cx="806125" cy="806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4852" y="2512800"/>
              <a:ext cx="710100" cy="710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9" name="Google Shape;459;p55"/>
          <p:cNvSpPr txBox="1"/>
          <p:nvPr/>
        </p:nvSpPr>
        <p:spPr>
          <a:xfrm>
            <a:off x="1095975" y="509225"/>
            <a:ext cx="68979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DELETE + SUBCONSULTA: definición</a:t>
            </a:r>
            <a:endParaRPr b="0" i="0" sz="35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"/>
          <p:cNvSpPr/>
          <p:nvPr/>
        </p:nvSpPr>
        <p:spPr>
          <a:xfrm>
            <a:off x="5133675" y="50"/>
            <a:ext cx="40101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6"/>
          <p:cNvSpPr txBox="1"/>
          <p:nvPr/>
        </p:nvSpPr>
        <p:spPr>
          <a:xfrm>
            <a:off x="522675" y="1358600"/>
            <a:ext cx="4074900" cy="28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establece definiendo una condición que se deba cumplir para eliminar registros. Finalmente, el valor a especificar en la condición, tendrá como resultado lo que devuelva la subconsulta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6" name="Google Shape;46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6"/>
          <p:cNvSpPr txBox="1"/>
          <p:nvPr/>
        </p:nvSpPr>
        <p:spPr>
          <a:xfrm>
            <a:off x="257775" y="509225"/>
            <a:ext cx="46599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9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DELETE + subconsulta: sintaxis</a:t>
            </a:r>
            <a:endParaRPr b="0" i="0" sz="29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8" name="Google Shape;468;p56"/>
          <p:cNvSpPr txBox="1"/>
          <p:nvPr/>
        </p:nvSpPr>
        <p:spPr>
          <a:xfrm>
            <a:off x="5570750" y="1321200"/>
            <a:ext cx="34530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s-419" sz="19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DELETE FROM</a:t>
            </a:r>
            <a:r>
              <a:rPr b="0" i="0" lang="es-419" sz="19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s-419" sz="16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tabla</a:t>
            </a:r>
            <a:r>
              <a:rPr b="0" i="0" lang="es-419" sz="19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1" sz="195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s-419" sz="19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19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s-419" sz="16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campo</a:t>
            </a:r>
            <a:r>
              <a:rPr b="0" i="0" lang="es-419" sz="19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b="0" i="0" lang="es-419" sz="19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9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i="0" lang="es-419" sz="19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9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s-419" sz="19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otraTabla</a:t>
            </a:r>
            <a:r>
              <a:rPr b="0" i="0" lang="es-419" sz="19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9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19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s-419" sz="19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condición</a:t>
            </a:r>
            <a:r>
              <a:rPr b="0" i="0" lang="es-419" sz="19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/>
          <p:nvPr/>
        </p:nvSpPr>
        <p:spPr>
          <a:xfrm>
            <a:off x="852188" y="11754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EJEMPLO EN VIVO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Eliminemos aquell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 nuevas clases </a:t>
            </a: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no van a poder 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estar </a:t>
            </a: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relacionados con ningún registro de la tabla NEW_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LEVEL_GAME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4" name="Google Shape;47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3268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/>
        </p:nvSpPr>
        <p:spPr>
          <a:xfrm>
            <a:off x="347650" y="973900"/>
            <a:ext cx="8185200" cy="1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Continuemos con el ejemplo de las nuevas clases y niveles trabajados hasta el momento: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0" name="Google Shape;48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8"/>
          <p:cNvSpPr txBox="1"/>
          <p:nvPr/>
        </p:nvSpPr>
        <p:spPr>
          <a:xfrm>
            <a:off x="1934175" y="356825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9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DELETE + SUBCONSULTA: ejemplo</a:t>
            </a:r>
            <a:endParaRPr b="0" i="0" sz="29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2" name="Google Shape;482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3875" y="207298"/>
            <a:ext cx="1186525" cy="4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5775" y="2130624"/>
            <a:ext cx="2998089" cy="25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6225" y="1899750"/>
            <a:ext cx="2301775" cy="29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/>
          <p:nvPr/>
        </p:nvSpPr>
        <p:spPr>
          <a:xfrm>
            <a:off x="-125" y="2953100"/>
            <a:ext cx="9144000" cy="21906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9"/>
          <p:cNvSpPr txBox="1"/>
          <p:nvPr/>
        </p:nvSpPr>
        <p:spPr>
          <a:xfrm>
            <a:off x="1934175" y="3378350"/>
            <a:ext cx="63381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s-419" sz="1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DELETE FROM</a:t>
            </a:r>
            <a:r>
              <a:rPr b="0" i="0" lang="es-419" sz="15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-419" sz="15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NEW_CLASS</a:t>
            </a:r>
            <a:br>
              <a:rPr b="0" i="0" lang="es-419" sz="15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s-419" sz="1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 sz="15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id_level</a:t>
            </a:r>
            <a:r>
              <a:rPr b="0" i="0" lang="es-419" sz="15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NOT IN</a:t>
            </a:r>
            <a:r>
              <a:rPr lang="es-419" sz="15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5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419" sz="15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id_level </a:t>
            </a:r>
            <a:endParaRPr sz="155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s-419" sz="155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-419" sz="1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5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NEW_</a:t>
            </a:r>
            <a:r>
              <a:rPr i="1" lang="es-419" sz="15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LEVEL_GAME</a:t>
            </a:r>
            <a:r>
              <a:rPr b="0" i="0" lang="es-419" sz="15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9"/>
          <p:cNvSpPr txBox="1"/>
          <p:nvPr/>
        </p:nvSpPr>
        <p:spPr>
          <a:xfrm>
            <a:off x="260725" y="1194161"/>
            <a:ext cx="86223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Generemos la sentencia para eliminar aquellas nuevas clases que no van a poder estar relacionados con ningún registro de la tabla </a:t>
            </a:r>
            <a:r>
              <a:rPr b="1" lang="es-419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NEW_LEVEL_GAME.</a:t>
            </a:r>
            <a:endParaRPr b="1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3" name="Google Shape;493;p59"/>
          <p:cNvSpPr txBox="1"/>
          <p:nvPr/>
        </p:nvSpPr>
        <p:spPr>
          <a:xfrm>
            <a:off x="1934175" y="356825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9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DELETE + SUBCONSULTA: ejemplo</a:t>
            </a:r>
            <a:endParaRPr b="0" i="0" sz="29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4" name="Google Shape;494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3875" y="207298"/>
            <a:ext cx="1186525" cy="46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0"/>
          <p:cNvSpPr txBox="1"/>
          <p:nvPr/>
        </p:nvSpPr>
        <p:spPr>
          <a:xfrm>
            <a:off x="1934175" y="356825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9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DELETE + SUBCONSULTA: ejemplo</a:t>
            </a:r>
            <a:endParaRPr b="0" i="0" sz="29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1" name="Google Shape;50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3875" y="207298"/>
            <a:ext cx="1186525" cy="4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8700" y="1047813"/>
            <a:ext cx="2587650" cy="3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0"/>
          <p:cNvSpPr txBox="1"/>
          <p:nvPr/>
        </p:nvSpPr>
        <p:spPr>
          <a:xfrm>
            <a:off x="603700" y="3891100"/>
            <a:ext cx="80784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Puedes validar luego, directamente sobre la tabla </a:t>
            </a:r>
            <a:r>
              <a:rPr b="1" lang="es-419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NEW_CLASS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que los registros indicados hayan sido eliminados correctamente.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1"/>
          <p:cNvSpPr txBox="1"/>
          <p:nvPr/>
        </p:nvSpPr>
        <p:spPr>
          <a:xfrm>
            <a:off x="852150" y="2209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9" name="Google Shape;509;p61"/>
          <p:cNvSpPr txBox="1"/>
          <p:nvPr/>
        </p:nvSpPr>
        <p:spPr>
          <a:xfrm>
            <a:off x="488925" y="1223500"/>
            <a:ext cx="84684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Mientras practiques operaciones de actualización al igual que operaciones de eliminación de registros, te recomendamos </a:t>
            </a:r>
            <a:r>
              <a:rPr b="1" i="0" lang="es-419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crear tablas de backup</a:t>
            </a: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los datos a modificar/eliminar, para que puedas restaurar rápidamente los mismos en el caso que la cláusula especificada haya modificado o eliminado más o menos información de la esperada.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0" name="Google Shape;51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2085" y="143400"/>
            <a:ext cx="919825" cy="9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52088" y="4350475"/>
            <a:ext cx="639825" cy="6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2"/>
          <p:cNvSpPr txBox="1"/>
          <p:nvPr/>
        </p:nvSpPr>
        <p:spPr>
          <a:xfrm>
            <a:off x="451525" y="1175400"/>
            <a:ext cx="80685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Hasta ahora vimos diferentes operaciones DML con subconsultas de un solo nivel. ¿Crees que se pueden establecer en SQL más de una subconsulta anidada? 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¿SÍ o NO?</a:t>
            </a:r>
            <a:br>
              <a:rPr b="0" i="0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s-419" sz="1600" u="sng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CONTESTA LA ENCUESTA DE ZOOM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8" name="Google Shape;51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62"/>
          <p:cNvPicPr preferRelativeResize="0"/>
          <p:nvPr/>
        </p:nvPicPr>
        <p:blipFill rotWithShape="1">
          <a:blip r:embed="rId5">
            <a:alphaModFix/>
          </a:blip>
          <a:srcRect b="0" l="-28965" r="0" t="-28965"/>
          <a:stretch/>
        </p:blipFill>
        <p:spPr>
          <a:xfrm>
            <a:off x="4096563" y="3968100"/>
            <a:ext cx="657225" cy="485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3"/>
          <p:cNvSpPr txBox="1"/>
          <p:nvPr/>
        </p:nvSpPr>
        <p:spPr>
          <a:xfrm>
            <a:off x="335600" y="2520825"/>
            <a:ext cx="8543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INSERCIÓN Y ACTUALIZACIÓN DE TABLAS II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5" name="Google Shape;525;p63"/>
          <p:cNvSpPr txBox="1"/>
          <p:nvPr/>
        </p:nvSpPr>
        <p:spPr>
          <a:xfrm>
            <a:off x="729300" y="3392050"/>
            <a:ext cx="77151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Realizaremos operaci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ones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inserción y actualización de tablas utilizando subconsultas.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20 minutos </a:t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6" name="Google Shape;52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10516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4"/>
          <p:cNvSpPr txBox="1"/>
          <p:nvPr/>
        </p:nvSpPr>
        <p:spPr>
          <a:xfrm>
            <a:off x="275850" y="1263850"/>
            <a:ext cx="83487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419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Trabajaremos sobre la 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BD GAMERS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700"/>
              <a:buFont typeface="Arial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Crearemos una nueva 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tabla de juegos 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denominada </a:t>
            </a:r>
            <a:r>
              <a:rPr b="0" i="1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‘</a:t>
            </a:r>
            <a:r>
              <a:rPr i="1"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ADVERGAME</a:t>
            </a:r>
            <a:r>
              <a:rPr b="0" i="1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’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donde agregaremos juegos de propaganda de empresa.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700"/>
              <a:buFont typeface="Arial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Crearemos a continuación 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 juegos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nuevos en la tabla </a:t>
            </a:r>
            <a:r>
              <a:rPr i="1"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ADVERGAME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700"/>
              <a:buFont typeface="Arial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Finalmente, insertaremos los registros correspondientes en la tabla </a:t>
            </a:r>
            <a:r>
              <a:rPr b="1" lang="es-419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ADVERCLASS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obteniendo mediante una subconsulta 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id de las clase y niveles nuevos insertados.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3" name="Google Shape;53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9475" y="29962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64"/>
          <p:cNvSpPr txBox="1"/>
          <p:nvPr/>
        </p:nvSpPr>
        <p:spPr>
          <a:xfrm>
            <a:off x="257775" y="356825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INSERCIÓN Y ACTUALIZACIÓN DE TABLAS II</a:t>
            </a:r>
            <a:endParaRPr b="0" i="0" sz="24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6" name="Google Shape;536;p64"/>
          <p:cNvSpPr txBox="1"/>
          <p:nvPr/>
        </p:nvSpPr>
        <p:spPr>
          <a:xfrm>
            <a:off x="3256925" y="4609413"/>
            <a:ext cx="385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20 minutos </a:t>
            </a:r>
            <a:endParaRPr sz="1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5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2" name="Google Shape;54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6"/>
          <p:cNvSpPr txBox="1"/>
          <p:nvPr/>
        </p:nvSpPr>
        <p:spPr>
          <a:xfrm>
            <a:off x="1863700" y="1734450"/>
            <a:ext cx="67023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Subconsulta (update - delete)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Diego Moisset de Espanes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49" name="Google Shape;549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6"/>
          <p:cNvSpPr/>
          <p:nvPr/>
        </p:nvSpPr>
        <p:spPr>
          <a:xfrm>
            <a:off x="578000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2" name="Google Shape;552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0709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7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58" name="Google Shape;558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8"/>
          <p:cNvSpPr txBox="1"/>
          <p:nvPr/>
        </p:nvSpPr>
        <p:spPr>
          <a:xfrm>
            <a:off x="1956450" y="1253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4" name="Google Shape;564;p68"/>
          <p:cNvSpPr txBox="1"/>
          <p:nvPr/>
        </p:nvSpPr>
        <p:spPr>
          <a:xfrm>
            <a:off x="1444475" y="2242175"/>
            <a:ext cx="64671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900"/>
              <a:buFont typeface="Helvetica Neue Light"/>
              <a:buChar char="-"/>
            </a:pPr>
            <a:r>
              <a:rPr b="0" i="0" lang="es-419" sz="19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Sentencias insert, update, delete, complementadas con subconsultas. </a:t>
            </a:r>
            <a:endParaRPr b="0" i="0" sz="19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900"/>
              <a:buFont typeface="Helvetica Neue Light"/>
              <a:buChar char="-"/>
            </a:pPr>
            <a:r>
              <a:rPr b="0" i="0" lang="es-419" sz="19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Implementación del sublenguaje.</a:t>
            </a:r>
            <a:endParaRPr b="0" i="0" sz="19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9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70" name="Google Shape;570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76" name="Google Shape;57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MAPA DE CONCEPTOS CLASE 12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1240259" y="2288853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SUBLENGUAJE DML 2</a:t>
            </a:r>
            <a:endParaRPr b="1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3454400" y="2288850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DML CON SUBCONSULTAS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5" name="Google Shape;135;p18"/>
          <p:cNvCxnSpPr>
            <a:stCxn id="133" idx="3"/>
            <a:endCxn id="134" idx="1"/>
          </p:cNvCxnSpPr>
          <p:nvPr/>
        </p:nvCxnSpPr>
        <p:spPr>
          <a:xfrm>
            <a:off x="2693159" y="2590053"/>
            <a:ext cx="7611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36" name="Google Shape;136;p18"/>
          <p:cNvSpPr/>
          <p:nvPr/>
        </p:nvSpPr>
        <p:spPr>
          <a:xfrm>
            <a:off x="6245938" y="3186502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6245938" y="1354611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6245938" y="2288848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9" name="Google Shape;139;p18"/>
          <p:cNvCxnSpPr>
            <a:stCxn id="134" idx="3"/>
            <a:endCxn id="137" idx="1"/>
          </p:cNvCxnSpPr>
          <p:nvPr/>
        </p:nvCxnSpPr>
        <p:spPr>
          <a:xfrm flipH="1" rot="10800000">
            <a:off x="5112200" y="1655850"/>
            <a:ext cx="1133700" cy="934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0" name="Google Shape;140;p18"/>
          <p:cNvCxnSpPr>
            <a:stCxn id="134" idx="3"/>
            <a:endCxn id="138" idx="1"/>
          </p:cNvCxnSpPr>
          <p:nvPr/>
        </p:nvCxnSpPr>
        <p:spPr>
          <a:xfrm>
            <a:off x="5112200" y="2590050"/>
            <a:ext cx="11337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1" name="Google Shape;141;p18"/>
          <p:cNvCxnSpPr>
            <a:stCxn id="134" idx="3"/>
            <a:endCxn id="136" idx="1"/>
          </p:cNvCxnSpPr>
          <p:nvPr/>
        </p:nvCxnSpPr>
        <p:spPr>
          <a:xfrm>
            <a:off x="5112200" y="2590050"/>
            <a:ext cx="1133700" cy="897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/>
        </p:nvSpPr>
        <p:spPr>
          <a:xfrm>
            <a:off x="1054100" y="1848600"/>
            <a:ext cx="7391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SENTENCIAS INSERT, UPDATE, DELETE, COMPLEMENTADAS CON SUBCONSULTAS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CONCEPTO GENERAL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647850" y="2115350"/>
            <a:ext cx="76440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Veamos cómo aprovechar las diferentes operaciones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DML 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nos permiten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manipular los datos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una tabla, interviniendo dicha operación a través de una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subconsulta SQL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puede traer datos importantes desde otras tablas.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1671825" y="749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SUBLENGUAJE DML 2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