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y="5143500" cx="9144000"/>
  <p:notesSz cx="6858000" cy="9144000"/>
  <p:embeddedFontLst>
    <p:embeddedFont>
      <p:font typeface="Anton"/>
      <p:regular r:id="rId73"/>
    </p:embeddedFont>
    <p:embeddedFont>
      <p:font typeface="Lato"/>
      <p:regular r:id="rId74"/>
      <p:bold r:id="rId75"/>
      <p:italic r:id="rId76"/>
      <p:boldItalic r:id="rId77"/>
    </p:embeddedFont>
    <p:embeddedFont>
      <p:font typeface="Didact Gothic"/>
      <p:regular r:id="rId78"/>
    </p:embeddedFont>
    <p:embeddedFont>
      <p:font typeface="Helvetica Neue"/>
      <p:regular r:id="rId79"/>
      <p:bold r:id="rId80"/>
      <p:italic r:id="rId81"/>
      <p:boldItalic r:id="rId82"/>
    </p:embeddedFont>
    <p:embeddedFont>
      <p:font typeface="Helvetica Neue Light"/>
      <p:regular r:id="rId83"/>
      <p:bold r:id="rId84"/>
      <p:italic r:id="rId85"/>
      <p:boldItalic r:id="rId8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A581CA-C917-47F9-863D-0AF544519CF9}">
  <a:tblStyle styleId="{6EA581CA-C917-47F9-863D-0AF544519CF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HelveticaNeueLight-bold.fntdata"/><Relationship Id="rId83" Type="http://schemas.openxmlformats.org/officeDocument/2006/relationships/font" Target="fonts/HelveticaNeueLight-regular.fntdata"/><Relationship Id="rId42" Type="http://schemas.openxmlformats.org/officeDocument/2006/relationships/slide" Target="slides/slide36.xml"/><Relationship Id="rId86" Type="http://schemas.openxmlformats.org/officeDocument/2006/relationships/font" Target="fonts/HelveticaNeueLight-boldItalic.fntdata"/><Relationship Id="rId41" Type="http://schemas.openxmlformats.org/officeDocument/2006/relationships/slide" Target="slides/slide35.xml"/><Relationship Id="rId85" Type="http://schemas.openxmlformats.org/officeDocument/2006/relationships/font" Target="fonts/HelveticaNeueLight-italic.fntdata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HelveticaNeue-bold.fntdata"/><Relationship Id="rId82" Type="http://schemas.openxmlformats.org/officeDocument/2006/relationships/font" Target="fonts/HelveticaNeue-boldItalic.fntdata"/><Relationship Id="rId81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Anton-regular.fntdata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Lato-bold.fntdata"/><Relationship Id="rId30" Type="http://schemas.openxmlformats.org/officeDocument/2006/relationships/slide" Target="slides/slide24.xml"/><Relationship Id="rId74" Type="http://schemas.openxmlformats.org/officeDocument/2006/relationships/font" Target="fonts/Lato-regular.fntdata"/><Relationship Id="rId33" Type="http://schemas.openxmlformats.org/officeDocument/2006/relationships/slide" Target="slides/slide27.xml"/><Relationship Id="rId77" Type="http://schemas.openxmlformats.org/officeDocument/2006/relationships/font" Target="fonts/Lato-boldItalic.fntdata"/><Relationship Id="rId32" Type="http://schemas.openxmlformats.org/officeDocument/2006/relationships/slide" Target="slides/slide26.xml"/><Relationship Id="rId76" Type="http://schemas.openxmlformats.org/officeDocument/2006/relationships/font" Target="fonts/Lato-italic.fntdata"/><Relationship Id="rId35" Type="http://schemas.openxmlformats.org/officeDocument/2006/relationships/slide" Target="slides/slide29.xml"/><Relationship Id="rId79" Type="http://schemas.openxmlformats.org/officeDocument/2006/relationships/font" Target="fonts/HelveticaNeue-regular.fntdata"/><Relationship Id="rId34" Type="http://schemas.openxmlformats.org/officeDocument/2006/relationships/slide" Target="slides/slide28.xml"/><Relationship Id="rId78" Type="http://schemas.openxmlformats.org/officeDocument/2006/relationships/font" Target="fonts/DidactGothic-regular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8b059651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08b05965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a05df3fb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fa05df3fb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a05df3fb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fa05df3fb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a05df3fb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fa05df3fb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8b059651e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08b059651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8b059651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08b059651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8b059651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08b059651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8b059651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08b059651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8b059651e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08b059651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8b059651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08b059651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8b059651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08b059651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8b059651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108b05965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8b059651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08b059651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8b059651e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08b059651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fa05df3fb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fa05df3f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8b059651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108b059651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8b059651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08b059651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8b059651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108b059651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8b059651e_0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08b059651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8b059651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108b059651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8b059651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108b059651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8b059651e_0_2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108b059651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a05df3fb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1fa05df3fb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8b059651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08b059651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8b059651e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108b059651e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8b059651e_0_2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108b059651e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8b059651e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108b059651e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8b059651e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108b059651e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fa05df3f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1fa05df3f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8b059651e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108b059651e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8b059651e_0_2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108b059651e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8b059651e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108b059651e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8b059651e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108b059651e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8b059651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08b059651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08b059651e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108b059651e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08b059651e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108b059651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8b059651e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108b059651e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08b059651e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108b059651e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fa05df3fbe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1fa05df3fb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08b059651e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108b059651e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8b059651e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108b059651e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08b059651e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g108b059651e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08b059651e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108b059651e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08b059651e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108b059651e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8b059651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108b059651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08b059651e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g108b059651e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8b059651e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108b059651e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08b059651e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g108b059651e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8b059651e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108b059651e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08b059651e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g108b059651e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08b059651e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g108b059651e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08b059651e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g108b059651e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08b059651e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g108b059651e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08b059651e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g108b059651e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fa05df3fb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g1fa05df3fb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a05df3fbe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fa05df3fb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08b059651e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g108b059651e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8b059651e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g108b059651e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08b059651e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g108b059651e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08b059651e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g108b059651e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08b059651e_0_5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g108b059651e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08b059651e_0_5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g108b059651e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08b059651e_0_5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g108b059651e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a05df3fb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fa05df3fb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a05df3fb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fa05df3fb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a05df3fb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fa05df3fb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hyperlink" Target="https://dev.mysql.com/doc/refman/5.7/en/performance-schema-user-variable-tables.html" TargetMode="External"/><Relationship Id="rId6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1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4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53.png"/><Relationship Id="rId5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53.png"/><Relationship Id="rId5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33.png"/><Relationship Id="rId5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29.png"/><Relationship Id="rId5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45.png"/><Relationship Id="rId5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47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image" Target="../media/image36.png"/><Relationship Id="rId5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Relationship Id="rId4" Type="http://schemas.openxmlformats.org/officeDocument/2006/relationships/image" Target="../media/image4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Relationship Id="rId4" Type="http://schemas.openxmlformats.org/officeDocument/2006/relationships/image" Target="../media/image4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Relationship Id="rId4" Type="http://schemas.openxmlformats.org/officeDocument/2006/relationships/image" Target="../media/image42.png"/><Relationship Id="rId5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Relationship Id="rId4" Type="http://schemas.openxmlformats.org/officeDocument/2006/relationships/image" Target="../media/image3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5" Type="http://schemas.openxmlformats.org/officeDocument/2006/relationships/image" Target="../media/image3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Relationship Id="rId4" Type="http://schemas.openxmlformats.org/officeDocument/2006/relationships/image" Target="../media/image4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Relationship Id="rId4" Type="http://schemas.openxmlformats.org/officeDocument/2006/relationships/image" Target="../media/image5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png"/><Relationship Id="rId4" Type="http://schemas.openxmlformats.org/officeDocument/2006/relationships/image" Target="../media/image4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0.png"/><Relationship Id="rId4" Type="http://schemas.openxmlformats.org/officeDocument/2006/relationships/image" Target="../media/image50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0.png"/><Relationship Id="rId4" Type="http://schemas.openxmlformats.org/officeDocument/2006/relationships/image" Target="../media/image5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FUNCIONES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90650" y="1605250"/>
            <a:ext cx="8357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15.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Curso SQL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/>
        </p:nvSpPr>
        <p:spPr>
          <a:xfrm>
            <a:off x="503350" y="1567700"/>
            <a:ext cx="8250900" cy="29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s-419" sz="15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Las variables definidas por los usuarios empiezan con arroba (@) mientras que las del sistema empiezan con @@.</a:t>
            </a:r>
            <a:endParaRPr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s-419" sz="15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Las variables creadas son especificas de la sesion, es decir, una vez que se termina la sesion, dejan de existir.</a:t>
            </a:r>
            <a:endParaRPr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s-419" sz="15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Las variables pueden ser usadas dentro de procedimientos, triggers, tablas y funciones.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●"/>
            </a:pPr>
            <a:r>
              <a:rPr lang="es-419" sz="15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 statement ‘SELECT INTO’ se usa para asignar el valor de una query a una variable.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●"/>
            </a:pPr>
            <a:r>
              <a:rPr lang="es-419" sz="15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 mysql, se usa DECLARE para crear una variable local en un procedimiento.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503350" y="444400"/>
            <a:ext cx="7444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i="1" lang="es-419" sz="4300">
                <a:latin typeface="Anton"/>
                <a:ea typeface="Anton"/>
                <a:cs typeface="Anton"/>
                <a:sym typeface="Anton"/>
              </a:rPr>
              <a:t>CARACTERÍSTICAS</a:t>
            </a:r>
            <a:r>
              <a:rPr i="1" lang="es-419" sz="4300">
                <a:latin typeface="Anton"/>
                <a:ea typeface="Anton"/>
                <a:cs typeface="Anton"/>
                <a:sym typeface="Anton"/>
              </a:rPr>
              <a:t> DE LAS VARIABLES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/>
        </p:nvSpPr>
        <p:spPr>
          <a:xfrm>
            <a:off x="369800" y="718200"/>
            <a:ext cx="82923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s-419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PRO TIP: CONSULTAR DATA DE LA DB CON PERFORMANCE_SCHEMA</a:t>
            </a:r>
            <a:endParaRPr b="0" i="1" sz="3000" u="none" cap="none" strike="noStrike">
              <a:solidFill>
                <a:srgbClr val="EEFF4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2000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2475" y="4025"/>
            <a:ext cx="853575" cy="8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437025" y="1669675"/>
            <a:ext cx="4179900" cy="2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-419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consultar la tabla </a:t>
            </a:r>
            <a:r>
              <a:rPr b="1" i="1" lang="es-419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performance_schema.user_variables_by_thread </a:t>
            </a:r>
            <a:r>
              <a:rPr i="1" lang="es-419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ver las variables de la </a:t>
            </a:r>
            <a:r>
              <a:rPr i="1" lang="es-419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sesión.</a:t>
            </a:r>
            <a:endParaRPr i="1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-419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</a:t>
            </a:r>
            <a:r>
              <a:rPr i="1" lang="es-419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epan que </a:t>
            </a:r>
            <a:r>
              <a:rPr i="1" lang="es-419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además</a:t>
            </a:r>
            <a:r>
              <a:rPr i="1" lang="es-419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hay otras tablas muy interesantes que mysql nos provee y con las que </a:t>
            </a:r>
            <a:r>
              <a:rPr b="1" i="1" lang="es-419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podemos acceder y usar objetos de nuestras bases de datos</a:t>
            </a:r>
            <a:r>
              <a:rPr i="1" lang="es-419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i="1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-419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Dejo el </a:t>
            </a:r>
            <a:r>
              <a:rPr i="1" lang="es-419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link </a:t>
            </a:r>
            <a:r>
              <a:rPr i="1" lang="es-419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la </a:t>
            </a:r>
            <a:r>
              <a:rPr i="1" lang="es-419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documentación</a:t>
            </a:r>
            <a:r>
              <a:rPr i="1" lang="es-419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que lo vean.</a:t>
            </a:r>
            <a:endParaRPr i="1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9725" y="2250263"/>
            <a:ext cx="2948033" cy="10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/>
        </p:nvSpPr>
        <p:spPr>
          <a:xfrm>
            <a:off x="1398000" y="18302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UN POCO!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22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CODE PARTE 1</a:t>
            </a:r>
            <a:endParaRPr i="1" sz="22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/>
        </p:nvSpPr>
        <p:spPr>
          <a:xfrm>
            <a:off x="833650" y="1848600"/>
            <a:ext cx="7377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FUNCIONES LOCALES</a:t>
            </a: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3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(O PERSONALIZADAS O CUSTOMIZADAS)</a:t>
            </a:r>
            <a:endParaRPr b="0" i="1" sz="33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/>
        </p:nvSpPr>
        <p:spPr>
          <a:xfrm>
            <a:off x="2406600" y="1567700"/>
            <a:ext cx="6500400" cy="26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funciones </a:t>
            </a:r>
            <a:r>
              <a:rPr lang="es-419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locales</a:t>
            </a:r>
            <a:r>
              <a:rPr lang="es-419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al igual que las funciones tradicionales </a:t>
            </a: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permiten procesar y manipular datos de forma eficiente, utilizando uno o más parámetros al momento de invocar la función. </a:t>
            </a:r>
            <a:r>
              <a:rPr lang="es-419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Estas funciones, nos brindan la ventaja de que podemos personalizarlas tanto en los parametros de entrada como de salida, segun nuestros intereses.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FUNCIONES LOCALES: </a:t>
            </a:r>
            <a:r>
              <a:rPr i="1" lang="es-419" sz="4300">
                <a:latin typeface="Anton"/>
                <a:ea typeface="Anton"/>
                <a:cs typeface="Anton"/>
                <a:sym typeface="Anton"/>
              </a:rPr>
              <a:t>DEFINICIÓN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167" name="Google Shape;167;p26"/>
          <p:cNvGrpSpPr/>
          <p:nvPr/>
        </p:nvGrpSpPr>
        <p:grpSpPr>
          <a:xfrm>
            <a:off x="304800" y="1585900"/>
            <a:ext cx="2257251" cy="2257251"/>
            <a:chOff x="152400" y="1585900"/>
            <a:chExt cx="2257251" cy="2257251"/>
          </a:xfrm>
        </p:grpSpPr>
        <p:pic>
          <p:nvPicPr>
            <p:cNvPr id="168" name="Google Shape;168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2400" y="1585900"/>
              <a:ext cx="2257251" cy="22572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26"/>
            <p:cNvSpPr/>
            <p:nvPr/>
          </p:nvSpPr>
          <p:spPr>
            <a:xfrm>
              <a:off x="1473094" y="1924176"/>
              <a:ext cx="601200" cy="601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0" name="Google Shape;17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/>
        </p:nvSpPr>
        <p:spPr>
          <a:xfrm>
            <a:off x="2783850" y="1567707"/>
            <a:ext cx="6123000" cy="26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crear funciones, a la medida de nuestra necesidad, combinando</a:t>
            </a:r>
            <a:r>
              <a:rPr lang="es-419" sz="21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mismas con funciones ya existentes del lenguaje Mysql, para así obtener los resultados deseados tal como necesitamos.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FUNCIONES: </a:t>
            </a:r>
            <a:r>
              <a:rPr i="1" lang="es-419" sz="4300">
                <a:latin typeface="Anton"/>
                <a:ea typeface="Anton"/>
                <a:cs typeface="Anton"/>
                <a:sym typeface="Anton"/>
              </a:rPr>
              <a:t>DEFINICIÓN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178" name="Google Shape;178;p27"/>
          <p:cNvGrpSpPr/>
          <p:nvPr/>
        </p:nvGrpSpPr>
        <p:grpSpPr>
          <a:xfrm>
            <a:off x="304800" y="1585900"/>
            <a:ext cx="2257251" cy="2257251"/>
            <a:chOff x="152400" y="1585900"/>
            <a:chExt cx="2257251" cy="2257251"/>
          </a:xfrm>
        </p:grpSpPr>
        <p:pic>
          <p:nvPicPr>
            <p:cNvPr id="179" name="Google Shape;179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2400" y="1585900"/>
              <a:ext cx="2257251" cy="22572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27"/>
            <p:cNvSpPr/>
            <p:nvPr/>
          </p:nvSpPr>
          <p:spPr>
            <a:xfrm>
              <a:off x="1473094" y="1924176"/>
              <a:ext cx="601200" cy="601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1" name="Google Shape;18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2783850" y="1567707"/>
            <a:ext cx="6123000" cy="26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crear funciones personalizadas, necesitamos conocer el lenguaje de programación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SQL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el cual nos permitirá definir una estructura básica que toda función personalizada debe cumplir para operar como tal.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FUNCIONES: </a:t>
            </a:r>
            <a:r>
              <a:rPr i="1" lang="es-419" sz="4300">
                <a:latin typeface="Anton"/>
                <a:ea typeface="Anton"/>
                <a:cs typeface="Anton"/>
                <a:sym typeface="Anton"/>
              </a:rPr>
              <a:t>DEFINICIÓN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050" y="1585900"/>
            <a:ext cx="2072000" cy="20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2187450" y="18486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BENEFICIOS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/>
        </p:nvSpPr>
        <p:spPr>
          <a:xfrm>
            <a:off x="2328800" y="1720100"/>
            <a:ext cx="6892500" cy="26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419" sz="21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Principales 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beneficios a destacar: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100"/>
              <a:buFont typeface="Helvetica Neue Light"/>
              <a:buChar char="●"/>
            </a:pP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mejoran la integridad y seguridad de los datos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100"/>
              <a:buFont typeface="Helvetica Neue Light"/>
              <a:buChar char="●"/>
            </a:pP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otorgan una mejor lectura del código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BENEFICIOS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300" y="1814500"/>
            <a:ext cx="1584325" cy="15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/>
        </p:nvSpPr>
        <p:spPr>
          <a:xfrm>
            <a:off x="2268750" y="1658600"/>
            <a:ext cx="6892500" cy="29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Mejoran la integridad y seguridad de los datos:</a:t>
            </a: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crear funciones en el servidor, garantiza que, los resultados de los datos procesados serán iguales para cualquier Stack de Programación. Evita</a:t>
            </a:r>
            <a:r>
              <a:rPr lang="es-419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ndo</a:t>
            </a: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el error humano programando del lado del cliente cuya lógica pueda diferir entre diferentes lenguajes de programación.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BENEFICIOS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2" name="Google Shape;21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300" y="1814500"/>
            <a:ext cx="1584325" cy="15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/>
        </p:nvSpPr>
        <p:spPr>
          <a:xfrm>
            <a:off x="2192550" y="1720100"/>
            <a:ext cx="6892500" cy="26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Otorgan una mejor lectura del código:</a:t>
            </a: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cuando creas tus propias funciones puedes normalizar o personalizar su nombre, de acuerdo a la convención de nombres de tu país o de la empresa en donde trabajas, haciendo así más fácil la lectura e interpretación del código SQL que utiliza las mismas.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9" name="Google Shape;21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BENEFICIOS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1" name="Google Shape;22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300" y="1814500"/>
            <a:ext cx="1584325" cy="15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/>
        </p:nvSpPr>
        <p:spPr>
          <a:xfrm>
            <a:off x="2187450" y="18486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SINTAXIS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SINTAXIS BÁSICA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3" name="Google Shape;23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/>
        </p:nvSpPr>
        <p:spPr>
          <a:xfrm>
            <a:off x="2400300" y="1567700"/>
            <a:ext cx="6354000" cy="26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 FUNCTION `nombre_de_la_funcion`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esta es la sentencia DDL que nos permite crear una función desde una ventana de </a:t>
            </a:r>
            <a:r>
              <a:rPr b="0" i="1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Scripting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El nombre de la misma se especifica entre comillas simples del tipo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back tick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o,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acento grave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9" name="Google Shape;23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5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SINTAXIS BÁSICA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1" name="Google Shape;24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050" y="1585900"/>
            <a:ext cx="1585925" cy="15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/>
        </p:nvSpPr>
        <p:spPr>
          <a:xfrm>
            <a:off x="2381250" y="1491500"/>
            <a:ext cx="6525600" cy="26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s-419" sz="21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Junto a la sentencia </a:t>
            </a:r>
            <a:r>
              <a:rPr b="1" lang="es-419" sz="2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CREATE FUNCTION</a:t>
            </a:r>
            <a:r>
              <a:rPr lang="es-419" sz="21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debemos especificar qué tipo de datos retornará la misma.</a:t>
            </a:r>
            <a:endParaRPr b="1" sz="2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419" sz="2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Esto lo hacemos escribiendo</a:t>
            </a:r>
            <a:r>
              <a:rPr b="1" lang="es-419" sz="2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‘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RETURNS tipoDeDato</a:t>
            </a:r>
            <a:r>
              <a:rPr b="1" lang="es-419" sz="2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es-419" sz="21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Las funciones devuelven o retornan usualmente algún tipo de dato. Éste puede ser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boolean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char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number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entre otros, según lo que estamos procesando.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8" name="Google Shape;24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6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i="1" lang="es-419" sz="43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 SINTAXIS BÁSICA</a:t>
            </a:r>
            <a:endParaRPr i="1" sz="43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0" name="Google Shape;25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050" y="1585900"/>
            <a:ext cx="1585925" cy="15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/>
          <p:nvPr/>
        </p:nvSpPr>
        <p:spPr>
          <a:xfrm>
            <a:off x="225" y="2407876"/>
            <a:ext cx="9144000" cy="27357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7"/>
          <p:cNvSpPr txBox="1"/>
          <p:nvPr/>
        </p:nvSpPr>
        <p:spPr>
          <a:xfrm>
            <a:off x="1197000" y="1567700"/>
            <a:ext cx="6750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básica de una función.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8" name="Google Shape;2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7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i="1" lang="es-419" sz="43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 SINTAXIS BÁSICA</a:t>
            </a:r>
            <a:endParaRPr i="1" sz="43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0" name="Google Shape;260;p37"/>
          <p:cNvSpPr txBox="1"/>
          <p:nvPr/>
        </p:nvSpPr>
        <p:spPr>
          <a:xfrm>
            <a:off x="378100" y="2511225"/>
            <a:ext cx="87660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CREATE FUNCTION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`nombre_de_la_funcion` </a:t>
            </a:r>
            <a:r>
              <a:rPr b="0" i="0" lang="es-419" sz="20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RETURNS </a:t>
            </a:r>
            <a:r>
              <a:rPr lang="es-419" sz="2000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s-419" sz="20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CHAR(60)</a:t>
            </a:r>
            <a:endParaRPr b="0" i="0" sz="20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20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1" name="Google Shape;26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RECEPCIÓN DE PARÁMETROS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7" name="Google Shape;26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/>
        </p:nvSpPr>
        <p:spPr>
          <a:xfrm>
            <a:off x="2400300" y="1567700"/>
            <a:ext cx="6354000" cy="29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(param1 INT, param2 INT)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las funciones suelen recibir uno o más parámetros de entrada, los cuales provienen de las columnas de una tabla. 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Debemos especificar el nombre de cada parámetro, junto al tipo de dato de éste y, si son más de uno, debemos separarlos por una coma.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3" name="Google Shape;27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9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PARÁMETROS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5" name="Google Shape;27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050" y="1585900"/>
            <a:ext cx="1585925" cy="15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/>
          <p:nvPr/>
        </p:nvSpPr>
        <p:spPr>
          <a:xfrm>
            <a:off x="225" y="2407876"/>
            <a:ext cx="9144000" cy="27357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0"/>
          <p:cNvSpPr txBox="1"/>
          <p:nvPr/>
        </p:nvSpPr>
        <p:spPr>
          <a:xfrm>
            <a:off x="968400" y="1433500"/>
            <a:ext cx="7255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básica de una función con más de un parámetro.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3" name="Google Shape;28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b="0" i="1" lang="es-419" sz="43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PARÁMETROS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5" name="Google Shape;285;p40"/>
          <p:cNvSpPr txBox="1"/>
          <p:nvPr/>
        </p:nvSpPr>
        <p:spPr>
          <a:xfrm>
            <a:off x="378100" y="2511225"/>
            <a:ext cx="83763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CREATE FUNCTION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`nombre_de_la_funcion` </a:t>
            </a:r>
            <a:r>
              <a:rPr b="0" i="0" lang="es-419" sz="20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419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param1</a:t>
            </a:r>
            <a:r>
              <a:rPr b="0" i="0" lang="es-419" sz="20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INT, </a:t>
            </a:r>
            <a:r>
              <a:rPr b="0" i="0" lang="es-419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param2</a:t>
            </a:r>
            <a:r>
              <a:rPr b="0" i="0" lang="es-419" sz="20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INT) RETURNS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20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CHAR(60)</a:t>
            </a:r>
            <a:endParaRPr b="0" i="0" sz="20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6" name="Google Shape;28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TIPOS DE FUNCIONES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2" name="Google Shape;29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398000" y="18302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</a:t>
            </a: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VER LA DUDA DE UNA COMPAÑERA</a:t>
            </a: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22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CODE SAMPLE</a:t>
            </a:r>
            <a:endParaRPr i="1" sz="22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/>
        </p:nvSpPr>
        <p:spPr>
          <a:xfrm>
            <a:off x="503350" y="1567700"/>
            <a:ext cx="8250900" cy="29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419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tagear al tipo de funciones que ejecutamos en uno de los siguientes tres tipos de funciones. En un principio, y segun mi experiencia, esta categoria no deberia tener impacto en nuestra experiencia usando SQL: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b="1" i="0" lang="es-419" sz="1900" u="none" cap="none" strike="noStrike">
                <a:solidFill>
                  <a:srgbClr val="3CEFAB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DETERMINISTIC: </a:t>
            </a: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produce el mismo tipo de resultado que el de sus parámetros de entrada.</a:t>
            </a:r>
            <a:endParaRPr b="1" i="0" sz="1900" u="none" cap="none" strike="noStrike">
              <a:solidFill>
                <a:srgbClr val="3CEFAB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b="1" i="0" lang="es-419" sz="1900" u="none" cap="none" strike="noStrike">
                <a:solidFill>
                  <a:srgbClr val="3CEFAB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SQL: </a:t>
            </a: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Contiene otros tipos de lenguaje distintos a SQL.</a:t>
            </a:r>
            <a:endParaRPr b="1" i="0" sz="1900" u="none" cap="none" strike="noStrike">
              <a:solidFill>
                <a:srgbClr val="3CEFAB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b="1" i="0" lang="es-419" sz="1900" u="none" cap="none" strike="noStrike">
                <a:solidFill>
                  <a:srgbClr val="3CEFAB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READS SQL DATA: </a:t>
            </a: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una funcion que solo lee data en nuestra db.</a:t>
            </a:r>
            <a:endParaRPr b="1" i="0" sz="1900" u="none" cap="none" strike="noStrike">
              <a:solidFill>
                <a:srgbClr val="3CEFAB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8" name="Google Shape;29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2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i="1" lang="es-419" sz="4300">
                <a:latin typeface="Anton"/>
                <a:ea typeface="Anton"/>
                <a:cs typeface="Anton"/>
                <a:sym typeface="Anton"/>
              </a:rPr>
              <a:t>TIPOS DE FUNCIONES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0" name="Google Shape;30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/>
          <p:nvPr/>
        </p:nvSpPr>
        <p:spPr>
          <a:xfrm>
            <a:off x="225" y="2407876"/>
            <a:ext cx="9144000" cy="27357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3"/>
          <p:cNvSpPr txBox="1"/>
          <p:nvPr/>
        </p:nvSpPr>
        <p:spPr>
          <a:xfrm>
            <a:off x="968400" y="1357300"/>
            <a:ext cx="7255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básica de una función almacenada con más de un parámetro y la implementación del tipo de función que manejará.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7" name="Google Shape;30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3"/>
          <p:cNvSpPr txBox="1"/>
          <p:nvPr/>
        </p:nvSpPr>
        <p:spPr>
          <a:xfrm>
            <a:off x="1197425" y="3682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i="1" lang="es-419" sz="4300">
                <a:latin typeface="Anton"/>
                <a:ea typeface="Anton"/>
                <a:cs typeface="Anton"/>
                <a:sym typeface="Anton"/>
              </a:rPr>
              <a:t>TIPOS DE FUNCIONES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9" name="Google Shape;309;p43"/>
          <p:cNvSpPr txBox="1"/>
          <p:nvPr/>
        </p:nvSpPr>
        <p:spPr>
          <a:xfrm>
            <a:off x="378100" y="2511225"/>
            <a:ext cx="8376300" cy="25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CREATE FUNCTION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`nombre_de_la_funcion` </a:t>
            </a:r>
            <a:r>
              <a:rPr b="0" i="0" lang="es-419" sz="20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419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param1</a:t>
            </a:r>
            <a:r>
              <a:rPr b="0" i="0" lang="es-419" sz="20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INT, </a:t>
            </a:r>
            <a:r>
              <a:rPr b="0" i="0" lang="es-419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param2</a:t>
            </a:r>
            <a:r>
              <a:rPr b="0" i="0" lang="es-419" sz="20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INT) RETURNS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20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CHAR(60)</a:t>
            </a:r>
            <a:endParaRPr b="0" i="0" sz="20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DETERMINISTIC</a:t>
            </a:r>
            <a:endParaRPr b="0" i="0" sz="20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0" name="Google Shape;31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CUERPO DE LA FUNCIÓN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6" name="Google Shape;31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/>
          <p:nvPr/>
        </p:nvSpPr>
        <p:spPr>
          <a:xfrm>
            <a:off x="2476500" y="1567700"/>
            <a:ext cx="6354000" cy="29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BEGIN...END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El cuerpo de la función se define a través de una estructura de inicio y fin. Y es allí, dentro de este cuerpo donde definiremos, a posteriori, el código que le dará vida a la misma.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2" name="Google Shape;32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5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CUERPO DE LA FUNCIÓN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4" name="Google Shape;32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050" y="1585900"/>
            <a:ext cx="1585925" cy="15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/>
          <p:nvPr/>
        </p:nvSpPr>
        <p:spPr>
          <a:xfrm>
            <a:off x="225" y="2407876"/>
            <a:ext cx="9144000" cy="27357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6"/>
          <p:cNvSpPr txBox="1"/>
          <p:nvPr/>
        </p:nvSpPr>
        <p:spPr>
          <a:xfrm>
            <a:off x="1197000" y="12629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básica de una función con parámetros y cuerpo principal.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2" name="Google Shape;33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6"/>
          <p:cNvSpPr txBox="1"/>
          <p:nvPr/>
        </p:nvSpPr>
        <p:spPr>
          <a:xfrm>
            <a:off x="1197425" y="2920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b="0" i="1" lang="es-419" sz="43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CUERPO DE LA FUNCIÓN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4" name="Google Shape;334;p46"/>
          <p:cNvSpPr txBox="1"/>
          <p:nvPr/>
        </p:nvSpPr>
        <p:spPr>
          <a:xfrm>
            <a:off x="378100" y="2511225"/>
            <a:ext cx="8376300" cy="23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CREATE FUNCTION</a:t>
            </a:r>
            <a:r>
              <a:rPr b="0" i="0" lang="es-419" sz="17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`nombre_de_la_funcion` </a:t>
            </a:r>
            <a:r>
              <a:rPr b="0" i="0" lang="es-419" sz="17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419" sz="17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param1</a:t>
            </a:r>
            <a:r>
              <a:rPr b="0" i="0" lang="es-419" sz="17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INT, </a:t>
            </a:r>
            <a:r>
              <a:rPr b="0" i="0" lang="es-419" sz="17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param2</a:t>
            </a:r>
            <a:r>
              <a:rPr b="0" i="0" lang="es-419" sz="17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INT) RETURNS</a:t>
            </a:r>
            <a:r>
              <a:rPr b="0" i="0" lang="es-419" sz="17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7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CHAR(60)</a:t>
            </a:r>
            <a:endParaRPr b="0" i="0" sz="17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DETERMINISTIC</a:t>
            </a:r>
            <a:endParaRPr b="0" i="0" sz="14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3CEFAB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700" u="none" cap="none" strike="noStrike">
              <a:solidFill>
                <a:srgbClr val="3CEF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7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3CEFAB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b="0" i="0" sz="17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35" name="Google Shape;33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/>
        </p:nvSpPr>
        <p:spPr>
          <a:xfrm>
            <a:off x="1398000" y="18302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UN POCO!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22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CODE PARTE 2</a:t>
            </a:r>
            <a:endParaRPr i="1" sz="22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1" name="Google Shape;34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-419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FUNCIONES CON</a:t>
            </a: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VARIABLES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2" name="Google Shape;35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0"/>
          <p:cNvSpPr txBox="1"/>
          <p:nvPr/>
        </p:nvSpPr>
        <p:spPr>
          <a:xfrm>
            <a:off x="2400300" y="1567700"/>
            <a:ext cx="6354000" cy="29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DECLARE resultado_id INT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para manejar los diferentes valores dentro de una función, podemos definir una o más variables. Éstas se definen a través de la 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palabra reservada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DECLARE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seguido del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nombre de la variable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el 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tipo de dato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manejará.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8" name="Google Shape;35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50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DEFINIR UNA VARIABLE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0" name="Google Shape;36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100" y="1585900"/>
            <a:ext cx="1558300" cy="15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/>
        </p:nvSpPr>
        <p:spPr>
          <a:xfrm>
            <a:off x="2400300" y="1567700"/>
            <a:ext cx="6354000" cy="29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 resultado_id = 1 + 1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cuando deseamos establecer un valor en una variable, debemos utilizar la 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palabra reservada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seguida de la variable, el 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 de definición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valor que se le asignará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7" name="Google Shape;36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1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1" lang="es-419" sz="34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ESTABLECER EL VALOR DE UNA VARIABLE</a:t>
            </a:r>
            <a:endParaRPr b="0" i="1" sz="34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9" name="Google Shape;369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375" y="1585900"/>
            <a:ext cx="1347775" cy="13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4055975" y="1134750"/>
            <a:ext cx="469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Definir las funciones personalizadas.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Presentar la sintaxis para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creación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posibles ejemplos de la vida real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450050" y="29617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7888" y="17443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2"/>
          <p:cNvSpPr/>
          <p:nvPr/>
        </p:nvSpPr>
        <p:spPr>
          <a:xfrm>
            <a:off x="225" y="2116350"/>
            <a:ext cx="9144000" cy="30273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2"/>
          <p:cNvSpPr txBox="1"/>
          <p:nvPr/>
        </p:nvSpPr>
        <p:spPr>
          <a:xfrm>
            <a:off x="1197000" y="11105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básica de una función que contiene una variable interna definida y con un valor asignado.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7" name="Google Shape;37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2"/>
          <p:cNvSpPr txBox="1"/>
          <p:nvPr/>
        </p:nvSpPr>
        <p:spPr>
          <a:xfrm>
            <a:off x="378100" y="2175800"/>
            <a:ext cx="83763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CREATE FUNCTION</a:t>
            </a:r>
            <a:r>
              <a:rPr b="0" i="0" lang="es-419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`nombre_de_la_funcion` </a:t>
            </a:r>
            <a:r>
              <a:rPr b="0" i="0" lang="es-419" sz="15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param1</a:t>
            </a:r>
            <a:r>
              <a:rPr b="0" i="0" lang="es-419" sz="15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INT, 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param2</a:t>
            </a:r>
            <a:r>
              <a:rPr b="0" i="0" lang="es-419" sz="15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INT) RETURNS</a:t>
            </a:r>
            <a:r>
              <a:rPr b="0" i="0" lang="es-419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5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CHAR(60)</a:t>
            </a:r>
            <a:endParaRPr b="0" i="0" sz="15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DETERMINISTIC</a:t>
            </a:r>
            <a:endParaRPr b="0" i="0" sz="15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3CEFAB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500" u="none" cap="none" strike="noStrike">
              <a:solidFill>
                <a:srgbClr val="3CEF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DECLARE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resultado </a:t>
            </a:r>
            <a:r>
              <a:rPr b="0" i="0" lang="es-419" sz="1500" u="none" cap="none" strike="noStrik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5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419" sz="15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resultado = (param1 * param2);</a:t>
            </a:r>
            <a:endParaRPr b="0" i="0" sz="15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5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3CEFAB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b="0" i="0" sz="15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9" name="Google Shape;379;p52"/>
          <p:cNvSpPr txBox="1"/>
          <p:nvPr/>
        </p:nvSpPr>
        <p:spPr>
          <a:xfrm>
            <a:off x="1121025" y="3500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1" lang="es-419" sz="34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ESTABLECER EL VALOR DE UNA VARIABLE</a:t>
            </a:r>
            <a:endParaRPr b="0" i="1" sz="34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0" name="Google Shape;380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RETORNAR UN RESULTADO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6" name="Google Shape;38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4"/>
          <p:cNvSpPr txBox="1"/>
          <p:nvPr/>
        </p:nvSpPr>
        <p:spPr>
          <a:xfrm>
            <a:off x="2400300" y="1567700"/>
            <a:ext cx="6354000" cy="29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resultado_id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Finalmente, cuando la función realice la o las operaciones pertinentes, devolverá el resultado de las mismas a través de la 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palabra reservada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seguido de la variable que almacena dicho resultado.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92" name="Google Shape;39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4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RETORNAR UN RESULTADO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4" name="Google Shape;394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100" y="1585900"/>
            <a:ext cx="1577350" cy="157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5"/>
          <p:cNvSpPr/>
          <p:nvPr/>
        </p:nvSpPr>
        <p:spPr>
          <a:xfrm>
            <a:off x="225" y="2109625"/>
            <a:ext cx="9144000" cy="30339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5"/>
          <p:cNvSpPr txBox="1"/>
          <p:nvPr/>
        </p:nvSpPr>
        <p:spPr>
          <a:xfrm>
            <a:off x="378100" y="1034300"/>
            <a:ext cx="8376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básica de una función que contiene una variable interna definida, con un valor asignado y retornando un resultado.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2" name="Google Shape;40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5"/>
          <p:cNvSpPr txBox="1"/>
          <p:nvPr/>
        </p:nvSpPr>
        <p:spPr>
          <a:xfrm>
            <a:off x="1197425" y="2920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b="0" i="1" lang="es-419" sz="43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RETORNAR UN RESULTADO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4" name="Google Shape;404;p55"/>
          <p:cNvSpPr txBox="1"/>
          <p:nvPr/>
        </p:nvSpPr>
        <p:spPr>
          <a:xfrm>
            <a:off x="378100" y="2206425"/>
            <a:ext cx="83763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CREATE FUNCTION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`nombre_de_la_funcion` </a:t>
            </a: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419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param1</a:t>
            </a: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INT, </a:t>
            </a:r>
            <a:r>
              <a:rPr b="0" i="0" lang="es-419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param2</a:t>
            </a: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INT) RETURNS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CHAR(60)</a:t>
            </a:r>
            <a:endParaRPr b="0" i="0" sz="16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DETERMINISTIC</a:t>
            </a:r>
            <a:endParaRPr b="0" i="0" sz="16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3CEFAB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600" u="none" cap="none" strike="noStrike">
              <a:solidFill>
                <a:srgbClr val="3CEF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DECLARE</a:t>
            </a:r>
            <a:r>
              <a:rPr b="0" i="0" lang="es-419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resultado </a:t>
            </a:r>
            <a:r>
              <a:rPr b="0" i="0" lang="es-419" sz="1600" u="none" cap="none" strike="noStrik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s-419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419" sz="16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s-419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resultado = (param1 * param2);</a:t>
            </a:r>
            <a:endParaRPr b="0" i="0" sz="16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419" sz="16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s-419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resultado;</a:t>
            </a:r>
            <a:endParaRPr b="0" i="0" sz="16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3CEFAB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b="0" i="0" sz="16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05" name="Google Shape;405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6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CREAR UNA FUNCION DESDE WORKBENCH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1" name="Google Shape;41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7"/>
          <p:cNvSpPr txBox="1"/>
          <p:nvPr/>
        </p:nvSpPr>
        <p:spPr>
          <a:xfrm>
            <a:off x="2539625" y="1169919"/>
            <a:ext cx="6214800" cy="3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Desde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Mysql Workbench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podemos crear una nueva función simplemente ub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icando el cursor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Objeto Functions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del esquema SQL con el cual deseamos trabajar.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Pulsamos el botón secundario del mouse y seleccionamos la opción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Create Function...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el menú contextual.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7" name="Google Shape;417;p57"/>
          <p:cNvSpPr txBox="1"/>
          <p:nvPr/>
        </p:nvSpPr>
        <p:spPr>
          <a:xfrm>
            <a:off x="660625" y="143400"/>
            <a:ext cx="7738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CREAR </a:t>
            </a: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FUNCIONES DESDE WORKBENCH - 1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8" name="Google Shape;41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16400"/>
            <a:ext cx="2360130" cy="31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8"/>
          <p:cNvSpPr txBox="1"/>
          <p:nvPr/>
        </p:nvSpPr>
        <p:spPr>
          <a:xfrm>
            <a:off x="349175" y="1169925"/>
            <a:ext cx="8405400" cy="3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Mysql Workbench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nos 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mostrará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una 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ventana para crear una función customizada: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5" name="Google Shape;42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075" y="2049350"/>
            <a:ext cx="5815600" cy="3094159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8"/>
          <p:cNvSpPr txBox="1"/>
          <p:nvPr/>
        </p:nvSpPr>
        <p:spPr>
          <a:xfrm>
            <a:off x="660625" y="143400"/>
            <a:ext cx="7738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CREAR </a:t>
            </a: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FUNCIONES DESDE WORKBENCH - 1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9"/>
          <p:cNvSpPr txBox="1"/>
          <p:nvPr/>
        </p:nvSpPr>
        <p:spPr>
          <a:xfrm>
            <a:off x="577475" y="1266275"/>
            <a:ext cx="84819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Otra opción desde 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Mysql Workbench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identificando el botón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Create a new function...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ubicado en la Barra de Herramientas superior.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pulsarlo, se abrirá una ventana con la estructura base de una función.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3" name="Google Shape;43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825" y="2846525"/>
            <a:ext cx="7086100" cy="165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9"/>
          <p:cNvSpPr/>
          <p:nvPr/>
        </p:nvSpPr>
        <p:spPr>
          <a:xfrm>
            <a:off x="4552609" y="4028850"/>
            <a:ext cx="564000" cy="45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9"/>
          <p:cNvSpPr txBox="1"/>
          <p:nvPr/>
        </p:nvSpPr>
        <p:spPr>
          <a:xfrm>
            <a:off x="660625" y="143400"/>
            <a:ext cx="7738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CREAR </a:t>
            </a: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FUNCIONES DESDE WORKBENCH - 2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"/>
          <p:cNvSpPr txBox="1"/>
          <p:nvPr/>
        </p:nvSpPr>
        <p:spPr>
          <a:xfrm>
            <a:off x="383850" y="469975"/>
            <a:ext cx="83763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Dentro del editor de funciones del </a:t>
            </a:r>
            <a:r>
              <a:rPr b="1" lang="es-419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MySQL Workbench:</a:t>
            </a:r>
            <a:endParaRPr b="1" i="0" sz="19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42" name="Google Shape;44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9162" y="1369800"/>
            <a:ext cx="6565674" cy="34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60"/>
          <p:cNvSpPr/>
          <p:nvPr/>
        </p:nvSpPr>
        <p:spPr>
          <a:xfrm>
            <a:off x="6607311" y="4512325"/>
            <a:ext cx="577500" cy="36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1"/>
          <p:cNvSpPr txBox="1"/>
          <p:nvPr/>
        </p:nvSpPr>
        <p:spPr>
          <a:xfrm>
            <a:off x="383850" y="643475"/>
            <a:ext cx="83763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pulsar el botón </a:t>
            </a:r>
            <a:r>
              <a:rPr b="1"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Apply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Mysql Workbench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nos pedirá confirmar la estructura del algoritmo, revisando por última vez los parámetros y código de éste.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50" name="Google Shape;45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00" y="2080575"/>
            <a:ext cx="3846075" cy="29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61"/>
          <p:cNvSpPr/>
          <p:nvPr/>
        </p:nvSpPr>
        <p:spPr>
          <a:xfrm>
            <a:off x="3290250" y="4727225"/>
            <a:ext cx="349200" cy="24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3" name="Google Shape;453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2949" y="2080575"/>
            <a:ext cx="3846074" cy="2890736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61"/>
          <p:cNvSpPr/>
          <p:nvPr/>
        </p:nvSpPr>
        <p:spPr>
          <a:xfrm>
            <a:off x="7928125" y="4727225"/>
            <a:ext cx="349200" cy="24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i="1" lang="es-419" sz="2000">
                <a:latin typeface="Anton"/>
                <a:ea typeface="Anton"/>
                <a:cs typeface="Anton"/>
                <a:sym typeface="Anton"/>
              </a:rPr>
              <a:t>MAPA DE CONCEPTOS CLASE 15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3438600" y="3007658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DESARROLLO</a:t>
            </a:r>
            <a:endParaRPr b="0" i="0" sz="1100" u="none" cap="none" strike="noStrike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463100" y="2136001"/>
            <a:ext cx="1452900" cy="435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FUNCIONES</a:t>
            </a:r>
            <a:endParaRPr b="0" i="0" sz="11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3438600" y="1165200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FUNDAMENTOS</a:t>
            </a:r>
            <a:endParaRPr b="0" i="0" sz="1100" u="none" cap="none" strike="noStrike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88" name="Google Shape;88;p17"/>
          <p:cNvCxnSpPr>
            <a:stCxn id="86" idx="3"/>
            <a:endCxn id="87" idx="1"/>
          </p:cNvCxnSpPr>
          <p:nvPr/>
        </p:nvCxnSpPr>
        <p:spPr>
          <a:xfrm flipH="1" rot="10800000">
            <a:off x="1916000" y="1466401"/>
            <a:ext cx="1522500" cy="8874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89" name="Google Shape;89;p17"/>
          <p:cNvCxnSpPr>
            <a:stCxn id="86" idx="3"/>
            <a:endCxn id="85" idx="1"/>
          </p:cNvCxnSpPr>
          <p:nvPr/>
        </p:nvCxnSpPr>
        <p:spPr>
          <a:xfrm>
            <a:off x="1916000" y="2353801"/>
            <a:ext cx="1522500" cy="9552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90" name="Google Shape;90;p17"/>
          <p:cNvSpPr/>
          <p:nvPr/>
        </p:nvSpPr>
        <p:spPr>
          <a:xfrm>
            <a:off x="6377817" y="2270549"/>
            <a:ext cx="23031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SINTAXIS PARA CREAR FUNCIONES</a:t>
            </a:r>
            <a:endParaRPr b="0" i="0" sz="1100" u="none" cap="none" strike="noStrike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6377817" y="3007493"/>
            <a:ext cx="23031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DE UNA FUNCIÓN</a:t>
            </a:r>
            <a:endParaRPr b="0" i="0" sz="1100" u="none" cap="none" strike="noStrike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6377817" y="796650"/>
            <a:ext cx="23031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QUÉ ES UNA FUNCIÓN PERSONALIZADA</a:t>
            </a:r>
            <a:endParaRPr b="0" i="0" sz="1100" u="none" cap="none" strike="noStrike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6377817" y="1533591"/>
            <a:ext cx="23031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VENTAJAS</a:t>
            </a:r>
            <a:endParaRPr b="0" i="0" sz="1100" u="none" cap="none" strike="noStrike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6377817" y="3744447"/>
            <a:ext cx="23031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FUNCIONES PERSONALIZADAS</a:t>
            </a:r>
            <a:endParaRPr b="0" i="0" sz="1100" u="none" cap="none" strike="noStrike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95" name="Google Shape;95;p17"/>
          <p:cNvCxnSpPr>
            <a:stCxn id="87" idx="3"/>
            <a:endCxn id="92" idx="1"/>
          </p:cNvCxnSpPr>
          <p:nvPr/>
        </p:nvCxnSpPr>
        <p:spPr>
          <a:xfrm flipH="1" rot="10800000">
            <a:off x="5096400" y="1098000"/>
            <a:ext cx="1281300" cy="3684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6" name="Google Shape;96;p17"/>
          <p:cNvCxnSpPr>
            <a:stCxn id="85" idx="3"/>
            <a:endCxn id="94" idx="1"/>
          </p:cNvCxnSpPr>
          <p:nvPr/>
        </p:nvCxnSpPr>
        <p:spPr>
          <a:xfrm>
            <a:off x="5096400" y="3308858"/>
            <a:ext cx="1281300" cy="7368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7" name="Google Shape;97;p17"/>
          <p:cNvCxnSpPr>
            <a:stCxn id="87" idx="3"/>
            <a:endCxn id="93" idx="1"/>
          </p:cNvCxnSpPr>
          <p:nvPr/>
        </p:nvCxnSpPr>
        <p:spPr>
          <a:xfrm>
            <a:off x="5096400" y="1466400"/>
            <a:ext cx="1281300" cy="3684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8" name="Google Shape;98;p17"/>
          <p:cNvCxnSpPr>
            <a:stCxn id="85" idx="3"/>
            <a:endCxn id="91" idx="1"/>
          </p:cNvCxnSpPr>
          <p:nvPr/>
        </p:nvCxnSpPr>
        <p:spPr>
          <a:xfrm>
            <a:off x="5096400" y="3308858"/>
            <a:ext cx="1281300" cy="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9" name="Google Shape;99;p17"/>
          <p:cNvCxnSpPr>
            <a:stCxn id="85" idx="3"/>
            <a:endCxn id="90" idx="1"/>
          </p:cNvCxnSpPr>
          <p:nvPr/>
        </p:nvCxnSpPr>
        <p:spPr>
          <a:xfrm flipH="1" rot="10800000">
            <a:off x="5096400" y="2571758"/>
            <a:ext cx="1281300" cy="7371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2"/>
          <p:cNvSpPr txBox="1"/>
          <p:nvPr/>
        </p:nvSpPr>
        <p:spPr>
          <a:xfrm>
            <a:off x="383850" y="469975"/>
            <a:ext cx="83763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Nueva función creada</a:t>
            </a:r>
            <a:r>
              <a:rPr b="1" lang="es-419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👇</a:t>
            </a:r>
            <a:endParaRPr b="1" i="0" sz="19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60" name="Google Shape;46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013" y="1274800"/>
            <a:ext cx="2273983" cy="30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62"/>
          <p:cNvSpPr/>
          <p:nvPr/>
        </p:nvSpPr>
        <p:spPr>
          <a:xfrm>
            <a:off x="3558839" y="3538225"/>
            <a:ext cx="1960800" cy="33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3"/>
          <p:cNvSpPr txBox="1"/>
          <p:nvPr/>
        </p:nvSpPr>
        <p:spPr>
          <a:xfrm>
            <a:off x="1445548" y="1175400"/>
            <a:ext cx="62529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3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EJEMPLO EN VIVO</a:t>
            </a:r>
            <a:endParaRPr b="0" i="1" sz="33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419" sz="23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Veamos cómo implementar nuestras funciones personalizadas en Mysql</a:t>
            </a:r>
            <a:endParaRPr b="0" i="0" sz="23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68" name="Google Shape;468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32680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4"/>
          <p:cNvSpPr txBox="1"/>
          <p:nvPr/>
        </p:nvSpPr>
        <p:spPr>
          <a:xfrm>
            <a:off x="852150" y="1128700"/>
            <a:ext cx="7439700" cy="31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generar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una función que realice un cálculo matemático, a partir de una superficie que se requiere pintar. Sabemos que un metro cuadrado de pared requiere 100 cm3 de pintura.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invocar a la función, debemos pasarle: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largo de la pared (</a:t>
            </a:r>
            <a:r>
              <a:rPr b="0" i="1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metros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alto de la pared 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0" i="1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metros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cantidad de manos de pintura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74" name="Google Shape;47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5"/>
          <p:cNvSpPr/>
          <p:nvPr/>
        </p:nvSpPr>
        <p:spPr>
          <a:xfrm>
            <a:off x="225" y="2358225"/>
            <a:ext cx="9144000" cy="27852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65"/>
          <p:cNvSpPr txBox="1"/>
          <p:nvPr/>
        </p:nvSpPr>
        <p:spPr>
          <a:xfrm>
            <a:off x="378100" y="958100"/>
            <a:ext cx="8376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Creamos la función con su nombre, los parámetros que recibirá, y el valor que retornará.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81" name="Google Shape;48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65"/>
          <p:cNvSpPr txBox="1"/>
          <p:nvPr/>
        </p:nvSpPr>
        <p:spPr>
          <a:xfrm>
            <a:off x="378100" y="2358825"/>
            <a:ext cx="83763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CREATE FUNCTION</a:t>
            </a:r>
            <a:r>
              <a:rPr b="0" i="0" lang="es-419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`calcular_litros_de_pintura` </a:t>
            </a: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largo</a:t>
            </a: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INT, </a:t>
            </a: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alto</a:t>
            </a: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b="0" i="0" lang="es-419" sz="13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total_manos </a:t>
            </a:r>
            <a:r>
              <a:rPr b="0" i="0" lang="es-419" sz="13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) RETURNS</a:t>
            </a:r>
            <a:r>
              <a:rPr b="0" i="0" lang="es-419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 b="0" i="0" sz="13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3" name="Google Shape;483;p65"/>
          <p:cNvSpPr txBox="1"/>
          <p:nvPr/>
        </p:nvSpPr>
        <p:spPr>
          <a:xfrm>
            <a:off x="228600" y="76200"/>
            <a:ext cx="1760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1" lang="es-419" sz="2500" u="none" cap="none" strike="noStrike">
                <a:solidFill>
                  <a:schemeClr val="lt1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PASO 1</a:t>
            </a:r>
            <a:r>
              <a:rPr b="0" i="1" lang="es-419" sz="2500" u="none" cap="none" strike="noStrike">
                <a:solidFill>
                  <a:srgbClr val="3CEFAB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.</a:t>
            </a:r>
            <a:endParaRPr b="0" i="1" sz="2500" u="none" cap="none" strike="noStrike">
              <a:solidFill>
                <a:srgbClr val="3CEFAB"/>
              </a:solidFill>
              <a:highlight>
                <a:srgbClr val="3CEFAB"/>
              </a:highlight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84" name="Google Shape;484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5075" y="89418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6"/>
          <p:cNvSpPr/>
          <p:nvPr/>
        </p:nvSpPr>
        <p:spPr>
          <a:xfrm>
            <a:off x="225" y="2358225"/>
            <a:ext cx="9144000" cy="27852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66"/>
          <p:cNvSpPr txBox="1"/>
          <p:nvPr/>
        </p:nvSpPr>
        <p:spPr>
          <a:xfrm>
            <a:off x="378100" y="958100"/>
            <a:ext cx="8376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no usaremos SQL, definimos el tipo de función como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SQL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y le agregamos el cuerpo a través de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BEGIN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91" name="Google Shape;49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66"/>
          <p:cNvSpPr txBox="1"/>
          <p:nvPr/>
        </p:nvSpPr>
        <p:spPr>
          <a:xfrm>
            <a:off x="378100" y="2358825"/>
            <a:ext cx="83763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CREATE FUNCTION</a:t>
            </a:r>
            <a:r>
              <a:rPr b="0" i="0" lang="es-419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`calcular_litros_de_pintura` </a:t>
            </a: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largo</a:t>
            </a: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INT, </a:t>
            </a: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alto</a:t>
            </a: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b="0" i="0" lang="es-419" sz="13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total_manos </a:t>
            </a:r>
            <a:r>
              <a:rPr b="0" i="0" lang="es-419" sz="13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) RETURNS</a:t>
            </a:r>
            <a:r>
              <a:rPr b="0" i="0" lang="es-419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 b="0" i="0" sz="13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NO SQL</a:t>
            </a:r>
            <a:endParaRPr b="0" i="0" sz="1300" u="none" cap="none" strike="noStrik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3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3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b="0" i="0" sz="13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Google Shape;493;p66"/>
          <p:cNvSpPr txBox="1"/>
          <p:nvPr/>
        </p:nvSpPr>
        <p:spPr>
          <a:xfrm>
            <a:off x="228600" y="76200"/>
            <a:ext cx="1760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1" lang="es-419" sz="2500" u="none" cap="none" strike="noStrike">
                <a:solidFill>
                  <a:schemeClr val="lt1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PASO 2</a:t>
            </a:r>
            <a:r>
              <a:rPr b="0" i="1" lang="es-419" sz="2500" u="none" cap="none" strike="noStrike">
                <a:solidFill>
                  <a:srgbClr val="3CEFAB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.</a:t>
            </a:r>
            <a:endParaRPr b="0" i="1" sz="2500" u="none" cap="none" strike="noStrike">
              <a:solidFill>
                <a:srgbClr val="3CEFAB"/>
              </a:solidFill>
              <a:highlight>
                <a:srgbClr val="3CEFAB"/>
              </a:highlight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94" name="Google Shape;494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5075" y="89418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7"/>
          <p:cNvSpPr/>
          <p:nvPr/>
        </p:nvSpPr>
        <p:spPr>
          <a:xfrm>
            <a:off x="225" y="2358225"/>
            <a:ext cx="9144000" cy="27852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67"/>
          <p:cNvSpPr txBox="1"/>
          <p:nvPr/>
        </p:nvSpPr>
        <p:spPr>
          <a:xfrm>
            <a:off x="378100" y="958100"/>
            <a:ext cx="8376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Definimos las variables </a:t>
            </a:r>
            <a:r>
              <a:rPr b="0" i="0" lang="es-419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resultado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0" i="0" lang="es-419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litro_x_m2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A esta última le asignamos el valor </a:t>
            </a:r>
            <a:r>
              <a:rPr b="0" i="0" lang="es-419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0.10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correspondiente a los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Lts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pintura por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1" baseline="30000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01" name="Google Shape;50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67"/>
          <p:cNvSpPr txBox="1"/>
          <p:nvPr/>
        </p:nvSpPr>
        <p:spPr>
          <a:xfrm>
            <a:off x="378100" y="2358825"/>
            <a:ext cx="83763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CREATE FUNCTION</a:t>
            </a:r>
            <a:r>
              <a:rPr b="0" i="0" lang="es-419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`calcular_litros_de_pintura` </a:t>
            </a: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largo</a:t>
            </a: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INT, </a:t>
            </a: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alto</a:t>
            </a: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b="0" i="0" lang="es-419" sz="13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total_manos </a:t>
            </a:r>
            <a:r>
              <a:rPr b="0" i="0" lang="es-419" sz="13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) RETURNS</a:t>
            </a:r>
            <a:r>
              <a:rPr b="0" i="0" lang="es-419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 b="0" i="0" sz="13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NO SQL</a:t>
            </a:r>
            <a:endParaRPr b="0" i="0" sz="1300" u="none" cap="none" strike="noStrik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3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-419" sz="13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DECLARE</a:t>
            </a: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resultado </a:t>
            </a:r>
            <a:r>
              <a:rPr b="0" i="0" lang="es-419" sz="13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3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-419" sz="13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DECLARE</a:t>
            </a: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litro_x_m2 </a:t>
            </a:r>
            <a:r>
              <a:rPr b="0" i="0" lang="es-419" sz="13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3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s-419" sz="13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litro_x_m2 = 0.10;</a:t>
            </a:r>
            <a:endParaRPr b="0" i="0" sz="13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b="0" i="0" sz="13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3" name="Google Shape;503;p67"/>
          <p:cNvSpPr txBox="1"/>
          <p:nvPr/>
        </p:nvSpPr>
        <p:spPr>
          <a:xfrm>
            <a:off x="228600" y="76200"/>
            <a:ext cx="1760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1" lang="es-419" sz="2500" u="none" cap="none" strike="noStrike">
                <a:solidFill>
                  <a:schemeClr val="lt1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PASO 3</a:t>
            </a:r>
            <a:r>
              <a:rPr b="0" i="1" lang="es-419" sz="2500" u="none" cap="none" strike="noStrike">
                <a:solidFill>
                  <a:srgbClr val="3CEFAB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.</a:t>
            </a:r>
            <a:endParaRPr b="0" i="1" sz="2500" u="none" cap="none" strike="noStrike">
              <a:solidFill>
                <a:srgbClr val="3CEFAB"/>
              </a:solidFill>
              <a:highlight>
                <a:srgbClr val="3CEFAB"/>
              </a:highlight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04" name="Google Shape;504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5075" y="89418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8"/>
          <p:cNvSpPr/>
          <p:nvPr/>
        </p:nvSpPr>
        <p:spPr>
          <a:xfrm>
            <a:off x="225" y="2358225"/>
            <a:ext cx="9144000" cy="27852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68"/>
          <p:cNvSpPr txBox="1"/>
          <p:nvPr/>
        </p:nvSpPr>
        <p:spPr>
          <a:xfrm>
            <a:off x="378100" y="805700"/>
            <a:ext cx="83763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Multiplicamos largo * alto. Luego, lo multiplicamos por el total de manos de pintura y, finalmente, por el valor del litro x m2. Retornamos el resultado almacenado en la variable homónima, mediante RETURN.</a:t>
            </a:r>
            <a:endParaRPr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11" name="Google Shape;511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68"/>
          <p:cNvSpPr txBox="1"/>
          <p:nvPr/>
        </p:nvSpPr>
        <p:spPr>
          <a:xfrm>
            <a:off x="378100" y="2358225"/>
            <a:ext cx="83763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CREATE FUNCTION</a:t>
            </a:r>
            <a:r>
              <a:rPr b="0" i="0" lang="es-419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`calcular_litros_de_pintura` </a:t>
            </a:r>
            <a:r>
              <a:rPr b="0" i="0" lang="es-419" sz="1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419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largo</a:t>
            </a:r>
            <a:r>
              <a:rPr b="0" i="0" lang="es-419" sz="1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INT, </a:t>
            </a:r>
            <a:r>
              <a:rPr b="0" i="0" lang="es-419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alto</a:t>
            </a:r>
            <a:r>
              <a:rPr b="0" i="0" lang="es-419" sz="1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b="0" i="0" lang="es-419" sz="12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-419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total_manos </a:t>
            </a:r>
            <a:r>
              <a:rPr b="0" i="0" lang="es-419" sz="12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s-419" sz="1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) RETURNS</a:t>
            </a:r>
            <a:r>
              <a:rPr b="0" i="0" lang="es-419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 b="0" i="0" sz="12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NO SQL</a:t>
            </a:r>
            <a:endParaRPr b="0" i="0" sz="1200" u="none" cap="none" strike="noStrik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2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-419" sz="12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DECLARE</a:t>
            </a:r>
            <a:r>
              <a:rPr b="0" i="0" lang="es-419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resultado </a:t>
            </a:r>
            <a:r>
              <a:rPr b="0" i="0" lang="es-419" sz="12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i="0" lang="es-419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-419" sz="12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DECLARE</a:t>
            </a:r>
            <a:r>
              <a:rPr b="0" i="0" lang="es-419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litro_x_m2 </a:t>
            </a:r>
            <a:r>
              <a:rPr b="0" i="0" lang="es-419" sz="12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i="0" lang="es-419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s-419" sz="12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s-419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litro_x_m2 = 0.10;</a:t>
            </a:r>
            <a:endParaRPr b="0" i="0" sz="1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s-419" sz="12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s-419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resultado = ((largo * alto) * total_manos) * litro_x_m2;</a:t>
            </a:r>
            <a:endParaRPr b="0" i="0" sz="1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s-419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resultado;</a:t>
            </a:r>
            <a:endParaRPr b="0" i="0" sz="1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b="0" i="0" sz="12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3" name="Google Shape;513;p68"/>
          <p:cNvSpPr txBox="1"/>
          <p:nvPr/>
        </p:nvSpPr>
        <p:spPr>
          <a:xfrm>
            <a:off x="228600" y="76200"/>
            <a:ext cx="1760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1" lang="es-419" sz="2500" u="none" cap="none" strike="noStrike">
                <a:solidFill>
                  <a:schemeClr val="lt1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PASO 4</a:t>
            </a:r>
            <a:r>
              <a:rPr b="0" i="1" lang="es-419" sz="2500" u="none" cap="none" strike="noStrike">
                <a:solidFill>
                  <a:srgbClr val="3CEFAB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.</a:t>
            </a:r>
            <a:endParaRPr b="0" i="1" sz="2500" u="none" cap="none" strike="noStrike">
              <a:solidFill>
                <a:srgbClr val="3CEFAB"/>
              </a:solidFill>
              <a:highlight>
                <a:srgbClr val="3CEFAB"/>
              </a:highlight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14" name="Google Shape;514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5075" y="89418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9"/>
          <p:cNvSpPr/>
          <p:nvPr/>
        </p:nvSpPr>
        <p:spPr>
          <a:xfrm>
            <a:off x="225" y="3030075"/>
            <a:ext cx="9144000" cy="21135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69"/>
          <p:cNvSpPr txBox="1"/>
          <p:nvPr/>
        </p:nvSpPr>
        <p:spPr>
          <a:xfrm>
            <a:off x="345075" y="1255963"/>
            <a:ext cx="84543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Abramos a continuación una ventana de Script en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Mysql Workbench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Luego, </a:t>
            </a:r>
            <a:r>
              <a:rPr lang="es-419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escribimos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 siguiente sentencia: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21" name="Google Shape;52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9"/>
          <p:cNvSpPr txBox="1"/>
          <p:nvPr/>
        </p:nvSpPr>
        <p:spPr>
          <a:xfrm>
            <a:off x="378100" y="3120825"/>
            <a:ext cx="83763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-419" sz="19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calcular_litros_de_pintura</a:t>
            </a:r>
            <a:r>
              <a:rPr b="0" i="0" lang="es-419" sz="19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419" sz="1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b="0" i="0" lang="es-419" sz="19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-419" sz="1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s-419" sz="19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-419" sz="1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s-419" sz="19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s-419" sz="1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AS total_pintura</a:t>
            </a:r>
            <a:r>
              <a:rPr b="0" i="0" lang="es-419" sz="19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9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23" name="Google Shape;523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4100" y="166643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69"/>
          <p:cNvSpPr txBox="1"/>
          <p:nvPr/>
        </p:nvSpPr>
        <p:spPr>
          <a:xfrm>
            <a:off x="300225" y="215800"/>
            <a:ext cx="8784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PROBAR LA FUNCIÓN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0"/>
          <p:cNvSpPr txBox="1"/>
          <p:nvPr/>
        </p:nvSpPr>
        <p:spPr>
          <a:xfrm>
            <a:off x="5080875" y="1614950"/>
            <a:ext cx="3581100" cy="22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Finalmente, vemos nuestra función personalizada en acción.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Probemos de cambiar los parámetros numéricos, para ir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obteniendo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otros resultados.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30" name="Google Shape;530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70"/>
          <p:cNvSpPr txBox="1"/>
          <p:nvPr/>
        </p:nvSpPr>
        <p:spPr>
          <a:xfrm>
            <a:off x="300225" y="215800"/>
            <a:ext cx="8610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PROBAR LA FUNCIÓN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32" name="Google Shape;532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4100" y="166643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225" y="1595262"/>
            <a:ext cx="4787799" cy="2275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225" y="1595237"/>
            <a:ext cx="4787799" cy="2275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1"/>
          <p:cNvSpPr txBox="1"/>
          <p:nvPr/>
        </p:nvSpPr>
        <p:spPr>
          <a:xfrm>
            <a:off x="1398000" y="18302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UN POCO!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22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CODE PARTE 3</a:t>
            </a:r>
            <a:endParaRPr i="1" sz="22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40" name="Google Shape;540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833650" y="1848600"/>
            <a:ext cx="7377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USER-DEFINED VARIABLES</a:t>
            </a:r>
            <a:endParaRPr b="0" i="1" sz="33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2"/>
          <p:cNvSpPr txBox="1"/>
          <p:nvPr/>
        </p:nvSpPr>
        <p:spPr>
          <a:xfrm>
            <a:off x="335600" y="2520825"/>
            <a:ext cx="85437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PRÁCTICA DE FUNCIONES SQL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46" name="Google Shape;546;p72"/>
          <p:cNvSpPr txBox="1"/>
          <p:nvPr/>
        </p:nvSpPr>
        <p:spPr>
          <a:xfrm>
            <a:off x="580050" y="3392050"/>
            <a:ext cx="79839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Practicarás la creación de funciones sobre la base de datos </a:t>
            </a: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Gamers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15 minutos 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47" name="Google Shape;54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10516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3"/>
          <p:cNvSpPr txBox="1"/>
          <p:nvPr/>
        </p:nvSpPr>
        <p:spPr>
          <a:xfrm>
            <a:off x="345675" y="1126150"/>
            <a:ext cx="7890000" cy="3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 una nueva función en la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 GAMERS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llamada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get_game()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obtener el nombre del videojuego, pasándole a dicha función el parámetro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id_game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👉Los nombres de los videojuegos se encuentran en la tabla game.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👉Luego, debes crear una consulta del tipo SELECT sobre la tabla game, obteniendo sólo el name del videojuego.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54" name="Google Shape;554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9475" y="29962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73"/>
          <p:cNvSpPr txBox="1"/>
          <p:nvPr/>
        </p:nvSpPr>
        <p:spPr>
          <a:xfrm>
            <a:off x="257775" y="356825"/>
            <a:ext cx="8777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4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PRÁCTICA DE FUNCIONES SQL</a:t>
            </a:r>
            <a:endParaRPr b="0" i="1" sz="24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4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PRESENTAR EN FORMATO SQL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62" name="Google Shape;562;p74"/>
          <p:cNvSpPr txBox="1"/>
          <p:nvPr/>
        </p:nvSpPr>
        <p:spPr>
          <a:xfrm>
            <a:off x="938100" y="3509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Presentar en formato .sql el script de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dos funciones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sean utiles 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la 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base de datos del proyecto final.</a:t>
            </a:r>
            <a:endParaRPr b="0" i="0" sz="2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3" name="Google Shape;563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74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0" name="Google Shape;570;p75"/>
          <p:cNvGraphicFramePr/>
          <p:nvPr/>
        </p:nvGraphicFramePr>
        <p:xfrm>
          <a:off x="153263" y="3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{6EA581CA-C917-47F9-863D-0AF544519CF9}</a:tableStyleId>
              </a:tblPr>
              <a:tblGrid>
                <a:gridCol w="2945825"/>
                <a:gridCol w="3822275"/>
                <a:gridCol w="2069375"/>
              </a:tblGrid>
              <a:tr h="7347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s-419" sz="24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PRESENTAR EN FORMATO SQL</a:t>
                      </a:r>
                      <a:endParaRPr i="1" sz="2400" u="none" cap="none" strike="noStrike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253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archivo a presentar debe ser del tipo </a:t>
                      </a:r>
                      <a:r>
                        <a:rPr b="1" lang="es-419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.sql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nombrado como 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highlight>
                            <a:srgbClr val="3CEFAB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“Formato + Apellido”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4117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br>
                        <a:rPr b="1" lang="es-419" sz="200" u="none" cap="none" strike="noStrike">
                          <a:solidFill>
                            <a:srgbClr val="4D5156"/>
                          </a:solidFill>
                        </a:rPr>
                      </a:br>
                      <a:r>
                        <a:rPr b="1" lang="es-419" sz="1600" u="none" cap="none" strike="noStrike"/>
                        <a:t>&gt;&gt;</a:t>
                      </a:r>
                      <a:r>
                        <a:rPr b="1" lang="es-419" sz="1600" u="none" cap="none" strike="noStrike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s-419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s-419" sz="16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s-419" sz="15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Presentar el script de creación de 2 funciones almacenadas con base en los datos de la base de datos del proyecto final. 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1" sz="15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419" sz="1600" u="none" cap="none" strike="noStrike"/>
                        <a:t>&gt;&gt;</a:t>
                      </a:r>
                      <a:r>
                        <a:rPr b="1" lang="es-419" sz="15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endParaRPr b="1" sz="15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419" sz="15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Puedes incluir una función que haga uso interno de funciones propias de SQL, y una segunda función que permita obtener valores de otras tablas, reemplazando a JOIN o de una subconsulta.</a:t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419" sz="15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Procura que cada función reciba, al menos, un parámetro de entrada.</a:t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419" sz="15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Los datos que retorne pueden ser cualquier tipo de dato.</a:t>
                      </a:r>
                      <a:endParaRPr sz="15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571" name="Google Shape;571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2590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6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578" name="Google Shape;578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7"/>
          <p:cNvSpPr txBox="1"/>
          <p:nvPr/>
        </p:nvSpPr>
        <p:spPr>
          <a:xfrm>
            <a:off x="1956450" y="872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84" name="Google Shape;584;p77"/>
          <p:cNvSpPr txBox="1"/>
          <p:nvPr/>
        </p:nvSpPr>
        <p:spPr>
          <a:xfrm>
            <a:off x="1444475" y="2413900"/>
            <a:ext cx="6467100" cy="21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Fundamentos de funciones personalizadas.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Sintaxis del código para la creación de funciones.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Desarrollo de una función personalizada.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8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590" name="Google Shape;590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534800" y="1796300"/>
            <a:ext cx="8219700" cy="24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419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MySQL se pueden usar variables como en el resto de los lenguajes de programación, osea que </a:t>
            </a:r>
            <a:r>
              <a:rPr lang="es-419" sz="23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guardar el valor de una consulta Select a una variable que podemos utilizar luego.</a:t>
            </a:r>
            <a:endParaRPr sz="23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i="1" lang="es-419" sz="43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 VARIABLES: DEFINICION</a:t>
            </a:r>
            <a:endParaRPr i="1" sz="43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225" y="3193050"/>
            <a:ext cx="9144000" cy="19503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534800" y="1491500"/>
            <a:ext cx="82197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419" sz="2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Utilizando el comando SET, se define un nombre y un valor asociado a la variable. Las variables empiezan con arrobas (@)</a:t>
            </a:r>
            <a:endParaRPr sz="2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i="1" lang="es-419" sz="43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 VARIABLES: SINTAXIS BÁSICA</a:t>
            </a:r>
            <a:endParaRPr i="1" sz="43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378100" y="3271700"/>
            <a:ext cx="87660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419" sz="2100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SET </a:t>
            </a:r>
            <a:r>
              <a:rPr lang="es-419" sz="2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@variable=’texto’</a:t>
            </a:r>
            <a:r>
              <a:rPr lang="es-419" sz="2100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100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419" sz="2100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419" sz="2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@variable</a:t>
            </a:r>
            <a:r>
              <a:rPr lang="es-419" sz="2100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225" y="2966900"/>
            <a:ext cx="9144000" cy="21765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534800" y="1491500"/>
            <a:ext cx="82197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419" sz="2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variables pueden utilizarse como filtro en consultas, lo que hace que sean excelentes formas de segmentar </a:t>
            </a:r>
            <a:r>
              <a:rPr lang="es-419" sz="2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información</a:t>
            </a:r>
            <a:r>
              <a:rPr lang="es-419" sz="2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por fechas.</a:t>
            </a:r>
            <a:endParaRPr sz="2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i="1" lang="es-419" sz="43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 VARIABLES: USOS EN CONSULTAS</a:t>
            </a:r>
            <a:endParaRPr i="1" sz="43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378100" y="2966900"/>
            <a:ext cx="87660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419" sz="2000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SET </a:t>
            </a:r>
            <a:r>
              <a:rPr lang="es-419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@hoy=CURRENT_DATE</a:t>
            </a:r>
            <a:r>
              <a:rPr lang="es-419" sz="2000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419" sz="2000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419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id,fecha_entrega </a:t>
            </a:r>
            <a:endParaRPr sz="2000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419" sz="2000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-419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orders </a:t>
            </a:r>
            <a:endParaRPr sz="2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419" sz="2000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s-419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fecha_entrega&gt;</a:t>
            </a:r>
            <a:r>
              <a:rPr lang="es-419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@variable</a:t>
            </a:r>
            <a:r>
              <a:rPr lang="es-419" sz="2000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