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5143500" cx="9144000"/>
  <p:notesSz cx="6858000" cy="9144000"/>
  <p:embeddedFontLst>
    <p:embeddedFont>
      <p:font typeface="Anton"/>
      <p:regular r:id="rId82"/>
    </p:embeddedFont>
    <p:embeddedFont>
      <p:font typeface="Roboto"/>
      <p:regular r:id="rId83"/>
      <p:bold r:id="rId84"/>
      <p:italic r:id="rId85"/>
      <p:boldItalic r:id="rId86"/>
    </p:embeddedFont>
    <p:embeddedFont>
      <p:font typeface="Lato"/>
      <p:regular r:id="rId87"/>
      <p:bold r:id="rId88"/>
      <p:italic r:id="rId89"/>
      <p:boldItalic r:id="rId90"/>
    </p:embeddedFont>
    <p:embeddedFont>
      <p:font typeface="Didact Gothic"/>
      <p:regular r:id="rId91"/>
    </p:embeddedFont>
    <p:embeddedFont>
      <p:font typeface="Helvetica Neue"/>
      <p:regular r:id="rId92"/>
      <p:bold r:id="rId93"/>
      <p:italic r:id="rId94"/>
      <p:boldItalic r:id="rId95"/>
    </p:embeddedFont>
    <p:embeddedFont>
      <p:font typeface="Helvetica Neue Light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1F3147-BA5E-4DEA-B633-C96DD00906AF}">
  <a:tblStyle styleId="{351F3147-BA5E-4DEA-B633-C96DD00906A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HelveticaNeue-boldItalic.fntdata"/><Relationship Id="rId94" Type="http://schemas.openxmlformats.org/officeDocument/2006/relationships/font" Target="fonts/HelveticaNeue-italic.fntdata"/><Relationship Id="rId97" Type="http://schemas.openxmlformats.org/officeDocument/2006/relationships/font" Target="fonts/HelveticaNeueLight-bold.fntdata"/><Relationship Id="rId96" Type="http://schemas.openxmlformats.org/officeDocument/2006/relationships/font" Target="fonts/HelveticaNeueLight-regular.fntdata"/><Relationship Id="rId11" Type="http://schemas.openxmlformats.org/officeDocument/2006/relationships/slide" Target="slides/slide5.xml"/><Relationship Id="rId99" Type="http://schemas.openxmlformats.org/officeDocument/2006/relationships/font" Target="fonts/HelveticaNeueLight-boldItalic.fntdata"/><Relationship Id="rId10" Type="http://schemas.openxmlformats.org/officeDocument/2006/relationships/slide" Target="slides/slide4.xml"/><Relationship Id="rId98" Type="http://schemas.openxmlformats.org/officeDocument/2006/relationships/font" Target="fonts/HelveticaNeue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DidactGothic-regular.fntdata"/><Relationship Id="rId90" Type="http://schemas.openxmlformats.org/officeDocument/2006/relationships/font" Target="fonts/Lato-boldItalic.fntdata"/><Relationship Id="rId93" Type="http://schemas.openxmlformats.org/officeDocument/2006/relationships/font" Target="fonts/HelveticaNeue-bold.fntdata"/><Relationship Id="rId92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font" Target="fonts/Roboto-bold.fntdata"/><Relationship Id="rId83" Type="http://schemas.openxmlformats.org/officeDocument/2006/relationships/font" Target="fonts/Roboto-regular.fntdata"/><Relationship Id="rId86" Type="http://schemas.openxmlformats.org/officeDocument/2006/relationships/font" Target="fonts/Roboto-boldItalic.fntdata"/><Relationship Id="rId85" Type="http://schemas.openxmlformats.org/officeDocument/2006/relationships/font" Target="fonts/Roboto-italic.fntdata"/><Relationship Id="rId88" Type="http://schemas.openxmlformats.org/officeDocument/2006/relationships/font" Target="fonts/Lato-bold.fntdata"/><Relationship Id="rId87" Type="http://schemas.openxmlformats.org/officeDocument/2006/relationships/font" Target="fonts/Lato-regular.fntdata"/><Relationship Id="rId89" Type="http://schemas.openxmlformats.org/officeDocument/2006/relationships/font" Target="fonts/Lato-italic.fntdata"/><Relationship Id="rId80" Type="http://schemas.openxmlformats.org/officeDocument/2006/relationships/slide" Target="slides/slide74.xml"/><Relationship Id="rId82" Type="http://schemas.openxmlformats.org/officeDocument/2006/relationships/font" Target="fonts/Anton-regular.fntdata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8b059651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8b05965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8b059651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08b05965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8b059651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08b059651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8b059651e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08b059651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b059651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08b059651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8b059651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08b059651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8b059651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08b059651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8b059651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08b059651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8b059651e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08b059651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8b059651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08b059651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 los ejemplos con código que se abordan más adelante se verán cada uno de estos puntos.</a:t>
            </a:r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8b059651e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08b059651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8b05965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08b05965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8b059651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08b059651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8b059651e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08b059651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8b059651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08b059651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8b059651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08b059651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8b059651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08b059651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8b059651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08b059651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8b059651e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08b059651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8b059651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08b059651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8b059651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08b059651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8b059651e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08b059651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8b05965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08b05965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8b059651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08b059651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8b059651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08b059651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8b059651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08b059651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8b059651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08b059651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8b059651e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08b059651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8b059651e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08b059651e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8b059651e_0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108b059651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8b059651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108b059651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8b059651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108b059651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8b059651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08b059651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8b059651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08b05965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8b059651e_0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108b059651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8b059651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08b059651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8b059651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108b059651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8b059651e_0_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108b059651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8b059651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08b059651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8b059651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108b059651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8b059651e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108b059651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8b059651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108b059651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8b059651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08b059651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8b059651e_0_3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108b059651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8b059651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08b05965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8b059651e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108b059651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8b059651e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108b059651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8b059651e_0_3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108b059651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8b059651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108b059651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08b059651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108b059651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8b059651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108b059651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8b059651e_0_3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108b059651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08b059651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108b059651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8b059651e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108b059651e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8b059651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108b059651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b059651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08b059651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08b059651e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108b059651e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08b059651e_0_4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108b059651e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08b059651e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108b059651e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08b059651e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108b059651e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08b059651e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108b059651e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8b059651e_0_4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g108b059651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08b059651e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108b059651e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08b059651e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g108b059651e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08b059651e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g108b059651e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08b059651e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g108b059651e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8b059651e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08b059651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08b059651e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g108b059651e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8b059651e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g108b059651e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08b059651e_0_5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g108b059651e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08b059651e_0_5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g108b059651e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08b059651e_0_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108b059651e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8b059651e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g108b059651e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8b059651e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08b059651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b05965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08b05965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54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54.png"/><Relationship Id="rId5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54.png"/><Relationship Id="rId5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55.png"/><Relationship Id="rId5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Relationship Id="rId4" Type="http://schemas.openxmlformats.org/officeDocument/2006/relationships/image" Target="../media/image60.png"/><Relationship Id="rId5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Relationship Id="rId4" Type="http://schemas.openxmlformats.org/officeDocument/2006/relationships/image" Target="../media/image49.png"/><Relationship Id="rId5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Relationship Id="rId4" Type="http://schemas.openxmlformats.org/officeDocument/2006/relationships/image" Target="../media/image43.png"/><Relationship Id="rId5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Relationship Id="rId4" Type="http://schemas.openxmlformats.org/officeDocument/2006/relationships/image" Target="../media/image4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Relationship Id="rId4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5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3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5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33.png"/><Relationship Id="rId6" Type="http://schemas.openxmlformats.org/officeDocument/2006/relationships/image" Target="../media/image4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3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3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.png"/><Relationship Id="rId4" Type="http://schemas.openxmlformats.org/officeDocument/2006/relationships/image" Target="../media/image4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.png"/><Relationship Id="rId4" Type="http://schemas.openxmlformats.org/officeDocument/2006/relationships/image" Target="../media/image5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.png"/><Relationship Id="rId4" Type="http://schemas.openxmlformats.org/officeDocument/2006/relationships/image" Target="../media/image4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.png"/><Relationship Id="rId4" Type="http://schemas.openxmlformats.org/officeDocument/2006/relationships/image" Target="../media/image3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5.png"/><Relationship Id="rId4" Type="http://schemas.openxmlformats.org/officeDocument/2006/relationships/image" Target="../media/image4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5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5.png"/><Relationship Id="rId4" Type="http://schemas.openxmlformats.org/officeDocument/2006/relationships/image" Target="../media/image5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90650" y="1605250"/>
            <a:ext cx="835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15.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Curso SQL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2783850" y="1567707"/>
            <a:ext cx="61230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crear funciones, a la medida de nuestra necesidad, combinando</a:t>
            </a:r>
            <a:r>
              <a:rPr lang="es-419" sz="21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mismas con funciones ya existentes del lenguaje Mysql, para así obtener los resultados deseados tal como necesitamos.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FUNCIONES: </a:t>
            </a: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DEFINICIÓN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36" name="Google Shape;136;p22"/>
          <p:cNvGrpSpPr/>
          <p:nvPr/>
        </p:nvGrpSpPr>
        <p:grpSpPr>
          <a:xfrm>
            <a:off x="304800" y="1585900"/>
            <a:ext cx="2257251" cy="2257251"/>
            <a:chOff x="152400" y="1585900"/>
            <a:chExt cx="2257251" cy="2257251"/>
          </a:xfrm>
        </p:grpSpPr>
        <p:pic>
          <p:nvPicPr>
            <p:cNvPr id="137" name="Google Shape;137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2400" y="1585900"/>
              <a:ext cx="2257251" cy="2257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2"/>
            <p:cNvSpPr/>
            <p:nvPr/>
          </p:nvSpPr>
          <p:spPr>
            <a:xfrm>
              <a:off x="1473094" y="1924176"/>
              <a:ext cx="601200" cy="601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9" name="Google Shape;13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2783850" y="1567707"/>
            <a:ext cx="61230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funciones personalizadas, necesitamos conocer el lenguaje de programación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SQL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el cual nos permitirá definir una estructura básica que toda función personalizada debe cumplir para operar como tal.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FUNCIONES: </a:t>
            </a: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DEFINICIÓN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050" y="1585900"/>
            <a:ext cx="2072000" cy="20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BENEFICIOS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2328800" y="1720100"/>
            <a:ext cx="68925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Algunos de los beneficios a destacar: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Font typeface="Helvetica Neue Light"/>
              <a:buChar char="●"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mejoran la integridad y seguridad de los datos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Font typeface="Helvetica Neue Light"/>
              <a:buChar char="●"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optimizan el rendimiento de la base de datos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Font typeface="Helvetica Neue Light"/>
              <a:buChar char="●"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otorgan una mejor lectura del código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BENEFICIOS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300" y="1814500"/>
            <a:ext cx="1584325" cy="15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2268750" y="1658600"/>
            <a:ext cx="6892500" cy="29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Mejoran la integridad y seguridad de los datos: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crear funciones en el servidor, garantiza que, los resultados de los datos procesados serán iguales para cualquier Stack de Programación. Evita</a:t>
            </a: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ndo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el error humano programando del lado del cliente cuya lógica pueda diferir entre diferentes lenguajes de programación.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BENEFICIOS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300" y="1814500"/>
            <a:ext cx="1584325" cy="15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2197925" y="1728675"/>
            <a:ext cx="68925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Optimizan el rendimiento de la base de datos: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complementar el punto anterior, las funciones </a:t>
            </a: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customizadas de 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Mysql envían los datos procesados por el servidor al cliente, minimizando el tráfico de información.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BENEFICIOS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300" y="1814500"/>
            <a:ext cx="1584325" cy="15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2192550" y="1720100"/>
            <a:ext cx="68925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Otorgan una mejor lectura del código: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creas tus propias funciones puedes normalizar o personalizar su nombre, de acuerdo a la convención de nombres de tu país o de la empresa en donde trabajas, haciendo así más fácil la lectura e interpretación del código SQL que utiliza las mismas.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BENEFICIOS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300" y="1814500"/>
            <a:ext cx="1584325" cy="15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DE FUNCIONES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/>
        </p:nvSpPr>
        <p:spPr>
          <a:xfrm>
            <a:off x="651500" y="1548925"/>
            <a:ext cx="77754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mundo de la programación, existen tres tipos de funciones: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Font typeface="Helvetica Neue Light"/>
              <a:buChar char="●"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 simples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Font typeface="Helvetica Neue Light"/>
              <a:buChar char="●"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 con parámetro(s)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Font typeface="Helvetica Neue Light"/>
              <a:buChar char="●"/>
            </a:pPr>
            <a:r>
              <a:rPr b="0" i="1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 con parámetro(s) y retorno</a:t>
            </a:r>
            <a:endParaRPr b="0" i="1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Particularmente, en SQL, se usa siempre el último tipo de función.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TIPOS DE FUNCIONES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SINTAXIS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/>
        </p:nvSpPr>
        <p:spPr>
          <a:xfrm>
            <a:off x="852150" y="1505750"/>
            <a:ext cx="7439700" cy="28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mencionamos anteriormente, las funciones personalizadas se crean utilizando el lenguaje </a:t>
            </a:r>
            <a:r>
              <a:rPr b="0" i="1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programación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1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SQL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es un lenguaje de programación casi tan poderoso como cualquier otro lenguaje, y cuenta con una sintaxis básica común a todas las funciones personalizadas y/o procedimientos almacenados.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Veamos a continuación cuál es...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1671825" y="4444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SINTAXIS BÁSICA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SINTAXIS BÁSICA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2400300" y="1567700"/>
            <a:ext cx="63540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 FUNCTION `nombre_de_la_funcion`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esta es la sentencia DDL que nos permite crear una función partiendo desde una ventana de </a:t>
            </a:r>
            <a:r>
              <a:rPr b="0" i="1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Scripting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El nombre de la función va especificado entre comillas simples del tipo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back tick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o,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acento grave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SINTAXIS BÁSICA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50" y="1585900"/>
            <a:ext cx="1585925" cy="15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/>
        </p:nvSpPr>
        <p:spPr>
          <a:xfrm>
            <a:off x="2400300" y="1567700"/>
            <a:ext cx="63540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 FUNCTION `nombre_de_la_funcion`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esta es la sentencia DDL que nos permite crear una función desde una ventana de </a:t>
            </a:r>
            <a:r>
              <a:rPr b="0" i="1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Scripting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El nombre de la misma se especifica entre comillas simples del tipo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back tick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o,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acento grave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SINTAXIS BÁSICA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9" name="Google Shape;23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50" y="1585900"/>
            <a:ext cx="1585925" cy="15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/>
        </p:nvSpPr>
        <p:spPr>
          <a:xfrm>
            <a:off x="2381250" y="1491500"/>
            <a:ext cx="65256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RETURNS tipoDeDato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Las funciones devuelven o retornan usualmente algún tipo de dato. Éste puede ser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boolean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char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number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entre otros, según lo que estamos procesando.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Junto a la sentencia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debemos especificar qué tipo de datos retornará la misma.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SINTAXIS BÁSICA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50" y="1585900"/>
            <a:ext cx="1585925" cy="15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/>
          <p:nvPr/>
        </p:nvSpPr>
        <p:spPr>
          <a:xfrm>
            <a:off x="225" y="2407876"/>
            <a:ext cx="9144000" cy="2735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1197000" y="1567700"/>
            <a:ext cx="6750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básica de una función.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SINTAXIS BÁSICA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378100" y="2511225"/>
            <a:ext cx="83763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`nombre_de_la_funcion` 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RETURNS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CHAR(60)</a:t>
            </a:r>
            <a:endParaRPr b="0" i="0" sz="20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RECEPCIÓN DE PARÁMETROS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/>
        </p:nvSpPr>
        <p:spPr>
          <a:xfrm>
            <a:off x="2400300" y="1567700"/>
            <a:ext cx="63540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(param1 INT, param2 INT)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las funciones suelen recibir uno o más parámetros de entrada, los cuales provienen de las columnas de una tabla. 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especificar el nombre de cada parámetro, junto al tipo de dato de éste y, si son más de uno, debemos separarlos por una coma.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9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PARÁMETROS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3" name="Google Shape;27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50" y="1585900"/>
            <a:ext cx="1585925" cy="15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/>
          <p:nvPr/>
        </p:nvSpPr>
        <p:spPr>
          <a:xfrm>
            <a:off x="225" y="2407876"/>
            <a:ext cx="9144000" cy="2735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968400" y="1433500"/>
            <a:ext cx="7255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básica de una función con más de un parámetro.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1" name="Google Shape;2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0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b="0" i="1" lang="es-419" sz="43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PARÁMETROS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3" name="Google Shape;283;p40"/>
          <p:cNvSpPr txBox="1"/>
          <p:nvPr/>
        </p:nvSpPr>
        <p:spPr>
          <a:xfrm>
            <a:off x="378100" y="2511225"/>
            <a:ext cx="83763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`nombre_de_la_funcion` 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param1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param2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INT) RETURNS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CHAR(60)</a:t>
            </a:r>
            <a:endParaRPr b="0" i="0" sz="20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TIPOS DE FUNCIONES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055975" y="1134750"/>
            <a:ext cx="469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las funciones personalizadas.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Presentar la sintaxis para la creación de funciones personalizadas.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nuestras propias funciones personalizadas.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50050" y="29617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888" y="17443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/>
        </p:nvSpPr>
        <p:spPr>
          <a:xfrm>
            <a:off x="2400300" y="1567700"/>
            <a:ext cx="63540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función que creamos suele tener diferentes fines. Para optimizar el comportamiento de Mysql al momento de ejecutarla, debemos indicarle qué tipo de función estará ejecutando.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6" name="Google Shape;29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2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TIPOS DE FUNCIONES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8" name="Google Shape;29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50" y="1585900"/>
            <a:ext cx="1585925" cy="15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/>
        </p:nvSpPr>
        <p:spPr>
          <a:xfrm>
            <a:off x="2400300" y="1567700"/>
            <a:ext cx="63540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principales opciones que permiten definir el tipo de función, son: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●"/>
            </a:pPr>
            <a:r>
              <a:rPr b="1" i="0" lang="es-419" sz="2100" u="none" cap="none" strike="noStrike">
                <a:solidFill>
                  <a:srgbClr val="3CEFAB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DETERMINISTIC</a:t>
            </a:r>
            <a:endParaRPr b="1" i="0" sz="2100" u="none" cap="none" strike="noStrike">
              <a:solidFill>
                <a:srgbClr val="3CEFAB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●"/>
            </a:pPr>
            <a:r>
              <a:rPr b="1" i="0" lang="es-419" sz="2100" u="none" cap="none" strike="noStrike">
                <a:solidFill>
                  <a:srgbClr val="3CEFAB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SQL</a:t>
            </a:r>
            <a:endParaRPr b="1" i="0" sz="2100" u="none" cap="none" strike="noStrike">
              <a:solidFill>
                <a:srgbClr val="3CEFAB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Char char="●"/>
            </a:pPr>
            <a:r>
              <a:rPr b="1" i="0" lang="es-419" sz="2100" u="none" cap="none" strike="noStrike">
                <a:solidFill>
                  <a:srgbClr val="3CEFAB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READS SQL DATA</a:t>
            </a:r>
            <a:endParaRPr b="1" i="0" sz="2100" u="none" cap="none" strike="noStrike">
              <a:solidFill>
                <a:srgbClr val="3CEFAB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5" name="Google Shape;3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3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TIPOS DE FUNCIONES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7" name="Google Shape;30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975" y="1585900"/>
            <a:ext cx="1584325" cy="15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1395000" y="1567700"/>
            <a:ext cx="63540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considera a una rutina como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DETERMINISTIC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b="0" i="1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determinista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si esta produce el mismo tipo de resultado que el de sus parámetros de entrada. Se utiliza comúnmente con cadena del texto (</a:t>
            </a:r>
            <a:r>
              <a:rPr b="0" i="1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string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o procesamiento matemáticos, aunque no se limita solo a estos resultados.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4" name="Google Shape;31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4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 DETERMINISTIC</a:t>
            </a:r>
            <a:endParaRPr b="0" i="1" sz="4300" u="none" cap="none" strike="noStrike">
              <a:solidFill>
                <a:srgbClr val="000000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/>
        </p:nvSpPr>
        <p:spPr>
          <a:xfrm>
            <a:off x="1395000" y="1567700"/>
            <a:ext cx="63540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considera a una rutina como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 SQL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cuando esta no utiliza ningún tipo de llamada o invocación de datos a través del lenguaje SQL. O sea, no se llama una sentencia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s-419" sz="21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ni cualquier otra sentencia del tipo DML.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2" name="Google Shape;32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5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b="0" i="1" lang="es-419" sz="43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NO SQL</a:t>
            </a:r>
            <a:endParaRPr b="0" i="1" sz="4300" u="none" cap="none" strike="noStrike">
              <a:solidFill>
                <a:srgbClr val="000000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4" name="Google Shape;32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/>
        </p:nvSpPr>
        <p:spPr>
          <a:xfrm>
            <a:off x="1395000" y="1567700"/>
            <a:ext cx="63540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considera a una rutina como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READS SQL DATA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cuando esta función sólo leerá datos de una base de datos. No modificará datos a través de las cláusulas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solo leerá información a través de la sentencia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0" name="Google Shape;33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6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 READS SQL DATA</a:t>
            </a:r>
            <a:endParaRPr b="0" i="1" sz="4300" u="none" cap="none" strike="noStrike">
              <a:solidFill>
                <a:srgbClr val="000000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2" name="Google Shape;33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/>
          <p:nvPr/>
        </p:nvSpPr>
        <p:spPr>
          <a:xfrm>
            <a:off x="225" y="2407876"/>
            <a:ext cx="9144000" cy="2735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7"/>
          <p:cNvSpPr txBox="1"/>
          <p:nvPr/>
        </p:nvSpPr>
        <p:spPr>
          <a:xfrm>
            <a:off x="968400" y="1357300"/>
            <a:ext cx="7255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básica de una función almacenada con más de un parámetro y la implementación del tipo de función que manejará.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 txBox="1"/>
          <p:nvPr/>
        </p:nvSpPr>
        <p:spPr>
          <a:xfrm>
            <a:off x="1197425" y="3682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TIPOS DE FUNCIONES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1" name="Google Shape;341;p47"/>
          <p:cNvSpPr txBox="1"/>
          <p:nvPr/>
        </p:nvSpPr>
        <p:spPr>
          <a:xfrm>
            <a:off x="378100" y="2511225"/>
            <a:ext cx="8376300" cy="25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`nombre_de_la_funcion` 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param1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param2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INT) RETURNS</a:t>
            </a:r>
            <a:r>
              <a:rPr b="0" i="0" lang="es-419" sz="20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CHAR(60)</a:t>
            </a:r>
            <a:endParaRPr b="0" i="0" sz="20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DETERMINISTIC</a:t>
            </a:r>
            <a:endParaRPr b="0" i="0" sz="20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20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2" name="Google Shape;34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CUERPO DE LA FUNCIÓN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8" name="Google Shape;34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/>
        </p:nvSpPr>
        <p:spPr>
          <a:xfrm>
            <a:off x="2476500" y="1567700"/>
            <a:ext cx="63540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BEGIN...END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El cuerpo de la función se define a través de una estructura de inicio y fin. Y es allí, dentro de este cuerpo donde definiremos, a posteriori, el código que le dará vida a la misma.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4" name="Google Shape;35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9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CUERPO DE LA FUNCIÓN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6" name="Google Shape;35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50" y="1585900"/>
            <a:ext cx="1585925" cy="15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/>
          <p:nvPr/>
        </p:nvSpPr>
        <p:spPr>
          <a:xfrm>
            <a:off x="225" y="2407876"/>
            <a:ext cx="9144000" cy="2735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0"/>
          <p:cNvSpPr txBox="1"/>
          <p:nvPr/>
        </p:nvSpPr>
        <p:spPr>
          <a:xfrm>
            <a:off x="1197000" y="12629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básica de una función con parámetros y cuerpo principal.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4" name="Google Shape;36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0"/>
          <p:cNvSpPr txBox="1"/>
          <p:nvPr/>
        </p:nvSpPr>
        <p:spPr>
          <a:xfrm>
            <a:off x="1197425" y="2920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b="0" i="1" lang="es-419" sz="43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CUERPO DE LA FUNCIÓN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6" name="Google Shape;366;p50"/>
          <p:cNvSpPr txBox="1"/>
          <p:nvPr/>
        </p:nvSpPr>
        <p:spPr>
          <a:xfrm>
            <a:off x="378100" y="2511225"/>
            <a:ext cx="83763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17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`nombre_de_la_funcion` </a:t>
            </a:r>
            <a:r>
              <a:rPr b="0" i="0" lang="es-419" sz="17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7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param1</a:t>
            </a:r>
            <a:r>
              <a:rPr b="0" i="0" lang="es-419" sz="17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17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param2</a:t>
            </a:r>
            <a:r>
              <a:rPr b="0" i="0" lang="es-419" sz="17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INT) RETURNS</a:t>
            </a:r>
            <a:r>
              <a:rPr b="0" i="0" lang="es-419" sz="17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7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CHAR(60)</a:t>
            </a:r>
            <a:endParaRPr b="0" i="0" sz="17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DETERMINISTIC</a:t>
            </a:r>
            <a:endParaRPr b="0" i="0" sz="14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700" u="none" cap="none" strike="noStrike">
              <a:solidFill>
                <a:srgbClr val="3CEF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7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7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7" name="Google Shape;36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UNA VARIABLE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8" name="Google Shape;37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/>
        </p:nvSpPr>
        <p:spPr>
          <a:xfrm>
            <a:off x="2400300" y="1567700"/>
            <a:ext cx="63540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DECLARE resultado_id INT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para manejar los diferentes valores dentro de una función, podemos definir una o más variables. Éstas se definen a través de la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palabra reservada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DECLARE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seguido del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 de la variable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el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tipo de dato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manejará.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4" name="Google Shape;38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3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DEFINIR UNA VARIABLE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6" name="Google Shape;38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100" y="1585900"/>
            <a:ext cx="1558300" cy="15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/>
          <p:nvPr/>
        </p:nvSpPr>
        <p:spPr>
          <a:xfrm>
            <a:off x="225" y="2407876"/>
            <a:ext cx="9144000" cy="2735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4"/>
          <p:cNvSpPr txBox="1"/>
          <p:nvPr/>
        </p:nvSpPr>
        <p:spPr>
          <a:xfrm>
            <a:off x="1197000" y="12629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básica de una función que contiene una variable interna definida.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4" name="Google Shape;39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4"/>
          <p:cNvSpPr txBox="1"/>
          <p:nvPr/>
        </p:nvSpPr>
        <p:spPr>
          <a:xfrm>
            <a:off x="1197425" y="2920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b="0" i="1" lang="es-419" sz="43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DEFINIR UNA VARIABLE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6" name="Google Shape;396;p54"/>
          <p:cNvSpPr txBox="1"/>
          <p:nvPr/>
        </p:nvSpPr>
        <p:spPr>
          <a:xfrm>
            <a:off x="378100" y="2511225"/>
            <a:ext cx="8376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`nombre_de_la_funcion` </a:t>
            </a: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param1</a:t>
            </a: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param2</a:t>
            </a: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INT) RETURNS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CHAR(60)</a:t>
            </a:r>
            <a:endParaRPr b="0" i="0" sz="16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DETERMINISTIC</a:t>
            </a:r>
            <a:endParaRPr b="0" i="0" sz="16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600" u="none" cap="none" strike="noStrike">
              <a:solidFill>
                <a:srgbClr val="3CEF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DECLARE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 </a:t>
            </a:r>
            <a:r>
              <a:rPr b="0" i="0" lang="es-419" sz="1600" u="none" cap="none" strike="no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6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7" name="Google Shape;39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5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ESTABLECER VALOR DE UNA VARIABLE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3" name="Google Shape;40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/>
          <p:nvPr/>
        </p:nvSpPr>
        <p:spPr>
          <a:xfrm>
            <a:off x="2400300" y="1567700"/>
            <a:ext cx="63540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 resultado_id = 1 + 1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cuando deseamos establecer un valor en una variable, debemos utilizar la 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palabra reservada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seguida de la variable, el 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de definición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valor que se le asignará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9" name="Google Shape;40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6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1" lang="es-419" sz="34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ESTABLECER EL VALOR DE UNA VARIABLE</a:t>
            </a:r>
            <a:endParaRPr b="0" i="1" sz="3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1" name="Google Shape;41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375" y="1585900"/>
            <a:ext cx="1347775" cy="13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/>
          <p:nvPr/>
        </p:nvSpPr>
        <p:spPr>
          <a:xfrm>
            <a:off x="225" y="2116350"/>
            <a:ext cx="9144000" cy="30273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7"/>
          <p:cNvSpPr txBox="1"/>
          <p:nvPr/>
        </p:nvSpPr>
        <p:spPr>
          <a:xfrm>
            <a:off x="1197000" y="11105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básica de una función que contiene una variable interna definida y con un valor asignado.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9" name="Google Shape;41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7"/>
          <p:cNvSpPr txBox="1"/>
          <p:nvPr/>
        </p:nvSpPr>
        <p:spPr>
          <a:xfrm>
            <a:off x="378100" y="2175800"/>
            <a:ext cx="83763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`nombre_de_la_funcion` </a:t>
            </a: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param1</a:t>
            </a: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param2</a:t>
            </a: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INT) RETURNS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CHAR(60)</a:t>
            </a:r>
            <a:endParaRPr b="0" i="0" sz="15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DETERMINISTIC</a:t>
            </a:r>
            <a:endParaRPr b="0" i="0" sz="15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500" u="none" cap="none" strike="noStrike">
              <a:solidFill>
                <a:srgbClr val="3CEF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DECLARE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 </a:t>
            </a:r>
            <a:r>
              <a:rPr b="0" i="0" lang="es-419" sz="1500" u="none" cap="none" strike="no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5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419" sz="15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 = (param1 * param2);</a:t>
            </a:r>
            <a:endParaRPr b="0" i="0" sz="15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419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5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5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57"/>
          <p:cNvSpPr txBox="1"/>
          <p:nvPr/>
        </p:nvSpPr>
        <p:spPr>
          <a:xfrm>
            <a:off x="1121025" y="3500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1" lang="es-419" sz="34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ESTABLECER EL VALOR DE UNA VARIABLE</a:t>
            </a:r>
            <a:endParaRPr b="0" i="1" sz="3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2" name="Google Shape;42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RETORNAR UN RESULTADO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8" name="Google Shape;42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/>
          <p:nvPr/>
        </p:nvSpPr>
        <p:spPr>
          <a:xfrm>
            <a:off x="2400300" y="1567700"/>
            <a:ext cx="63540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resultado_id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Finalmente, cuando la función realice la o las operaciones pertinentes, devolverá el resultado de las mismas a través de la 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A6FFCA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palabra reservada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seguido de la variable que almacena dicho resultado.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4" name="Google Shape;43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9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RETORNAR UN RESULTADO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6" name="Google Shape;43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100" y="1585900"/>
            <a:ext cx="1577350" cy="15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/>
          <p:nvPr/>
        </p:nvSpPr>
        <p:spPr>
          <a:xfrm>
            <a:off x="225" y="2109625"/>
            <a:ext cx="9144000" cy="30339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0"/>
          <p:cNvSpPr txBox="1"/>
          <p:nvPr/>
        </p:nvSpPr>
        <p:spPr>
          <a:xfrm>
            <a:off x="378100" y="1034300"/>
            <a:ext cx="8376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básica de una función que contiene una variable interna definida, con un valor asignado y retornando un resultado.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4" name="Google Shape;44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0"/>
          <p:cNvSpPr txBox="1"/>
          <p:nvPr/>
        </p:nvSpPr>
        <p:spPr>
          <a:xfrm>
            <a:off x="1197425" y="2920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b="0" i="1" lang="es-419" sz="43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RETORNAR UN RESULTADO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6" name="Google Shape;446;p60"/>
          <p:cNvSpPr txBox="1"/>
          <p:nvPr/>
        </p:nvSpPr>
        <p:spPr>
          <a:xfrm>
            <a:off x="378100" y="2206425"/>
            <a:ext cx="83763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`nombre_de_la_funcion` </a:t>
            </a: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param1</a:t>
            </a: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param2</a:t>
            </a: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INT) RETURNS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CHAR(60)</a:t>
            </a:r>
            <a:endParaRPr b="0" i="0" sz="16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DETERMINISTIC</a:t>
            </a:r>
            <a:endParaRPr b="0" i="0" sz="16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600" u="none" cap="none" strike="noStrike">
              <a:solidFill>
                <a:srgbClr val="3CEF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DECLARE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 </a:t>
            </a:r>
            <a:r>
              <a:rPr b="0" i="0" lang="es-419" sz="1600" u="none" cap="none" strike="no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419" sz="16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 = (param1 * param2);</a:t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s-419" sz="16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s-419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resultado;</a:t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3CEFAB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6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IMPLEMENTACIÓN DE FUNCIONES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3" name="Google Shape;45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15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3438600" y="3007658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463100" y="2136001"/>
            <a:ext cx="1452900" cy="435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</a:t>
            </a:r>
            <a:endParaRPr b="0" i="0" sz="11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3438600" y="1165200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FUNDAMENTOS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88" name="Google Shape;88;p17"/>
          <p:cNvCxnSpPr>
            <a:stCxn id="86" idx="3"/>
            <a:endCxn id="87" idx="1"/>
          </p:cNvCxnSpPr>
          <p:nvPr/>
        </p:nvCxnSpPr>
        <p:spPr>
          <a:xfrm flipH="1" rot="10800000">
            <a:off x="1916000" y="1466401"/>
            <a:ext cx="1522500" cy="887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89" name="Google Shape;89;p17"/>
          <p:cNvCxnSpPr>
            <a:stCxn id="86" idx="3"/>
            <a:endCxn id="85" idx="1"/>
          </p:cNvCxnSpPr>
          <p:nvPr/>
        </p:nvCxnSpPr>
        <p:spPr>
          <a:xfrm>
            <a:off x="1916000" y="2353801"/>
            <a:ext cx="1522500" cy="955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90" name="Google Shape;90;p17"/>
          <p:cNvSpPr/>
          <p:nvPr/>
        </p:nvSpPr>
        <p:spPr>
          <a:xfrm>
            <a:off x="6377817" y="2270549"/>
            <a:ext cx="23031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SINTAXIS PARA CREAR FUNCIONES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6377817" y="3007493"/>
            <a:ext cx="23031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 DE UNA FUNCIÓN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6377817" y="796650"/>
            <a:ext cx="23031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QUÉ ES UNA FUNCIÓN PERSONALIZADA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377817" y="1533591"/>
            <a:ext cx="23031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VENTAJAS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377817" y="3744447"/>
            <a:ext cx="23031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FUNCIONES PERSONALIZADAS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95" name="Google Shape;95;p17"/>
          <p:cNvCxnSpPr>
            <a:stCxn id="87" idx="3"/>
            <a:endCxn id="92" idx="1"/>
          </p:cNvCxnSpPr>
          <p:nvPr/>
        </p:nvCxnSpPr>
        <p:spPr>
          <a:xfrm flipH="1" rot="10800000">
            <a:off x="5096400" y="1098000"/>
            <a:ext cx="1281300" cy="368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6" name="Google Shape;96;p17"/>
          <p:cNvCxnSpPr>
            <a:stCxn id="85" idx="3"/>
            <a:endCxn id="94" idx="1"/>
          </p:cNvCxnSpPr>
          <p:nvPr/>
        </p:nvCxnSpPr>
        <p:spPr>
          <a:xfrm>
            <a:off x="5096400" y="3308858"/>
            <a:ext cx="1281300" cy="7368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7" name="Google Shape;97;p17"/>
          <p:cNvCxnSpPr>
            <a:stCxn id="87" idx="3"/>
            <a:endCxn id="93" idx="1"/>
          </p:cNvCxnSpPr>
          <p:nvPr/>
        </p:nvCxnSpPr>
        <p:spPr>
          <a:xfrm>
            <a:off x="5096400" y="1466400"/>
            <a:ext cx="1281300" cy="368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8" name="Google Shape;98;p17"/>
          <p:cNvCxnSpPr>
            <a:stCxn id="85" idx="3"/>
            <a:endCxn id="91" idx="1"/>
          </p:cNvCxnSpPr>
          <p:nvPr/>
        </p:nvCxnSpPr>
        <p:spPr>
          <a:xfrm>
            <a:off x="5096400" y="3308858"/>
            <a:ext cx="12813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9" name="Google Shape;99;p17"/>
          <p:cNvCxnSpPr>
            <a:stCxn id="85" idx="3"/>
            <a:endCxn id="90" idx="1"/>
          </p:cNvCxnSpPr>
          <p:nvPr/>
        </p:nvCxnSpPr>
        <p:spPr>
          <a:xfrm flipH="1" rot="10800000">
            <a:off x="5096400" y="2571758"/>
            <a:ext cx="1281300" cy="737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2"/>
          <p:cNvSpPr txBox="1"/>
          <p:nvPr/>
        </p:nvSpPr>
        <p:spPr>
          <a:xfrm>
            <a:off x="1445548" y="1175400"/>
            <a:ext cx="62529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cómo implementar nuestras funciones personalizadas en Mysql. Te invitamos a seguir este ejemplo en vivo a la par del docente.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9" name="Google Shape;459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3268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"/>
          <p:cNvSpPr txBox="1"/>
          <p:nvPr/>
        </p:nvSpPr>
        <p:spPr>
          <a:xfrm>
            <a:off x="852150" y="1128700"/>
            <a:ext cx="7439700" cy="31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generar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una función que realice un cálculo matemático, a partir de una superficie que se requiere pintar. Sabemos que un metro cuadrado de pared requiere 100 cm3 de pintura.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invocar a la función, debemos pasarle: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largo de la pared (</a:t>
            </a:r>
            <a:r>
              <a:rPr b="0" i="1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metros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alto de la pared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b="0" i="1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metros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cantidad de manos de pintura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5" name="Google Shape;46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5075" y="89418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CREAR LA FUNCIÓN ALMACENADA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2" name="Google Shape;47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8299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5"/>
          <p:cNvSpPr txBox="1"/>
          <p:nvPr/>
        </p:nvSpPr>
        <p:spPr>
          <a:xfrm>
            <a:off x="2539625" y="1169919"/>
            <a:ext cx="62148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Mysql Workbench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podemos crear una nueva función simplemente ub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icando el cursor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 Functions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esquema SQL con el cual deseamos trabajar.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Pulsamos el botón secundario del mouse y seleccionamos la opción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Create Function...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el menú contextual.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9" name="Google Shape;479;p65"/>
          <p:cNvSpPr txBox="1"/>
          <p:nvPr/>
        </p:nvSpPr>
        <p:spPr>
          <a:xfrm>
            <a:off x="1671825" y="1434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CREAR LA FUNCIÓN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0" name="Google Shape;48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5075" y="89418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16400"/>
            <a:ext cx="2360130" cy="31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6"/>
          <p:cNvSpPr txBox="1"/>
          <p:nvPr/>
        </p:nvSpPr>
        <p:spPr>
          <a:xfrm>
            <a:off x="349175" y="1169925"/>
            <a:ext cx="84054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Mysql Workbench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nos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mostrará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una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ventana para crear una función customizada: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8" name="Google Shape;488;p66"/>
          <p:cNvSpPr txBox="1"/>
          <p:nvPr/>
        </p:nvSpPr>
        <p:spPr>
          <a:xfrm>
            <a:off x="1671825" y="1434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CREAR LA FUNCIÓN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9" name="Google Shape;48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5075" y="89418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4075" y="2049350"/>
            <a:ext cx="5815600" cy="3094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7"/>
          <p:cNvSpPr txBox="1"/>
          <p:nvPr/>
        </p:nvSpPr>
        <p:spPr>
          <a:xfrm>
            <a:off x="577475" y="1266275"/>
            <a:ext cx="84819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opción desde 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Mysql Workbench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identificando el botón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Create a new function...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ubicado en la Barra de Herramientas superior.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pulsarlo, se abrirá una ventana con la estructura base de una función.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7" name="Google Shape;497;p67"/>
          <p:cNvSpPr txBox="1"/>
          <p:nvPr/>
        </p:nvSpPr>
        <p:spPr>
          <a:xfrm>
            <a:off x="1671825" y="1434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CREAR LA FUNCIÓN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8" name="Google Shape;49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5075" y="89418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1825" y="2846525"/>
            <a:ext cx="7086100" cy="16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67"/>
          <p:cNvSpPr/>
          <p:nvPr/>
        </p:nvSpPr>
        <p:spPr>
          <a:xfrm>
            <a:off x="4552609" y="4028850"/>
            <a:ext cx="564000" cy="45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8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DEFINIR ESTRUCTURA DE LA FUNCIÓN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7" name="Google Shape;50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/>
          <p:nvPr/>
        </p:nvSpPr>
        <p:spPr>
          <a:xfrm>
            <a:off x="225" y="2358225"/>
            <a:ext cx="9144000" cy="27852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9"/>
          <p:cNvSpPr txBox="1"/>
          <p:nvPr/>
        </p:nvSpPr>
        <p:spPr>
          <a:xfrm>
            <a:off x="378100" y="958100"/>
            <a:ext cx="8376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la función con su nombre, los parámetros que recibirá, y el valor que retornará.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4" name="Google Shape;51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9"/>
          <p:cNvSpPr txBox="1"/>
          <p:nvPr/>
        </p:nvSpPr>
        <p:spPr>
          <a:xfrm>
            <a:off x="378100" y="2358825"/>
            <a:ext cx="83763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`calcular_litros_de_pintura` 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largo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alto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total_manos 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) RETURNS</a:t>
            </a:r>
            <a:r>
              <a:rPr b="0" i="0" lang="es-419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 b="0" i="0" sz="13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69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chemeClr val="lt1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1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7" name="Google Shape;517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5075" y="89418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0"/>
          <p:cNvSpPr/>
          <p:nvPr/>
        </p:nvSpPr>
        <p:spPr>
          <a:xfrm>
            <a:off x="225" y="2358225"/>
            <a:ext cx="9144000" cy="27852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70"/>
          <p:cNvSpPr txBox="1"/>
          <p:nvPr/>
        </p:nvSpPr>
        <p:spPr>
          <a:xfrm>
            <a:off x="378100" y="958100"/>
            <a:ext cx="8376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no usaremos SQL, definimos el tipo de función como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SQL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le agregamos el cuerpo a través de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4" name="Google Shape;52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70"/>
          <p:cNvSpPr txBox="1"/>
          <p:nvPr/>
        </p:nvSpPr>
        <p:spPr>
          <a:xfrm>
            <a:off x="378100" y="2358825"/>
            <a:ext cx="83763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`calcular_litros_de_pintura` 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largo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alto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total_manos 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) RETURNS</a:t>
            </a:r>
            <a:r>
              <a:rPr b="0" i="0" lang="es-419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 b="0" i="0" sz="13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NO SQL</a:t>
            </a:r>
            <a:endParaRPr b="0" i="0" sz="13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3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3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3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6" name="Google Shape;526;p70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chemeClr val="lt1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2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7" name="Google Shape;527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5075" y="89418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1"/>
          <p:cNvSpPr/>
          <p:nvPr/>
        </p:nvSpPr>
        <p:spPr>
          <a:xfrm>
            <a:off x="225" y="2358225"/>
            <a:ext cx="9144000" cy="27852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71"/>
          <p:cNvSpPr txBox="1"/>
          <p:nvPr/>
        </p:nvSpPr>
        <p:spPr>
          <a:xfrm>
            <a:off x="378100" y="958100"/>
            <a:ext cx="8376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Definimos las variables </a:t>
            </a:r>
            <a:r>
              <a:rPr b="0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0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litro_x_m2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 esta última le asignamos el valor </a:t>
            </a:r>
            <a:r>
              <a:rPr b="0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0.10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correspondiente a los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Lts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pintura por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1" baseline="30000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4" name="Google Shape;53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71"/>
          <p:cNvSpPr txBox="1"/>
          <p:nvPr/>
        </p:nvSpPr>
        <p:spPr>
          <a:xfrm>
            <a:off x="378100" y="2358825"/>
            <a:ext cx="8376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`calcular_litros_de_pintura` 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largo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alto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total_manos 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) RETURNS</a:t>
            </a:r>
            <a:r>
              <a:rPr b="0" i="0" lang="es-419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3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 b="0" i="0" sz="13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NO SQL</a:t>
            </a:r>
            <a:endParaRPr b="0" i="0" sz="13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3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DECLARE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 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3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DECLARE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litro_x_m2 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3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litro_x_m2 = 0.10;</a:t>
            </a:r>
            <a:endParaRPr b="0" i="0" sz="13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3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6" name="Google Shape;536;p71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chemeClr val="lt1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3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7" name="Google Shape;537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5075" y="89418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852150" y="2115350"/>
            <a:ext cx="74397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</a:t>
            </a:r>
            <a:r>
              <a:rPr b="1" i="0" lang="es-419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06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vimos cómo aprovechar las funciones escalares y de transformación, propias del lenguaje SQL.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Hoy aprenderemos a crear nuestras funciones customizadas para cubrir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diferentes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necesidades específicas que las funciones predeterminadas del lenguaje SQL no contemplan.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671825" y="749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2"/>
          <p:cNvSpPr/>
          <p:nvPr/>
        </p:nvSpPr>
        <p:spPr>
          <a:xfrm>
            <a:off x="225" y="2358225"/>
            <a:ext cx="9144000" cy="27852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72"/>
          <p:cNvSpPr txBox="1"/>
          <p:nvPr/>
        </p:nvSpPr>
        <p:spPr>
          <a:xfrm>
            <a:off x="378100" y="805700"/>
            <a:ext cx="8376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Multiplicamos largo * alto. Luego, lo multiplicamos por el total de manos de pintura y, finalmente, por el valor del litro x m2. Retornamos el resultado almacenado en la variable homónima, mediante RETURN.</a:t>
            </a:r>
            <a:endParaRPr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44" name="Google Shape;54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72"/>
          <p:cNvSpPr txBox="1"/>
          <p:nvPr/>
        </p:nvSpPr>
        <p:spPr>
          <a:xfrm>
            <a:off x="378100" y="2358225"/>
            <a:ext cx="8376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0" i="0" lang="es-419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`calcular_litros_de_pintura` </a:t>
            </a: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largo</a:t>
            </a: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INT, 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alto</a:t>
            </a: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total_manos </a:t>
            </a: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) RETURNS</a:t>
            </a:r>
            <a:r>
              <a:rPr b="0" i="0" lang="es-419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 b="0" i="0" sz="12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NO SQL</a:t>
            </a:r>
            <a:endParaRPr b="0" i="0" sz="12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2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DECLARE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 </a:t>
            </a: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DECLARE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litro_x_m2 </a:t>
            </a: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litro_x_m2 = 0.10;</a:t>
            </a:r>
            <a:endParaRPr b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 = ((largo * alto) * total_manos) * litro_x_m2;</a:t>
            </a:r>
            <a:endParaRPr b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s-419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resultado;</a:t>
            </a:r>
            <a:endParaRPr b="0" i="0" sz="12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2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72"/>
          <p:cNvSpPr txBox="1"/>
          <p:nvPr/>
        </p:nvSpPr>
        <p:spPr>
          <a:xfrm>
            <a:off x="228600" y="76200"/>
            <a:ext cx="1760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-419" sz="2500" u="none" cap="none" strike="noStrike">
                <a:solidFill>
                  <a:schemeClr val="lt1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PASO 4</a:t>
            </a:r>
            <a:r>
              <a:rPr b="0" i="1" lang="es-419" sz="2500" u="none" cap="none" strike="noStrike">
                <a:solidFill>
                  <a:srgbClr val="3CEFAB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.</a:t>
            </a:r>
            <a:endParaRPr b="0" i="1" sz="2500" u="none" cap="none" strike="noStrike">
              <a:solidFill>
                <a:srgbClr val="3CEFAB"/>
              </a:solidFill>
              <a:highlight>
                <a:srgbClr val="3CEFAB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7" name="Google Shape;547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5075" y="89418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3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GUARDAR LA FUNCIÓN CREADA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3" name="Google Shape;55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4"/>
          <p:cNvSpPr txBox="1"/>
          <p:nvPr/>
        </p:nvSpPr>
        <p:spPr>
          <a:xfrm>
            <a:off x="383850" y="469975"/>
            <a:ext cx="8376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del editor de funciones del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MySQL Workbench: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59" name="Google Shape;55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5075" y="89418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9162" y="1369800"/>
            <a:ext cx="6565674" cy="34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4"/>
          <p:cNvSpPr/>
          <p:nvPr/>
        </p:nvSpPr>
        <p:spPr>
          <a:xfrm>
            <a:off x="6607311" y="4512325"/>
            <a:ext cx="577500" cy="36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5"/>
          <p:cNvSpPr txBox="1"/>
          <p:nvPr/>
        </p:nvSpPr>
        <p:spPr>
          <a:xfrm>
            <a:off x="383850" y="643475"/>
            <a:ext cx="8376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pulsar el botón 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Apply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Mysql Workbench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nos pedirá confirmar la estructura del algoritmo, revisando por última vez los parámetros y código de éste.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8" name="Google Shape;56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5075" y="89418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400" y="2080575"/>
            <a:ext cx="3846075" cy="29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5"/>
          <p:cNvSpPr/>
          <p:nvPr/>
        </p:nvSpPr>
        <p:spPr>
          <a:xfrm>
            <a:off x="3290250" y="4727225"/>
            <a:ext cx="349200" cy="24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2" name="Google Shape;572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2949" y="2080575"/>
            <a:ext cx="3846074" cy="289073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75"/>
          <p:cNvSpPr/>
          <p:nvPr/>
        </p:nvSpPr>
        <p:spPr>
          <a:xfrm>
            <a:off x="7928125" y="4727225"/>
            <a:ext cx="349200" cy="24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6"/>
          <p:cNvSpPr txBox="1"/>
          <p:nvPr/>
        </p:nvSpPr>
        <p:spPr>
          <a:xfrm>
            <a:off x="383850" y="469975"/>
            <a:ext cx="83763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Nueva función creada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👇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79" name="Google Shape;57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5075" y="89418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5013" y="1274800"/>
            <a:ext cx="2273983" cy="30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76"/>
          <p:cNvSpPr/>
          <p:nvPr/>
        </p:nvSpPr>
        <p:spPr>
          <a:xfrm>
            <a:off x="3558839" y="3538225"/>
            <a:ext cx="1960800" cy="33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7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PROBAR LA FUNCIÓN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8"/>
          <p:cNvSpPr/>
          <p:nvPr/>
        </p:nvSpPr>
        <p:spPr>
          <a:xfrm>
            <a:off x="225" y="3030075"/>
            <a:ext cx="9144000" cy="21135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78"/>
          <p:cNvSpPr txBox="1"/>
          <p:nvPr/>
        </p:nvSpPr>
        <p:spPr>
          <a:xfrm>
            <a:off x="345075" y="1255963"/>
            <a:ext cx="84543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Abramos a continuación una ventana de Script en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Mysql Workbench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Luego, </a:t>
            </a: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escribimos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siguiente sentencia: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4" name="Google Shape;594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78"/>
          <p:cNvSpPr txBox="1"/>
          <p:nvPr/>
        </p:nvSpPr>
        <p:spPr>
          <a:xfrm>
            <a:off x="378100" y="3120825"/>
            <a:ext cx="83763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9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calcular_litros_de_pintura</a:t>
            </a:r>
            <a:r>
              <a:rPr b="0" i="0" lang="es-419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419" sz="1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b="0" i="0" lang="es-419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-419" sz="1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419" sz="19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-419" sz="1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-419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-419" sz="1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 total_pintura</a:t>
            </a:r>
            <a:r>
              <a:rPr b="0" i="0" lang="es-419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9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96" name="Google Shape;596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4100" y="16664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78"/>
          <p:cNvSpPr txBox="1"/>
          <p:nvPr/>
        </p:nvSpPr>
        <p:spPr>
          <a:xfrm>
            <a:off x="300225" y="215800"/>
            <a:ext cx="8784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PROBAR LA FUNCIÓN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9"/>
          <p:cNvSpPr txBox="1"/>
          <p:nvPr/>
        </p:nvSpPr>
        <p:spPr>
          <a:xfrm>
            <a:off x="5080875" y="1614950"/>
            <a:ext cx="3581100" cy="22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vemos nuestra función personalizada en acción.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Probemos de cambiar los parámetros numéricos, para ir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obteniendo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otros resultados.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03" name="Google Shape;60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79"/>
          <p:cNvSpPr txBox="1"/>
          <p:nvPr/>
        </p:nvSpPr>
        <p:spPr>
          <a:xfrm>
            <a:off x="300225" y="215800"/>
            <a:ext cx="8610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PROBAR LA FUNCIÓN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5" name="Google Shape;605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4100" y="166643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225" y="1595262"/>
            <a:ext cx="4787799" cy="227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225" y="1595237"/>
            <a:ext cx="4787799" cy="227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/>
          <p:nvPr/>
        </p:nvSpPr>
        <p:spPr>
          <a:xfrm>
            <a:off x="335600" y="2520825"/>
            <a:ext cx="8543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PRÁCTICA DE FUNCIONES SQL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13" name="Google Shape;613;p80"/>
          <p:cNvSpPr txBox="1"/>
          <p:nvPr/>
        </p:nvSpPr>
        <p:spPr>
          <a:xfrm>
            <a:off x="580050" y="3392050"/>
            <a:ext cx="79839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Practicarás la creación de funciones sobre la base de datos 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Gamers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14" name="Google Shape;614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10516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1"/>
          <p:cNvSpPr txBox="1"/>
          <p:nvPr/>
        </p:nvSpPr>
        <p:spPr>
          <a:xfrm>
            <a:off x="345675" y="1126150"/>
            <a:ext cx="78900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 una nueva función en la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 GAMERS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llamada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get_game()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obtener el nombre del videojuego, pasándole a dicha función el parámetro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id_game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👉Los nombres de los videojuegos se encuentran en la tabla game.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👉Luego, debes crear una consulta del tipo SELECT sobre la tabla game, obteniendo sólo el name del videojuego.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1" name="Google Shape;621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9475" y="29962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81"/>
          <p:cNvSpPr txBox="1"/>
          <p:nvPr/>
        </p:nvSpPr>
        <p:spPr>
          <a:xfrm>
            <a:off x="257775" y="356825"/>
            <a:ext cx="877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PRÁCTICA DE FUNCIONES SQL</a:t>
            </a:r>
            <a:endParaRPr b="0" i="1" sz="24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2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PRESENTAR EN FORMATO SQL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9" name="Google Shape;629;p82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Presentar en formato .sql el script de inserción de datos de la base de datos del proyecto final.</a:t>
            </a:r>
            <a:endParaRPr b="0" i="0" sz="2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0" name="Google Shape;630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2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7" name="Google Shape;637;p83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{351F3147-BA5E-4DEA-B633-C96DD00906AF}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s-419" sz="24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PRESENTAR EN FORMATO SQL</a:t>
                      </a:r>
                      <a:endParaRPr i="1" sz="2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archivo a presentar debe ser del tipo 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.sql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nombrado como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highlight>
                            <a:srgbClr val="3CEFAB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“Formato + Apellido”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s-419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s-419" sz="1600" u="none" cap="none" strike="noStrike"/>
                        <a:t>&gt;&gt;</a:t>
                      </a:r>
                      <a:r>
                        <a:rPr b="1" lang="es-419" sz="16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-419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s-419" sz="16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s-419" sz="15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Presentar el script de creación de 2 funciones almacenadas con base en los datos de la base de datos del proyecto final. 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sz="1600" u="none" cap="none" strike="noStrike"/>
                        <a:t>&gt;&gt;</a:t>
                      </a:r>
                      <a:r>
                        <a:rPr b="1" lang="es-419" sz="15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419" sz="15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Puedes incluir una función que haga uso interno de funciones propias de SQL, y una segunda función que permita obtener valores de otras tablas, reemplazando a JOIN o de una subconsulta.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419" sz="15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Procura que cada función reciba, al menos, un parámetro de entrada.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419" sz="15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 datos que retorne pueden ser cualquier tipo de dato.</a:t>
                      </a:r>
                      <a:endParaRPr sz="15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638" name="Google Shape;638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4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645" name="Google Shape;645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5"/>
          <p:cNvSpPr txBox="1"/>
          <p:nvPr/>
        </p:nvSpPr>
        <p:spPr>
          <a:xfrm>
            <a:off x="1956450" y="872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51" name="Google Shape;651;p85"/>
          <p:cNvSpPr txBox="1"/>
          <p:nvPr/>
        </p:nvSpPr>
        <p:spPr>
          <a:xfrm>
            <a:off x="1444475" y="2413900"/>
            <a:ext cx="6467100" cy="2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Fundamentos de funciones personalizadas.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Sintaxis del código para la creación de funciones.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una función personalizada.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6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657" name="Google Shape;657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63" name="Google Shape;66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CONCEPTO GENERAL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2783850" y="1567707"/>
            <a:ext cx="61230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funciones </a:t>
            </a:r>
            <a:r>
              <a:rPr lang="es-419" sz="21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customizadas 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permiten procesar y manipular datos de forma procedural y eficiente. Dichos datos son enviados a través de uno o más parámetros, al momento de invocar la función y retornando un </a:t>
            </a:r>
            <a:r>
              <a:rPr lang="es-419" sz="21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único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resultado.</a:t>
            </a:r>
            <a:endParaRPr b="0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1197425" y="444400"/>
            <a:ext cx="675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1" lang="es-419" sz="4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FUNCIONES: </a:t>
            </a: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DEFINICIÓN</a:t>
            </a:r>
            <a:endParaRPr b="0" i="1" sz="4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25" name="Google Shape;125;p21"/>
          <p:cNvGrpSpPr/>
          <p:nvPr/>
        </p:nvGrpSpPr>
        <p:grpSpPr>
          <a:xfrm>
            <a:off x="304800" y="1585900"/>
            <a:ext cx="2257251" cy="2257251"/>
            <a:chOff x="152400" y="1585900"/>
            <a:chExt cx="2257251" cy="2257251"/>
          </a:xfrm>
        </p:grpSpPr>
        <p:pic>
          <p:nvPicPr>
            <p:cNvPr id="126" name="Google Shape;126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2400" y="1585900"/>
              <a:ext cx="2257251" cy="2257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21"/>
            <p:cNvSpPr/>
            <p:nvPr/>
          </p:nvSpPr>
          <p:spPr>
            <a:xfrm>
              <a:off x="1473094" y="1924176"/>
              <a:ext cx="601200" cy="601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8" name="Google Shape;12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325" y="222625"/>
            <a:ext cx="903525" cy="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