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</p:sldIdLst>
  <p:sldSz cy="5143500" cx="9144000"/>
  <p:notesSz cx="6858000" cy="9144000"/>
  <p:embeddedFontLst>
    <p:embeddedFont>
      <p:font typeface="Anton"/>
      <p:regular r:id="rId73"/>
    </p:embeddedFont>
    <p:embeddedFont>
      <p:font typeface="Lato"/>
      <p:regular r:id="rId74"/>
      <p:bold r:id="rId75"/>
      <p:italic r:id="rId76"/>
      <p:boldItalic r:id="rId77"/>
    </p:embeddedFont>
    <p:embeddedFont>
      <p:font typeface="Didact Gothic"/>
      <p:regular r:id="rId78"/>
    </p:embeddedFont>
    <p:embeddedFont>
      <p:font typeface="Helvetica Neue"/>
      <p:regular r:id="rId79"/>
      <p:bold r:id="rId80"/>
      <p:italic r:id="rId81"/>
      <p:boldItalic r:id="rId82"/>
    </p:embeddedFont>
    <p:embeddedFont>
      <p:font typeface="Helvetica Neue Light"/>
      <p:regular r:id="rId83"/>
      <p:bold r:id="rId84"/>
      <p:italic r:id="rId85"/>
      <p:boldItalic r:id="rId86"/>
    </p:embeddedFont>
    <p:embeddedFont>
      <p:font typeface="DM Sans"/>
      <p:regular r:id="rId87"/>
      <p:bold r:id="rId88"/>
      <p:italic r:id="rId89"/>
      <p:boldItalic r:id="rId9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7BD8F31-5E24-4D86-931B-30D57CEAF0CF}">
  <a:tblStyle styleId="{27BD8F31-5E24-4D86-931B-30D57CEAF0C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8FDCE8C3-1B72-4505-87B1-C15AD6D86B1B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84" Type="http://schemas.openxmlformats.org/officeDocument/2006/relationships/font" Target="fonts/HelveticaNeueLight-bold.fntdata"/><Relationship Id="rId83" Type="http://schemas.openxmlformats.org/officeDocument/2006/relationships/font" Target="fonts/HelveticaNeueLight-regular.fntdata"/><Relationship Id="rId42" Type="http://schemas.openxmlformats.org/officeDocument/2006/relationships/slide" Target="slides/slide36.xml"/><Relationship Id="rId86" Type="http://schemas.openxmlformats.org/officeDocument/2006/relationships/font" Target="fonts/HelveticaNeueLight-boldItalic.fntdata"/><Relationship Id="rId41" Type="http://schemas.openxmlformats.org/officeDocument/2006/relationships/slide" Target="slides/slide35.xml"/><Relationship Id="rId85" Type="http://schemas.openxmlformats.org/officeDocument/2006/relationships/font" Target="fonts/HelveticaNeueLight-italic.fntdata"/><Relationship Id="rId44" Type="http://schemas.openxmlformats.org/officeDocument/2006/relationships/slide" Target="slides/slide38.xml"/><Relationship Id="rId88" Type="http://schemas.openxmlformats.org/officeDocument/2006/relationships/font" Target="fonts/DMSans-bold.fntdata"/><Relationship Id="rId43" Type="http://schemas.openxmlformats.org/officeDocument/2006/relationships/slide" Target="slides/slide37.xml"/><Relationship Id="rId87" Type="http://schemas.openxmlformats.org/officeDocument/2006/relationships/font" Target="fonts/DMSans-regular.fntdata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89" Type="http://schemas.openxmlformats.org/officeDocument/2006/relationships/font" Target="fonts/DMSans-italic.fntdata"/><Relationship Id="rId80" Type="http://schemas.openxmlformats.org/officeDocument/2006/relationships/font" Target="fonts/HelveticaNeue-bold.fntdata"/><Relationship Id="rId82" Type="http://schemas.openxmlformats.org/officeDocument/2006/relationships/font" Target="fonts/HelveticaNeue-boldItalic.fntdata"/><Relationship Id="rId81" Type="http://schemas.openxmlformats.org/officeDocument/2006/relationships/font" Target="fonts/HelveticaNeue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font" Target="fonts/Anton-regular.fntdata"/><Relationship Id="rId72" Type="http://schemas.openxmlformats.org/officeDocument/2006/relationships/slide" Target="slides/slide66.xml"/><Relationship Id="rId31" Type="http://schemas.openxmlformats.org/officeDocument/2006/relationships/slide" Target="slides/slide25.xml"/><Relationship Id="rId75" Type="http://schemas.openxmlformats.org/officeDocument/2006/relationships/font" Target="fonts/Lato-bold.fntdata"/><Relationship Id="rId30" Type="http://schemas.openxmlformats.org/officeDocument/2006/relationships/slide" Target="slides/slide24.xml"/><Relationship Id="rId74" Type="http://schemas.openxmlformats.org/officeDocument/2006/relationships/font" Target="fonts/Lato-regular.fntdata"/><Relationship Id="rId33" Type="http://schemas.openxmlformats.org/officeDocument/2006/relationships/slide" Target="slides/slide27.xml"/><Relationship Id="rId77" Type="http://schemas.openxmlformats.org/officeDocument/2006/relationships/font" Target="fonts/Lato-boldItalic.fntdata"/><Relationship Id="rId32" Type="http://schemas.openxmlformats.org/officeDocument/2006/relationships/slide" Target="slides/slide26.xml"/><Relationship Id="rId76" Type="http://schemas.openxmlformats.org/officeDocument/2006/relationships/font" Target="fonts/Lato-italic.fntdata"/><Relationship Id="rId35" Type="http://schemas.openxmlformats.org/officeDocument/2006/relationships/slide" Target="slides/slide29.xml"/><Relationship Id="rId79" Type="http://schemas.openxmlformats.org/officeDocument/2006/relationships/font" Target="fonts/HelveticaNeue-regular.fntdata"/><Relationship Id="rId34" Type="http://schemas.openxmlformats.org/officeDocument/2006/relationships/slide" Target="slides/slide28.xml"/><Relationship Id="rId78" Type="http://schemas.openxmlformats.org/officeDocument/2006/relationships/font" Target="fonts/DidactGothic-regular.fntdata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slide" Target="slides/slide60.xml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68" Type="http://schemas.openxmlformats.org/officeDocument/2006/relationships/slide" Target="slides/slide62.xml"/><Relationship Id="rId23" Type="http://schemas.openxmlformats.org/officeDocument/2006/relationships/slide" Target="slides/slide17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slide" Target="slides/slide6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90" Type="http://schemas.openxmlformats.org/officeDocument/2006/relationships/font" Target="fonts/DMSans-boldItalic.fntdata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108b3a68e0c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" name="Google Shape;54;g108b3a68e0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08b3a68e0c_0_4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g108b3a68e0c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08b3a68e0c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g108b3a68e0c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08b3a68e0c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g108b3a68e0c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08b3a68e0c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g108b3a68e0c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2a142e5300_0_26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g22a142e5300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2a142e5300_0_3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g22a142e5300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08b3a68e0c_0_1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g108b3a68e0c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08b3a68e0c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g108b3a68e0c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8b3a68e0c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g108b3a68e0c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08b3a68e0c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3" name="Google Shape;213;g108b3a68e0c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08b3a68e0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g108b3a68e0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08b3a68e0c_0_1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1" name="Google Shape;221;g108b3a68e0c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08b3a68e0c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" name="Google Shape;227;g108b3a68e0c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08b3a68e0c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6" name="Google Shape;236;g108b3a68e0c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08b3a68e0c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6" name="Google Shape;246;g108b3a68e0c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08b3a68e0c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6" name="Google Shape;256;g108b3a68e0c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08b3a68e0c_0_19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6" name="Google Shape;266;g108b3a68e0c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08b3a68e0c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2" name="Google Shape;272;g108b3a68e0c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08b3a68e0c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0" name="Google Shape;280;g108b3a68e0c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08b3a68e0c_0_2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0" name="Google Shape;290;g108b3a68e0c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08b3a68e0c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6" name="Google Shape;296;g108b3a68e0c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08b3a68e0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" name="Google Shape;68;g108b3a68e0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08b3a68e0c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4" name="Google Shape;304;g108b3a68e0c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08b3a68e0c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4" name="Google Shape;314;g108b3a68e0c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08b3a68e0c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0" name="Google Shape;320;g108b3a68e0c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08b3a68e0c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9" name="Google Shape;329;g108b3a68e0c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08b3a68e0c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9" name="Google Shape;339;g108b3a68e0c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08b3a68e0c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9" name="Google Shape;349;g108b3a68e0c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108b3a68e0c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0" name="Google Shape;360;g108b3a68e0c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108b3a68e0c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3" name="Google Shape;373;g108b3a68e0c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108b3a68e0c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5" name="Google Shape;385;g108b3a68e0c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22a142e530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5" name="Google Shape;395;g22a142e530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08b3a68e0c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g108b3a68e0c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108b3a68e0c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1" name="Google Shape;401;g108b3a68e0c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108b3a68e0c_0_3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6" name="Google Shape;406;g108b3a68e0c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22a142e5300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1" name="Google Shape;411;g22a142e5300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22a142e5300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7" name="Google Shape;417;g22a142e5300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22a142e5300_0_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6" name="Google Shape;426;g22a142e5300_0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108b3a68e0c_0_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5" name="Google Shape;435;g108b3a68e0c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22a142e5300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4" name="Google Shape;444;g22a142e5300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22a142e5300_0_18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0" name="Google Shape;450;g22a142e5300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108b3a68e0c_0_3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6" name="Google Shape;456;g108b3a68e0c_0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108b3a68e0c_0_3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6" name="Google Shape;466;g108b3a68e0c_0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2a142e5300_0_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2a142e5300_0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108b3a68e0c_0_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6" name="Google Shape;476;g108b3a68e0c_0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108b3a68e0c_0_35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6" name="Google Shape;486;g108b3a68e0c_0_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108b3a68e0c_0_3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2" name="Google Shape;492;g108b3a68e0c_0_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22a142e5300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1" name="Google Shape;501;g22a142e5300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22a142e5300_0_19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7" name="Google Shape;507;g22a142e5300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108b3a68e0c_0_3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2" name="Google Shape;512;g108b3a68e0c_0_3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108b3a68e0c_0_3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0" name="Google Shape;520;g108b3a68e0c_0_3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108b3a68e0c_0_3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8" name="Google Shape;528;g108b3a68e0c_0_3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22a142e5300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7" name="Google Shape;537;g22a142e5300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108b3a68e0c_0_4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3" name="Google Shape;543;g108b3a68e0c_0_4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2a142e5300_0_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g22a142e5300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108b3a68e0c_0_4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1" name="Google Shape;551;g108b3a68e0c_0_4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108b3a68e0c_0_4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9" name="Google Shape;559;g108b3a68e0c_0_4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108b3a68e0c_0_4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8" name="Google Shape;568;g108b3a68e0c_0_4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108b3a68e0c_0_50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5" name="Google Shape;575;g108b3a68e0c_0_5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108b3a68e0c_0_50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1" name="Google Shape;581;g108b3a68e0c_0_5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108b3a68e0c_0_5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7" name="Google Shape;587;g108b3a68e0c_0_5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108b3a68e0c_0_5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3" name="Google Shape;593;g108b3a68e0c_0_5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2a142e5300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g22a142e5300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2a142e5300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g22a142e5300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2a142e5300_0_4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g22a142e5300_0_4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2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2-B">
  <p:cSld name="SECTION_HEADER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 title="logo coderhous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4775" y="4720250"/>
            <a:ext cx="1024025" cy="21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11.png"/><Relationship Id="rId5" Type="http://schemas.openxmlformats.org/officeDocument/2006/relationships/image" Target="../media/image2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11.png"/><Relationship Id="rId5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Relationship Id="rId4" Type="http://schemas.openxmlformats.org/officeDocument/2006/relationships/image" Target="../media/image11.png"/><Relationship Id="rId5" Type="http://schemas.openxmlformats.org/officeDocument/2006/relationships/image" Target="../media/image3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0.png"/><Relationship Id="rId4" Type="http://schemas.openxmlformats.org/officeDocument/2006/relationships/image" Target="../media/image2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png"/><Relationship Id="rId4" Type="http://schemas.openxmlformats.org/officeDocument/2006/relationships/image" Target="../media/image21.png"/><Relationship Id="rId5" Type="http://schemas.openxmlformats.org/officeDocument/2006/relationships/image" Target="../media/image4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png"/><Relationship Id="rId4" Type="http://schemas.openxmlformats.org/officeDocument/2006/relationships/image" Target="../media/image21.png"/><Relationship Id="rId5" Type="http://schemas.openxmlformats.org/officeDocument/2006/relationships/image" Target="../media/image24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png"/><Relationship Id="rId4" Type="http://schemas.openxmlformats.org/officeDocument/2006/relationships/image" Target="../media/image21.png"/><Relationship Id="rId5" Type="http://schemas.openxmlformats.org/officeDocument/2006/relationships/image" Target="../media/image50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png"/><Relationship Id="rId4" Type="http://schemas.openxmlformats.org/officeDocument/2006/relationships/image" Target="../media/image21.png"/><Relationship Id="rId5" Type="http://schemas.openxmlformats.org/officeDocument/2006/relationships/image" Target="../media/image33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png"/><Relationship Id="rId4" Type="http://schemas.openxmlformats.org/officeDocument/2006/relationships/image" Target="../media/image21.png"/><Relationship Id="rId5" Type="http://schemas.openxmlformats.org/officeDocument/2006/relationships/image" Target="../media/image31.png"/><Relationship Id="rId6" Type="http://schemas.openxmlformats.org/officeDocument/2006/relationships/image" Target="../media/image47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png"/><Relationship Id="rId4" Type="http://schemas.openxmlformats.org/officeDocument/2006/relationships/image" Target="../media/image21.png"/><Relationship Id="rId5" Type="http://schemas.openxmlformats.org/officeDocument/2006/relationships/image" Target="../media/image38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png"/><Relationship Id="rId4" Type="http://schemas.openxmlformats.org/officeDocument/2006/relationships/image" Target="../media/image21.png"/><Relationship Id="rId5" Type="http://schemas.openxmlformats.org/officeDocument/2006/relationships/image" Target="../media/image32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0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8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0.png"/><Relationship Id="rId4" Type="http://schemas.openxmlformats.org/officeDocument/2006/relationships/image" Target="../media/image37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.png"/><Relationship Id="rId4" Type="http://schemas.openxmlformats.org/officeDocument/2006/relationships/image" Target="../media/image21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.png"/><Relationship Id="rId4" Type="http://schemas.openxmlformats.org/officeDocument/2006/relationships/image" Target="../media/image2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ocs.google.com/spreadsheets/u/0/d/1-xOYKbk-nLL0jU881WYmLM23qQV0MgviqfI1Mzws-D0/edit?fromCopy=true" TargetMode="Externa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.png"/><Relationship Id="rId4" Type="http://schemas.openxmlformats.org/officeDocument/2006/relationships/image" Target="../media/image21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8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1.png"/><Relationship Id="rId4" Type="http://schemas.openxmlformats.org/officeDocument/2006/relationships/image" Target="../media/image3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1.png"/><Relationship Id="rId4" Type="http://schemas.openxmlformats.org/officeDocument/2006/relationships/image" Target="../media/image40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1.png"/><Relationship Id="rId4" Type="http://schemas.openxmlformats.org/officeDocument/2006/relationships/image" Target="../media/image39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1.png"/><Relationship Id="rId4" Type="http://schemas.openxmlformats.org/officeDocument/2006/relationships/image" Target="../media/image51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20.png"/><Relationship Id="rId4" Type="http://schemas.openxmlformats.org/officeDocument/2006/relationships/image" Target="../media/image44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20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20.png"/><Relationship Id="rId4" Type="http://schemas.openxmlformats.org/officeDocument/2006/relationships/image" Target="../media/image46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/>
        </p:nvSpPr>
        <p:spPr>
          <a:xfrm>
            <a:off x="1830900" y="2033775"/>
            <a:ext cx="5482200" cy="6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STORED PROCEDURES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57" name="Google Shape;57;p14"/>
          <p:cNvSpPr txBox="1"/>
          <p:nvPr/>
        </p:nvSpPr>
        <p:spPr>
          <a:xfrm>
            <a:off x="390650" y="1605250"/>
            <a:ext cx="83577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419" sz="2000" u="none" cap="none" strike="noStrike">
                <a:solidFill>
                  <a:srgbClr val="12121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b="1" i="0" lang="es-419" sz="2000" u="none" cap="none" strike="noStrike">
                <a:solidFill>
                  <a:srgbClr val="12121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Clase 16. </a:t>
            </a:r>
            <a:r>
              <a:rPr b="0" i="0" lang="es-419" sz="2000" u="none" cap="none" strike="noStrike">
                <a:solidFill>
                  <a:srgbClr val="12121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Curso SQL</a:t>
            </a:r>
            <a:endParaRPr b="0" i="0" sz="1400" u="none" cap="none" strike="noStrike">
              <a:solidFill>
                <a:srgbClr val="12121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8" name="Google Shape;58;p14"/>
          <p:cNvSpPr txBox="1"/>
          <p:nvPr/>
        </p:nvSpPr>
        <p:spPr>
          <a:xfrm>
            <a:off x="707225" y="4382850"/>
            <a:ext cx="17310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/>
        </p:nvSpPr>
        <p:spPr>
          <a:xfrm>
            <a:off x="2187450" y="1848600"/>
            <a:ext cx="48027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STORED PROCEDURES</a:t>
            </a:r>
            <a:endParaRPr b="0" i="1" sz="36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/>
          <p:nvPr/>
        </p:nvSpPr>
        <p:spPr>
          <a:xfrm>
            <a:off x="726150" y="1872950"/>
            <a:ext cx="7691700" cy="21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Un Stored Procedure o </a:t>
            </a:r>
            <a:r>
              <a:rPr b="1" i="0" lang="es-419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Procedimiento Almacenado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representa un conjunto de </a:t>
            </a:r>
            <a:r>
              <a:rPr lang="es-419" sz="18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sentencias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almacenado físicamente en una </a:t>
            </a:r>
            <a:r>
              <a:rPr lang="es-419" sz="18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DB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 creado para cumplir tareas específicas. </a:t>
            </a:r>
            <a:endParaRPr b="0" i="0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Permite también establecer niveles de seguridad y manipular operaciones complejas o extensas del lado del servidor, evitando un ida y vuelta de datos que termine sobrecargando una red o servidor.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52" name="Google Shape;152;p24"/>
          <p:cNvSpPr txBox="1"/>
          <p:nvPr/>
        </p:nvSpPr>
        <p:spPr>
          <a:xfrm>
            <a:off x="1671825" y="749200"/>
            <a:ext cx="5666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1" lang="es-419" sz="4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STORED PROCEDURE</a:t>
            </a:r>
            <a:endParaRPr b="0" i="1" sz="4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53" name="Google Shape;153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37325" y="222625"/>
            <a:ext cx="903525" cy="90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/>
          <p:nvPr/>
        </p:nvSpPr>
        <p:spPr>
          <a:xfrm>
            <a:off x="2397725" y="1738300"/>
            <a:ext cx="6069600" cy="21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s-419" sz="2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Su estructura es similar a las </a:t>
            </a:r>
            <a:r>
              <a:rPr b="1" i="0" lang="es-419" sz="2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Funciones SQL</a:t>
            </a:r>
            <a:r>
              <a:rPr b="0" i="0" lang="es-419" sz="2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que vimos en la clase anterior pero, a diferencia de éstas,</a:t>
            </a:r>
            <a:r>
              <a:rPr lang="es-419" sz="21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en</a:t>
            </a:r>
            <a:r>
              <a:rPr b="0" i="0" lang="es-419" sz="2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un </a:t>
            </a:r>
            <a:r>
              <a:rPr b="1" i="0" lang="es-419" sz="2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Stored Procedure</a:t>
            </a:r>
            <a:r>
              <a:rPr b="0" i="0" lang="es-419" sz="2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su objeti</a:t>
            </a:r>
            <a:r>
              <a:rPr lang="es-419" sz="21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vo es</a:t>
            </a:r>
            <a:r>
              <a:rPr b="0" i="0" lang="es-419" sz="2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resolver desde una operación simple</a:t>
            </a:r>
            <a:r>
              <a:rPr lang="es-419" sz="21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b="0" i="0" lang="es-419" sz="2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hasta operaciones complejas que requieran modificar varias tablas y/o datos almacenados en una </a:t>
            </a:r>
            <a:r>
              <a:rPr lang="es-419" sz="21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DB</a:t>
            </a:r>
            <a:r>
              <a:rPr b="0" i="0" lang="es-419" sz="2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b="0" i="0" sz="21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60" name="Google Shape;160;p25"/>
          <p:cNvSpPr txBox="1"/>
          <p:nvPr/>
        </p:nvSpPr>
        <p:spPr>
          <a:xfrm>
            <a:off x="1671825" y="749200"/>
            <a:ext cx="5666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1" lang="es-419" sz="4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STORED PROCEDURE</a:t>
            </a:r>
            <a:endParaRPr b="0" i="1" sz="4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61" name="Google Shape;16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37325" y="222625"/>
            <a:ext cx="903525" cy="90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11725" y="1738300"/>
            <a:ext cx="1590600" cy="159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6"/>
          <p:cNvSpPr txBox="1"/>
          <p:nvPr/>
        </p:nvSpPr>
        <p:spPr>
          <a:xfrm>
            <a:off x="2348125" y="1738300"/>
            <a:ext cx="6406200" cy="27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 Light"/>
              <a:buChar char="●"/>
            </a:pPr>
            <a:r>
              <a:rPr lang="es-419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Evita programar una lógica compleja del lado del cliente.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 Light"/>
              <a:buChar char="●"/>
            </a:pPr>
            <a:r>
              <a:rPr lang="es-419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Minimiza los errores concentrando las operaciones.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 Light"/>
              <a:buChar char="●"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El motor de </a:t>
            </a:r>
            <a:r>
              <a:rPr lang="es-419" sz="18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DB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controla las operaciones.</a:t>
            </a:r>
            <a:endParaRPr b="0" i="0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 Light"/>
              <a:buChar char="●"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Se ejecuta en un servidor independiente.</a:t>
            </a:r>
            <a:endParaRPr b="0" i="0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 Light"/>
              <a:buChar char="●"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Devuelve al </a:t>
            </a:r>
            <a:r>
              <a:rPr lang="es-419" sz="18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cliente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el resultado final, evitando sobrecargar su computadora con procesos.</a:t>
            </a:r>
            <a:endParaRPr b="0" i="0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69" name="Google Shape;169;p26"/>
          <p:cNvSpPr txBox="1"/>
          <p:nvPr/>
        </p:nvSpPr>
        <p:spPr>
          <a:xfrm>
            <a:off x="697200" y="749200"/>
            <a:ext cx="74883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1" lang="es-419" sz="4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STORED PROCEDURE</a:t>
            </a:r>
            <a:r>
              <a:rPr i="1" lang="es-419" sz="4500">
                <a:latin typeface="Anton"/>
                <a:ea typeface="Anton"/>
                <a:cs typeface="Anton"/>
                <a:sym typeface="Anton"/>
              </a:rPr>
              <a:t>: BENEFICIOS</a:t>
            </a:r>
            <a:endParaRPr b="0" i="1" sz="4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70" name="Google Shape;170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37325" y="222625"/>
            <a:ext cx="903525" cy="90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97200" y="1738300"/>
            <a:ext cx="1498525" cy="149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7"/>
          <p:cNvSpPr txBox="1"/>
          <p:nvPr/>
        </p:nvSpPr>
        <p:spPr>
          <a:xfrm>
            <a:off x="549675" y="356825"/>
            <a:ext cx="80448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1" lang="es-419" sz="26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Uso de </a:t>
            </a:r>
            <a:r>
              <a:rPr i="1" lang="es-419" sz="2600">
                <a:latin typeface="Anton"/>
                <a:ea typeface="Anton"/>
                <a:cs typeface="Anton"/>
                <a:sym typeface="Anton"/>
              </a:rPr>
              <a:t>FUNCIONES vs </a:t>
            </a:r>
            <a:r>
              <a:rPr i="1" lang="es-419" sz="2600">
                <a:latin typeface="Anton"/>
                <a:ea typeface="Anton"/>
                <a:cs typeface="Anton"/>
                <a:sym typeface="Anton"/>
              </a:rPr>
              <a:t>SP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9" name="Google Shape;179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20287" y="280625"/>
            <a:ext cx="1634174" cy="6398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0" name="Google Shape;180;p27"/>
          <p:cNvGraphicFramePr/>
          <p:nvPr/>
        </p:nvGraphicFramePr>
        <p:xfrm>
          <a:off x="763500" y="971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{27BD8F31-5E24-4D86-931B-30D57CEAF0CF}</a:tableStyleId>
              </a:tblPr>
              <a:tblGrid>
                <a:gridCol w="3915500"/>
                <a:gridCol w="3915500"/>
              </a:tblGrid>
              <a:tr h="457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700"/>
                        <a:t>Funciones</a:t>
                      </a:r>
                      <a:endParaRPr b="1"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700"/>
                        <a:t>Stored Procedure</a:t>
                      </a:r>
                      <a:endParaRPr b="1" sz="1700"/>
                    </a:p>
                  </a:txBody>
                  <a:tcPr marT="91425" marB="91425" marR="91425" marL="91425"/>
                </a:tc>
              </a:tr>
              <a:tr h="685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300"/>
                        <a:t>Se utilizan para realizar cálculos y retornar un valor.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300"/>
                        <a:t>Se utilizan para realizar una serie de operaciones y no necesariamente retornan un valor.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986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300"/>
                        <a:t>Las funciones devuelven un solo valor.	</a:t>
                      </a:r>
                      <a:endParaRPr sz="13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300"/>
                        <a:t>Los stored procedures no necesariamente devuelven un valor, pueden ser diseñados para producir múltiples resultados, resultados tabulares o ninguna salida en absoluto.</a:t>
                      </a:r>
                      <a:endParaRPr sz="13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1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300"/>
                        <a:t>Las funciones se pueden invocar en una consulta SQL o como una expresión en una consulta.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300"/>
                        <a:t>Los stored procedures se invocan mediante una llamada explícita en el código de la aplicación o mediante un evento de temporizador.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300"/>
                        <a:t>Las funciones de MySQL no pueden modificar los datos de la base de datos.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300"/>
                        <a:t>Los stored procedures pueden ser diseñados para modificar los datos de la base de datos, como insertar, actualizar o eliminar registros en una tabla.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8"/>
          <p:cNvSpPr txBox="1"/>
          <p:nvPr/>
        </p:nvSpPr>
        <p:spPr>
          <a:xfrm>
            <a:off x="549675" y="356825"/>
            <a:ext cx="80448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1" lang="es-419" sz="26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Uso de </a:t>
            </a:r>
            <a:r>
              <a:rPr i="1" lang="es-419" sz="2600">
                <a:latin typeface="Anton"/>
                <a:ea typeface="Anton"/>
                <a:cs typeface="Anton"/>
                <a:sym typeface="Anton"/>
              </a:rPr>
              <a:t>VIEWS vs</a:t>
            </a:r>
            <a:r>
              <a:rPr b="0" i="1" lang="es-419" sz="26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 </a:t>
            </a:r>
            <a:r>
              <a:rPr i="1" lang="es-419" sz="2600">
                <a:latin typeface="Anton"/>
                <a:ea typeface="Anton"/>
                <a:cs typeface="Anton"/>
                <a:sym typeface="Anton"/>
              </a:rPr>
              <a:t>SP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7" name="Google Shape;187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20287" y="356825"/>
            <a:ext cx="1634174" cy="6398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8" name="Google Shape;188;p28"/>
          <p:cNvGraphicFramePr/>
          <p:nvPr/>
        </p:nvGraphicFramePr>
        <p:xfrm>
          <a:off x="952500" y="1428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{27BD8F31-5E24-4D86-931B-30D57CEAF0CF}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800"/>
                        <a:t>View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800"/>
                        <a:t>Stored Procedure</a:t>
                      </a:r>
                      <a:endParaRPr b="1"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No acepta parámetros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Acepta parámetros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Puede ser usado como una parte de una query más grande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No puede ser usado como una parte de una query más grande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Puede tener solo un SELECT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Puede tener muchos statements distintos más complejos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No puede modificar otras tablas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Puede modificar otras tablas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Puede ser usado como target de Inserts, Updates o deletes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No puede ser usado como target por inserts, updates o deletes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0025" scaled="0"/>
        </a:grad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9"/>
          <p:cNvSpPr txBox="1"/>
          <p:nvPr/>
        </p:nvSpPr>
        <p:spPr>
          <a:xfrm>
            <a:off x="0" y="2077200"/>
            <a:ext cx="9144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IMPLEMENTACIÓN EFICAZ DE UN S.P.</a:t>
            </a:r>
            <a:endParaRPr b="0" i="1" sz="3600" u="none" cap="none" strike="noStrike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94" name="Google Shape;194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0"/>
          <p:cNvSpPr txBox="1"/>
          <p:nvPr/>
        </p:nvSpPr>
        <p:spPr>
          <a:xfrm>
            <a:off x="852150" y="2115350"/>
            <a:ext cx="7439700" cy="16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419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Imaginemos una empresa que venda un producto con alta demanda de público</a:t>
            </a:r>
            <a:r>
              <a:rPr lang="es-419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 e</a:t>
            </a:r>
            <a:r>
              <a:rPr b="0" i="0" lang="es-419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xisten varios canales de venta y un stock de producto limitado.</a:t>
            </a:r>
            <a:endParaRPr b="0" i="0" sz="20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419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¿</a:t>
            </a:r>
            <a:r>
              <a:rPr lang="es-419" sz="2000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Se imaginan haciendo todo esto a mano?</a:t>
            </a:r>
            <a:endParaRPr sz="2000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419" sz="2000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¿Como es que un Stored Procedure nos facilita la tarea?</a:t>
            </a:r>
            <a:endParaRPr sz="2000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419" sz="20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¿Cómo implementar un Stored Procedure efectivo?</a:t>
            </a:r>
            <a:endParaRPr b="0" i="0" sz="2000" u="none" cap="none" strike="noStrike">
              <a:solidFill>
                <a:srgbClr val="000000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00" name="Google Shape;200;p30"/>
          <p:cNvSpPr txBox="1"/>
          <p:nvPr/>
        </p:nvSpPr>
        <p:spPr>
          <a:xfrm>
            <a:off x="0" y="749200"/>
            <a:ext cx="9144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1" lang="es-419" sz="4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IMPLEMENTACIÓN EFICAZ</a:t>
            </a:r>
            <a:endParaRPr b="0" i="1" sz="4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01" name="Google Shape;201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37325" y="222625"/>
            <a:ext cx="903525" cy="90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1"/>
          <p:cNvSpPr txBox="1"/>
          <p:nvPr/>
        </p:nvSpPr>
        <p:spPr>
          <a:xfrm>
            <a:off x="852150" y="1658150"/>
            <a:ext cx="7439700" cy="26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419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Cada canal de venta (</a:t>
            </a:r>
            <a:r>
              <a:rPr b="0" i="1" lang="es-419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telefónico, físico, e-commerce</a:t>
            </a:r>
            <a:r>
              <a:rPr b="0" i="0" lang="es-419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), invoca al Stored Procedure para registrar una venta del producto.</a:t>
            </a:r>
            <a:endParaRPr b="0" i="0" sz="20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419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El S.P. busca el </a:t>
            </a:r>
            <a:r>
              <a:rPr b="1" i="0" lang="es-419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precio</a:t>
            </a:r>
            <a:r>
              <a:rPr b="0" i="0" lang="es-419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actualizado, crea la </a:t>
            </a:r>
            <a:r>
              <a:rPr b="1" i="0" lang="es-419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factura</a:t>
            </a:r>
            <a:r>
              <a:rPr b="0" i="0" lang="es-419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de venta, descuenta el </a:t>
            </a:r>
            <a:r>
              <a:rPr b="1" i="0" lang="es-419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stock</a:t>
            </a:r>
            <a:r>
              <a:rPr b="0" i="0" lang="es-419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 informa a </a:t>
            </a:r>
            <a:r>
              <a:rPr b="1" i="0" lang="es-419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logística</a:t>
            </a:r>
            <a:r>
              <a:rPr b="0" i="0" lang="es-419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para el despacho, asigna la </a:t>
            </a:r>
            <a:r>
              <a:rPr b="1" i="0" lang="es-419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comisión</a:t>
            </a:r>
            <a:r>
              <a:rPr b="0" i="0" lang="es-419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al vendedor, registra en el área </a:t>
            </a:r>
            <a:r>
              <a:rPr b="1" i="0" lang="es-419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contable</a:t>
            </a:r>
            <a:r>
              <a:rPr b="0" i="0" lang="es-419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la ganancia por venta.</a:t>
            </a:r>
            <a:endParaRPr b="0" i="0" sz="20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08" name="Google Shape;208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37325" y="222625"/>
            <a:ext cx="903525" cy="9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1"/>
          <p:cNvSpPr txBox="1"/>
          <p:nvPr/>
        </p:nvSpPr>
        <p:spPr>
          <a:xfrm>
            <a:off x="0" y="596800"/>
            <a:ext cx="9144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1" lang="es-419" sz="4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IMPLEMENTACIÓN EFICAZ</a:t>
            </a:r>
            <a:endParaRPr b="0" i="1" sz="4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2"/>
          <p:cNvSpPr txBox="1"/>
          <p:nvPr/>
        </p:nvSpPr>
        <p:spPr>
          <a:xfrm>
            <a:off x="852150" y="1651275"/>
            <a:ext cx="7439700" cy="21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1" lang="es-419" sz="20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Todas estas transacciones en diferentes tablas deben ser consistentes. Si uno de los puntos de estos procesos fallase, debería deshacerse todo lo anterior.</a:t>
            </a:r>
            <a:endParaRPr b="0" i="1" sz="20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419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👉 </a:t>
            </a:r>
            <a:r>
              <a:rPr b="0" i="0" lang="es-419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Eso es lo que podemos lograr con un Stored Procedure, de forma fácil y controlada, evitando que un error de código de una aplicación web o móvil, rompa la consistencia de datos.</a:t>
            </a:r>
            <a:endParaRPr b="0" i="0" sz="20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16" name="Google Shape;216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37325" y="222625"/>
            <a:ext cx="903525" cy="9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32"/>
          <p:cNvSpPr txBox="1"/>
          <p:nvPr/>
        </p:nvSpPr>
        <p:spPr>
          <a:xfrm>
            <a:off x="0" y="596800"/>
            <a:ext cx="9144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1" lang="es-419" sz="4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IMPLEMENTACIÓN EFICAZ</a:t>
            </a:r>
            <a:endParaRPr b="0" i="1" sz="4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/>
        </p:nvSpPr>
        <p:spPr>
          <a:xfrm>
            <a:off x="1398000" y="207720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RECUERDA PONER A GRABAR LA CLASE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64" name="Google Shape;6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25950" y="3210488"/>
            <a:ext cx="892100" cy="74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0025" scaled="0"/>
        </a:grad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3"/>
          <p:cNvSpPr txBox="1"/>
          <p:nvPr/>
        </p:nvSpPr>
        <p:spPr>
          <a:xfrm>
            <a:off x="1060199" y="2077193"/>
            <a:ext cx="7023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SINTAXIS</a:t>
            </a:r>
            <a:endParaRPr b="0" i="1" sz="3600" u="none" cap="none" strike="noStrike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24" name="Google Shape;224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4"/>
          <p:cNvSpPr txBox="1"/>
          <p:nvPr/>
        </p:nvSpPr>
        <p:spPr>
          <a:xfrm>
            <a:off x="3013125" y="1478400"/>
            <a:ext cx="5278800" cy="28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419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La sintaxis de un Stored Procedure se asimila en muchos puntos a lo que vimos la clase pasada (</a:t>
            </a:r>
            <a:r>
              <a:rPr b="0" i="1" lang="es-419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Functions</a:t>
            </a:r>
            <a:r>
              <a:rPr b="0" i="0" lang="es-419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). Pero, a diferencia de las funciones, un S.P. puede o no tener parámetros de entrada, salida, y/o combinar ambos.</a:t>
            </a:r>
            <a:endParaRPr b="0" i="0" sz="20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30" name="Google Shape;230;p34"/>
          <p:cNvSpPr txBox="1"/>
          <p:nvPr/>
        </p:nvSpPr>
        <p:spPr>
          <a:xfrm>
            <a:off x="0" y="444400"/>
            <a:ext cx="9144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1" lang="es-419" sz="4500" u="none" cap="none" strike="noStrik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SINTAXIS</a:t>
            </a:r>
            <a:endParaRPr b="0" i="1" sz="4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31" name="Google Shape;231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37325" y="222625"/>
            <a:ext cx="903525" cy="90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3025" y="1433500"/>
            <a:ext cx="2550100" cy="255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5"/>
          <p:cNvSpPr txBox="1"/>
          <p:nvPr/>
        </p:nvSpPr>
        <p:spPr>
          <a:xfrm>
            <a:off x="640275" y="1186700"/>
            <a:ext cx="7800600" cy="10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s-419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Se inicia con la sentencia </a:t>
            </a:r>
            <a:r>
              <a:rPr b="1" i="0" lang="es-419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DELIMITER</a:t>
            </a:r>
            <a:r>
              <a:rPr b="0" i="0" lang="es-419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seguida de un conjunto de caracteres que no usarás dentro del S.P.</a:t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s-419" sz="15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Luego define la sentencia </a:t>
            </a:r>
            <a:r>
              <a:rPr b="1" lang="es-419" sz="15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CREATE PROCEDURE</a:t>
            </a:r>
            <a:r>
              <a:rPr lang="es-419" sz="15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seguida del nombre del mismo.</a:t>
            </a:r>
            <a:endParaRPr sz="15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39" name="Google Shape;239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35"/>
          <p:cNvSpPr txBox="1"/>
          <p:nvPr/>
        </p:nvSpPr>
        <p:spPr>
          <a:xfrm>
            <a:off x="1197425" y="368200"/>
            <a:ext cx="6750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0" i="1" lang="es-419" sz="43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 SINTAXIS BÁSICA</a:t>
            </a:r>
            <a:endParaRPr b="0" i="1" sz="43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41" name="Google Shape;241;p35"/>
          <p:cNvSpPr/>
          <p:nvPr/>
        </p:nvSpPr>
        <p:spPr>
          <a:xfrm>
            <a:off x="225" y="2407876"/>
            <a:ext cx="9144000" cy="2735700"/>
          </a:xfrm>
          <a:prstGeom prst="rect">
            <a:avLst/>
          </a:prstGeom>
          <a:gradFill>
            <a:gsLst>
              <a:gs pos="0">
                <a:srgbClr val="424242"/>
              </a:gs>
              <a:gs pos="100000">
                <a:srgbClr val="010101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35"/>
          <p:cNvSpPr txBox="1"/>
          <p:nvPr/>
        </p:nvSpPr>
        <p:spPr>
          <a:xfrm>
            <a:off x="378100" y="2511225"/>
            <a:ext cx="8376300" cy="11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114300" rtl="0" algn="l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DELIMITER</a:t>
            </a:r>
            <a:r>
              <a:rPr b="0" i="0" lang="es-419" sz="1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//</a:t>
            </a:r>
            <a:endParaRPr b="0" i="0" sz="1800" u="none" cap="none" strike="noStrike">
              <a:solidFill>
                <a:srgbClr val="5B9BD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14300" rtl="0" algn="l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rgbClr val="5B9BD5"/>
                </a:solidFill>
                <a:latin typeface="Consolas"/>
                <a:ea typeface="Consolas"/>
                <a:cs typeface="Consolas"/>
                <a:sym typeface="Consolas"/>
              </a:rPr>
              <a:t>CREATE PROCEDURE</a:t>
            </a:r>
            <a:r>
              <a:rPr b="0" i="0" lang="es-419" sz="18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`nombre_del_sp`</a:t>
            </a:r>
            <a:endParaRPr b="0" i="0" sz="18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14300" rtl="0" algn="l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b="0" i="0" sz="1800" u="none" cap="none" strike="noStrik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3" name="Google Shape;243;p35"/>
          <p:cNvSpPr txBox="1"/>
          <p:nvPr/>
        </p:nvSpPr>
        <p:spPr>
          <a:xfrm>
            <a:off x="228600" y="76200"/>
            <a:ext cx="17604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1" lang="es-419" sz="2500" u="none" cap="none" strike="noStrike">
                <a:solidFill>
                  <a:srgbClr val="FFFFFF"/>
                </a:solidFill>
                <a:highlight>
                  <a:srgbClr val="3CEFAB"/>
                </a:highlight>
                <a:latin typeface="Anton"/>
                <a:ea typeface="Anton"/>
                <a:cs typeface="Anton"/>
                <a:sym typeface="Anton"/>
              </a:rPr>
              <a:t>PASO 1</a:t>
            </a:r>
            <a:r>
              <a:rPr b="0" i="1" lang="es-419" sz="2500" u="none" cap="none" strike="noStrike">
                <a:solidFill>
                  <a:srgbClr val="3CEFAB"/>
                </a:solidFill>
                <a:highlight>
                  <a:srgbClr val="3CEFAB"/>
                </a:highlight>
                <a:latin typeface="Anton"/>
                <a:ea typeface="Anton"/>
                <a:cs typeface="Anton"/>
                <a:sym typeface="Anton"/>
              </a:rPr>
              <a:t>.</a:t>
            </a:r>
            <a:endParaRPr b="0" i="1" sz="2500" u="none" cap="none" strike="noStrike">
              <a:solidFill>
                <a:srgbClr val="3CEFAB"/>
              </a:solidFill>
              <a:highlight>
                <a:srgbClr val="3CEFAB"/>
              </a:highlight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6"/>
          <p:cNvSpPr/>
          <p:nvPr/>
        </p:nvSpPr>
        <p:spPr>
          <a:xfrm>
            <a:off x="225" y="2407876"/>
            <a:ext cx="9144000" cy="2735700"/>
          </a:xfrm>
          <a:prstGeom prst="rect">
            <a:avLst/>
          </a:prstGeom>
          <a:gradFill>
            <a:gsLst>
              <a:gs pos="0">
                <a:srgbClr val="424242"/>
              </a:gs>
              <a:gs pos="100000">
                <a:srgbClr val="010101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36"/>
          <p:cNvSpPr txBox="1"/>
          <p:nvPr/>
        </p:nvSpPr>
        <p:spPr>
          <a:xfrm>
            <a:off x="1197000" y="1186700"/>
            <a:ext cx="6750000" cy="11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s-419" sz="21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Integra </a:t>
            </a:r>
            <a:r>
              <a:rPr b="1" i="0" lang="es-419" sz="21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BEGIN</a:t>
            </a:r>
            <a:r>
              <a:rPr b="0" i="0" lang="es-419" sz="21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y </a:t>
            </a:r>
            <a:r>
              <a:rPr b="1" i="0" lang="es-419" sz="21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END</a:t>
            </a:r>
            <a:r>
              <a:rPr b="0" i="0" lang="es-419" sz="21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para determinar dónde inicia y finaliza el código del procedimiento almacenado.</a:t>
            </a:r>
            <a:endParaRPr b="0" i="0" sz="21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50" name="Google Shape;250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36"/>
          <p:cNvSpPr txBox="1"/>
          <p:nvPr/>
        </p:nvSpPr>
        <p:spPr>
          <a:xfrm>
            <a:off x="1197425" y="368200"/>
            <a:ext cx="6750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0" i="1" lang="es-419" sz="43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 SINTAXIS BÁSICA</a:t>
            </a:r>
            <a:endParaRPr b="0" i="1" sz="43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52" name="Google Shape;252;p36"/>
          <p:cNvSpPr txBox="1"/>
          <p:nvPr/>
        </p:nvSpPr>
        <p:spPr>
          <a:xfrm>
            <a:off x="378100" y="2511225"/>
            <a:ext cx="8376300" cy="22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114300" rtl="0" algn="l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DELIMITER</a:t>
            </a:r>
            <a:r>
              <a:rPr b="0" i="0" lang="es-419" sz="1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//</a:t>
            </a:r>
            <a:endParaRPr b="0" i="0" sz="1800" u="none" cap="none" strike="noStrike">
              <a:solidFill>
                <a:srgbClr val="5B9BD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14300" rtl="0" algn="l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rgbClr val="5B9BD5"/>
                </a:solidFill>
                <a:latin typeface="Consolas"/>
                <a:ea typeface="Consolas"/>
                <a:cs typeface="Consolas"/>
                <a:sym typeface="Consolas"/>
              </a:rPr>
              <a:t>CREATE PROCEDURE</a:t>
            </a:r>
            <a:r>
              <a:rPr b="0" i="0" lang="es-419" sz="18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`nombre_del_sp`</a:t>
            </a:r>
            <a:endParaRPr b="0" i="0" sz="18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14300" rtl="0" algn="l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endParaRPr b="0" i="0" sz="1800" u="none" cap="none" strike="noStrik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marR="114300" rtl="0" algn="l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b="0" i="0" sz="18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14300" rtl="0" algn="l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END </a:t>
            </a:r>
            <a:r>
              <a:rPr b="0" i="0" lang="es-419" sz="1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//</a:t>
            </a:r>
            <a:endParaRPr b="0" i="0" sz="18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14300" rtl="0" algn="l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-419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DELIMITER</a:t>
            </a:r>
            <a:r>
              <a:rPr lang="es-419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;</a:t>
            </a:r>
            <a:endParaRPr sz="18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3" name="Google Shape;253;p36"/>
          <p:cNvSpPr txBox="1"/>
          <p:nvPr/>
        </p:nvSpPr>
        <p:spPr>
          <a:xfrm>
            <a:off x="228600" y="76200"/>
            <a:ext cx="17604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1" lang="es-419" sz="2500" u="none" cap="none" strike="noStrike">
                <a:solidFill>
                  <a:srgbClr val="FFFFFF"/>
                </a:solidFill>
                <a:highlight>
                  <a:srgbClr val="3CEFAB"/>
                </a:highlight>
                <a:latin typeface="Anton"/>
                <a:ea typeface="Anton"/>
                <a:cs typeface="Anton"/>
                <a:sym typeface="Anton"/>
              </a:rPr>
              <a:t>PASO 3</a:t>
            </a:r>
            <a:r>
              <a:rPr b="0" i="1" lang="es-419" sz="2500" u="none" cap="none" strike="noStrike">
                <a:solidFill>
                  <a:srgbClr val="3CEFAB"/>
                </a:solidFill>
                <a:highlight>
                  <a:srgbClr val="3CEFAB"/>
                </a:highlight>
                <a:latin typeface="Anton"/>
                <a:ea typeface="Anton"/>
                <a:cs typeface="Anton"/>
                <a:sym typeface="Anton"/>
              </a:rPr>
              <a:t>.</a:t>
            </a:r>
            <a:endParaRPr b="0" i="1" sz="2500" u="none" cap="none" strike="noStrike">
              <a:solidFill>
                <a:srgbClr val="3CEFAB"/>
              </a:solidFill>
              <a:highlight>
                <a:srgbClr val="3CEFAB"/>
              </a:highlight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7"/>
          <p:cNvSpPr/>
          <p:nvPr/>
        </p:nvSpPr>
        <p:spPr>
          <a:xfrm>
            <a:off x="225" y="2407876"/>
            <a:ext cx="9144000" cy="2735700"/>
          </a:xfrm>
          <a:prstGeom prst="rect">
            <a:avLst/>
          </a:prstGeom>
          <a:gradFill>
            <a:gsLst>
              <a:gs pos="0">
                <a:srgbClr val="424242"/>
              </a:gs>
              <a:gs pos="100000">
                <a:srgbClr val="010101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37"/>
          <p:cNvSpPr txBox="1"/>
          <p:nvPr/>
        </p:nvSpPr>
        <p:spPr>
          <a:xfrm>
            <a:off x="1197000" y="1186700"/>
            <a:ext cx="6750000" cy="11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s-419" sz="21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Y dentro de </a:t>
            </a:r>
            <a:r>
              <a:rPr b="1" i="0" lang="es-419" sz="21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BEGIN</a:t>
            </a:r>
            <a:r>
              <a:rPr b="0" i="0" lang="es-419" sz="21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y </a:t>
            </a:r>
            <a:r>
              <a:rPr b="1" i="0" lang="es-419" sz="21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END</a:t>
            </a:r>
            <a:r>
              <a:rPr b="0" i="0" lang="es-419" sz="21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el código que le dará vida a tu procedimiento almacenado.</a:t>
            </a:r>
            <a:endParaRPr b="0" i="0" sz="21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60" name="Google Shape;260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37"/>
          <p:cNvSpPr txBox="1"/>
          <p:nvPr/>
        </p:nvSpPr>
        <p:spPr>
          <a:xfrm>
            <a:off x="1197425" y="368200"/>
            <a:ext cx="6750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0" i="1" lang="es-419" sz="43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 SINTAXIS BÁSICA</a:t>
            </a:r>
            <a:endParaRPr b="0" i="1" sz="43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62" name="Google Shape;262;p37"/>
          <p:cNvSpPr txBox="1"/>
          <p:nvPr/>
        </p:nvSpPr>
        <p:spPr>
          <a:xfrm>
            <a:off x="378100" y="2511225"/>
            <a:ext cx="8376300" cy="26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114300" rtl="0" algn="l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6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DELIMITER</a:t>
            </a:r>
            <a:r>
              <a:rPr b="0" i="0" lang="es-419" sz="16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//</a:t>
            </a:r>
            <a:endParaRPr b="0" i="0" sz="1600" u="none" cap="none" strike="noStrike">
              <a:solidFill>
                <a:srgbClr val="5B9BD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14300" rtl="0" algn="l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600" u="none" cap="none" strike="noStrike">
                <a:solidFill>
                  <a:srgbClr val="5B9BD5"/>
                </a:solidFill>
                <a:latin typeface="Consolas"/>
                <a:ea typeface="Consolas"/>
                <a:cs typeface="Consolas"/>
                <a:sym typeface="Consolas"/>
              </a:rPr>
              <a:t>CREATE PROCEDURE</a:t>
            </a:r>
            <a:r>
              <a:rPr b="0" i="0" lang="es-419" sz="16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`nombre_del_sp`</a:t>
            </a:r>
            <a:endParaRPr b="0" i="0" sz="16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14300" rtl="0" algn="l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6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endParaRPr b="0" i="0" sz="1600" u="none" cap="none" strike="noStrik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marR="114300" rtl="0" algn="l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6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SELECT id, name FROM mi_tabla;</a:t>
            </a:r>
            <a:endParaRPr b="0" i="0" sz="16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marR="114300" rtl="0" algn="l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600" u="none" cap="none" strike="noStrike">
                <a:solidFill>
                  <a:srgbClr val="93C47D"/>
                </a:solidFill>
                <a:latin typeface="Consolas"/>
                <a:ea typeface="Consolas"/>
                <a:cs typeface="Consolas"/>
                <a:sym typeface="Consolas"/>
              </a:rPr>
              <a:t>/* Algún comentario específico */</a:t>
            </a:r>
            <a:endParaRPr b="0" i="0" sz="1600" u="none" cap="none" strike="noStrike">
              <a:solidFill>
                <a:srgbClr val="93C47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marR="114300" rtl="0" algn="l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6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b="0" i="0" sz="16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14300" rtl="0" algn="l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6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END </a:t>
            </a:r>
            <a:r>
              <a:rPr b="0" i="0" lang="es-419" sz="16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//</a:t>
            </a:r>
            <a:endParaRPr b="0" i="0" sz="16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14300" rtl="0" algn="l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-419" sz="1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DELIMITER</a:t>
            </a:r>
            <a:r>
              <a:rPr lang="es-419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;</a:t>
            </a:r>
            <a:endParaRPr sz="16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3" name="Google Shape;263;p37"/>
          <p:cNvSpPr txBox="1"/>
          <p:nvPr/>
        </p:nvSpPr>
        <p:spPr>
          <a:xfrm>
            <a:off x="228600" y="76200"/>
            <a:ext cx="17604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1" lang="es-419" sz="2500" u="none" cap="none" strike="noStrike">
                <a:solidFill>
                  <a:srgbClr val="FFFFFF"/>
                </a:solidFill>
                <a:highlight>
                  <a:srgbClr val="3CEFAB"/>
                </a:highlight>
                <a:latin typeface="Anton"/>
                <a:ea typeface="Anton"/>
                <a:cs typeface="Anton"/>
                <a:sym typeface="Anton"/>
              </a:rPr>
              <a:t>PASO 4</a:t>
            </a:r>
            <a:r>
              <a:rPr b="0" i="1" lang="es-419" sz="2500" u="none" cap="none" strike="noStrike">
                <a:solidFill>
                  <a:srgbClr val="3CEFAB"/>
                </a:solidFill>
                <a:highlight>
                  <a:srgbClr val="3CEFAB"/>
                </a:highlight>
                <a:latin typeface="Anton"/>
                <a:ea typeface="Anton"/>
                <a:cs typeface="Anton"/>
                <a:sym typeface="Anton"/>
              </a:rPr>
              <a:t>.</a:t>
            </a:r>
            <a:endParaRPr b="0" i="1" sz="2500" u="none" cap="none" strike="noStrike">
              <a:solidFill>
                <a:srgbClr val="3CEFAB"/>
              </a:solidFill>
              <a:highlight>
                <a:srgbClr val="3CEFAB"/>
              </a:highlight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0025" scaled="0"/>
        </a:gradFill>
      </p:bgPr>
    </p:bg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8"/>
          <p:cNvSpPr txBox="1"/>
          <p:nvPr/>
        </p:nvSpPr>
        <p:spPr>
          <a:xfrm>
            <a:off x="1060199" y="2077193"/>
            <a:ext cx="7023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PARÁMETROS DE ENTRADA</a:t>
            </a:r>
            <a:endParaRPr b="0" i="1" sz="3600" u="none" cap="none" strike="noStrike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69" name="Google Shape;269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9"/>
          <p:cNvSpPr txBox="1"/>
          <p:nvPr/>
        </p:nvSpPr>
        <p:spPr>
          <a:xfrm>
            <a:off x="852150" y="1799538"/>
            <a:ext cx="7439700" cy="21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419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Dentro de un S.P., podemos definir parámetros de entrada, los cuales recibirán valores cuando ejecutamos el S.P., de la misma forma que le enviamos parámetros a una Función SQL.</a:t>
            </a:r>
            <a:endParaRPr b="0" i="0" sz="20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419" sz="20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Para definirlos, debemos utilizar la palabra reservada </a:t>
            </a:r>
            <a:r>
              <a:rPr b="1" i="0" lang="es-419" sz="20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IN</a:t>
            </a:r>
            <a:r>
              <a:rPr b="0" i="0" lang="es-419" sz="20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 y especificar el tipo de dato que soportan.</a:t>
            </a:r>
            <a:endParaRPr b="0" i="0" sz="2000" u="none" cap="none" strike="noStrike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75" name="Google Shape;275;p39"/>
          <p:cNvSpPr txBox="1"/>
          <p:nvPr/>
        </p:nvSpPr>
        <p:spPr>
          <a:xfrm>
            <a:off x="0" y="368200"/>
            <a:ext cx="9144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1" lang="es-419" sz="4500" u="none" cap="none" strike="noStrik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PARÁMETROS DE ENTRADA</a:t>
            </a:r>
            <a:endParaRPr b="0" i="1" sz="4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76" name="Google Shape;276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37325" y="222625"/>
            <a:ext cx="903525" cy="90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0"/>
          <p:cNvSpPr/>
          <p:nvPr/>
        </p:nvSpPr>
        <p:spPr>
          <a:xfrm>
            <a:off x="225" y="2407876"/>
            <a:ext cx="9144000" cy="2735700"/>
          </a:xfrm>
          <a:prstGeom prst="rect">
            <a:avLst/>
          </a:prstGeom>
          <a:gradFill>
            <a:gsLst>
              <a:gs pos="0">
                <a:srgbClr val="424242"/>
              </a:gs>
              <a:gs pos="100000">
                <a:srgbClr val="010101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40"/>
          <p:cNvSpPr txBox="1"/>
          <p:nvPr/>
        </p:nvSpPr>
        <p:spPr>
          <a:xfrm>
            <a:off x="1197000" y="1262900"/>
            <a:ext cx="6750000" cy="11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s-419" sz="21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Definido el o los parámetros de entrada en el encabezado, podrás utilizarlos luego dentro del código.</a:t>
            </a:r>
            <a:endParaRPr b="0" i="0" sz="21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84" name="Google Shape;284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37325" y="222625"/>
            <a:ext cx="903525" cy="9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40"/>
          <p:cNvSpPr txBox="1"/>
          <p:nvPr/>
        </p:nvSpPr>
        <p:spPr>
          <a:xfrm>
            <a:off x="378100" y="2511225"/>
            <a:ext cx="8376300" cy="26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114300" rtl="0" algn="l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DELIMITER</a:t>
            </a:r>
            <a:r>
              <a:rPr b="0" i="0" lang="es-419" sz="1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//</a:t>
            </a:r>
            <a:endParaRPr b="0" i="0" sz="1800" u="none" cap="none" strike="noStrike">
              <a:solidFill>
                <a:srgbClr val="5B9BD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14300" rtl="0" algn="l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rgbClr val="5B9BD5"/>
                </a:solidFill>
                <a:latin typeface="Consolas"/>
                <a:ea typeface="Consolas"/>
                <a:cs typeface="Consolas"/>
                <a:sym typeface="Consolas"/>
              </a:rPr>
              <a:t>CREATE PROCEDURE</a:t>
            </a:r>
            <a:r>
              <a:rPr b="0" i="0" lang="es-419" sz="18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`nombre_del_sp` (</a:t>
            </a:r>
            <a:r>
              <a:rPr b="0" i="0" lang="es-419" sz="18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i="0" lang="es-419" sz="18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-419" sz="1800" u="none" cap="none" strike="noStrike">
                <a:solidFill>
                  <a:srgbClr val="EEFF41"/>
                </a:solidFill>
                <a:latin typeface="Consolas"/>
                <a:ea typeface="Consolas"/>
                <a:cs typeface="Consolas"/>
                <a:sym typeface="Consolas"/>
              </a:rPr>
              <a:t>parametro1</a:t>
            </a:r>
            <a:r>
              <a:rPr b="0" i="0" lang="es-419" sz="18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419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b="0" i="0" lang="es-419" sz="18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CHAR(40)</a:t>
            </a:r>
            <a:r>
              <a:rPr b="0" i="0" lang="es-419" sz="18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18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14300" rtl="0" algn="l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endParaRPr b="0" i="0" sz="1800" u="none" cap="none" strike="noStrik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marR="114300" rtl="0" algn="l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SELECT * FROM productos WHERE nombre</a:t>
            </a:r>
            <a:r>
              <a:rPr lang="es-419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s-419" sz="1800" u="none" cap="none" strike="noStrike">
                <a:solidFill>
                  <a:srgbClr val="EEFF41"/>
                </a:solidFill>
                <a:latin typeface="Consolas"/>
                <a:ea typeface="Consolas"/>
                <a:cs typeface="Consolas"/>
                <a:sym typeface="Consolas"/>
              </a:rPr>
              <a:t>parametro1</a:t>
            </a:r>
            <a:r>
              <a:rPr b="0" i="0" lang="es-419" sz="18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8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marR="114300" rtl="0" algn="l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b="0" i="0" sz="18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14300" rtl="0" algn="l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END </a:t>
            </a:r>
            <a:r>
              <a:rPr b="0" i="0" lang="es-419" sz="1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//</a:t>
            </a:r>
            <a:endParaRPr b="0" i="0" sz="18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14300" rtl="0" algn="l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-419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DELIMITER</a:t>
            </a:r>
            <a:r>
              <a:rPr lang="es-419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;</a:t>
            </a:r>
            <a:endParaRPr sz="18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7" name="Google Shape;287;p40"/>
          <p:cNvSpPr txBox="1"/>
          <p:nvPr/>
        </p:nvSpPr>
        <p:spPr>
          <a:xfrm>
            <a:off x="0" y="368200"/>
            <a:ext cx="9144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1" lang="es-419" sz="4500" u="none" cap="none" strike="noStrik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PARÁMETROS DE ENTRADA</a:t>
            </a:r>
            <a:endParaRPr b="0" i="1" sz="4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0025" scaled="0"/>
        </a:gradFill>
      </p:bgPr>
    </p:bg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1"/>
          <p:cNvSpPr txBox="1"/>
          <p:nvPr/>
        </p:nvSpPr>
        <p:spPr>
          <a:xfrm>
            <a:off x="1060199" y="2077193"/>
            <a:ext cx="7023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PARÁMETROS DE SALIDA</a:t>
            </a:r>
            <a:endParaRPr b="0" i="1" sz="3600" u="none" cap="none" strike="noStrike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93" name="Google Shape;293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2"/>
          <p:cNvSpPr txBox="1"/>
          <p:nvPr/>
        </p:nvSpPr>
        <p:spPr>
          <a:xfrm>
            <a:off x="852150" y="1886750"/>
            <a:ext cx="7439700" cy="21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419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En el S.P. puedes definir también parámetros de salida, los cuales funcionan como un cursos, recibiendo valores directamente del código del S.P.</a:t>
            </a:r>
            <a:endParaRPr b="0" i="0" sz="20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419" sz="20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Para definirlos, debemos utilizar la palabra reservada </a:t>
            </a:r>
            <a:r>
              <a:rPr b="1" i="0" lang="es-419" sz="20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OUT</a:t>
            </a:r>
            <a:r>
              <a:rPr b="0" i="0" lang="es-419" sz="20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 y especificando también el tipo de dato.</a:t>
            </a:r>
            <a:endParaRPr b="0" i="0" sz="2000" u="none" cap="none" strike="noStrike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99" name="Google Shape;299;p42"/>
          <p:cNvSpPr txBox="1"/>
          <p:nvPr/>
        </p:nvSpPr>
        <p:spPr>
          <a:xfrm>
            <a:off x="0" y="444400"/>
            <a:ext cx="9144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1" lang="es-419" sz="4500" u="none" cap="none" strike="noStrik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PARÁMETROS DE SALIDA</a:t>
            </a:r>
            <a:endParaRPr b="0" i="1" sz="4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00" name="Google Shape;300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37325" y="222625"/>
            <a:ext cx="903525" cy="90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/>
        </p:nvSpPr>
        <p:spPr>
          <a:xfrm>
            <a:off x="4055975" y="1134750"/>
            <a:ext cx="4698600" cy="287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Char char="●"/>
            </a:pP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DELIMITER</a:t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Char char="●"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Reconocer</a:t>
            </a: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e implementar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tored </a:t>
            </a: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rocedur</a:t>
            </a: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es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●"/>
            </a:pP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Condicionales</a:t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71" name="Google Shape;7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6"/>
          <p:cNvSpPr txBox="1"/>
          <p:nvPr/>
        </p:nvSpPr>
        <p:spPr>
          <a:xfrm>
            <a:off x="450050" y="2961700"/>
            <a:ext cx="36327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1" lang="es-419" sz="3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OBJETIVOS DE LA CLASE</a:t>
            </a:r>
            <a:endParaRPr b="0" i="1" sz="3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73" name="Google Shape;73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87888" y="1744350"/>
            <a:ext cx="1186525" cy="118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3"/>
          <p:cNvSpPr/>
          <p:nvPr/>
        </p:nvSpPr>
        <p:spPr>
          <a:xfrm>
            <a:off x="225" y="2407876"/>
            <a:ext cx="9144000" cy="2735700"/>
          </a:xfrm>
          <a:prstGeom prst="rect">
            <a:avLst/>
          </a:prstGeom>
          <a:gradFill>
            <a:gsLst>
              <a:gs pos="0">
                <a:srgbClr val="424242"/>
              </a:gs>
              <a:gs pos="100000">
                <a:srgbClr val="010101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43"/>
          <p:cNvSpPr txBox="1"/>
          <p:nvPr/>
        </p:nvSpPr>
        <p:spPr>
          <a:xfrm>
            <a:off x="1197000" y="1262900"/>
            <a:ext cx="6750000" cy="11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s-419" sz="21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Definido el o los parámetros de entrada en el encabezado, podrás utilizarlos luego dentro del código.</a:t>
            </a:r>
            <a:endParaRPr b="0" i="0" sz="21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08" name="Google Shape;308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37325" y="222625"/>
            <a:ext cx="903525" cy="9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43"/>
          <p:cNvSpPr txBox="1"/>
          <p:nvPr/>
        </p:nvSpPr>
        <p:spPr>
          <a:xfrm>
            <a:off x="378100" y="2511225"/>
            <a:ext cx="8376300" cy="26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114300" rtl="0" algn="l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6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DELIMITER</a:t>
            </a:r>
            <a:r>
              <a:rPr b="0" i="0" lang="es-419" sz="16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//</a:t>
            </a:r>
            <a:endParaRPr b="0" i="0" sz="1600" u="none" cap="none" strike="noStrike">
              <a:solidFill>
                <a:srgbClr val="5B9BD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14300" rtl="0" algn="l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600" u="none" cap="none" strike="noStrike">
                <a:solidFill>
                  <a:srgbClr val="5B9BD5"/>
                </a:solidFill>
                <a:latin typeface="Consolas"/>
                <a:ea typeface="Consolas"/>
                <a:cs typeface="Consolas"/>
                <a:sym typeface="Consolas"/>
              </a:rPr>
              <a:t>CREATE PROCEDURE</a:t>
            </a:r>
            <a:r>
              <a:rPr b="0" i="0" lang="es-419" sz="16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`nombre_del_sp` (</a:t>
            </a:r>
            <a:r>
              <a:rPr b="0" i="0" lang="es-419" sz="16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b="0" i="0" lang="es-419" sz="16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-419" sz="1600" u="none" cap="none" strike="noStrike">
                <a:solidFill>
                  <a:srgbClr val="EEFF41"/>
                </a:solidFill>
                <a:latin typeface="Consolas"/>
                <a:ea typeface="Consolas"/>
                <a:cs typeface="Consolas"/>
                <a:sym typeface="Consolas"/>
              </a:rPr>
              <a:t>total</a:t>
            </a:r>
            <a:r>
              <a:rPr b="0" i="0" lang="es-419" sz="16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-419" sz="16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INTEGER</a:t>
            </a:r>
            <a:r>
              <a:rPr b="0" i="0" lang="es-419" sz="16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16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14300" rtl="0" algn="l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6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endParaRPr b="0" i="0" sz="1600" u="none" cap="none" strike="noStrik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marR="114300" rtl="0" algn="l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6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SELECT COUNT(*) INTO </a:t>
            </a:r>
            <a:r>
              <a:rPr b="0" i="0" lang="es-419" sz="1600" u="none" cap="none" strike="noStrike">
                <a:solidFill>
                  <a:srgbClr val="EEFF41"/>
                </a:solidFill>
                <a:latin typeface="Consolas"/>
                <a:ea typeface="Consolas"/>
                <a:cs typeface="Consolas"/>
                <a:sym typeface="Consolas"/>
              </a:rPr>
              <a:t>total</a:t>
            </a:r>
            <a:r>
              <a:rPr b="0" i="0" lang="es-419" sz="16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FROM productos </a:t>
            </a:r>
            <a:br>
              <a:rPr b="0" i="0" lang="es-419" sz="16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s-419" sz="16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WHERE habilitado = TRUE;</a:t>
            </a:r>
            <a:endParaRPr b="0" i="0" sz="16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marR="114300" rtl="0" algn="l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6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b="0" i="0" sz="16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14300" rtl="0" algn="l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6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END </a:t>
            </a:r>
            <a:r>
              <a:rPr b="0" i="0" lang="es-419" sz="16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//</a:t>
            </a:r>
            <a:endParaRPr b="0" i="0" sz="16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14300" rtl="0" algn="l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-419" sz="1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DELIMITER</a:t>
            </a:r>
            <a:r>
              <a:rPr lang="es-419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;</a:t>
            </a:r>
            <a:endParaRPr sz="16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1" name="Google Shape;311;p43"/>
          <p:cNvSpPr txBox="1"/>
          <p:nvPr/>
        </p:nvSpPr>
        <p:spPr>
          <a:xfrm>
            <a:off x="0" y="368200"/>
            <a:ext cx="9144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1" lang="es-419" sz="4500" u="none" cap="none" strike="noStrik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PARÁMETROS DE SALIDA</a:t>
            </a:r>
            <a:endParaRPr b="0" i="1" sz="4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4"/>
          <p:cNvSpPr txBox="1"/>
          <p:nvPr/>
        </p:nvSpPr>
        <p:spPr>
          <a:xfrm>
            <a:off x="852188" y="1175400"/>
            <a:ext cx="7146000" cy="279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1" lang="es-419" sz="3000" u="none" cap="none" strike="noStrike">
                <a:solidFill>
                  <a:srgbClr val="EEFF41"/>
                </a:solidFill>
                <a:latin typeface="Anton"/>
                <a:ea typeface="Anton"/>
                <a:cs typeface="Anton"/>
                <a:sym typeface="Anton"/>
              </a:rPr>
              <a:t>EJEMPLO EN VIVO</a:t>
            </a:r>
            <a:endParaRPr b="0" i="1" sz="3000" u="none" cap="none" strike="noStrike">
              <a:solidFill>
                <a:srgbClr val="EEFF4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1" lang="es-419" sz="20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Veamos cómo implementar Stored Procedure simple. </a:t>
            </a:r>
            <a:endParaRPr b="0" i="1" sz="2000" u="none" cap="none" strike="noStrike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E8E7E3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17" name="Google Shape;317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78738" y="326800"/>
            <a:ext cx="1186525" cy="118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5"/>
          <p:cNvSpPr txBox="1"/>
          <p:nvPr/>
        </p:nvSpPr>
        <p:spPr>
          <a:xfrm>
            <a:off x="210700" y="1637400"/>
            <a:ext cx="3729300" cy="23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419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Desarrollaremos a continuación </a:t>
            </a:r>
            <a:r>
              <a:rPr b="0" i="0" lang="es-419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un </a:t>
            </a:r>
            <a:r>
              <a:rPr b="1" i="0" lang="es-419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Procedimiento Almacenado</a:t>
            </a:r>
            <a:r>
              <a:rPr b="0" i="0" lang="es-419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simple. </a:t>
            </a:r>
            <a:endParaRPr b="0" i="0" sz="20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419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El mismo listará los </a:t>
            </a:r>
            <a:r>
              <a:rPr lang="es-419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videojuegos que se encuentran en la tabla game.</a:t>
            </a:r>
            <a:endParaRPr b="0" i="0" sz="20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23" name="Google Shape;323;p45"/>
          <p:cNvSpPr txBox="1"/>
          <p:nvPr/>
        </p:nvSpPr>
        <p:spPr>
          <a:xfrm>
            <a:off x="0" y="444400"/>
            <a:ext cx="9144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1" lang="es-419" sz="4500" u="none" cap="none" strike="noStrik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S.P. S</a:t>
            </a:r>
            <a:r>
              <a:rPr i="1" lang="es-419" sz="45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IMPLE</a:t>
            </a:r>
            <a:endParaRPr b="0" i="1" sz="4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24" name="Google Shape;324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99225" y="104593"/>
            <a:ext cx="1634174" cy="63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92275" y="1585900"/>
            <a:ext cx="4899325" cy="20984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6"/>
          <p:cNvSpPr txBox="1"/>
          <p:nvPr/>
        </p:nvSpPr>
        <p:spPr>
          <a:xfrm>
            <a:off x="440675" y="1637400"/>
            <a:ext cx="4492500" cy="23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419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En el apartado </a:t>
            </a:r>
            <a:r>
              <a:rPr b="1" i="0" lang="es-419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Stored Procedures</a:t>
            </a:r>
            <a:r>
              <a:rPr b="0" i="0" lang="es-419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d</a:t>
            </a:r>
            <a:r>
              <a:rPr lang="es-419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el esquema gamers</a:t>
            </a:r>
            <a:r>
              <a:rPr b="0" i="0" lang="es-419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 hacemos clic con el botón secundario del mouse y seleccionamos del menú contextual, la opción </a:t>
            </a:r>
            <a:r>
              <a:rPr b="1" i="0" lang="es-419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Create Stored Procedure...</a:t>
            </a:r>
            <a:endParaRPr b="1" i="0" sz="20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32" name="Google Shape;332;p46"/>
          <p:cNvSpPr txBox="1"/>
          <p:nvPr/>
        </p:nvSpPr>
        <p:spPr>
          <a:xfrm>
            <a:off x="0" y="444400"/>
            <a:ext cx="9144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1" lang="es-419" sz="4500" u="none" cap="none" strike="noStrik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S.P. S</a:t>
            </a:r>
            <a:r>
              <a:rPr i="1" lang="es-419" sz="45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IMPLE</a:t>
            </a:r>
            <a:endParaRPr b="0" i="1" sz="4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33" name="Google Shape;333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99225" y="104593"/>
            <a:ext cx="1634174" cy="639850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46"/>
          <p:cNvSpPr txBox="1"/>
          <p:nvPr/>
        </p:nvSpPr>
        <p:spPr>
          <a:xfrm>
            <a:off x="228600" y="76200"/>
            <a:ext cx="17604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1" lang="es-419" sz="2500" u="none" cap="none" strike="noStrike">
                <a:solidFill>
                  <a:srgbClr val="FFFFFF"/>
                </a:solidFill>
                <a:highlight>
                  <a:srgbClr val="3CEFAB"/>
                </a:highlight>
                <a:latin typeface="Anton"/>
                <a:ea typeface="Anton"/>
                <a:cs typeface="Anton"/>
                <a:sym typeface="Anton"/>
              </a:rPr>
              <a:t>PASO 1</a:t>
            </a:r>
            <a:r>
              <a:rPr b="0" i="1" lang="es-419" sz="2500" u="none" cap="none" strike="noStrike">
                <a:solidFill>
                  <a:srgbClr val="3CEFAB"/>
                </a:solidFill>
                <a:highlight>
                  <a:srgbClr val="3CEFAB"/>
                </a:highlight>
                <a:latin typeface="Anton"/>
                <a:ea typeface="Anton"/>
                <a:cs typeface="Anton"/>
                <a:sym typeface="Anton"/>
              </a:rPr>
              <a:t>.</a:t>
            </a:r>
            <a:endParaRPr b="0" i="1" sz="2500" u="none" cap="none" strike="noStrike">
              <a:solidFill>
                <a:srgbClr val="3CEFAB"/>
              </a:solidFill>
              <a:highlight>
                <a:srgbClr val="3CEFAB"/>
              </a:highlight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36" name="Google Shape;336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10775" y="1166461"/>
            <a:ext cx="2585826" cy="34244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7"/>
          <p:cNvSpPr txBox="1"/>
          <p:nvPr/>
        </p:nvSpPr>
        <p:spPr>
          <a:xfrm>
            <a:off x="161150" y="1261373"/>
            <a:ext cx="8872200" cy="12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Se creará una pestaña nueva en </a:t>
            </a:r>
            <a:r>
              <a:rPr b="1" i="0" lang="es-419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Mysql Workbench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con la estructura básica del </a:t>
            </a:r>
            <a:r>
              <a:rPr b="1" i="0" lang="es-419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Stored Procedure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b="0" i="0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Reemplazamos el nombre por defecto, por el de </a:t>
            </a:r>
            <a:r>
              <a:rPr b="1" i="0" lang="es-419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sp_</a:t>
            </a:r>
            <a:r>
              <a:rPr b="1" lang="es-419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b="1" i="0" lang="es-419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_</a:t>
            </a:r>
            <a:r>
              <a:rPr b="1" lang="es-419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games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b="0" i="0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42" name="Google Shape;342;p47"/>
          <p:cNvSpPr txBox="1"/>
          <p:nvPr/>
        </p:nvSpPr>
        <p:spPr>
          <a:xfrm>
            <a:off x="0" y="444400"/>
            <a:ext cx="9144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1" lang="es-419" sz="4500" u="none" cap="none" strike="noStrik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S.P. S</a:t>
            </a:r>
            <a:r>
              <a:rPr i="1" lang="es-419" sz="45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IMPLE</a:t>
            </a:r>
            <a:endParaRPr b="0" i="1" sz="4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43" name="Google Shape;343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99225" y="104593"/>
            <a:ext cx="1634174" cy="639850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47"/>
          <p:cNvSpPr txBox="1"/>
          <p:nvPr/>
        </p:nvSpPr>
        <p:spPr>
          <a:xfrm>
            <a:off x="228600" y="76200"/>
            <a:ext cx="17604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1" lang="es-419" sz="2500" u="none" cap="none" strike="noStrike">
                <a:solidFill>
                  <a:srgbClr val="FFFFFF"/>
                </a:solidFill>
                <a:highlight>
                  <a:srgbClr val="3CEFAB"/>
                </a:highlight>
                <a:latin typeface="Anton"/>
                <a:ea typeface="Anton"/>
                <a:cs typeface="Anton"/>
                <a:sym typeface="Anton"/>
              </a:rPr>
              <a:t>PASO 2</a:t>
            </a:r>
            <a:r>
              <a:rPr b="0" i="1" lang="es-419" sz="2500" u="none" cap="none" strike="noStrike">
                <a:solidFill>
                  <a:srgbClr val="3CEFAB"/>
                </a:solidFill>
                <a:highlight>
                  <a:srgbClr val="3CEFAB"/>
                </a:highlight>
                <a:latin typeface="Anton"/>
                <a:ea typeface="Anton"/>
                <a:cs typeface="Anton"/>
                <a:sym typeface="Anton"/>
              </a:rPr>
              <a:t>.</a:t>
            </a:r>
            <a:endParaRPr b="0" i="1" sz="2500" u="none" cap="none" strike="noStrike">
              <a:solidFill>
                <a:srgbClr val="3CEFAB"/>
              </a:solidFill>
              <a:highlight>
                <a:srgbClr val="3CEFAB"/>
              </a:highlight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46" name="Google Shape;346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04351" y="2369076"/>
            <a:ext cx="5294874" cy="277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8"/>
          <p:cNvSpPr txBox="1"/>
          <p:nvPr/>
        </p:nvSpPr>
        <p:spPr>
          <a:xfrm>
            <a:off x="228600" y="1249975"/>
            <a:ext cx="8715600" cy="13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419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Agregamos dentro del apartado </a:t>
            </a:r>
            <a:r>
              <a:rPr b="1" i="0" lang="es-419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BEGIN</a:t>
            </a:r>
            <a:r>
              <a:rPr b="0" i="0" lang="es-419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...</a:t>
            </a:r>
            <a:r>
              <a:rPr b="1" i="0" lang="es-419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END</a:t>
            </a:r>
            <a:r>
              <a:rPr b="0" i="0" lang="es-419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 la sentencia SQL SELECT que deseamos ejecutar.</a:t>
            </a:r>
            <a:endParaRPr b="0" i="0" sz="20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52" name="Google Shape;352;p48"/>
          <p:cNvSpPr txBox="1"/>
          <p:nvPr/>
        </p:nvSpPr>
        <p:spPr>
          <a:xfrm>
            <a:off x="0" y="444400"/>
            <a:ext cx="9144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1" lang="es-419" sz="4500" u="none" cap="none" strike="noStrik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S.P. </a:t>
            </a:r>
            <a:r>
              <a:rPr i="1" lang="es-419" sz="45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SIMPLE</a:t>
            </a:r>
            <a:endParaRPr b="0" i="1" sz="4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53" name="Google Shape;353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99225" y="104593"/>
            <a:ext cx="1634174" cy="639850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48"/>
          <p:cNvSpPr txBox="1"/>
          <p:nvPr/>
        </p:nvSpPr>
        <p:spPr>
          <a:xfrm>
            <a:off x="228600" y="76200"/>
            <a:ext cx="17604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1" lang="es-419" sz="2500" u="none" cap="none" strike="noStrike">
                <a:solidFill>
                  <a:srgbClr val="FFFFFF"/>
                </a:solidFill>
                <a:highlight>
                  <a:srgbClr val="3CEFAB"/>
                </a:highlight>
                <a:latin typeface="Anton"/>
                <a:ea typeface="Anton"/>
                <a:cs typeface="Anton"/>
                <a:sym typeface="Anton"/>
              </a:rPr>
              <a:t>PASO 3</a:t>
            </a:r>
            <a:r>
              <a:rPr b="0" i="1" lang="es-419" sz="2500" u="none" cap="none" strike="noStrike">
                <a:solidFill>
                  <a:srgbClr val="3CEFAB"/>
                </a:solidFill>
                <a:highlight>
                  <a:srgbClr val="3CEFAB"/>
                </a:highlight>
                <a:latin typeface="Anton"/>
                <a:ea typeface="Anton"/>
                <a:cs typeface="Anton"/>
                <a:sym typeface="Anton"/>
              </a:rPr>
              <a:t>.</a:t>
            </a:r>
            <a:endParaRPr b="0" i="1" sz="2500" u="none" cap="none" strike="noStrike">
              <a:solidFill>
                <a:srgbClr val="3CEFAB"/>
              </a:solidFill>
              <a:highlight>
                <a:srgbClr val="3CEFAB"/>
              </a:highlight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56" name="Google Shape;356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08288" y="2175575"/>
            <a:ext cx="5527424" cy="2887350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48"/>
          <p:cNvSpPr/>
          <p:nvPr/>
        </p:nvSpPr>
        <p:spPr>
          <a:xfrm>
            <a:off x="6217850" y="4821200"/>
            <a:ext cx="617700" cy="268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9"/>
          <p:cNvSpPr txBox="1"/>
          <p:nvPr/>
        </p:nvSpPr>
        <p:spPr>
          <a:xfrm>
            <a:off x="120875" y="1232057"/>
            <a:ext cx="8809800" cy="1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Pulsamos el botón </a:t>
            </a:r>
            <a:r>
              <a:rPr b="1" i="0" lang="es-419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Apply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 ubicado en el extremo inferior derecho del panel donde estamos trabajando.</a:t>
            </a:r>
            <a:r>
              <a:rPr lang="es-419" sz="18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En la ventana emergente, verificamos que todo el código sea correcto, y volvemos a pulsar el botón </a:t>
            </a:r>
            <a:r>
              <a:rPr b="1" i="0" lang="es-419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Apply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b="0" i="0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63" name="Google Shape;363;p49"/>
          <p:cNvSpPr txBox="1"/>
          <p:nvPr/>
        </p:nvSpPr>
        <p:spPr>
          <a:xfrm>
            <a:off x="0" y="444400"/>
            <a:ext cx="9144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1" lang="es-419" sz="4500" u="none" cap="none" strike="noStrik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S.P. </a:t>
            </a:r>
            <a:r>
              <a:rPr i="1" lang="es-419" sz="45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SIMPLE</a:t>
            </a:r>
            <a:endParaRPr b="0" i="1" sz="4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64" name="Google Shape;364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p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99225" y="104593"/>
            <a:ext cx="1634174" cy="639850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p49"/>
          <p:cNvSpPr txBox="1"/>
          <p:nvPr/>
        </p:nvSpPr>
        <p:spPr>
          <a:xfrm>
            <a:off x="228600" y="76200"/>
            <a:ext cx="17604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1" lang="es-419" sz="2500" u="none" cap="none" strike="noStrike">
                <a:solidFill>
                  <a:srgbClr val="FFFFFF"/>
                </a:solidFill>
                <a:highlight>
                  <a:srgbClr val="3CEFAB"/>
                </a:highlight>
                <a:latin typeface="Anton"/>
                <a:ea typeface="Anton"/>
                <a:cs typeface="Anton"/>
                <a:sym typeface="Anton"/>
              </a:rPr>
              <a:t>PASO 4</a:t>
            </a:r>
            <a:r>
              <a:rPr b="0" i="1" lang="es-419" sz="2500" u="none" cap="none" strike="noStrike">
                <a:solidFill>
                  <a:srgbClr val="3CEFAB"/>
                </a:solidFill>
                <a:highlight>
                  <a:srgbClr val="3CEFAB"/>
                </a:highlight>
                <a:latin typeface="Anton"/>
                <a:ea typeface="Anton"/>
                <a:cs typeface="Anton"/>
                <a:sym typeface="Anton"/>
              </a:rPr>
              <a:t>.</a:t>
            </a:r>
            <a:endParaRPr b="0" i="1" sz="2500" u="none" cap="none" strike="noStrike">
              <a:solidFill>
                <a:srgbClr val="3CEFAB"/>
              </a:solidFill>
              <a:highlight>
                <a:srgbClr val="3CEFAB"/>
              </a:highlight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67" name="Google Shape;367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0875" y="2457743"/>
            <a:ext cx="3392633" cy="2547750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49"/>
          <p:cNvSpPr/>
          <p:nvPr/>
        </p:nvSpPr>
        <p:spPr>
          <a:xfrm>
            <a:off x="2726175" y="4780993"/>
            <a:ext cx="416400" cy="268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9" name="Google Shape;369;p4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82224" y="2496324"/>
            <a:ext cx="3392626" cy="2553170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49"/>
          <p:cNvSpPr/>
          <p:nvPr/>
        </p:nvSpPr>
        <p:spPr>
          <a:xfrm>
            <a:off x="6732834" y="4780993"/>
            <a:ext cx="416400" cy="268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50"/>
          <p:cNvSpPr txBox="1"/>
          <p:nvPr/>
        </p:nvSpPr>
        <p:spPr>
          <a:xfrm>
            <a:off x="120875" y="1232054"/>
            <a:ext cx="88098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Dentro del sección de Stored procedures encontraremos nuestro S.P. creado:</a:t>
            </a:r>
            <a:endParaRPr b="0" i="0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76" name="Google Shape;376;p50"/>
          <p:cNvSpPr txBox="1"/>
          <p:nvPr/>
        </p:nvSpPr>
        <p:spPr>
          <a:xfrm>
            <a:off x="0" y="444400"/>
            <a:ext cx="9144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1" lang="es-419" sz="4500" u="none" cap="none" strike="noStrik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S.P. </a:t>
            </a:r>
            <a:r>
              <a:rPr i="1" lang="es-419" sz="45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SIMPLE</a:t>
            </a:r>
            <a:endParaRPr b="0" i="1" sz="4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77" name="Google Shape;377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p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99225" y="104593"/>
            <a:ext cx="1634174" cy="639850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Google Shape;379;p50"/>
          <p:cNvSpPr txBox="1"/>
          <p:nvPr/>
        </p:nvSpPr>
        <p:spPr>
          <a:xfrm>
            <a:off x="228600" y="76200"/>
            <a:ext cx="17604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1" lang="es-419" sz="2500" u="none" cap="none" strike="noStrike">
                <a:solidFill>
                  <a:srgbClr val="FFFFFF"/>
                </a:solidFill>
                <a:highlight>
                  <a:srgbClr val="3CEFAB"/>
                </a:highlight>
                <a:latin typeface="Anton"/>
                <a:ea typeface="Anton"/>
                <a:cs typeface="Anton"/>
                <a:sym typeface="Anton"/>
              </a:rPr>
              <a:t>PASO 4</a:t>
            </a:r>
            <a:r>
              <a:rPr b="0" i="1" lang="es-419" sz="2500" u="none" cap="none" strike="noStrike">
                <a:solidFill>
                  <a:srgbClr val="3CEFAB"/>
                </a:solidFill>
                <a:highlight>
                  <a:srgbClr val="3CEFAB"/>
                </a:highlight>
                <a:latin typeface="Anton"/>
                <a:ea typeface="Anton"/>
                <a:cs typeface="Anton"/>
                <a:sym typeface="Anton"/>
              </a:rPr>
              <a:t>.</a:t>
            </a:r>
            <a:endParaRPr b="0" i="1" sz="2500" u="none" cap="none" strike="noStrike">
              <a:solidFill>
                <a:srgbClr val="3CEFAB"/>
              </a:solidFill>
              <a:highlight>
                <a:srgbClr val="3CEFAB"/>
              </a:highlight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80" name="Google Shape;380;p50"/>
          <p:cNvSpPr/>
          <p:nvPr/>
        </p:nvSpPr>
        <p:spPr>
          <a:xfrm>
            <a:off x="3505100" y="4176675"/>
            <a:ext cx="1186500" cy="268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81" name="Google Shape;381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94975" y="1739600"/>
            <a:ext cx="2399125" cy="3250700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p50"/>
          <p:cNvSpPr/>
          <p:nvPr/>
        </p:nvSpPr>
        <p:spPr>
          <a:xfrm>
            <a:off x="3505075" y="4002105"/>
            <a:ext cx="1302600" cy="330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51"/>
          <p:cNvSpPr txBox="1"/>
          <p:nvPr/>
        </p:nvSpPr>
        <p:spPr>
          <a:xfrm>
            <a:off x="415200" y="1205198"/>
            <a:ext cx="8313600" cy="13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Finalmente nos queda invocar al </a:t>
            </a:r>
            <a:r>
              <a:rPr b="1" i="0" lang="es-419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Stored Procedure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desde una ventana de Script, escribiendo la sentencia </a:t>
            </a:r>
            <a:r>
              <a:rPr b="1" i="0" lang="es-419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call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 seguida del nombre del S.P.</a:t>
            </a:r>
            <a:endParaRPr b="0" i="0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88" name="Google Shape;388;p51"/>
          <p:cNvSpPr txBox="1"/>
          <p:nvPr/>
        </p:nvSpPr>
        <p:spPr>
          <a:xfrm>
            <a:off x="0" y="444400"/>
            <a:ext cx="9144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1" lang="es-419" sz="4500" u="none" cap="none" strike="noStrik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S.P. </a:t>
            </a:r>
            <a:r>
              <a:rPr i="1" lang="es-419" sz="45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SIMPLE</a:t>
            </a:r>
            <a:endParaRPr b="0" i="1" sz="4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89" name="Google Shape;389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" name="Google Shape;390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99225" y="104593"/>
            <a:ext cx="1634174" cy="639850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51"/>
          <p:cNvSpPr txBox="1"/>
          <p:nvPr/>
        </p:nvSpPr>
        <p:spPr>
          <a:xfrm>
            <a:off x="228600" y="76200"/>
            <a:ext cx="17604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1" lang="es-419" sz="2500" u="none" cap="none" strike="noStrike">
                <a:solidFill>
                  <a:srgbClr val="FFFFFF"/>
                </a:solidFill>
                <a:highlight>
                  <a:srgbClr val="3CEFAB"/>
                </a:highlight>
                <a:latin typeface="Anton"/>
                <a:ea typeface="Anton"/>
                <a:cs typeface="Anton"/>
                <a:sym typeface="Anton"/>
              </a:rPr>
              <a:t>PASO 5</a:t>
            </a:r>
            <a:r>
              <a:rPr b="0" i="1" lang="es-419" sz="2500" u="none" cap="none" strike="noStrike">
                <a:solidFill>
                  <a:srgbClr val="3CEFAB"/>
                </a:solidFill>
                <a:highlight>
                  <a:srgbClr val="3CEFAB"/>
                </a:highlight>
                <a:latin typeface="Anton"/>
                <a:ea typeface="Anton"/>
                <a:cs typeface="Anton"/>
                <a:sym typeface="Anton"/>
              </a:rPr>
              <a:t>.</a:t>
            </a:r>
            <a:endParaRPr b="0" i="1" sz="2500" u="none" cap="none" strike="noStrike">
              <a:solidFill>
                <a:srgbClr val="3CEFAB"/>
              </a:solidFill>
              <a:highlight>
                <a:srgbClr val="3CEFAB"/>
              </a:highlight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92" name="Google Shape;392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17425" y="2321800"/>
            <a:ext cx="3809325" cy="266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52"/>
          <p:cNvSpPr txBox="1"/>
          <p:nvPr/>
        </p:nvSpPr>
        <p:spPr>
          <a:xfrm>
            <a:off x="1398000" y="1830275"/>
            <a:ext cx="6348000" cy="138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¡VAMOS A PRACTICAR UN POCO!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s-419" sz="22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CODE PARTE 2</a:t>
            </a:r>
            <a:endParaRPr i="1" sz="2200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98" name="Google Shape;398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ctrTitle"/>
          </p:nvPr>
        </p:nvSpPr>
        <p:spPr>
          <a:xfrm>
            <a:off x="176575" y="199288"/>
            <a:ext cx="7552800" cy="4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</a:pPr>
            <a:r>
              <a:rPr i="1" lang="es-419" sz="2000">
                <a:latin typeface="Anton"/>
                <a:ea typeface="Anton"/>
                <a:cs typeface="Anton"/>
                <a:sym typeface="Anton"/>
              </a:rPr>
              <a:t>MAPA DE CONCEPTOS CLASE 16</a:t>
            </a:r>
            <a:endParaRPr i="1" sz="20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79" name="Google Shape;7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23862" y="90575"/>
            <a:ext cx="1634174" cy="6398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1" name="Google Shape;81;p17"/>
          <p:cNvGrpSpPr/>
          <p:nvPr/>
        </p:nvGrpSpPr>
        <p:grpSpPr>
          <a:xfrm>
            <a:off x="476259" y="796661"/>
            <a:ext cx="5905479" cy="3550181"/>
            <a:chOff x="322309" y="916811"/>
            <a:chExt cx="5905479" cy="3550181"/>
          </a:xfrm>
        </p:grpSpPr>
        <p:sp>
          <p:nvSpPr>
            <p:cNvPr id="82" name="Google Shape;82;p17"/>
            <p:cNvSpPr/>
            <p:nvPr/>
          </p:nvSpPr>
          <p:spPr>
            <a:xfrm>
              <a:off x="322309" y="2419203"/>
              <a:ext cx="1452900" cy="602400"/>
            </a:xfrm>
            <a:prstGeom prst="rect">
              <a:avLst/>
            </a:prstGeom>
            <a:solidFill>
              <a:srgbClr val="434343"/>
            </a:solidFill>
            <a:ln cap="flat" cmpd="sng" w="952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s-419" sz="1100" u="none" cap="none" strike="noStrik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STORED PROCEDURES</a:t>
              </a:r>
              <a:endParaRPr b="0" i="0" sz="11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83" name="Google Shape;83;p17"/>
            <p:cNvSpPr/>
            <p:nvPr/>
          </p:nvSpPr>
          <p:spPr>
            <a:xfrm>
              <a:off x="4569988" y="2390702"/>
              <a:ext cx="1657800" cy="602400"/>
            </a:xfrm>
            <a:prstGeom prst="rect">
              <a:avLst/>
            </a:prstGeom>
            <a:solidFill>
              <a:srgbClr val="3CEF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s-419" sz="1100" u="none" cap="none" strike="noStrike">
                  <a:solidFill>
                    <a:srgbClr val="222222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SINTAXIS</a:t>
              </a:r>
              <a:endParaRPr b="0" i="0" sz="1100" u="none" cap="none" strike="noStrike">
                <a:solidFill>
                  <a:srgbClr val="22222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84" name="Google Shape;84;p17"/>
            <p:cNvSpPr/>
            <p:nvPr/>
          </p:nvSpPr>
          <p:spPr>
            <a:xfrm>
              <a:off x="4569988" y="3127642"/>
              <a:ext cx="1657800" cy="602400"/>
            </a:xfrm>
            <a:prstGeom prst="rect">
              <a:avLst/>
            </a:prstGeom>
            <a:solidFill>
              <a:srgbClr val="3CEF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s-419" sz="1100" u="none" cap="none" strike="noStrike">
                  <a:solidFill>
                    <a:srgbClr val="222222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EXEC Y EXECUTE</a:t>
              </a:r>
              <a:endParaRPr b="0" i="0" sz="1100" u="none" cap="none" strike="noStrike">
                <a:solidFill>
                  <a:srgbClr val="22222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85" name="Google Shape;85;p17"/>
            <p:cNvSpPr/>
            <p:nvPr/>
          </p:nvSpPr>
          <p:spPr>
            <a:xfrm>
              <a:off x="4569988" y="916811"/>
              <a:ext cx="1657800" cy="602400"/>
            </a:xfrm>
            <a:prstGeom prst="rect">
              <a:avLst/>
            </a:prstGeom>
            <a:solidFill>
              <a:srgbClr val="3CEF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s-419" sz="1100" u="none" cap="none" strike="noStrike">
                  <a:solidFill>
                    <a:srgbClr val="222222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CONCEPTOS GENERALES</a:t>
              </a:r>
              <a:endParaRPr b="0" i="0" sz="1100" u="none" cap="none" strike="noStrike">
                <a:solidFill>
                  <a:srgbClr val="22222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86" name="Google Shape;86;p17"/>
            <p:cNvSpPr/>
            <p:nvPr/>
          </p:nvSpPr>
          <p:spPr>
            <a:xfrm>
              <a:off x="4569988" y="1653748"/>
              <a:ext cx="1657800" cy="602400"/>
            </a:xfrm>
            <a:prstGeom prst="rect">
              <a:avLst/>
            </a:prstGeom>
            <a:solidFill>
              <a:srgbClr val="3CEF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s-419" sz="1100" u="none" cap="none" strike="noStrike">
                  <a:solidFill>
                    <a:srgbClr val="222222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BENEFICIOS</a:t>
              </a:r>
              <a:endParaRPr b="0" i="0" sz="1100" u="none" cap="none" strike="noStrike">
                <a:solidFill>
                  <a:srgbClr val="22222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87" name="Google Shape;87;p17"/>
            <p:cNvSpPr/>
            <p:nvPr/>
          </p:nvSpPr>
          <p:spPr>
            <a:xfrm>
              <a:off x="4569988" y="3864592"/>
              <a:ext cx="1657800" cy="602400"/>
            </a:xfrm>
            <a:prstGeom prst="rect">
              <a:avLst/>
            </a:prstGeom>
            <a:solidFill>
              <a:srgbClr val="3CEF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s-419" sz="1100" u="none" cap="none" strike="noStrike">
                  <a:solidFill>
                    <a:srgbClr val="222222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IMPLEMENTACIÓN</a:t>
              </a:r>
              <a:endParaRPr b="0" i="0" sz="1100" u="none" cap="none" strike="noStrike">
                <a:solidFill>
                  <a:srgbClr val="22222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cxnSp>
          <p:nvCxnSpPr>
            <p:cNvPr id="88" name="Google Shape;88;p17"/>
            <p:cNvCxnSpPr>
              <a:stCxn id="82" idx="3"/>
              <a:endCxn id="85" idx="1"/>
            </p:cNvCxnSpPr>
            <p:nvPr/>
          </p:nvCxnSpPr>
          <p:spPr>
            <a:xfrm flipH="1" rot="10800000">
              <a:off x="1775209" y="1218003"/>
              <a:ext cx="2794800" cy="1502400"/>
            </a:xfrm>
            <a:prstGeom prst="bentConnector3">
              <a:avLst>
                <a:gd fmla="val 50000" name="adj1"/>
              </a:avLst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med" w="med" type="oval"/>
              <a:tailEnd len="med" w="med" type="oval"/>
            </a:ln>
          </p:spPr>
        </p:cxnSp>
        <p:cxnSp>
          <p:nvCxnSpPr>
            <p:cNvPr id="89" name="Google Shape;89;p17"/>
            <p:cNvCxnSpPr>
              <a:stCxn id="82" idx="3"/>
              <a:endCxn id="87" idx="1"/>
            </p:cNvCxnSpPr>
            <p:nvPr/>
          </p:nvCxnSpPr>
          <p:spPr>
            <a:xfrm>
              <a:off x="1775209" y="2720403"/>
              <a:ext cx="2794800" cy="1445400"/>
            </a:xfrm>
            <a:prstGeom prst="bentConnector3">
              <a:avLst>
                <a:gd fmla="val 50000" name="adj1"/>
              </a:avLst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med" w="med" type="oval"/>
              <a:tailEnd len="med" w="med" type="oval"/>
            </a:ln>
          </p:spPr>
        </p:cxnSp>
        <p:cxnSp>
          <p:nvCxnSpPr>
            <p:cNvPr id="90" name="Google Shape;90;p17"/>
            <p:cNvCxnSpPr>
              <a:stCxn id="82" idx="3"/>
              <a:endCxn id="86" idx="1"/>
            </p:cNvCxnSpPr>
            <p:nvPr/>
          </p:nvCxnSpPr>
          <p:spPr>
            <a:xfrm flipH="1" rot="10800000">
              <a:off x="1775209" y="1954803"/>
              <a:ext cx="2794800" cy="765600"/>
            </a:xfrm>
            <a:prstGeom prst="bentConnector3">
              <a:avLst>
                <a:gd fmla="val 50000" name="adj1"/>
              </a:avLst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med" w="med" type="oval"/>
              <a:tailEnd len="med" w="med" type="oval"/>
            </a:ln>
          </p:spPr>
        </p:cxnSp>
        <p:cxnSp>
          <p:nvCxnSpPr>
            <p:cNvPr id="91" name="Google Shape;91;p17"/>
            <p:cNvCxnSpPr>
              <a:stCxn id="82" idx="3"/>
              <a:endCxn id="84" idx="1"/>
            </p:cNvCxnSpPr>
            <p:nvPr/>
          </p:nvCxnSpPr>
          <p:spPr>
            <a:xfrm>
              <a:off x="1775209" y="2720403"/>
              <a:ext cx="2794800" cy="708300"/>
            </a:xfrm>
            <a:prstGeom prst="bentConnector3">
              <a:avLst>
                <a:gd fmla="val 50000" name="adj1"/>
              </a:avLst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med" w="med" type="oval"/>
              <a:tailEnd len="med" w="med" type="oval"/>
            </a:ln>
          </p:spPr>
        </p:cxnSp>
        <p:cxnSp>
          <p:nvCxnSpPr>
            <p:cNvPr id="92" name="Google Shape;92;p17"/>
            <p:cNvCxnSpPr>
              <a:stCxn id="82" idx="3"/>
              <a:endCxn id="83" idx="1"/>
            </p:cNvCxnSpPr>
            <p:nvPr/>
          </p:nvCxnSpPr>
          <p:spPr>
            <a:xfrm flipH="1" rot="10800000">
              <a:off x="1775209" y="2691903"/>
              <a:ext cx="2794800" cy="28500"/>
            </a:xfrm>
            <a:prstGeom prst="bentConnector3">
              <a:avLst>
                <a:gd fmla="val 50000" name="adj1"/>
              </a:avLst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med" w="med" type="oval"/>
              <a:tailEnd len="med" w="med" type="oval"/>
            </a:ln>
          </p:spPr>
        </p:cxnSp>
      </p:grpSp>
      <p:sp>
        <p:nvSpPr>
          <p:cNvPr id="93" name="Google Shape;93;p17"/>
          <p:cNvSpPr/>
          <p:nvPr/>
        </p:nvSpPr>
        <p:spPr>
          <a:xfrm>
            <a:off x="476259" y="796653"/>
            <a:ext cx="1452900" cy="6024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1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DELIMITER</a:t>
            </a:r>
            <a:endParaRPr b="0" i="0" sz="11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94" name="Google Shape;94;p17"/>
          <p:cNvSpPr/>
          <p:nvPr/>
        </p:nvSpPr>
        <p:spPr>
          <a:xfrm>
            <a:off x="476259" y="3744453"/>
            <a:ext cx="1452900" cy="6024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1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CONDICIONALES</a:t>
            </a:r>
            <a:endParaRPr b="0" i="0" sz="11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53"/>
          <p:cNvSpPr txBox="1"/>
          <p:nvPr/>
        </p:nvSpPr>
        <p:spPr>
          <a:xfrm>
            <a:off x="2657700" y="2394100"/>
            <a:ext cx="3828600" cy="11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s-419" sz="6000" u="none" cap="none" strike="noStrike">
                <a:solidFill>
                  <a:srgbClr val="E8E7E3"/>
                </a:solidFill>
                <a:latin typeface="Arial"/>
                <a:ea typeface="Arial"/>
                <a:cs typeface="Arial"/>
                <a:sym typeface="Arial"/>
              </a:rPr>
              <a:t>☕ </a:t>
            </a:r>
            <a:endParaRPr b="0" i="0" sz="6000" u="none" cap="none" strike="noStrike">
              <a:solidFill>
                <a:srgbClr val="E8E7E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1" lang="es-419" sz="6000" u="none" cap="none" strike="noStrik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BREAK</a:t>
            </a:r>
            <a:endParaRPr b="0" i="1" sz="60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s-419" sz="2100" u="none" cap="none" strike="noStrike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¡5/10 MINUTOS Y VOLVEMOS!</a:t>
            </a:r>
            <a:endParaRPr b="0" i="0" sz="2100" u="none" cap="none" strike="noStrike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1" sz="40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54"/>
          <p:cNvSpPr txBox="1"/>
          <p:nvPr/>
        </p:nvSpPr>
        <p:spPr>
          <a:xfrm>
            <a:off x="2187450" y="1848600"/>
            <a:ext cx="48027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s-419" sz="3600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CONDICIONALES</a:t>
            </a:r>
            <a:endParaRPr b="0" i="1" sz="36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55"/>
          <p:cNvSpPr txBox="1"/>
          <p:nvPr/>
        </p:nvSpPr>
        <p:spPr>
          <a:xfrm>
            <a:off x="852188" y="1327800"/>
            <a:ext cx="7146000" cy="279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E8E7E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1" lang="es-419" sz="3000" u="none" cap="none" strike="noStrike">
                <a:solidFill>
                  <a:srgbClr val="EEFF41"/>
                </a:solidFill>
                <a:latin typeface="Anton"/>
                <a:ea typeface="Anton"/>
                <a:cs typeface="Anton"/>
                <a:sym typeface="Anton"/>
              </a:rPr>
              <a:t>¡PARA PENSAR!</a:t>
            </a:r>
            <a:endParaRPr b="0" i="1" sz="3000" u="none" cap="none" strike="noStrike">
              <a:solidFill>
                <a:srgbClr val="EEFF4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1" lang="es-419" sz="20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¿</a:t>
            </a:r>
            <a:r>
              <a:rPr i="1" lang="es-419" sz="200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Usaron condicionales alguna vez</a:t>
            </a:r>
            <a:r>
              <a:rPr i="1" lang="es-419" sz="200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?</a:t>
            </a:r>
            <a:endParaRPr i="1" sz="2000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i="1" lang="es-419" sz="200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¿Recuerdan para que se usaban?</a:t>
            </a:r>
            <a:endParaRPr i="1" sz="2000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i="1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br>
              <a:rPr b="0" i="0" lang="es-419" sz="20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</a:br>
            <a:r>
              <a:rPr b="0" i="0" lang="es-419" sz="1600" u="sng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CONTESTA EN EL CHAT DE ZOOM</a:t>
            </a:r>
            <a:endParaRPr b="0" i="0" sz="2000" u="none" cap="none" strike="noStrike">
              <a:solidFill>
                <a:srgbClr val="E8E7E3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414" name="Google Shape;414;p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31925" y="433075"/>
            <a:ext cx="1186525" cy="118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56"/>
          <p:cNvSpPr/>
          <p:nvPr/>
        </p:nvSpPr>
        <p:spPr>
          <a:xfrm>
            <a:off x="225" y="3602000"/>
            <a:ext cx="9144000" cy="1541700"/>
          </a:xfrm>
          <a:prstGeom prst="rect">
            <a:avLst/>
          </a:prstGeom>
          <a:gradFill>
            <a:gsLst>
              <a:gs pos="0">
                <a:srgbClr val="424242"/>
              </a:gs>
              <a:gs pos="100000">
                <a:srgbClr val="010101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56"/>
          <p:cNvSpPr txBox="1"/>
          <p:nvPr/>
        </p:nvSpPr>
        <p:spPr>
          <a:xfrm>
            <a:off x="334725" y="1193275"/>
            <a:ext cx="8425500" cy="19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s-419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IF</a:t>
            </a:r>
            <a:r>
              <a:rPr b="0" i="0" lang="es-419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es el condicional más utilizado y común a todos los lenguajes de programación. El código que se defina dentro de este bloque solo se ejecutará si se cumple la primer expresión que estamos evaluando</a:t>
            </a:r>
            <a:r>
              <a:rPr lang="es-419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 En caso de que se cumpla, se toma el segundo valor de la funcion, en caso de que no, el tercer valor.</a:t>
            </a:r>
            <a:endParaRPr b="0" i="0" sz="20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421" name="Google Shape;421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422" name="Google Shape;422;p56"/>
          <p:cNvSpPr txBox="1"/>
          <p:nvPr/>
        </p:nvSpPr>
        <p:spPr>
          <a:xfrm>
            <a:off x="125" y="292000"/>
            <a:ext cx="9144000" cy="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0" i="1" lang="es-419" sz="43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IF </a:t>
            </a:r>
            <a:r>
              <a:rPr i="1" lang="es-419" sz="4300">
                <a:latin typeface="Anton"/>
                <a:ea typeface="Anton"/>
                <a:cs typeface="Anton"/>
                <a:sym typeface="Anton"/>
              </a:rPr>
              <a:t>en tablas</a:t>
            </a:r>
            <a:endParaRPr b="0" i="1" sz="43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423" name="Google Shape;423;p56"/>
          <p:cNvSpPr txBox="1"/>
          <p:nvPr/>
        </p:nvSpPr>
        <p:spPr>
          <a:xfrm>
            <a:off x="383850" y="3677500"/>
            <a:ext cx="8376300" cy="10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114300" rtl="0" algn="l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419" sz="1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SELECT </a:t>
            </a:r>
            <a:r>
              <a:rPr lang="es-419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columna1, columna2, 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14300" rtl="0" algn="l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419" sz="1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s-419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(columna3 &gt; 0, </a:t>
            </a:r>
            <a:r>
              <a:rPr lang="es-419" sz="1600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'Positivo'</a:t>
            </a:r>
            <a:r>
              <a:rPr lang="es-419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s-419" sz="1600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'Negativo'</a:t>
            </a:r>
            <a:r>
              <a:rPr lang="es-419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s-419" sz="1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AS </a:t>
            </a:r>
            <a:r>
              <a:rPr lang="es-419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estado_columna3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14300" rtl="0" algn="l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419" sz="1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FROM </a:t>
            </a:r>
            <a:r>
              <a:rPr lang="es-419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mi_tabla;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57"/>
          <p:cNvSpPr/>
          <p:nvPr/>
        </p:nvSpPr>
        <p:spPr>
          <a:xfrm>
            <a:off x="225" y="2991700"/>
            <a:ext cx="9144000" cy="2151900"/>
          </a:xfrm>
          <a:prstGeom prst="rect">
            <a:avLst/>
          </a:prstGeom>
          <a:gradFill>
            <a:gsLst>
              <a:gs pos="0">
                <a:srgbClr val="424242"/>
              </a:gs>
              <a:gs pos="100000">
                <a:srgbClr val="010101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57"/>
          <p:cNvSpPr txBox="1"/>
          <p:nvPr/>
        </p:nvSpPr>
        <p:spPr>
          <a:xfrm>
            <a:off x="334725" y="1193275"/>
            <a:ext cx="8425500" cy="19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La cláusula CASE WHEN se utiliza para evaluar condiciones y retornar valores en función de las condiciones evaluadas. Se evalua cada condicion, en orden, en caso de que no se cumpla la primer </a:t>
            </a: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condición</a:t>
            </a: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se pasa a la siguiente y asi hasta el final. Puede ser utilizado en comandos SELECT, UPDATE o DELETE, o en SP.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430" name="Google Shape;430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431" name="Google Shape;431;p57"/>
          <p:cNvSpPr txBox="1"/>
          <p:nvPr/>
        </p:nvSpPr>
        <p:spPr>
          <a:xfrm>
            <a:off x="125" y="292000"/>
            <a:ext cx="9144000" cy="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i="1" lang="es-419" sz="4300">
                <a:latin typeface="Anton"/>
                <a:ea typeface="Anton"/>
                <a:cs typeface="Anton"/>
                <a:sym typeface="Anton"/>
              </a:rPr>
              <a:t>CASE WHEN en tablas</a:t>
            </a:r>
            <a:endParaRPr b="0" i="1" sz="43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432" name="Google Shape;432;p57"/>
          <p:cNvSpPr txBox="1"/>
          <p:nvPr/>
        </p:nvSpPr>
        <p:spPr>
          <a:xfrm>
            <a:off x="383850" y="2991700"/>
            <a:ext cx="8376300" cy="17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114300" rtl="0" algn="l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419" sz="1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SELECT </a:t>
            </a:r>
            <a:r>
              <a:rPr lang="es-419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columna1, columna2, 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14300" rtl="0" algn="l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419" sz="1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CASE WHEN </a:t>
            </a:r>
            <a:r>
              <a:rPr lang="es-419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columna3 &gt; 0 </a:t>
            </a:r>
            <a:r>
              <a:rPr lang="es-419" sz="1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THEN </a:t>
            </a:r>
            <a:r>
              <a:rPr lang="es-419" sz="1600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'Positivo'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marR="114300" rtl="0" algn="l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419" sz="1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WHEN </a:t>
            </a:r>
            <a:r>
              <a:rPr lang="es-419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columna3=0 </a:t>
            </a:r>
            <a:r>
              <a:rPr lang="es-419" sz="1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THEN</a:t>
            </a:r>
            <a:r>
              <a:rPr lang="es-419" sz="1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419" sz="1600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'Negativo'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marR="114300" rtl="0" algn="l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419" sz="1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ELSE </a:t>
            </a:r>
            <a:r>
              <a:rPr lang="es-419" sz="1600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‘Negativo’</a:t>
            </a:r>
            <a:r>
              <a:rPr lang="es-419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419" sz="1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END AS </a:t>
            </a:r>
            <a:r>
              <a:rPr lang="es-419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estado_columna3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14300" rtl="0" algn="l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419" sz="1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FROM </a:t>
            </a:r>
            <a:r>
              <a:rPr lang="es-419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mi_tabla;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58"/>
          <p:cNvSpPr/>
          <p:nvPr/>
        </p:nvSpPr>
        <p:spPr>
          <a:xfrm>
            <a:off x="225" y="3372700"/>
            <a:ext cx="9144000" cy="1770900"/>
          </a:xfrm>
          <a:prstGeom prst="rect">
            <a:avLst/>
          </a:prstGeom>
          <a:gradFill>
            <a:gsLst>
              <a:gs pos="0">
                <a:srgbClr val="424242"/>
              </a:gs>
              <a:gs pos="100000">
                <a:srgbClr val="010101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58"/>
          <p:cNvSpPr txBox="1"/>
          <p:nvPr/>
        </p:nvSpPr>
        <p:spPr>
          <a:xfrm>
            <a:off x="334725" y="1193275"/>
            <a:ext cx="8425500" cy="19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s-419" sz="2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b="0" i="0" lang="es-419" sz="21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...</a:t>
            </a:r>
            <a:r>
              <a:rPr b="1" i="0" lang="es-419" sz="2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THEN</a:t>
            </a:r>
            <a:r>
              <a:rPr b="0" i="0" lang="es-419" sz="21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es el condicional más utilizado y común a todos los lenguajes de programación. El código que se defina dentro de este bloque solo se ejecutará si se cumple la expresión que estamos evaluando (</a:t>
            </a:r>
            <a:r>
              <a:rPr b="0" i="0" lang="es-419" sz="2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condicion = 1</a:t>
            </a:r>
            <a:r>
              <a:rPr b="0" i="0" lang="es-419" sz="21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).</a:t>
            </a:r>
            <a:endParaRPr b="0" i="0" sz="21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439" name="Google Shape;439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440" name="Google Shape;440;p58"/>
          <p:cNvSpPr txBox="1"/>
          <p:nvPr/>
        </p:nvSpPr>
        <p:spPr>
          <a:xfrm>
            <a:off x="125" y="292000"/>
            <a:ext cx="9144000" cy="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0" i="1" lang="es-419" sz="43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IF </a:t>
            </a:r>
            <a:r>
              <a:rPr i="1" lang="es-419" sz="4300">
                <a:latin typeface="Anton"/>
                <a:ea typeface="Anton"/>
                <a:cs typeface="Anton"/>
                <a:sym typeface="Anton"/>
              </a:rPr>
              <a:t>-</a:t>
            </a:r>
            <a:r>
              <a:rPr b="0" i="1" lang="es-419" sz="43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THEN en procedimientos</a:t>
            </a:r>
            <a:endParaRPr b="0" i="1" sz="43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441" name="Google Shape;441;p58"/>
          <p:cNvSpPr txBox="1"/>
          <p:nvPr/>
        </p:nvSpPr>
        <p:spPr>
          <a:xfrm>
            <a:off x="383850" y="3372700"/>
            <a:ext cx="8376300" cy="10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114300" rtl="0" algn="l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419" sz="16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b="0" i="1" lang="es-419" sz="1600" u="none" cap="none" strike="noStrike">
                <a:solidFill>
                  <a:srgbClr val="EEFF41"/>
                </a:solidFill>
                <a:latin typeface="Consolas"/>
                <a:ea typeface="Consolas"/>
                <a:cs typeface="Consolas"/>
                <a:sym typeface="Consolas"/>
              </a:rPr>
              <a:t>condicion = 1</a:t>
            </a:r>
            <a:r>
              <a:rPr b="0" i="0" lang="es-419" sz="16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THEN</a:t>
            </a:r>
            <a:endParaRPr b="0" i="0" sz="16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marR="114300" rtl="0" algn="l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419" sz="16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SELECT * FROM...</a:t>
            </a:r>
            <a:endParaRPr b="0" i="0" sz="1600" u="none" cap="none" strike="noStrike">
              <a:solidFill>
                <a:srgbClr val="93C47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marR="114300" rtl="0" algn="l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419" sz="16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END IF;</a:t>
            </a:r>
            <a:endParaRPr b="0" i="0" sz="16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59"/>
          <p:cNvSpPr txBox="1"/>
          <p:nvPr/>
        </p:nvSpPr>
        <p:spPr>
          <a:xfrm>
            <a:off x="1398000" y="1830275"/>
            <a:ext cx="6348000" cy="138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¡VAMOS A PRACTICAR UN POCO!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s-419" sz="22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CODE PARTE 3</a:t>
            </a:r>
            <a:endParaRPr i="1" sz="2200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447" name="Google Shape;447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0025" scaled="0"/>
        </a:gradFill>
      </p:bgPr>
    </p:bg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60"/>
          <p:cNvSpPr txBox="1"/>
          <p:nvPr/>
        </p:nvSpPr>
        <p:spPr>
          <a:xfrm>
            <a:off x="1060199" y="2077193"/>
            <a:ext cx="7023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CONTROLAR LA EJECUCIÓN DEL S.P. MEDIANTE EL USO DE CONDICIONALES</a:t>
            </a:r>
            <a:endParaRPr b="0" i="1" sz="3600" u="none" cap="none" strike="noStrike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453" name="Google Shape;453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61"/>
          <p:cNvSpPr/>
          <p:nvPr/>
        </p:nvSpPr>
        <p:spPr>
          <a:xfrm>
            <a:off x="225" y="3218500"/>
            <a:ext cx="9144000" cy="1925100"/>
          </a:xfrm>
          <a:prstGeom prst="rect">
            <a:avLst/>
          </a:prstGeom>
          <a:gradFill>
            <a:gsLst>
              <a:gs pos="0">
                <a:srgbClr val="424242"/>
              </a:gs>
              <a:gs pos="100000">
                <a:srgbClr val="010101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p61"/>
          <p:cNvSpPr txBox="1"/>
          <p:nvPr/>
        </p:nvSpPr>
        <p:spPr>
          <a:xfrm>
            <a:off x="481675" y="1312800"/>
            <a:ext cx="8272800" cy="14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s-419" sz="21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El </a:t>
            </a:r>
            <a:r>
              <a:rPr lang="es-419" sz="21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</a:t>
            </a:r>
            <a:r>
              <a:rPr b="0" i="0" lang="es-419" sz="21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enguaje de programación </a:t>
            </a:r>
            <a:r>
              <a:rPr b="1" i="0" lang="es-419" sz="21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SQL</a:t>
            </a:r>
            <a:r>
              <a:rPr b="0" i="0" lang="es-419" sz="21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soporta el uso de condicionales, como cualquier otro lenguaje de programación.</a:t>
            </a:r>
            <a:endParaRPr b="0" i="0" sz="21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460" name="Google Shape;460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461" name="Google Shape;461;p61"/>
          <p:cNvSpPr txBox="1"/>
          <p:nvPr/>
        </p:nvSpPr>
        <p:spPr>
          <a:xfrm>
            <a:off x="225" y="292000"/>
            <a:ext cx="9144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0" i="1" lang="es-419" sz="43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 INTEGRAR CONDICIONALES</a:t>
            </a:r>
            <a:endParaRPr b="0" i="1" sz="43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462" name="Google Shape;462;p61"/>
          <p:cNvSpPr txBox="1"/>
          <p:nvPr/>
        </p:nvSpPr>
        <p:spPr>
          <a:xfrm>
            <a:off x="383850" y="3220300"/>
            <a:ext cx="8376300" cy="19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114300" rtl="0" algn="l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s-419" sz="1500" u="none" cap="none" strike="noStrike">
                <a:solidFill>
                  <a:srgbClr val="5B9BD5"/>
                </a:solidFill>
                <a:latin typeface="Consolas"/>
                <a:ea typeface="Consolas"/>
                <a:cs typeface="Consolas"/>
                <a:sym typeface="Consolas"/>
              </a:rPr>
              <a:t>CREATE PROCEDURE</a:t>
            </a:r>
            <a:r>
              <a:rPr b="0" i="0" lang="es-419" sz="15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`nombre_del_sp` (</a:t>
            </a:r>
            <a:r>
              <a:rPr b="0" i="0" lang="es-419" sz="1500" u="none" cap="none" strike="noStrike">
                <a:solidFill>
                  <a:srgbClr val="5B9BD5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i="0" lang="es-419" sz="15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-419" sz="1500" u="none" cap="none" strike="noStrike">
                <a:solidFill>
                  <a:srgbClr val="EEFF41"/>
                </a:solidFill>
                <a:latin typeface="Consolas"/>
                <a:ea typeface="Consolas"/>
                <a:cs typeface="Consolas"/>
                <a:sym typeface="Consolas"/>
              </a:rPr>
              <a:t>condicion</a:t>
            </a:r>
            <a:r>
              <a:rPr b="0" i="0" lang="es-419" sz="15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-419" sz="1500" u="none" cap="none" strike="noStrike">
                <a:solidFill>
                  <a:srgbClr val="5B9BD5"/>
                </a:solidFill>
                <a:latin typeface="Consolas"/>
                <a:ea typeface="Consolas"/>
                <a:cs typeface="Consolas"/>
                <a:sym typeface="Consolas"/>
              </a:rPr>
              <a:t>INTEGER</a:t>
            </a:r>
            <a:r>
              <a:rPr b="0" i="0" lang="es-419" sz="15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15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14300" rtl="0" algn="l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s-419" sz="15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endParaRPr b="0" i="0" sz="1500" u="none" cap="none" strike="noStrik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marR="114300" rtl="0" algn="l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s-419" sz="15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b="0" i="1" lang="es-419" sz="1500" u="none" cap="none" strike="noStrike">
                <a:solidFill>
                  <a:srgbClr val="EEFF41"/>
                </a:solidFill>
                <a:latin typeface="Consolas"/>
                <a:ea typeface="Consolas"/>
                <a:cs typeface="Consolas"/>
                <a:sym typeface="Consolas"/>
              </a:rPr>
              <a:t>condicion = 1</a:t>
            </a:r>
            <a:r>
              <a:rPr b="0" i="0" lang="es-419" sz="15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THEN</a:t>
            </a:r>
            <a:endParaRPr b="0" i="0" sz="15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marR="114300" rtl="0" algn="l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s-419" sz="15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SELECT * FROM...</a:t>
            </a:r>
            <a:endParaRPr b="0" i="0" sz="1500" u="none" cap="none" strike="noStrike">
              <a:solidFill>
                <a:srgbClr val="93C47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marR="114300" rtl="0" algn="l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s-419" sz="15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END IF;</a:t>
            </a:r>
            <a:endParaRPr b="0" i="0" sz="15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14300" rtl="0" algn="l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s-419" sz="15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  <a:endParaRPr b="0" i="0" sz="15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463" name="Google Shape;463;p6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99225" y="104593"/>
            <a:ext cx="1634174" cy="63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62"/>
          <p:cNvSpPr/>
          <p:nvPr/>
        </p:nvSpPr>
        <p:spPr>
          <a:xfrm>
            <a:off x="225" y="3372700"/>
            <a:ext cx="9144000" cy="1770900"/>
          </a:xfrm>
          <a:prstGeom prst="rect">
            <a:avLst/>
          </a:prstGeom>
          <a:gradFill>
            <a:gsLst>
              <a:gs pos="0">
                <a:srgbClr val="424242"/>
              </a:gs>
              <a:gs pos="100000">
                <a:srgbClr val="010101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p62"/>
          <p:cNvSpPr txBox="1"/>
          <p:nvPr/>
        </p:nvSpPr>
        <p:spPr>
          <a:xfrm>
            <a:off x="294150" y="1262900"/>
            <a:ext cx="8466000" cy="19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s-419" sz="21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En este caso, </a:t>
            </a:r>
            <a:r>
              <a:rPr b="0" i="0" lang="es-419" sz="2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condicion</a:t>
            </a:r>
            <a:r>
              <a:rPr b="0" i="0" lang="es-419" sz="21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es una variable y el valor que tenga asignado puede provenir como un parámetro </a:t>
            </a:r>
            <a:r>
              <a:rPr b="1" i="0" lang="es-419" sz="2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i="0" lang="es-419" sz="21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del Stored Procedure o como el resultado de un cálculo o consulta interna, realizados dentro del S.P.</a:t>
            </a:r>
            <a:endParaRPr b="0" i="0" sz="21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470" name="Google Shape;470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471" name="Google Shape;471;p62"/>
          <p:cNvSpPr txBox="1"/>
          <p:nvPr/>
        </p:nvSpPr>
        <p:spPr>
          <a:xfrm>
            <a:off x="383850" y="3372700"/>
            <a:ext cx="8376300" cy="16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114300" rtl="0" algn="l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s-419" sz="15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CREATE PROCEDURE</a:t>
            </a:r>
            <a:r>
              <a:rPr b="0" i="0" lang="es-419" sz="15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`nombre_del_sp` (</a:t>
            </a:r>
            <a:r>
              <a:rPr b="0" i="0" lang="es-419" sz="15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i="0" lang="es-419" sz="15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-419" sz="1500" u="none" cap="none" strike="noStrike">
                <a:solidFill>
                  <a:srgbClr val="EEFF41"/>
                </a:solidFill>
                <a:latin typeface="Consolas"/>
                <a:ea typeface="Consolas"/>
                <a:cs typeface="Consolas"/>
                <a:sym typeface="Consolas"/>
              </a:rPr>
              <a:t>condicion</a:t>
            </a:r>
            <a:r>
              <a:rPr b="0" i="0" lang="es-419" sz="15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-419" sz="15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INTEGER</a:t>
            </a:r>
            <a:r>
              <a:rPr b="0" i="0" lang="es-419" sz="15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1600" u="none" cap="none" strike="noStrik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marR="114300" rtl="0" algn="l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419" sz="16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b="0" i="1" lang="es-419" sz="1600" u="none" cap="none" strike="noStrike">
                <a:solidFill>
                  <a:srgbClr val="EEFF41"/>
                </a:solidFill>
                <a:latin typeface="Consolas"/>
                <a:ea typeface="Consolas"/>
                <a:cs typeface="Consolas"/>
                <a:sym typeface="Consolas"/>
              </a:rPr>
              <a:t>condicion = 1</a:t>
            </a:r>
            <a:r>
              <a:rPr b="0" i="0" lang="es-419" sz="16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THEN</a:t>
            </a:r>
            <a:endParaRPr b="0" i="0" sz="16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marR="114300" rtl="0" algn="l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419" sz="16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SELECT * FROM...</a:t>
            </a:r>
            <a:endParaRPr b="0" i="0" sz="1600" u="none" cap="none" strike="noStrike">
              <a:solidFill>
                <a:srgbClr val="93C47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marR="114300" rtl="0" algn="l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419" sz="16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END IF;</a:t>
            </a:r>
            <a:endParaRPr b="0" i="0" sz="16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14300" rtl="0" algn="l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419" sz="16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b="0" i="0" sz="16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472" name="Google Shape;472;p6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99225" y="104593"/>
            <a:ext cx="1634174" cy="639850"/>
          </a:xfrm>
          <a:prstGeom prst="rect">
            <a:avLst/>
          </a:prstGeom>
          <a:noFill/>
          <a:ln>
            <a:noFill/>
          </a:ln>
        </p:spPr>
      </p:pic>
      <p:sp>
        <p:nvSpPr>
          <p:cNvPr id="473" name="Google Shape;473;p62"/>
          <p:cNvSpPr txBox="1"/>
          <p:nvPr/>
        </p:nvSpPr>
        <p:spPr>
          <a:xfrm>
            <a:off x="225" y="292000"/>
            <a:ext cx="9144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0" i="1" lang="es-419" sz="43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 INTEGRAR CONDICIONALES</a:t>
            </a:r>
            <a:endParaRPr b="0" i="1" sz="43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/>
        </p:nvSpPr>
        <p:spPr>
          <a:xfrm>
            <a:off x="1404876" y="333475"/>
            <a:ext cx="6565200" cy="12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 sz="3900">
                <a:solidFill>
                  <a:schemeClr val="accent6"/>
                </a:solidFill>
                <a:latin typeface="Anton"/>
                <a:ea typeface="Anton"/>
                <a:cs typeface="Anton"/>
                <a:sym typeface="Anton"/>
              </a:rPr>
              <a:t>CONSULTANDO DE MANERA EFICAZ: GOOGLE SHEETS / EXCEL</a:t>
            </a:r>
            <a:endParaRPr sz="28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00" name="Google Shape;100;p18"/>
          <p:cNvSpPr txBox="1"/>
          <p:nvPr/>
        </p:nvSpPr>
        <p:spPr>
          <a:xfrm>
            <a:off x="1047500" y="1468500"/>
            <a:ext cx="70638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M Sans"/>
              <a:buAutoNum type="arabicParenR"/>
            </a:pPr>
            <a:r>
              <a:rPr lang="es-419" sz="1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Crear </a:t>
            </a:r>
            <a:r>
              <a:rPr lang="es-419" sz="1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representación</a:t>
            </a:r>
            <a:r>
              <a:rPr lang="es-419" sz="1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 de las tablas en su </a:t>
            </a:r>
            <a:r>
              <a:rPr lang="es-419" sz="1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mínima</a:t>
            </a:r>
            <a:r>
              <a:rPr lang="es-419" sz="1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s-419" sz="1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expresión, con 3,5 o 10 filas dependiendo del caso, donde se pueda ver el error. Mientras menos, mejor!</a:t>
            </a:r>
            <a:endParaRPr sz="18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M Sans"/>
              <a:buAutoNum type="arabicParenR"/>
            </a:pPr>
            <a:r>
              <a:rPr lang="es-419" sz="1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Mostrar la query que </a:t>
            </a:r>
            <a:r>
              <a:rPr lang="es-419" sz="1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están</a:t>
            </a:r>
            <a:r>
              <a:rPr lang="es-419" sz="1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 ejecutando con esa muestra.</a:t>
            </a:r>
            <a:endParaRPr sz="18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M Sans"/>
              <a:buAutoNum type="arabicParenR"/>
            </a:pPr>
            <a:r>
              <a:rPr lang="es-419" sz="1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Mostrar resultado que </a:t>
            </a:r>
            <a:r>
              <a:rPr lang="es-419" sz="1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están</a:t>
            </a:r>
            <a:r>
              <a:rPr lang="es-419" sz="1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 teniendo en esa query (ya sea en </a:t>
            </a:r>
            <a:r>
              <a:rPr lang="es-419" sz="1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versión</a:t>
            </a:r>
            <a:r>
              <a:rPr lang="es-419" sz="1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 tabla o el error)</a:t>
            </a:r>
            <a:endParaRPr sz="18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M Sans"/>
              <a:buAutoNum type="arabicParenR"/>
            </a:pPr>
            <a:r>
              <a:rPr lang="es-419" sz="1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Agregar una tabla extra de ‘Resultado deseado’</a:t>
            </a:r>
            <a:endParaRPr sz="18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M Sans"/>
              <a:buAutoNum type="arabicParenR"/>
            </a:pPr>
            <a:r>
              <a:rPr lang="es-419" sz="1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Agregar este archivo junto con una </a:t>
            </a:r>
            <a:r>
              <a:rPr lang="es-419" sz="1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descripción</a:t>
            </a:r>
            <a:r>
              <a:rPr lang="es-419" sz="1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 del error a la consulta al profe/tutores.</a:t>
            </a:r>
            <a:endParaRPr sz="18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01" name="Google Shape;101;p18"/>
          <p:cNvSpPr txBox="1"/>
          <p:nvPr/>
        </p:nvSpPr>
        <p:spPr>
          <a:xfrm>
            <a:off x="1404876" y="4067275"/>
            <a:ext cx="6565200" cy="5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 sz="2900">
                <a:solidFill>
                  <a:schemeClr val="accent6"/>
                </a:solidFill>
                <a:latin typeface="Anton"/>
                <a:ea typeface="Anton"/>
                <a:cs typeface="Anton"/>
                <a:sym typeface="Anton"/>
              </a:rPr>
              <a:t>VEAMOS UN </a:t>
            </a:r>
            <a:r>
              <a:rPr i="1" lang="es-419" sz="2900" u="sng">
                <a:solidFill>
                  <a:schemeClr val="hlink"/>
                </a:solidFill>
                <a:latin typeface="Anton"/>
                <a:ea typeface="Anton"/>
                <a:cs typeface="Anton"/>
                <a:sym typeface="Anton"/>
                <a:hlinkClick r:id="rId3"/>
              </a:rPr>
              <a:t>EJEMPLO</a:t>
            </a:r>
            <a:r>
              <a:rPr i="1" lang="es-419" sz="2900">
                <a:solidFill>
                  <a:schemeClr val="accent6"/>
                </a:solidFill>
                <a:latin typeface="Anton"/>
                <a:ea typeface="Anton"/>
                <a:cs typeface="Anton"/>
                <a:sym typeface="Anton"/>
              </a:rPr>
              <a:t> EN G-SHEET</a:t>
            </a:r>
            <a:endParaRPr sz="18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63"/>
          <p:cNvSpPr/>
          <p:nvPr/>
        </p:nvSpPr>
        <p:spPr>
          <a:xfrm>
            <a:off x="225" y="2800300"/>
            <a:ext cx="9144000" cy="2343300"/>
          </a:xfrm>
          <a:prstGeom prst="rect">
            <a:avLst/>
          </a:prstGeom>
          <a:gradFill>
            <a:gsLst>
              <a:gs pos="0">
                <a:srgbClr val="424242"/>
              </a:gs>
              <a:gs pos="100000">
                <a:srgbClr val="010101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p63"/>
          <p:cNvSpPr txBox="1"/>
          <p:nvPr/>
        </p:nvSpPr>
        <p:spPr>
          <a:xfrm>
            <a:off x="441225" y="1276050"/>
            <a:ext cx="8376300" cy="15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s-419" sz="2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b="0" i="0" lang="es-419" sz="21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se utiliza solo en combinación con </a:t>
            </a:r>
            <a:r>
              <a:rPr b="1" i="0" lang="es-419" sz="2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i="0" lang="es-419" sz="21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y permite definir un path o ruta alternativa de ejecución, si la condición evaluada por IF, no se cumple.</a:t>
            </a:r>
            <a:endParaRPr b="0" i="0" sz="21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480" name="Google Shape;480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481" name="Google Shape;481;p63"/>
          <p:cNvSpPr txBox="1"/>
          <p:nvPr/>
        </p:nvSpPr>
        <p:spPr>
          <a:xfrm>
            <a:off x="225" y="368200"/>
            <a:ext cx="9144000" cy="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0" i="1" lang="es-419" sz="43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 ELSE</a:t>
            </a:r>
            <a:endParaRPr b="0" i="1" sz="43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482" name="Google Shape;482;p63"/>
          <p:cNvSpPr txBox="1"/>
          <p:nvPr/>
        </p:nvSpPr>
        <p:spPr>
          <a:xfrm>
            <a:off x="383850" y="2799836"/>
            <a:ext cx="8376300" cy="23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114300" rtl="0" algn="l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s-419" sz="15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CREATE PROCEDURE</a:t>
            </a:r>
            <a:r>
              <a:rPr b="0" i="0" lang="es-419" sz="15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`nombre_del_sp` (</a:t>
            </a:r>
            <a:r>
              <a:rPr b="0" i="0" lang="es-419" sz="15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i="0" lang="es-419" sz="15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-419" sz="1500" u="none" cap="none" strike="noStrike">
                <a:solidFill>
                  <a:srgbClr val="EEFF41"/>
                </a:solidFill>
                <a:latin typeface="Consolas"/>
                <a:ea typeface="Consolas"/>
                <a:cs typeface="Consolas"/>
                <a:sym typeface="Consolas"/>
              </a:rPr>
              <a:t>condicion</a:t>
            </a:r>
            <a:r>
              <a:rPr b="0" i="0" lang="es-419" sz="15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-419" sz="15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INTEGER</a:t>
            </a:r>
            <a:r>
              <a:rPr b="0" i="0" lang="es-419" sz="15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1600" u="none" cap="none" strike="noStrik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marR="114300" rtl="0" algn="l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419" sz="16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b="0" i="1" lang="es-419" sz="1600" u="none" cap="none" strike="noStrike">
                <a:solidFill>
                  <a:srgbClr val="EEFF41"/>
                </a:solidFill>
                <a:latin typeface="Consolas"/>
                <a:ea typeface="Consolas"/>
                <a:cs typeface="Consolas"/>
                <a:sym typeface="Consolas"/>
              </a:rPr>
              <a:t>condicion = 1</a:t>
            </a:r>
            <a:r>
              <a:rPr b="0" i="0" lang="es-419" sz="16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THEN</a:t>
            </a:r>
            <a:endParaRPr b="0" i="0" sz="16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marR="114300" rtl="0" algn="l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419" sz="16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SELECT * FROM tabla1...</a:t>
            </a:r>
            <a:endParaRPr b="0" i="0" sz="1600" u="none" cap="none" strike="noStrike">
              <a:solidFill>
                <a:srgbClr val="93C47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marR="114300" rtl="0" algn="l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419" sz="16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endParaRPr b="0" i="0" sz="16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marR="114300" rtl="0" algn="l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419" sz="16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SELECT * FROM tabla2...</a:t>
            </a:r>
            <a:endParaRPr b="0" i="0" sz="16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marR="114300" rtl="0" algn="l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419" sz="16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END IF;</a:t>
            </a:r>
            <a:endParaRPr b="0" i="0" sz="16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14300" rtl="0" algn="l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419" sz="16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b="0" i="0" sz="16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483" name="Google Shape;483;p6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99225" y="104593"/>
            <a:ext cx="1634174" cy="63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0025" scaled="0"/>
        </a:gradFill>
      </p:bgPr>
    </p:bg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64"/>
          <p:cNvSpPr txBox="1"/>
          <p:nvPr/>
        </p:nvSpPr>
        <p:spPr>
          <a:xfrm>
            <a:off x="1060199" y="2077193"/>
            <a:ext cx="7023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DEFINIR VARIABLES DENTRO DE UN S.P.</a:t>
            </a:r>
            <a:endParaRPr b="0" i="1" sz="3600" u="none" cap="none" strike="noStrike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489" name="Google Shape;489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65"/>
          <p:cNvSpPr/>
          <p:nvPr/>
        </p:nvSpPr>
        <p:spPr>
          <a:xfrm>
            <a:off x="225" y="3372700"/>
            <a:ext cx="9144000" cy="1770900"/>
          </a:xfrm>
          <a:prstGeom prst="rect">
            <a:avLst/>
          </a:prstGeom>
          <a:gradFill>
            <a:gsLst>
              <a:gs pos="0">
                <a:srgbClr val="424242"/>
              </a:gs>
              <a:gs pos="100000">
                <a:srgbClr val="010101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Google Shape;495;p65"/>
          <p:cNvSpPr txBox="1"/>
          <p:nvPr/>
        </p:nvSpPr>
        <p:spPr>
          <a:xfrm>
            <a:off x="383850" y="1269475"/>
            <a:ext cx="8405100" cy="19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s-419" sz="21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Tal como vimos con las funciones, las variables también pueden ser declaradas dentro de un S.P. Esto lo realizamos utilizando la palabra reservada </a:t>
            </a:r>
            <a:r>
              <a:rPr b="1" i="0" lang="es-419" sz="2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b="0" i="0" lang="es-419" sz="21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seguida del nombre de la variable, que debe incluir el </a:t>
            </a:r>
            <a:r>
              <a:rPr b="1" i="0" lang="es-419" sz="2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b="0" i="0" lang="es-419" sz="21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en primer lugar.</a:t>
            </a:r>
            <a:endParaRPr b="0" i="0" sz="21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496" name="Google Shape;496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497" name="Google Shape;497;p65"/>
          <p:cNvSpPr txBox="1"/>
          <p:nvPr/>
        </p:nvSpPr>
        <p:spPr>
          <a:xfrm>
            <a:off x="381125" y="368200"/>
            <a:ext cx="9144000" cy="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0" i="1" lang="es-419" sz="43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DECLARAR VARIABLES EN UN S.P.</a:t>
            </a:r>
            <a:endParaRPr b="0" i="1" sz="43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498" name="Google Shape;498;p65"/>
          <p:cNvSpPr txBox="1"/>
          <p:nvPr/>
        </p:nvSpPr>
        <p:spPr>
          <a:xfrm>
            <a:off x="383850" y="3372700"/>
            <a:ext cx="8376300" cy="13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114300" rtl="0" algn="l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419" sz="16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b="0" i="0" sz="1600" u="none" cap="none" strike="noStrik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marR="114300" rtl="0" algn="l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419" sz="16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SET </a:t>
            </a:r>
            <a:r>
              <a:rPr b="0" i="0" lang="es-419" sz="1600" u="none" cap="none" strike="noStrike">
                <a:solidFill>
                  <a:srgbClr val="EEFF41"/>
                </a:solidFill>
                <a:latin typeface="Consolas"/>
                <a:ea typeface="Consolas"/>
                <a:cs typeface="Consolas"/>
                <a:sym typeface="Consolas"/>
              </a:rPr>
              <a:t>@ordenamiento</a:t>
            </a:r>
            <a:r>
              <a:rPr b="0" i="1" lang="es-419" sz="1600" u="none" cap="none" strike="noStrike">
                <a:solidFill>
                  <a:srgbClr val="EEFF4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-419" sz="16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= ‘id’</a:t>
            </a:r>
            <a:r>
              <a:rPr b="0" i="0" lang="es-419" sz="16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6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marR="114300" rtl="0" algn="l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419" sz="16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b="0" i="0" sz="16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14300" rtl="0" algn="l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419" sz="16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b="0" i="0" sz="16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66"/>
          <p:cNvSpPr txBox="1"/>
          <p:nvPr/>
        </p:nvSpPr>
        <p:spPr>
          <a:xfrm>
            <a:off x="1398000" y="1830275"/>
            <a:ext cx="6348000" cy="138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¡VAMOS A PRACTICAR UN POCO!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s-419" sz="22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CODE PARTE 4</a:t>
            </a:r>
            <a:endParaRPr i="1" sz="2200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504" name="Google Shape;504;p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67"/>
          <p:cNvSpPr txBox="1"/>
          <p:nvPr/>
        </p:nvSpPr>
        <p:spPr>
          <a:xfrm>
            <a:off x="2187450" y="1848600"/>
            <a:ext cx="48027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s-419" sz="3600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CONVERTIR STRINGS SQL EN CLÁUSULAS</a:t>
            </a:r>
            <a:endParaRPr i="1" sz="3600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68"/>
          <p:cNvSpPr txBox="1"/>
          <p:nvPr/>
        </p:nvSpPr>
        <p:spPr>
          <a:xfrm>
            <a:off x="508150" y="1428750"/>
            <a:ext cx="7956900" cy="33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s-419" sz="19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Si utilizamos cadenas de strings y/o variables para armar una estructura del tipo DML con el nombre de un campo, un valor a buscar, y/o una consulta SQL</a:t>
            </a:r>
            <a:r>
              <a:rPr lang="es-419" sz="19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</a:t>
            </a:r>
            <a:r>
              <a:rPr b="0" i="0" lang="es-419" sz="19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deberemos concatenar todo</a:t>
            </a:r>
            <a:r>
              <a:rPr lang="es-419" sz="19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b="0" i="0" lang="es-419" sz="19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previo a ejecutar dicha instrucción SQL.</a:t>
            </a:r>
            <a:endParaRPr b="0" i="0" sz="19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s-419" sz="19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Para que todo esto funcione, debemos integrar en el S.P. </a:t>
            </a:r>
            <a:r>
              <a:rPr b="1" i="0" lang="es-419" sz="19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Consolas"/>
                <a:ea typeface="Consolas"/>
                <a:cs typeface="Consolas"/>
                <a:sym typeface="Consolas"/>
              </a:rPr>
              <a:t>PREPARE</a:t>
            </a:r>
            <a:r>
              <a:rPr lang="es-419" sz="1900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Y</a:t>
            </a:r>
            <a:r>
              <a:rPr b="0" i="0" lang="es-419" sz="19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b="1" i="0" lang="es-419" sz="19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Consolas"/>
                <a:ea typeface="Consolas"/>
                <a:cs typeface="Consolas"/>
                <a:sym typeface="Consolas"/>
              </a:rPr>
              <a:t>EXECUTE</a:t>
            </a:r>
            <a:endParaRPr b="0" i="0" sz="1900" u="none" cap="none" strike="noStrike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515" name="Google Shape;515;p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516" name="Google Shape;516;p68"/>
          <p:cNvSpPr txBox="1"/>
          <p:nvPr/>
        </p:nvSpPr>
        <p:spPr>
          <a:xfrm>
            <a:off x="-152275" y="368200"/>
            <a:ext cx="9144000" cy="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0" i="1" lang="es-419" sz="43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CONVERTIR STRINGS EN CLÁUSULAS</a:t>
            </a:r>
            <a:endParaRPr b="0" i="1" sz="43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517" name="Google Shape;517;p6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37325" y="222625"/>
            <a:ext cx="903525" cy="90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69"/>
          <p:cNvSpPr txBox="1"/>
          <p:nvPr/>
        </p:nvSpPr>
        <p:spPr>
          <a:xfrm>
            <a:off x="513000" y="1393275"/>
            <a:ext cx="8118000" cy="33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s-419" sz="1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PREPARE </a:t>
            </a:r>
            <a:r>
              <a:rPr b="0" i="0" lang="es-419" sz="19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convierte una cláusula SQL a un elemento u objeto que el Motor SQL podrá interpretar mejor. Las cláusulas SQL escritas en una ventana de script o variable SQL no son más que una cadena de string.</a:t>
            </a:r>
            <a:endParaRPr b="0" i="0" sz="19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s-419" sz="19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El motor SQL necesita un objeto SQL para entenderlo y ejecutarlo, y es allí donde PREPARE entra en acción.</a:t>
            </a:r>
            <a:endParaRPr b="0" i="0" sz="1900" u="none" cap="none" strike="noStrike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523" name="Google Shape;523;p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524" name="Google Shape;524;p69"/>
          <p:cNvSpPr txBox="1"/>
          <p:nvPr/>
        </p:nvSpPr>
        <p:spPr>
          <a:xfrm>
            <a:off x="-152275" y="368200"/>
            <a:ext cx="9144000" cy="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0" i="1" lang="es-419" sz="43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CONVERTIR STRINGS EN CLÁUSULAS</a:t>
            </a:r>
            <a:endParaRPr b="0" i="1" sz="43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525" name="Google Shape;525;p6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37325" y="222625"/>
            <a:ext cx="903525" cy="90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70"/>
          <p:cNvSpPr/>
          <p:nvPr/>
        </p:nvSpPr>
        <p:spPr>
          <a:xfrm>
            <a:off x="225" y="3372700"/>
            <a:ext cx="9144000" cy="1770900"/>
          </a:xfrm>
          <a:prstGeom prst="rect">
            <a:avLst/>
          </a:prstGeom>
          <a:gradFill>
            <a:gsLst>
              <a:gs pos="0">
                <a:srgbClr val="424242"/>
              </a:gs>
              <a:gs pos="100000">
                <a:srgbClr val="010101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1" name="Google Shape;531;p70"/>
          <p:cNvSpPr txBox="1"/>
          <p:nvPr/>
        </p:nvSpPr>
        <p:spPr>
          <a:xfrm>
            <a:off x="854075" y="1462900"/>
            <a:ext cx="7487100" cy="16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En este ejemplo, se almacena la </a:t>
            </a: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cláusula</a:t>
            </a: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en la variable ‘ejemplo_insert’, que busca insertar dos valores que aun no estan definidos. </a:t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Aca definimos esos dos valores como variables y los usamos en el EXECUTE, para finalizar el insert</a:t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532" name="Google Shape;532;p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533" name="Google Shape;533;p70"/>
          <p:cNvSpPr txBox="1"/>
          <p:nvPr/>
        </p:nvSpPr>
        <p:spPr>
          <a:xfrm>
            <a:off x="383850" y="3372700"/>
            <a:ext cx="7131300" cy="1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114300" rtl="0" algn="l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419" sz="125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PREPARE </a:t>
            </a:r>
            <a:r>
              <a:rPr lang="es-419" sz="125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ejemplo_insert </a:t>
            </a:r>
            <a:r>
              <a:rPr lang="es-419" sz="125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FROM </a:t>
            </a:r>
            <a:r>
              <a:rPr lang="es-419" sz="1250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'INSERT INTO mi_tabla (col1, col2) VALUES (?, ?)'</a:t>
            </a:r>
            <a:r>
              <a:rPr lang="es-419" sz="125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5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14300" rtl="0" algn="l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125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14300" rtl="0" algn="l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419" sz="125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SET </a:t>
            </a:r>
            <a:r>
              <a:rPr lang="es-419" sz="125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@val1 = </a:t>
            </a:r>
            <a:r>
              <a:rPr lang="es-419" sz="1250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'value1'</a:t>
            </a:r>
            <a:r>
              <a:rPr lang="es-419" sz="125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5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14300" rtl="0" algn="l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419" sz="125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SET </a:t>
            </a:r>
            <a:r>
              <a:rPr lang="es-419" sz="125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@val2 = </a:t>
            </a:r>
            <a:r>
              <a:rPr lang="es-419" sz="1250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'value2'</a:t>
            </a:r>
            <a:r>
              <a:rPr lang="es-419" sz="125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5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14300" rtl="0" algn="l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125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14300" rtl="0" algn="l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419" sz="125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EXECUTE </a:t>
            </a:r>
            <a:r>
              <a:rPr lang="es-419" sz="125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ejemplo_insert </a:t>
            </a:r>
            <a:r>
              <a:rPr lang="es-419" sz="125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USING </a:t>
            </a:r>
            <a:r>
              <a:rPr lang="es-419" sz="125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@val1, @val2;</a:t>
            </a:r>
            <a:endParaRPr sz="18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34" name="Google Shape;534;p70"/>
          <p:cNvSpPr txBox="1"/>
          <p:nvPr/>
        </p:nvSpPr>
        <p:spPr>
          <a:xfrm>
            <a:off x="-152275" y="368200"/>
            <a:ext cx="9144000" cy="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0" i="1" lang="es-419" sz="43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STRINGS EN CLÁUSULAS:</a:t>
            </a:r>
            <a:r>
              <a:rPr i="1" lang="es-419" sz="4300">
                <a:latin typeface="Anton"/>
                <a:ea typeface="Anton"/>
                <a:cs typeface="Anton"/>
                <a:sym typeface="Anton"/>
              </a:rPr>
              <a:t> EJEMPLO</a:t>
            </a:r>
            <a:endParaRPr b="0" i="1" sz="43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71"/>
          <p:cNvSpPr txBox="1"/>
          <p:nvPr/>
        </p:nvSpPr>
        <p:spPr>
          <a:xfrm>
            <a:off x="1398000" y="1830275"/>
            <a:ext cx="6348000" cy="138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¡VAMOS A PRACTICAR UN POCO!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s-419" sz="22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CODE PARTE 5</a:t>
            </a:r>
            <a:endParaRPr i="1" sz="2200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540" name="Google Shape;540;p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72"/>
          <p:cNvSpPr txBox="1"/>
          <p:nvPr/>
        </p:nvSpPr>
        <p:spPr>
          <a:xfrm>
            <a:off x="335600" y="2520825"/>
            <a:ext cx="8543700" cy="7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1" lang="es-419" sz="4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S.P. de INSERCIÓN DE REGISTROS</a:t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546" name="Google Shape;546;p72"/>
          <p:cNvSpPr txBox="1"/>
          <p:nvPr/>
        </p:nvSpPr>
        <p:spPr>
          <a:xfrm>
            <a:off x="729300" y="3392050"/>
            <a:ext cx="7715100" cy="126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20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Implementaremos un Stored Procedure de inserción de registros.</a:t>
            </a:r>
            <a:endParaRPr b="0" i="0" sz="20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es-419" sz="16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Tiempo estimado: 15 minutos </a:t>
            </a:r>
            <a:endParaRPr b="0" i="0" sz="20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547" name="Google Shape;547;p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8" name="Google Shape;548;p7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82275" y="1051649"/>
            <a:ext cx="1379450" cy="137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/>
        </p:nvSpPr>
        <p:spPr>
          <a:xfrm>
            <a:off x="833650" y="1848600"/>
            <a:ext cx="73773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s-419" sz="3600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DELIMITER</a:t>
            </a:r>
            <a:endParaRPr b="0" i="1" sz="33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73"/>
          <p:cNvSpPr txBox="1"/>
          <p:nvPr/>
        </p:nvSpPr>
        <p:spPr>
          <a:xfrm>
            <a:off x="340350" y="1123500"/>
            <a:ext cx="8463300" cy="33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Crea un Stored Procedure que inserte datos en una tabla.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AutoNum type="arabicPeriod"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Debe recibir un parámetro del tipo </a:t>
            </a:r>
            <a:r>
              <a:rPr b="1" i="0" lang="es-419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char(xx)</a:t>
            </a:r>
            <a:endParaRPr b="1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AutoNum type="arabicPeriod"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Inserta dicho parámetro como un nuevo registro en la tabla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AutoNum type="arabicPeriod"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Ejecuta luego, un </a:t>
            </a:r>
            <a:r>
              <a:rPr b="1" i="0" lang="es-419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sobre la tabla ordenada de forma descendente, para ver el registro insertado en primer lugar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6195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elvetica Neue Light"/>
              <a:buAutoNum type="arabicPeriod"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Si el parámetro </a:t>
            </a:r>
            <a:r>
              <a:rPr b="1" i="0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char()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recibido es igual a </a:t>
            </a:r>
            <a:r>
              <a:rPr b="1" i="0" lang="es-419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‘’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devuelve un error que diga  </a:t>
            </a:r>
            <a:r>
              <a:rPr b="0" i="0" lang="es-419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‘ERROR: no se pudo crear el producto indicado’</a:t>
            </a:r>
            <a:endParaRPr b="0" i="0" sz="1800" u="none" cap="none" strike="noStrike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554" name="Google Shape;554;p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5" name="Google Shape;555;p7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69475" y="299625"/>
            <a:ext cx="1634174" cy="639850"/>
          </a:xfrm>
          <a:prstGeom prst="rect">
            <a:avLst/>
          </a:prstGeom>
          <a:noFill/>
          <a:ln>
            <a:noFill/>
          </a:ln>
        </p:spPr>
      </p:pic>
      <p:sp>
        <p:nvSpPr>
          <p:cNvPr id="556" name="Google Shape;556;p73"/>
          <p:cNvSpPr txBox="1"/>
          <p:nvPr/>
        </p:nvSpPr>
        <p:spPr>
          <a:xfrm>
            <a:off x="257775" y="356825"/>
            <a:ext cx="52767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es-419" sz="2400" u="none" cap="none" strike="noStrik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S.P. de INSERCIÓN DE REGISTROS</a:t>
            </a:r>
            <a:endParaRPr b="0" i="0" sz="2400" u="none" cap="none" strike="noStrike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74"/>
          <p:cNvSpPr txBox="1"/>
          <p:nvPr/>
        </p:nvSpPr>
        <p:spPr>
          <a:xfrm>
            <a:off x="0" y="2520825"/>
            <a:ext cx="9144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1" lang="es-419" sz="4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SCRIPT DE CREACIÓN DE STORED PROCEDURES</a:t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562" name="Google Shape;562;p74"/>
          <p:cNvSpPr txBox="1"/>
          <p:nvPr/>
        </p:nvSpPr>
        <p:spPr>
          <a:xfrm>
            <a:off x="938100" y="3433725"/>
            <a:ext cx="7267800" cy="129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Presentar en formato .sql el script de creación de </a:t>
            </a:r>
            <a:r>
              <a:rPr lang="es-419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dos S</a:t>
            </a:r>
            <a:r>
              <a:rPr b="0" i="0" lang="es-419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tored </a:t>
            </a:r>
            <a:r>
              <a:rPr lang="es-419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</a:t>
            </a:r>
            <a:r>
              <a:rPr b="0" i="0" lang="es-419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rocedures con base en los datos de la base de datos del proyecto final. </a:t>
            </a:r>
            <a:endParaRPr b="0" i="0" sz="24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563" name="Google Shape;563;p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4" name="Google Shape;564;p7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82275" y="886224"/>
            <a:ext cx="1379450" cy="1379450"/>
          </a:xfrm>
          <a:prstGeom prst="rect">
            <a:avLst/>
          </a:prstGeom>
          <a:noFill/>
          <a:ln>
            <a:noFill/>
          </a:ln>
        </p:spPr>
      </p:pic>
      <p:sp>
        <p:nvSpPr>
          <p:cNvPr id="565" name="Google Shape;565;p74"/>
          <p:cNvSpPr/>
          <p:nvPr/>
        </p:nvSpPr>
        <p:spPr>
          <a:xfrm>
            <a:off x="4823975" y="886225"/>
            <a:ext cx="381900" cy="381900"/>
          </a:xfrm>
          <a:prstGeom prst="ellipse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419" sz="1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7</a:t>
            </a:r>
            <a:endParaRPr b="1" i="0" sz="14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70" name="Google Shape;570;p75"/>
          <p:cNvGraphicFramePr/>
          <p:nvPr/>
        </p:nvGraphicFramePr>
        <p:xfrm>
          <a:off x="153263" y="344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{8FDCE8C3-1B72-4505-87B1-C15AD6D86B1B}</a:tableStyleId>
              </a:tblPr>
              <a:tblGrid>
                <a:gridCol w="2945825"/>
                <a:gridCol w="3822275"/>
                <a:gridCol w="2069375"/>
              </a:tblGrid>
              <a:tr h="734725"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i="1" lang="es-419" sz="2300" u="none" cap="none" strike="noStrike">
                          <a:solidFill>
                            <a:schemeClr val="dk1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SCRIPT DE CREACIÓN DE STORED PROCEDURES</a:t>
                      </a:r>
                      <a:endParaRPr i="1" sz="2300" u="none" cap="none" strike="noStrike">
                        <a:solidFill>
                          <a:schemeClr val="dk1"/>
                        </a:solidFill>
                        <a:latin typeface="Anton"/>
                        <a:ea typeface="Anton"/>
                        <a:cs typeface="Anton"/>
                        <a:sym typeface="Anton"/>
                      </a:endParaRPr>
                    </a:p>
                  </a:txBody>
                  <a:tcPr marT="162000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EFAB"/>
                    </a:solidFill>
                  </a:tcPr>
                </a:tc>
                <a:tc hMerge="1"/>
                <a:tc hMerge="1"/>
              </a:tr>
              <a:tr h="82535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-419" sz="16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Formato: </a:t>
                      </a:r>
                      <a:r>
                        <a:rPr lang="es-419" sz="1600" u="none" cap="none" strike="noStrike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El archivo a presentar debe ser del tipo .sql nombrado como </a:t>
                      </a:r>
                      <a:r>
                        <a:rPr lang="es-419" sz="1600" u="none" cap="none" strike="noStrike">
                          <a:solidFill>
                            <a:schemeClr val="dk1"/>
                          </a:solidFill>
                          <a:highlight>
                            <a:srgbClr val="3CEFAB"/>
                          </a:highlight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“Stored+Apellido”</a:t>
                      </a:r>
                      <a:r>
                        <a:rPr lang="es-419" sz="1600" u="none" cap="none" strike="noStrike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.</a:t>
                      </a:r>
                      <a:endParaRPr sz="1400" u="none" cap="none" strike="noStrike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2411750"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br>
                        <a:rPr b="1" lang="es-419" sz="100" u="none" cap="none" strike="noStrike">
                          <a:solidFill>
                            <a:srgbClr val="4D5156"/>
                          </a:solidFill>
                        </a:rPr>
                      </a:br>
                      <a:r>
                        <a:rPr b="1" lang="es-419" sz="1500" u="none" cap="none" strike="noStrike"/>
                        <a:t>&gt;&gt;</a:t>
                      </a:r>
                      <a:r>
                        <a:rPr b="1" lang="es-419" sz="1500" u="none" cap="none" strike="noStrike">
                          <a:solidFill>
                            <a:srgbClr val="4D5156"/>
                          </a:solidFill>
                        </a:rPr>
                        <a:t> </a:t>
                      </a:r>
                      <a:r>
                        <a:rPr b="1" lang="es-419" sz="15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Consigna:</a:t>
                      </a:r>
                      <a:r>
                        <a:rPr lang="es-419" sz="1500" u="none" cap="none" strike="noStrike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</a:t>
                      </a:r>
                      <a:r>
                        <a:rPr lang="es-419" sz="1500" u="none" cap="none" strike="noStrike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Sobre las tablas creadas anteriormente para tu proyecto final, </a:t>
                      </a:r>
                      <a:r>
                        <a:rPr b="1" lang="es-419" sz="15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agregar 2 Stored Procedures</a:t>
                      </a:r>
                      <a:r>
                        <a:rPr lang="es-419" sz="1500" u="none" cap="none" strike="noStrike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que te permitan trabajar sobre las mismas.</a:t>
                      </a:r>
                      <a:endParaRPr sz="1500" u="none" cap="none" strike="noStrike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"/>
                        <a:buFont typeface="Arial"/>
                        <a:buNone/>
                      </a:pPr>
                      <a:r>
                        <a:t/>
                      </a:r>
                      <a:endParaRPr sz="300" u="none" cap="none" strike="noStrike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s-419" sz="1500" u="none" cap="none" strike="noStrike"/>
                        <a:t>&gt;&gt;</a:t>
                      </a:r>
                      <a:r>
                        <a:rPr b="1" lang="es-419" sz="14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Aspectos a incluir en el entregable: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419" sz="1400" u="none" cap="none" strike="noStrike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El primer S.P. debe permitir indicar a través de un parámetro el campo de ordenamiento de una tabla y mediante un segundo parámetro, si el orden es descendente o ascendente.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419" sz="1400" u="none" cap="none" strike="noStrike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El otro S.P. </a:t>
                      </a:r>
                      <a:r>
                        <a:rPr lang="es-419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qué</a:t>
                      </a:r>
                      <a:r>
                        <a:rPr lang="es-419" sz="1400" u="none" cap="none" strike="noStrike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crearás, puede (1: insertar registros en una tabla de tu proyecto. 2: eliminar algún registro específico de una tabla de tu proyecto.)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-317500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 Light"/>
                        <a:buChar char="●"/>
                      </a:pPr>
                      <a:r>
                        <a:rPr lang="es-419" sz="1400" u="none" cap="none" strike="noStrike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Agrega comentarios en ambos Scripts de los S.P. para saber qué hacen y cómo usarlos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-317500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 Light"/>
                        <a:buChar char="●"/>
                      </a:pPr>
                      <a:r>
                        <a:rPr lang="es-419" sz="1400" u="none" cap="none" strike="noStrike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Procura guiarte con los ejemplos abordados en esta clase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</a:tbl>
          </a:graphicData>
        </a:graphic>
      </p:graphicFrame>
      <p:pic>
        <p:nvPicPr>
          <p:cNvPr id="571" name="Google Shape;571;p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2" name="Google Shape;572;p7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48187" y="1188125"/>
            <a:ext cx="1634174" cy="63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76"/>
          <p:cNvSpPr txBox="1"/>
          <p:nvPr/>
        </p:nvSpPr>
        <p:spPr>
          <a:xfrm>
            <a:off x="2776738" y="1880500"/>
            <a:ext cx="2804700" cy="11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1" lang="es-419" sz="4000" u="none" cap="none" strike="noStrik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¿PREGUNTAS?</a:t>
            </a:r>
            <a:endParaRPr b="0" i="1" sz="40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descr="Tiger Face on Apple iOS 12.2" id="578" name="Google Shape;578;p7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55188" y="2089063"/>
            <a:ext cx="712075" cy="71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77"/>
          <p:cNvSpPr txBox="1"/>
          <p:nvPr/>
        </p:nvSpPr>
        <p:spPr>
          <a:xfrm>
            <a:off x="1956450" y="872075"/>
            <a:ext cx="5231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1" lang="es-419" sz="4800" u="none" cap="none" strike="noStrik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¡MUCHAS GRACIAS!</a:t>
            </a:r>
            <a:endParaRPr b="0" i="1" sz="48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584" name="Google Shape;584;p77"/>
          <p:cNvSpPr txBox="1"/>
          <p:nvPr/>
        </p:nvSpPr>
        <p:spPr>
          <a:xfrm>
            <a:off x="1444475" y="1861175"/>
            <a:ext cx="6467100" cy="27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s-419" sz="2200" u="none" cap="none" strike="noStrike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Resumen de lo visto en clase hoy: </a:t>
            </a:r>
            <a:endParaRPr b="0" i="0" sz="2200" u="none" cap="none" strike="noStrike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31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FF00"/>
              </a:buClr>
              <a:buSzPts val="2200"/>
              <a:buFont typeface="Helvetica Neue Light"/>
              <a:buChar char="-"/>
            </a:pPr>
            <a:r>
              <a:rPr b="0" i="0" lang="es-419" sz="2200" u="none" cap="none" strike="noStrike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Fundamentos de Stored Procedures</a:t>
            </a:r>
            <a:endParaRPr b="0" i="0" sz="2200" u="none" cap="none" strike="noStrike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31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FF00"/>
              </a:buClr>
              <a:buSzPts val="2200"/>
              <a:buFont typeface="Helvetica Neue Light"/>
              <a:buChar char="-"/>
            </a:pPr>
            <a:r>
              <a:rPr b="0" i="0" lang="es-419" sz="2200" u="none" cap="none" strike="noStrike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Cómo crear un Stored Procedure</a:t>
            </a:r>
            <a:endParaRPr b="0" i="0" sz="2200" u="none" cap="none" strike="noStrike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31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FF00"/>
              </a:buClr>
              <a:buSzPts val="2200"/>
              <a:buFont typeface="Helvetica Neue Light"/>
              <a:buChar char="-"/>
            </a:pPr>
            <a:r>
              <a:rPr b="0" i="0" lang="es-419" sz="2200" u="none" cap="none" strike="noStrike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Parámetros de entrada y salida</a:t>
            </a:r>
            <a:endParaRPr b="0" i="0" sz="2200" u="none" cap="none" strike="noStrike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31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FF00"/>
              </a:buClr>
              <a:buSzPts val="2200"/>
              <a:buFont typeface="Helvetica Neue Light"/>
              <a:buChar char="-"/>
            </a:pPr>
            <a:r>
              <a:rPr b="0" i="0" lang="es-419" sz="2200" u="none" cap="none" strike="noStrike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Variables, cláusulas, condicionales en S.P.</a:t>
            </a:r>
            <a:endParaRPr b="0" i="0" sz="2200" u="none" cap="none" strike="noStrike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78"/>
          <p:cNvSpPr txBox="1"/>
          <p:nvPr/>
        </p:nvSpPr>
        <p:spPr>
          <a:xfrm>
            <a:off x="2110051" y="2409500"/>
            <a:ext cx="4923900" cy="11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OPINA Y VALORA ESTA CLASE</a:t>
            </a:r>
            <a:endParaRPr b="0" i="1" sz="36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descr="Dizzy on Apple iOS 12.2" id="590" name="Google Shape;590;p7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68425" y="1602350"/>
            <a:ext cx="807150" cy="80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79"/>
          <p:cNvSpPr txBox="1"/>
          <p:nvPr/>
        </p:nvSpPr>
        <p:spPr>
          <a:xfrm>
            <a:off x="1398000" y="207720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#DEMOCRATIZANDOLAEDUCACIÓN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596" name="Google Shape;596;p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/>
        </p:nvSpPr>
        <p:spPr>
          <a:xfrm>
            <a:off x="726150" y="1872950"/>
            <a:ext cx="7691700" cy="21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s-419" sz="1800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La cláusula DELIMITER en MySQL se utiliza para cambiar el delimitador estándar (;) utilizado para separar múltiples declaraciones SQL dentro de una sola consulta</a:t>
            </a:r>
            <a:r>
              <a:rPr lang="es-419" sz="18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o procedimiento.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s-419" sz="18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Sii queremos ejecutar un codigo que tenga puntos y comas (;) en su interior, entonces podemos cambiar temporalmente el delimitador a un carácter diferente que no se utiliza dentro de las declaraciones SQL para poder ejecutar la consulta sin errores.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12" name="Google Shape;112;p20"/>
          <p:cNvSpPr txBox="1"/>
          <p:nvPr/>
        </p:nvSpPr>
        <p:spPr>
          <a:xfrm>
            <a:off x="1671825" y="749200"/>
            <a:ext cx="5666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i="1" lang="es-419" sz="4500">
                <a:latin typeface="Anton"/>
                <a:ea typeface="Anton"/>
                <a:cs typeface="Anton"/>
                <a:sym typeface="Anton"/>
              </a:rPr>
              <a:t>DELIMITER</a:t>
            </a:r>
            <a:endParaRPr b="0" i="1" sz="4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13" name="Google Shape;11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37325" y="222625"/>
            <a:ext cx="903525" cy="90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/>
        </p:nvSpPr>
        <p:spPr>
          <a:xfrm>
            <a:off x="320750" y="1186700"/>
            <a:ext cx="8376300" cy="16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s-419" sz="16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En este ejemplo, </a:t>
            </a:r>
            <a:r>
              <a:rPr lang="es-419" sz="1600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se utiliza el comando DELIMITER para cambiar temporalmente el delimitador a dos barras diagonales (//) antes de crear el procedimiento. </a:t>
            </a:r>
            <a:endParaRPr sz="1600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s-419" sz="16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Esto nos permite utilizar puntos y comas dentro del procedimiento sin causar errores. Finalmente, se utiliza el comando DELIMITER nuevamente para restablecer el delimitador a su valor original (;).</a:t>
            </a:r>
            <a:endParaRPr sz="16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20" name="Google Shape;120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1"/>
          <p:cNvSpPr txBox="1"/>
          <p:nvPr/>
        </p:nvSpPr>
        <p:spPr>
          <a:xfrm>
            <a:off x="1197425" y="368200"/>
            <a:ext cx="6750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i="1" lang="es-419" sz="4300">
                <a:latin typeface="Anton"/>
                <a:ea typeface="Anton"/>
                <a:cs typeface="Anton"/>
                <a:sym typeface="Anton"/>
              </a:rPr>
              <a:t>DELIMITER: EJEMPLO</a:t>
            </a:r>
            <a:endParaRPr b="0" i="1" sz="43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22" name="Google Shape;122;p21"/>
          <p:cNvSpPr/>
          <p:nvPr/>
        </p:nvSpPr>
        <p:spPr>
          <a:xfrm>
            <a:off x="225" y="3173150"/>
            <a:ext cx="9144000" cy="1970400"/>
          </a:xfrm>
          <a:prstGeom prst="rect">
            <a:avLst/>
          </a:prstGeom>
          <a:gradFill>
            <a:gsLst>
              <a:gs pos="0">
                <a:srgbClr val="424242"/>
              </a:gs>
              <a:gs pos="100000">
                <a:srgbClr val="010101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21"/>
          <p:cNvSpPr txBox="1"/>
          <p:nvPr/>
        </p:nvSpPr>
        <p:spPr>
          <a:xfrm>
            <a:off x="1521100" y="3120825"/>
            <a:ext cx="8376300" cy="20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114300" rtl="0" algn="l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3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DELIMITER //</a:t>
            </a:r>
            <a:endParaRPr sz="135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14300" rtl="0" algn="l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350">
                <a:solidFill>
                  <a:srgbClr val="2E95D3"/>
                </a:solidFill>
                <a:latin typeface="Courier New"/>
                <a:ea typeface="Courier New"/>
                <a:cs typeface="Courier New"/>
                <a:sym typeface="Courier New"/>
              </a:rPr>
              <a:t>CREATE</a:t>
            </a:r>
            <a:r>
              <a:rPr lang="es-419" sz="13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350">
                <a:solidFill>
                  <a:srgbClr val="2E95D3"/>
                </a:solidFill>
                <a:latin typeface="Courier New"/>
                <a:ea typeface="Courier New"/>
                <a:cs typeface="Courier New"/>
                <a:sym typeface="Courier New"/>
              </a:rPr>
              <a:t>PROCEDURE</a:t>
            </a:r>
            <a:r>
              <a:rPr lang="es-419" sz="13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my_procedure()</a:t>
            </a:r>
            <a:endParaRPr sz="135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14300" rtl="0" algn="l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350">
                <a:solidFill>
                  <a:srgbClr val="2E95D3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endParaRPr sz="135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14300" rtl="0" algn="l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3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-419" sz="1350">
                <a:solidFill>
                  <a:srgbClr val="2E95D3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s-419" sz="13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* </a:t>
            </a:r>
            <a:r>
              <a:rPr lang="es-419" sz="1350">
                <a:solidFill>
                  <a:srgbClr val="2E95D3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s-419" sz="13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my_table;</a:t>
            </a:r>
            <a:endParaRPr sz="135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14300" rtl="0" algn="l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3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-419" sz="1350">
                <a:solidFill>
                  <a:srgbClr val="2E95D3"/>
                </a:solidFill>
                <a:latin typeface="Courier New"/>
                <a:ea typeface="Courier New"/>
                <a:cs typeface="Courier New"/>
                <a:sym typeface="Courier New"/>
              </a:rPr>
              <a:t>INSERT</a:t>
            </a:r>
            <a:r>
              <a:rPr lang="es-419" sz="13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350">
                <a:solidFill>
                  <a:srgbClr val="2E95D3"/>
                </a:solidFill>
                <a:latin typeface="Courier New"/>
                <a:ea typeface="Courier New"/>
                <a:cs typeface="Courier New"/>
                <a:sym typeface="Courier New"/>
              </a:rPr>
              <a:t>INTO</a:t>
            </a:r>
            <a:r>
              <a:rPr lang="es-419" sz="13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my_table </a:t>
            </a:r>
            <a:r>
              <a:rPr lang="es-419" sz="1350">
                <a:solidFill>
                  <a:srgbClr val="2E95D3"/>
                </a:solidFill>
                <a:latin typeface="Courier New"/>
                <a:ea typeface="Courier New"/>
                <a:cs typeface="Courier New"/>
                <a:sym typeface="Courier New"/>
              </a:rPr>
              <a:t>VALUES</a:t>
            </a:r>
            <a:r>
              <a:rPr lang="es-419" sz="13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s-419" sz="1350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s-419" sz="13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1350">
                <a:solidFill>
                  <a:srgbClr val="00A67D"/>
                </a:solidFill>
                <a:latin typeface="Courier New"/>
                <a:ea typeface="Courier New"/>
                <a:cs typeface="Courier New"/>
                <a:sym typeface="Courier New"/>
              </a:rPr>
              <a:t>'ejemplo'</a:t>
            </a:r>
            <a:r>
              <a:rPr lang="es-419" sz="13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35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14300" rtl="0" algn="l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350">
                <a:solidFill>
                  <a:srgbClr val="2E95D3"/>
                </a:solidFill>
                <a:latin typeface="Courier New"/>
                <a:ea typeface="Courier New"/>
                <a:cs typeface="Courier New"/>
                <a:sym typeface="Courier New"/>
              </a:rPr>
              <a:t>END </a:t>
            </a:r>
            <a:r>
              <a:rPr lang="es-419" sz="13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//</a:t>
            </a:r>
            <a:endParaRPr sz="135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14300" rtl="0" algn="l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3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DELIMITER ;</a:t>
            </a:r>
            <a:endParaRPr sz="21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4" name="Google Shape;124;p21"/>
          <p:cNvSpPr/>
          <p:nvPr/>
        </p:nvSpPr>
        <p:spPr>
          <a:xfrm>
            <a:off x="6237200" y="3264800"/>
            <a:ext cx="309300" cy="15471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1"/>
          <p:cNvSpPr/>
          <p:nvPr/>
        </p:nvSpPr>
        <p:spPr>
          <a:xfrm>
            <a:off x="6237200" y="4857125"/>
            <a:ext cx="309300" cy="1836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1"/>
          <p:cNvSpPr/>
          <p:nvPr/>
        </p:nvSpPr>
        <p:spPr>
          <a:xfrm>
            <a:off x="1317375" y="3230450"/>
            <a:ext cx="240600" cy="9891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1"/>
          <p:cNvSpPr/>
          <p:nvPr/>
        </p:nvSpPr>
        <p:spPr>
          <a:xfrm>
            <a:off x="1317375" y="4524900"/>
            <a:ext cx="240600" cy="4875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1"/>
          <p:cNvSpPr txBox="1"/>
          <p:nvPr/>
        </p:nvSpPr>
        <p:spPr>
          <a:xfrm>
            <a:off x="400425" y="3234425"/>
            <a:ext cx="97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3CEFAB"/>
                </a:solidFill>
              </a:rPr>
              <a:t>Antes</a:t>
            </a:r>
            <a:endParaRPr>
              <a:solidFill>
                <a:srgbClr val="3CEFAB"/>
              </a:solidFill>
            </a:endParaRPr>
          </a:p>
        </p:txBody>
      </p:sp>
      <p:sp>
        <p:nvSpPr>
          <p:cNvPr id="129" name="Google Shape;129;p21"/>
          <p:cNvSpPr txBox="1"/>
          <p:nvPr/>
        </p:nvSpPr>
        <p:spPr>
          <a:xfrm>
            <a:off x="7258425" y="3234425"/>
            <a:ext cx="97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3CEFAB"/>
                </a:solidFill>
              </a:rPr>
              <a:t>Despues</a:t>
            </a:r>
            <a:endParaRPr>
              <a:solidFill>
                <a:srgbClr val="3CEFAB"/>
              </a:solidFill>
            </a:endParaRPr>
          </a:p>
        </p:txBody>
      </p:sp>
      <p:sp>
        <p:nvSpPr>
          <p:cNvPr id="130" name="Google Shape;130;p21"/>
          <p:cNvSpPr txBox="1"/>
          <p:nvPr/>
        </p:nvSpPr>
        <p:spPr>
          <a:xfrm>
            <a:off x="933825" y="3691625"/>
            <a:ext cx="40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3CEFAB"/>
                </a:solidFill>
              </a:rPr>
              <a:t>1°</a:t>
            </a:r>
            <a:endParaRPr>
              <a:solidFill>
                <a:srgbClr val="3CEFAB"/>
              </a:solidFill>
            </a:endParaRPr>
          </a:p>
        </p:txBody>
      </p:sp>
      <p:sp>
        <p:nvSpPr>
          <p:cNvPr id="131" name="Google Shape;131;p21"/>
          <p:cNvSpPr txBox="1"/>
          <p:nvPr/>
        </p:nvSpPr>
        <p:spPr>
          <a:xfrm>
            <a:off x="933825" y="4148825"/>
            <a:ext cx="40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3CEFAB"/>
                </a:solidFill>
              </a:rPr>
              <a:t>2</a:t>
            </a:r>
            <a:r>
              <a:rPr lang="es-419">
                <a:solidFill>
                  <a:srgbClr val="3CEFAB"/>
                </a:solidFill>
              </a:rPr>
              <a:t>°</a:t>
            </a:r>
            <a:endParaRPr>
              <a:solidFill>
                <a:srgbClr val="3CEFAB"/>
              </a:solidFill>
            </a:endParaRPr>
          </a:p>
        </p:txBody>
      </p:sp>
      <p:sp>
        <p:nvSpPr>
          <p:cNvPr id="132" name="Google Shape;132;p21"/>
          <p:cNvSpPr txBox="1"/>
          <p:nvPr/>
        </p:nvSpPr>
        <p:spPr>
          <a:xfrm>
            <a:off x="6572625" y="3844025"/>
            <a:ext cx="40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3CEFAB"/>
                </a:solidFill>
              </a:rPr>
              <a:t>1°</a:t>
            </a:r>
            <a:endParaRPr>
              <a:solidFill>
                <a:srgbClr val="3CEFAB"/>
              </a:solidFill>
            </a:endParaRPr>
          </a:p>
        </p:txBody>
      </p:sp>
      <p:sp>
        <p:nvSpPr>
          <p:cNvPr id="133" name="Google Shape;133;p21"/>
          <p:cNvSpPr txBox="1"/>
          <p:nvPr/>
        </p:nvSpPr>
        <p:spPr>
          <a:xfrm>
            <a:off x="6572625" y="4758425"/>
            <a:ext cx="40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3CEFAB"/>
                </a:solidFill>
              </a:rPr>
              <a:t>2°</a:t>
            </a:r>
            <a:endParaRPr>
              <a:solidFill>
                <a:srgbClr val="3CEFAB"/>
              </a:solidFill>
            </a:endParaRPr>
          </a:p>
        </p:txBody>
      </p:sp>
      <p:sp>
        <p:nvSpPr>
          <p:cNvPr id="134" name="Google Shape;134;p21"/>
          <p:cNvSpPr/>
          <p:nvPr/>
        </p:nvSpPr>
        <p:spPr>
          <a:xfrm>
            <a:off x="1317375" y="4220100"/>
            <a:ext cx="240600" cy="3048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1"/>
          <p:cNvSpPr txBox="1"/>
          <p:nvPr/>
        </p:nvSpPr>
        <p:spPr>
          <a:xfrm>
            <a:off x="933825" y="4606025"/>
            <a:ext cx="40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3CEFAB"/>
                </a:solidFill>
              </a:rPr>
              <a:t>3</a:t>
            </a:r>
            <a:r>
              <a:rPr lang="es-419">
                <a:solidFill>
                  <a:srgbClr val="3CEFAB"/>
                </a:solidFill>
              </a:rPr>
              <a:t>°</a:t>
            </a:r>
            <a:endParaRPr>
              <a:solidFill>
                <a:srgbClr val="3CEFAB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/>
        </p:nvSpPr>
        <p:spPr>
          <a:xfrm>
            <a:off x="1398000" y="1830275"/>
            <a:ext cx="6348000" cy="138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¡VAMOS A PRACTICAR UN POCO!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s-419" sz="22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CODE PARTE 1</a:t>
            </a:r>
            <a:endParaRPr i="1" sz="2200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41" name="Google Shape;141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