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Lst>
  <p:sldSz cy="5143500" cx="9144000"/>
  <p:notesSz cx="6858000" cy="9144000"/>
  <p:embeddedFontLst>
    <p:embeddedFont>
      <p:font typeface="Anton"/>
      <p:regular r:id="rId77"/>
    </p:embeddedFont>
    <p:embeddedFont>
      <p:font typeface="Lato"/>
      <p:regular r:id="rId78"/>
      <p:bold r:id="rId79"/>
      <p:italic r:id="rId80"/>
      <p:boldItalic r:id="rId81"/>
    </p:embeddedFont>
    <p:embeddedFont>
      <p:font typeface="Didact Gothic"/>
      <p:regular r:id="rId82"/>
    </p:embeddedFont>
    <p:embeddedFont>
      <p:font typeface="Helvetica Neue"/>
      <p:regular r:id="rId83"/>
      <p:bold r:id="rId84"/>
      <p:italic r:id="rId85"/>
      <p:boldItalic r:id="rId86"/>
    </p:embeddedFont>
    <p:embeddedFont>
      <p:font typeface="Helvetica Neue Light"/>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2F788C-75C0-4065-8441-480119EFACDB}">
  <a:tblStyle styleId="{202F788C-75C0-4065-8441-480119EFACD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HelveticaNeue-bold.fntdata"/><Relationship Id="rId83" Type="http://schemas.openxmlformats.org/officeDocument/2006/relationships/font" Target="fonts/HelveticaNeue-regular.fntdata"/><Relationship Id="rId42" Type="http://schemas.openxmlformats.org/officeDocument/2006/relationships/slide" Target="slides/slide36.xml"/><Relationship Id="rId86" Type="http://schemas.openxmlformats.org/officeDocument/2006/relationships/font" Target="fonts/HelveticaNeue-boldItalic.fntdata"/><Relationship Id="rId41" Type="http://schemas.openxmlformats.org/officeDocument/2006/relationships/slide" Target="slides/slide35.xml"/><Relationship Id="rId85" Type="http://schemas.openxmlformats.org/officeDocument/2006/relationships/font" Target="fonts/HelveticaNeue-italic.fntdata"/><Relationship Id="rId44" Type="http://schemas.openxmlformats.org/officeDocument/2006/relationships/slide" Target="slides/slide38.xml"/><Relationship Id="rId88" Type="http://schemas.openxmlformats.org/officeDocument/2006/relationships/font" Target="fonts/HelveticaNeueLight-bold.fntdata"/><Relationship Id="rId43" Type="http://schemas.openxmlformats.org/officeDocument/2006/relationships/slide" Target="slides/slide37.xml"/><Relationship Id="rId87" Type="http://schemas.openxmlformats.org/officeDocument/2006/relationships/font" Target="fonts/HelveticaNeueLight-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HelveticaNeueLight-italic.fntdata"/><Relationship Id="rId80" Type="http://schemas.openxmlformats.org/officeDocument/2006/relationships/font" Target="fonts/Lato-italic.fntdata"/><Relationship Id="rId82" Type="http://schemas.openxmlformats.org/officeDocument/2006/relationships/font" Target="fonts/DidactGothic-regular.fntdata"/><Relationship Id="rId81"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Anton-regular.fntdata"/><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Lato-bold.fntdata"/><Relationship Id="rId34" Type="http://schemas.openxmlformats.org/officeDocument/2006/relationships/slide" Target="slides/slide28.xml"/><Relationship Id="rId78" Type="http://schemas.openxmlformats.org/officeDocument/2006/relationships/font" Target="fonts/Lato-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0" Type="http://schemas.openxmlformats.org/officeDocument/2006/relationships/font" Target="fonts/HelveticaNeueLight-bold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8b3a68e0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08b3a68e0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8b3a68e0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108b3a68e0c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8b3a68e0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08b3a68e0c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8b3a68e0c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08b3a68e0c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8b3a68e0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08b3a68e0c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8b3a68e0c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08b3a68e0c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8b3a68e0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08b3a68e0c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8b3a68e0c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08b3a68e0c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8b3a68e0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08b3a68e0c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8b3a68e0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08b3a68e0c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8b3a68e0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108b3a68e0c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8b3a68e0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108b3a68e0c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8b3a68e0c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108b3a68e0c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8b3a68e0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108b3a68e0c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8b3a68e0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08b3a68e0c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t>Es muy común encontrar que un DNI o Documento no es una clave unívoca en una tabla de personas, ciudadanos, empleados, clientes o proveedores. Esto siempre se debe tener en cuenta y configurar como valor único, dado que existen posibilidades de que se repitan los Documentos de identidad. Una posibilidad fija siempre es el error humano en el tipeo de la información. Otra posibilidad es la coincidencia de documentos con el paso del tiempo. Veamos un ejemplo de esto último: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En la Argentina, se estableció desde siempre que cada ciudadano extranjero que desea residir en el país, debe sacar el documento de identidad argentino en donde figurará su nacionalidad real. Este documento de identidad otorga un número único a cada ciudadano. Pero, por ejemplo, aquellos ciudadanos que llegaron a la Argentina en época de pos-guerra (</a:t>
            </a:r>
            <a:r>
              <a:rPr i="1" lang="es-419" sz="1400"/>
              <a:t>2ª guerra mundial</a:t>
            </a:r>
            <a:r>
              <a:rPr lang="es-419" sz="1400"/>
              <a:t>), recibían su documento nacional comenzando con el número 50 millones. Hoy, la Argentina esta por alcanzar dicho número (</a:t>
            </a:r>
            <a:r>
              <a:rPr i="1" lang="es-419" sz="1400"/>
              <a:t>si es que ya no lo hizo</a:t>
            </a:r>
            <a:r>
              <a:rPr lang="es-419" sz="1400"/>
              <a:t>), otorgando documentos de identidad a los nacidos en este territorio y aún muchos ciudadanos extranjeros que llegaron hace más de 50 años al país, aún viven.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Cualquier sistema informático como ser el registro nacional de las personas (</a:t>
            </a:r>
            <a:r>
              <a:rPr i="1" lang="es-419" sz="1400"/>
              <a:t>RENAPER</a:t>
            </a:r>
            <a:r>
              <a:rPr lang="es-419" sz="1400"/>
              <a:t>) o el de alguna empresa privada u organismo estatal, si no contemplara la unicidad en los números de documento, podrá terminar registrando a dos personas bajo una misma identidad, causando así un error futuro en trámites personales (</a:t>
            </a:r>
            <a:r>
              <a:rPr i="1" lang="es-419" sz="1400"/>
              <a:t>aportes sociales y jubilatorios, cuentas bancarias, etcétera</a:t>
            </a:r>
            <a:r>
              <a:rPr lang="es-419" sz="1400"/>
              <a:t>).</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8b3a68e0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08b3a68e0c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t>Es muy común encontrar que un DNI o Documento no es una clave unívoca en una tabla de personas, ciudadanos, empleados, clientes o proveedores. Esto siempre se debe tener en cuenta y configurar como valor único, dado que existen posibilidades de que se repitan los Documentos de identidad. Una posibilidad fija siempre es el error humano en el tipeo de la información. Otra posibilidad es la coincidencia de documentos con el paso del tiempo. Veamos un ejemplo de esto último: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En la Argentina, se estableció desde siempre que cada ciudadano extranjero que desea residir en el país, debe sacar el documento de identidad argentino en donde figurará su nacionalidad real. Este documento de identidad otorga un número único a cada ciudadano. Pero, por ejemplo, aquellos ciudadanos que llegaron a la Argentina en época de pos-guerra (</a:t>
            </a:r>
            <a:r>
              <a:rPr i="1" lang="es-419" sz="1400"/>
              <a:t>2ª guerra mundial</a:t>
            </a:r>
            <a:r>
              <a:rPr lang="es-419" sz="1400"/>
              <a:t>), recibían su documento nacional comenzando con el número 50 millones. Hoy, la Argentina esta por alcanzar dicho número (</a:t>
            </a:r>
            <a:r>
              <a:rPr i="1" lang="es-419" sz="1400"/>
              <a:t>si es que ya no lo hizo</a:t>
            </a:r>
            <a:r>
              <a:rPr lang="es-419" sz="1400"/>
              <a:t>), otorgando documentos de identidad a los nacidos en este territorio y aún muchos ciudadanos extranjeros que llegaron hace más de 50 años al país, aún viven.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Cualquier sistema informático como ser el registro nacional de las personas (</a:t>
            </a:r>
            <a:r>
              <a:rPr i="1" lang="es-419" sz="1400"/>
              <a:t>RENAPER</a:t>
            </a:r>
            <a:r>
              <a:rPr lang="es-419" sz="1400"/>
              <a:t>) o el de alguna empresa privada u organismo estatal, si no contemplara la unicidad en los números de documento, podrá terminar registrando a dos personas bajo una misma identidad, causando así un error futuro en trámites personales (</a:t>
            </a:r>
            <a:r>
              <a:rPr i="1" lang="es-419" sz="1400"/>
              <a:t>aportes sociales y jubilatorios, cuentas bancarias, etcétera</a:t>
            </a:r>
            <a:r>
              <a:rPr lang="es-419" sz="1400"/>
              <a:t>).</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8b3a68e0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08b3a68e0c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t>Es muy común encontrar que un DNI o Documento no es una clave unívoca en una tabla de personas, ciudadanos, empleados, clientes o proveedores. Esto siempre se debe tener en cuenta y configurar como valor único, dado que existen posibilidades de que se repitan los Documentos de identidad. Una posibilidad fija siempre es el error humano en el tipeo de la información. Otra posibilidad es la coincidencia de documentos con el paso del tiempo. Veamos un ejemplo de esto último: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En la Argentina, se estableció desde siempre que cada ciudadano extranjero que desea residir en el país, debe sacar el documento de identidad argentino en donde figurará su nacionalidad real. Este documento de identidad otorga un número único a cada ciudadano. Pero, por ejemplo, aquellos ciudadanos que llegaron a la Argentina en época de pos-guerra (</a:t>
            </a:r>
            <a:r>
              <a:rPr i="1" lang="es-419" sz="1400"/>
              <a:t>2ª guerra mundial</a:t>
            </a:r>
            <a:r>
              <a:rPr lang="es-419" sz="1400"/>
              <a:t>), recibían su documento nacional comenzando con el número 50 millones. Hoy, la Argentina esta por alcanzar dicho número (</a:t>
            </a:r>
            <a:r>
              <a:rPr i="1" lang="es-419" sz="1400"/>
              <a:t>si es que ya no lo hizo</a:t>
            </a:r>
            <a:r>
              <a:rPr lang="es-419" sz="1400"/>
              <a:t>), otorgando documentos de identidad a los nacidos en este territorio y aún muchos ciudadanos extranjeros que llegaron hace más de 50 años al país, aún viven.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Cualquier sistema informático como ser el registro nacional de las personas (</a:t>
            </a:r>
            <a:r>
              <a:rPr i="1" lang="es-419" sz="1400"/>
              <a:t>RENAPER</a:t>
            </a:r>
            <a:r>
              <a:rPr lang="es-419" sz="1400"/>
              <a:t>) o el de alguna empresa privada u organismo estatal, si no contemplara la unicidad en los números de documento, podrá terminar registrando a dos personas bajo una misma identidad, causando así un error futuro en trámites personales (</a:t>
            </a:r>
            <a:r>
              <a:rPr i="1" lang="es-419" sz="1400"/>
              <a:t>aportes sociales y jubilatorios, cuentas bancarias, etcétera</a:t>
            </a:r>
            <a:r>
              <a:rPr lang="es-419" sz="1400"/>
              <a:t>).</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8b3a68e0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08b3a68e0c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t>Es muy común encontrar que un DNI o Documento no es una clave unívoca en una tabla de personas, ciudadanos, empleados, clientes o proveedores. Esto siempre se debe tener en cuenta y configurar como valor único, dado que existen posibilidades de que se repitan los Documentos de identidad. Una posibilidad fija siempre es el error humano en el tipeo de la información. Otra posibilidad es la coincidencia de documentos con el paso del tiempo. Veamos un ejemplo de esto último: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En la Argentina, se estableció desde siempre que cada ciudadano extranjero que desea residir en el país, debe sacar el documento de identidad argentino en donde figurará su nacionalidad real. Este documento de identidad otorga un número único a cada ciudadano. Pero, por ejemplo, aquellos ciudadanos que llegaron a la Argentina en época de pos-guerra (</a:t>
            </a:r>
            <a:r>
              <a:rPr i="1" lang="es-419" sz="1400"/>
              <a:t>2ª guerra mundial</a:t>
            </a:r>
            <a:r>
              <a:rPr lang="es-419" sz="1400"/>
              <a:t>), recibían su documento nacional comenzando con el número 50 millones. Hoy, la Argentina esta por alcanzar dicho número (</a:t>
            </a:r>
            <a:r>
              <a:rPr i="1" lang="es-419" sz="1400"/>
              <a:t>si es que ya no lo hizo</a:t>
            </a:r>
            <a:r>
              <a:rPr lang="es-419" sz="1400"/>
              <a:t>), otorgando documentos de identidad a los nacidos en este territorio y aún muchos ciudadanos extranjeros que llegaron hace más de 50 años al país, aún viven.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Cualquier sistema informático como ser el registro nacional de las personas (</a:t>
            </a:r>
            <a:r>
              <a:rPr i="1" lang="es-419" sz="1400"/>
              <a:t>RENAPER</a:t>
            </a:r>
            <a:r>
              <a:rPr lang="es-419" sz="1400"/>
              <a:t>) o el de alguna empresa privada u organismo estatal, si no contemplara la unicidad en los números de documento, podrá terminar registrando a dos personas bajo una misma identidad, causando así un error futuro en trámites personales (</a:t>
            </a:r>
            <a:r>
              <a:rPr i="1" lang="es-419" sz="1400"/>
              <a:t>aportes sociales y jubilatorios, cuentas bancarias, etcétera</a:t>
            </a:r>
            <a:r>
              <a:rPr lang="es-419" sz="1400"/>
              <a:t>).</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8b3a68e0c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08b3a68e0c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8b3a68e0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108b3a68e0c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8b3a68e0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08b3a68e0c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t>Es muy común encontrar que un DNI o Documento no es una clave unívoca en una tabla de personas, ciudadanos, empleados, clientes o proveedores. Esto siempre se debe tener en cuenta y configurar como valor único, dado que existen posibilidades de que se repitan los Documentos de identidad. Una posibilidad fija siempre es el error humano en el tipeo de la información. Otra posibilidad es la coincidencia de documentos con el paso del tiempo. Veamos un ejemplo de esto último: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En la Argentina, se estableció desde siempre que cada ciudadano extranjero que desea residir en el país, debe sacar el documento de identidad argentino en donde figurará su nacionalidad real. Este documento de identidad otorga un número único a cada ciudadano. Pero, por ejemplo, aquellos ciudadanos que llegaron a la Argentina en época de pos-guerra (</a:t>
            </a:r>
            <a:r>
              <a:rPr i="1" lang="es-419" sz="1400"/>
              <a:t>2ª guerra mundial</a:t>
            </a:r>
            <a:r>
              <a:rPr lang="es-419" sz="1400"/>
              <a:t>), recibían su documento nacional comenzando con el número 50 millones. Hoy, la Argentina esta por alcanzar dicho número (</a:t>
            </a:r>
            <a:r>
              <a:rPr i="1" lang="es-419" sz="1400"/>
              <a:t>si es que ya no lo hizo</a:t>
            </a:r>
            <a:r>
              <a:rPr lang="es-419" sz="1400"/>
              <a:t>), otorgando documentos de identidad a los nacidos en este territorio y aún muchos ciudadanos extranjeros que llegaron hace más de 50 años al país, aún viven.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Cualquier sistema informático como ser el registro nacional de las personas (</a:t>
            </a:r>
            <a:r>
              <a:rPr i="1" lang="es-419" sz="1400"/>
              <a:t>RENAPER</a:t>
            </a:r>
            <a:r>
              <a:rPr lang="es-419" sz="1400"/>
              <a:t>) o el de alguna empresa privada u organismo estatal, si no contemplara la unicidad en los números de documento, podrá terminar registrando a dos personas bajo una misma identidad, causando así un error futuro en trámites personales (</a:t>
            </a:r>
            <a:r>
              <a:rPr i="1" lang="es-419" sz="1400"/>
              <a:t>aportes sociales y jubilatorios, cuentas bancarias, etcétera</a:t>
            </a:r>
            <a:r>
              <a:rPr lang="es-419" sz="1400"/>
              <a:t>).</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8b3a68e0c_0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08b3a68e0c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8b3a68e0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108b3a68e0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8b3a68e0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08b3a68e0c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8b3a68e0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108b3a68e0c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t>Es muy común encontrar que un DNI o Documento no es una clave unívoca en una tabla de personas, ciudadanos, empleados, clientes o proveedores. Esto siempre se debe tener en cuenta y configurar como valor único, dado que existen posibilidades de que se repitan los Documentos de identidad. Una posibilidad fija siempre es el error humano en el tipeo de la información. Otra posibilidad es la coincidencia de documentos con el paso del tiempo. Veamos un ejemplo de esto último: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En la Argentina, se estableció desde siempre que cada ciudadano extranjero que desea residir en el país, debe sacar el documento de identidad argentino en donde figurará su nacionalidad real. Este documento de identidad otorga un número único a cada ciudadano. Pero, por ejemplo, aquellos ciudadanos que llegaron a la Argentina en época de pos-guerra (</a:t>
            </a:r>
            <a:r>
              <a:rPr i="1" lang="es-419" sz="1400"/>
              <a:t>2ª guerra mundial</a:t>
            </a:r>
            <a:r>
              <a:rPr lang="es-419" sz="1400"/>
              <a:t>), recibían su documento nacional comenzando con el número 50 millones. Hoy, la Argentina esta por alcanzar dicho número (</a:t>
            </a:r>
            <a:r>
              <a:rPr i="1" lang="es-419" sz="1400"/>
              <a:t>si es que ya no lo hizo</a:t>
            </a:r>
            <a:r>
              <a:rPr lang="es-419" sz="1400"/>
              <a:t>), otorgando documentos de identidad a los nacidos en este territorio y aún muchos ciudadanos extranjeros que llegaron hace más de 50 años al país, aún viven.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Cualquier sistema informático como ser el registro nacional de las personas (</a:t>
            </a:r>
            <a:r>
              <a:rPr i="1" lang="es-419" sz="1400"/>
              <a:t>RENAPER</a:t>
            </a:r>
            <a:r>
              <a:rPr lang="es-419" sz="1400"/>
              <a:t>) o el de alguna empresa privada u organismo estatal, si no contemplara la unicidad en los números de documento, podrá terminar registrando a dos personas bajo una misma identidad, causando así un error futuro en trámites personales (</a:t>
            </a:r>
            <a:r>
              <a:rPr i="1" lang="es-419" sz="1400"/>
              <a:t>aportes sociales y jubilatorios, cuentas bancarias, etcétera</a:t>
            </a:r>
            <a:r>
              <a:rPr lang="es-419" sz="1400"/>
              <a:t>).</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08b3a68e0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108b3a68e0c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8b3a68e0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108b3a68e0c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8b3a68e0c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108b3a68e0c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8b3a68e0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108b3a68e0c_0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8b3a68e0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108b3a68e0c_0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8b3a68e0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108b3a68e0c_0_2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8b3a68e0c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108b3a68e0c_0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8b3a68e0c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108b3a68e0c_0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8b3a68e0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108b3a68e0c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8b3a68e0c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108b3a68e0c_0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8b3a68e0c_0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108b3a68e0c_0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08b3a68e0c_0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108b3a68e0c_0_3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8b3a68e0c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108b3a68e0c_0_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t>Es muy común encontrar que un DNI o Documento no es una clave unívoca en una tabla de personas, ciudadanos, empleados, clientes o proveedores. Esto siempre se debe tener en cuenta y configurar como valor único, dado que existen posibilidades de que se repitan los Documentos de identidad. Una posibilidad fija siempre es el error humano en el tipeo de la información. Otra posibilidad es la coincidencia de documentos con el paso del tiempo. Veamos un ejemplo de esto último: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En la Argentina, se estableció desde siempre que cada ciudadano extranjero que desea residir en el país, debe sacar el documento de identidad argentino en donde figurará su nacionalidad real. Este documento de identidad otorga un número único a cada ciudadano. Pero, por ejemplo, aquellos ciudadanos que llegaron a la Argentina en época de pos-guerra (</a:t>
            </a:r>
            <a:r>
              <a:rPr i="1" lang="es-419" sz="1400"/>
              <a:t>2ª guerra mundial</a:t>
            </a:r>
            <a:r>
              <a:rPr lang="es-419" sz="1400"/>
              <a:t>), recibían su documento nacional comenzando con el número 50 millones. Hoy, la Argentina esta por alcanzar dicho número (</a:t>
            </a:r>
            <a:r>
              <a:rPr i="1" lang="es-419" sz="1400"/>
              <a:t>si es que ya no lo hizo</a:t>
            </a:r>
            <a:r>
              <a:rPr lang="es-419" sz="1400"/>
              <a:t>), otorgando documentos de identidad a los nacidos en este territorio y aún muchos ciudadanos extranjeros que llegaron hace más de 50 años al país, aún viven.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Cualquier sistema informático como ser el registro nacional de las personas (</a:t>
            </a:r>
            <a:r>
              <a:rPr i="1" lang="es-419" sz="1400"/>
              <a:t>RENAPER</a:t>
            </a:r>
            <a:r>
              <a:rPr lang="es-419" sz="1400"/>
              <a:t>) o el de alguna empresa privada u organismo estatal, si no contemplara la unicidad en los números de documento, podrá terminar registrando a dos personas bajo una misma identidad, causando así un error futuro en trámites personales (</a:t>
            </a:r>
            <a:r>
              <a:rPr i="1" lang="es-419" sz="1400"/>
              <a:t>aportes sociales y jubilatorios, cuentas bancarias, etcétera</a:t>
            </a:r>
            <a:r>
              <a:rPr lang="es-419" sz="1400"/>
              <a:t>).</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08b3a68e0c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108b3a68e0c_0_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t>Es muy común encontrar que un DNI o Documento no es una clave unívoca en una tabla de personas, ciudadanos, empleados, clientes o proveedores. Esto siempre se debe tener en cuenta y configurar como valor único, dado que existen posibilidades de que se repitan los Documentos de identidad. Una posibilidad fija siempre es el error humano en el tipeo de la información. Otra posibilidad es la coincidencia de documentos con el paso del tiempo. Veamos un ejemplo de esto último: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En la Argentina, se estableció desde siempre que cada ciudadano extranjero que desea residir en el país, debe sacar el documento de identidad argentino en donde figurará su nacionalidad real. Este documento de identidad otorga un número único a cada ciudadano. Pero, por ejemplo, aquellos ciudadanos que llegaron a la Argentina en época de pos-guerra (</a:t>
            </a:r>
            <a:r>
              <a:rPr i="1" lang="es-419" sz="1400"/>
              <a:t>2ª guerra mundial</a:t>
            </a:r>
            <a:r>
              <a:rPr lang="es-419" sz="1400"/>
              <a:t>), recibían su documento nacional comenzando con el número 50 millones. Hoy, la Argentina esta por alcanzar dicho número (</a:t>
            </a:r>
            <a:r>
              <a:rPr i="1" lang="es-419" sz="1400"/>
              <a:t>si es que ya no lo hizo</a:t>
            </a:r>
            <a:r>
              <a:rPr lang="es-419" sz="1400"/>
              <a:t>), otorgando documentos de identidad a los nacidos en este territorio y aún muchos ciudadanos extranjeros que llegaron hace más de 50 años al país, aún viven.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Cualquier sistema informático como ser el registro nacional de las personas (</a:t>
            </a:r>
            <a:r>
              <a:rPr i="1" lang="es-419" sz="1400"/>
              <a:t>RENAPER</a:t>
            </a:r>
            <a:r>
              <a:rPr lang="es-419" sz="1400"/>
              <a:t>) o el de alguna empresa privada u organismo estatal, si no contemplara la unicidad en los números de documento, podrá terminar registrando a dos personas bajo una misma identidad, causando así un error futuro en trámites personales (</a:t>
            </a:r>
            <a:r>
              <a:rPr i="1" lang="es-419" sz="1400"/>
              <a:t>aportes sociales y jubilatorios, cuentas bancarias, etcétera</a:t>
            </a:r>
            <a:r>
              <a:rPr lang="es-419" sz="1400"/>
              <a:t>).</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08b3a68e0c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108b3a68e0c_0_3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t>Es muy común encontrar que un DNI o Documento no es una clave unívoca en una tabla de personas, ciudadanos, empleados, clientes o proveedores. Esto siempre se debe tener en cuenta y configurar como valor único, dado que existen posibilidades de que se repitan los Documentos de identidad. Una posibilidad fija siempre es el error humano en el tipeo de la información. Otra posibilidad es la coincidencia de documentos con el paso del tiempo. Veamos un ejemplo de esto último: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En la Argentina, se estableció desde siempre que cada ciudadano extranjero que desea residir en el país, debe sacar el documento de identidad argentino en donde figurará su nacionalidad real. Este documento de identidad otorga un número único a cada ciudadano. Pero, por ejemplo, aquellos ciudadanos que llegaron a la Argentina en época de pos-guerra (</a:t>
            </a:r>
            <a:r>
              <a:rPr i="1" lang="es-419" sz="1400"/>
              <a:t>2ª guerra mundial</a:t>
            </a:r>
            <a:r>
              <a:rPr lang="es-419" sz="1400"/>
              <a:t>), recibían su documento nacional comenzando con el número 50 millones. Hoy, la Argentina esta por alcanzar dicho número (</a:t>
            </a:r>
            <a:r>
              <a:rPr i="1" lang="es-419" sz="1400"/>
              <a:t>si es que ya no lo hizo</a:t>
            </a:r>
            <a:r>
              <a:rPr lang="es-419" sz="1400"/>
              <a:t>), otorgando documentos de identidad a los nacidos en este territorio y aún muchos ciudadanos extranjeros que llegaron hace más de 50 años al país, aún viven.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Cualquier sistema informático como ser el registro nacional de las personas (</a:t>
            </a:r>
            <a:r>
              <a:rPr i="1" lang="es-419" sz="1400"/>
              <a:t>RENAPER</a:t>
            </a:r>
            <a:r>
              <a:rPr lang="es-419" sz="1400"/>
              <a:t>) o el de alguna empresa privada u organismo estatal, si no contemplara la unicidad en los números de documento, podrá terminar registrando a dos personas bajo una misma identidad, causando así un error futuro en trámites personales (</a:t>
            </a:r>
            <a:r>
              <a:rPr i="1" lang="es-419" sz="1400"/>
              <a:t>aportes sociales y jubilatorios, cuentas bancarias, etcétera</a:t>
            </a:r>
            <a:r>
              <a:rPr lang="es-419" sz="1400"/>
              <a:t>).</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08b3a68e0c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108b3a68e0c_0_3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t>Es muy común encontrar que un DNI o Documento no es una clave unívoca en una tabla de personas, ciudadanos, empleados, clientes o proveedores. Esto siempre se debe tener en cuenta y configurar como valor único, dado que existen posibilidades de que se repitan los Documentos de identidad. Una posibilidad fija siempre es el error humano en el tipeo de la información. Otra posibilidad es la coincidencia de documentos con el paso del tiempo. Veamos un ejemplo de esto último: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En la Argentina, se estableció desde siempre que cada ciudadano extranjero que desea residir en el país, debe sacar el documento de identidad argentino en donde figurará su nacionalidad real. Este documento de identidad otorga un número único a cada ciudadano. Pero, por ejemplo, aquellos ciudadanos que llegaron a la Argentina en época de pos-guerra (</a:t>
            </a:r>
            <a:r>
              <a:rPr i="1" lang="es-419" sz="1400"/>
              <a:t>2ª guerra mundial</a:t>
            </a:r>
            <a:r>
              <a:rPr lang="es-419" sz="1400"/>
              <a:t>), recibían su documento nacional comenzando con el número 50 millones. Hoy, la Argentina esta por alcanzar dicho número (</a:t>
            </a:r>
            <a:r>
              <a:rPr i="1" lang="es-419" sz="1400"/>
              <a:t>si es que ya no lo hizo</a:t>
            </a:r>
            <a:r>
              <a:rPr lang="es-419" sz="1400"/>
              <a:t>), otorgando documentos de identidad a los nacidos en este territorio y aún muchos ciudadanos extranjeros que llegaron hace más de 50 años al país, aún viven.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Cualquier sistema informático como ser el registro nacional de las personas (</a:t>
            </a:r>
            <a:r>
              <a:rPr i="1" lang="es-419" sz="1400"/>
              <a:t>RENAPER</a:t>
            </a:r>
            <a:r>
              <a:rPr lang="es-419" sz="1400"/>
              <a:t>) o el de alguna empresa privada u organismo estatal, si no contemplara la unicidad en los números de documento, podrá terminar registrando a dos personas bajo una misma identidad, causando así un error futuro en trámites personales (</a:t>
            </a:r>
            <a:r>
              <a:rPr i="1" lang="es-419" sz="1400"/>
              <a:t>aportes sociales y jubilatorios, cuentas bancarias, etcétera</a:t>
            </a:r>
            <a:r>
              <a:rPr lang="es-419" sz="1400"/>
              <a:t>).</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08b3a68e0c_0_3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108b3a68e0c_0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08b3a68e0c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108b3a68e0c_0_3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t>Es muy común encontrar que un DNI o Documento no es una clave unívoca en una tabla de personas, ciudadanos, empleados, clientes o proveedores. Esto siempre se debe tener en cuenta y configurar como valor único, dado que existen posibilidades de que se repitan los Documentos de identidad. Una posibilidad fija siempre es el error humano en el tipeo de la información. Otra posibilidad es la coincidencia de documentos con el paso del tiempo. Veamos un ejemplo de esto último: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En la Argentina, se estableció desde siempre que cada ciudadano extranjero que desea residir en el país, debe sacar el documento de identidad argentino en donde figurará su nacionalidad real. Este documento de identidad otorga un número único a cada ciudadano. Pero, por ejemplo, aquellos ciudadanos que llegaron a la Argentina en época de pos-guerra (</a:t>
            </a:r>
            <a:r>
              <a:rPr i="1" lang="es-419" sz="1400"/>
              <a:t>2ª guerra mundial</a:t>
            </a:r>
            <a:r>
              <a:rPr lang="es-419" sz="1400"/>
              <a:t>), recibían su documento nacional comenzando con el número 50 millones. Hoy, la Argentina esta por alcanzar dicho número (</a:t>
            </a:r>
            <a:r>
              <a:rPr i="1" lang="es-419" sz="1400"/>
              <a:t>si es que ya no lo hizo</a:t>
            </a:r>
            <a:r>
              <a:rPr lang="es-419" sz="1400"/>
              <a:t>), otorgando documentos de identidad a los nacidos en este territorio y aún muchos ciudadanos extranjeros que llegaron hace más de 50 años al país, aún viven.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Cualquier sistema informático como ser el registro nacional de las personas (</a:t>
            </a:r>
            <a:r>
              <a:rPr i="1" lang="es-419" sz="1400"/>
              <a:t>RENAPER</a:t>
            </a:r>
            <a:r>
              <a:rPr lang="es-419" sz="1400"/>
              <a:t>) o el de alguna empresa privada u organismo estatal, si no contemplara la unicidad en los números de documento, podrá terminar registrando a dos personas bajo una misma identidad, causando así un error futuro en trámites personales (</a:t>
            </a:r>
            <a:r>
              <a:rPr i="1" lang="es-419" sz="1400"/>
              <a:t>aportes sociales y jubilatorios, cuentas bancarias, etcétera</a:t>
            </a:r>
            <a:r>
              <a:rPr lang="es-419" sz="1400"/>
              <a:t>).</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8b3a68e0c_0_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108b3a68e0c_0_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8b3a68e0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108b3a68e0c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08b3a68e0c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108b3a68e0c_0_3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t>Es muy común encontrar que un DNI o Documento no es una clave unívoca en una tabla de personas, ciudadanos, empleados, clientes o proveedores. Esto siempre se debe tener en cuenta y configurar como valor único, dado que existen posibilidades de que se repitan los Documentos de identidad. Una posibilidad fija siempre es el error humano en el tipeo de la información. Otra posibilidad es la coincidencia de documentos con el paso del tiempo. Veamos un ejemplo de esto último: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En la Argentina, se estableció desde siempre que cada ciudadano extranjero que desea residir en el país, debe sacar el documento de identidad argentino en donde figurará su nacionalidad real. Este documento de identidad otorga un número único a cada ciudadano. Pero, por ejemplo, aquellos ciudadanos que llegaron a la Argentina en época de pos-guerra (</a:t>
            </a:r>
            <a:r>
              <a:rPr i="1" lang="es-419" sz="1400"/>
              <a:t>2ª guerra mundial</a:t>
            </a:r>
            <a:r>
              <a:rPr lang="es-419" sz="1400"/>
              <a:t>), recibían su documento nacional comenzando con el número 50 millones. Hoy, la Argentina esta por alcanzar dicho número (</a:t>
            </a:r>
            <a:r>
              <a:rPr i="1" lang="es-419" sz="1400"/>
              <a:t>si es que ya no lo hizo</a:t>
            </a:r>
            <a:r>
              <a:rPr lang="es-419" sz="1400"/>
              <a:t>), otorgando documentos de identidad a los nacidos en este territorio y aún muchos ciudadanos extranjeros que llegaron hace más de 50 años al país, aún viven.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Cualquier sistema informático como ser el registro nacional de las personas (</a:t>
            </a:r>
            <a:r>
              <a:rPr i="1" lang="es-419" sz="1400"/>
              <a:t>RENAPER</a:t>
            </a:r>
            <a:r>
              <a:rPr lang="es-419" sz="1400"/>
              <a:t>) o el de alguna empresa privada u organismo estatal, si no contemplara la unicidad en los números de documento, podrá terminar registrando a dos personas bajo una misma identidad, causando así un error futuro en trámites personales (</a:t>
            </a:r>
            <a:r>
              <a:rPr i="1" lang="es-419" sz="1400"/>
              <a:t>aportes sociales y jubilatorios, cuentas bancarias, etcétera</a:t>
            </a:r>
            <a:r>
              <a:rPr lang="es-419" sz="1400"/>
              <a:t>).</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08b3a68e0c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108b3a68e0c_0_3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t>Es muy común encontrar que un DNI o Documento no es una clave unívoca en una tabla de personas, ciudadanos, empleados, clientes o proveedores. Esto siempre se debe tener en cuenta y configurar como valor único, dado que existen posibilidades de que se repitan los Documentos de identidad. Una posibilidad fija siempre es el error humano en el tipeo de la información. Otra posibilidad es la coincidencia de documentos con el paso del tiempo. Veamos un ejemplo de esto último: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En la Argentina, se estableció desde siempre que cada ciudadano extranjero que desea residir en el país, debe sacar el documento de identidad argentino en donde figurará su nacionalidad real. Este documento de identidad otorga un número único a cada ciudadano. Pero, por ejemplo, aquellos ciudadanos que llegaron a la Argentina en época de pos-guerra (</a:t>
            </a:r>
            <a:r>
              <a:rPr i="1" lang="es-419" sz="1400"/>
              <a:t>2ª guerra mundial</a:t>
            </a:r>
            <a:r>
              <a:rPr lang="es-419" sz="1400"/>
              <a:t>), recibían su documento nacional comenzando con el número 50 millones. Hoy, la Argentina esta por alcanzar dicho número (</a:t>
            </a:r>
            <a:r>
              <a:rPr i="1" lang="es-419" sz="1400"/>
              <a:t>si es que ya no lo hizo</a:t>
            </a:r>
            <a:r>
              <a:rPr lang="es-419" sz="1400"/>
              <a:t>), otorgando documentos de identidad a los nacidos en este territorio y aún muchos ciudadanos extranjeros que llegaron hace más de 50 años al país, aún viven.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Cualquier sistema informático como ser el registro nacional de las personas (</a:t>
            </a:r>
            <a:r>
              <a:rPr i="1" lang="es-419" sz="1400"/>
              <a:t>RENAPER</a:t>
            </a:r>
            <a:r>
              <a:rPr lang="es-419" sz="1400"/>
              <a:t>) o el de alguna empresa privada u organismo estatal, si no contemplara la unicidad en los números de documento, podrá terminar registrando a dos personas bajo una misma identidad, causando así un error futuro en trámites personales (</a:t>
            </a:r>
            <a:r>
              <a:rPr i="1" lang="es-419" sz="1400"/>
              <a:t>aportes sociales y jubilatorios, cuentas bancarias, etcétera</a:t>
            </a:r>
            <a:r>
              <a:rPr lang="es-419" sz="1400"/>
              <a:t>).</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08b3a68e0c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108b3a68e0c_0_3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t>Es muy común encontrar que un DNI o Documento no es una clave unívoca en una tabla de personas, ciudadanos, empleados, clientes o proveedores. Esto siempre se debe tener en cuenta y configurar como valor único, dado que existen posibilidades de que se repitan los Documentos de identidad. Una posibilidad fija siempre es el error humano en el tipeo de la información. Otra posibilidad es la coincidencia de documentos con el paso del tiempo. Veamos un ejemplo de esto último: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En la Argentina, se estableció desde siempre que cada ciudadano extranjero que desea residir en el país, debe sacar el documento de identidad argentino en donde figurará su nacionalidad real. Este documento de identidad otorga un número único a cada ciudadano. Pero, por ejemplo, aquellos ciudadanos que llegaron a la Argentina en época de pos-guerra (</a:t>
            </a:r>
            <a:r>
              <a:rPr i="1" lang="es-419" sz="1400"/>
              <a:t>2ª guerra mundial</a:t>
            </a:r>
            <a:r>
              <a:rPr lang="es-419" sz="1400"/>
              <a:t>), recibían su documento nacional comenzando con el número 50 millones. Hoy, la Argentina esta por alcanzar dicho número (</a:t>
            </a:r>
            <a:r>
              <a:rPr i="1" lang="es-419" sz="1400"/>
              <a:t>si es que ya no lo hizo</a:t>
            </a:r>
            <a:r>
              <a:rPr lang="es-419" sz="1400"/>
              <a:t>), otorgando documentos de identidad a los nacidos en este territorio y aún muchos ciudadanos extranjeros que llegaron hace más de 50 años al país, aún viven.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Cualquier sistema informático como ser el registro nacional de las personas (</a:t>
            </a:r>
            <a:r>
              <a:rPr i="1" lang="es-419" sz="1400"/>
              <a:t>RENAPER</a:t>
            </a:r>
            <a:r>
              <a:rPr lang="es-419" sz="1400"/>
              <a:t>) o el de alguna empresa privada u organismo estatal, si no contemplara la unicidad en los números de documento, podrá terminar registrando a dos personas bajo una misma identidad, causando así un error futuro en trámites personales (</a:t>
            </a:r>
            <a:r>
              <a:rPr i="1" lang="es-419" sz="1400"/>
              <a:t>aportes sociales y jubilatorios, cuentas bancarias, etcétera</a:t>
            </a:r>
            <a:r>
              <a:rPr lang="es-419" sz="1400"/>
              <a:t>).</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08b3a68e0c_0_3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g108b3a68e0c_0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08b3a68e0c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g108b3a68e0c_0_4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t>Es muy común encontrar que un DNI o Documento no es una clave unívoca en una tabla de personas, ciudadanos, empleados, clientes o proveedores. Esto siempre se debe tener en cuenta y configurar como valor único, dado que existen posibilidades de que se repitan los Documentos de identidad. Una posibilidad fija siempre es el error humano en el tipeo de la información. Otra posibilidad es la coincidencia de documentos con el paso del tiempo. Veamos un ejemplo de esto último: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En la Argentina, se estableció desde siempre que cada ciudadano extranjero que desea residir en el país, debe sacar el documento de identidad argentino en donde figurará su nacionalidad real. Este documento de identidad otorga un número único a cada ciudadano. Pero, por ejemplo, aquellos ciudadanos que llegaron a la Argentina en época de pos-guerra (</a:t>
            </a:r>
            <a:r>
              <a:rPr i="1" lang="es-419" sz="1400"/>
              <a:t>2ª guerra mundial</a:t>
            </a:r>
            <a:r>
              <a:rPr lang="es-419" sz="1400"/>
              <a:t>), recibían su documento nacional comenzando con el número 50 millones. Hoy, la Argentina esta por alcanzar dicho número (</a:t>
            </a:r>
            <a:r>
              <a:rPr i="1" lang="es-419" sz="1400"/>
              <a:t>si es que ya no lo hizo</a:t>
            </a:r>
            <a:r>
              <a:rPr lang="es-419" sz="1400"/>
              <a:t>), otorgando documentos de identidad a los nacidos en este territorio y aún muchos ciudadanos extranjeros que llegaron hace más de 50 años al país, aún viven.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Cualquier sistema informático como ser el registro nacional de las personas (</a:t>
            </a:r>
            <a:r>
              <a:rPr i="1" lang="es-419" sz="1400"/>
              <a:t>RENAPER</a:t>
            </a:r>
            <a:r>
              <a:rPr lang="es-419" sz="1400"/>
              <a:t>) o el de alguna empresa privada u organismo estatal, si no contemplara la unicidad en los números de documento, podrá terminar registrando a dos personas bajo una misma identidad, causando así un error futuro en trámites personales (</a:t>
            </a:r>
            <a:r>
              <a:rPr i="1" lang="es-419" sz="1400"/>
              <a:t>aportes sociales y jubilatorios, cuentas bancarias, etcétera</a:t>
            </a:r>
            <a:r>
              <a:rPr lang="es-419" sz="1400"/>
              <a:t>).</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08b3a68e0c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108b3a68e0c_0_4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t>Es muy común encontrar que un DNI o Documento no es una clave unívoca en una tabla de personas, ciudadanos, empleados, clientes o proveedores. Esto siempre se debe tener en cuenta y configurar como valor único, dado que existen posibilidades de que se repitan los Documentos de identidad. Una posibilidad fija siempre es el error humano en el tipeo de la información. Otra posibilidad es la coincidencia de documentos con el paso del tiempo. Veamos un ejemplo de esto último: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En la Argentina, se estableció desde siempre que cada ciudadano extranjero que desea residir en el país, debe sacar el documento de identidad argentino en donde figurará su nacionalidad real. Este documento de identidad otorga un número único a cada ciudadano. Pero, por ejemplo, aquellos ciudadanos que llegaron a la Argentina en época de pos-guerra (</a:t>
            </a:r>
            <a:r>
              <a:rPr i="1" lang="es-419" sz="1400"/>
              <a:t>2ª guerra mundial</a:t>
            </a:r>
            <a:r>
              <a:rPr lang="es-419" sz="1400"/>
              <a:t>), recibían su documento nacional comenzando con el número 50 millones. Hoy, la Argentina esta por alcanzar dicho número (</a:t>
            </a:r>
            <a:r>
              <a:rPr i="1" lang="es-419" sz="1400"/>
              <a:t>si es que ya no lo hizo</a:t>
            </a:r>
            <a:r>
              <a:rPr lang="es-419" sz="1400"/>
              <a:t>), otorgando documentos de identidad a los nacidos en este territorio y aún muchos ciudadanos extranjeros que llegaron hace más de 50 años al país, aún viven.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Cualquier sistema informático como ser el registro nacional de las personas (</a:t>
            </a:r>
            <a:r>
              <a:rPr i="1" lang="es-419" sz="1400"/>
              <a:t>RENAPER</a:t>
            </a:r>
            <a:r>
              <a:rPr lang="es-419" sz="1400"/>
              <a:t>) o el de alguna empresa privada u organismo estatal, si no contemplara la unicidad en los números de documento, podrá terminar registrando a dos personas bajo una misma identidad, causando así un error futuro en trámites personales (</a:t>
            </a:r>
            <a:r>
              <a:rPr i="1" lang="es-419" sz="1400"/>
              <a:t>aportes sociales y jubilatorios, cuentas bancarias, etcétera</a:t>
            </a:r>
            <a:r>
              <a:rPr lang="es-419" sz="1400"/>
              <a:t>).</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08b3a68e0c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g108b3a68e0c_0_4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08b3a68e0c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g108b3a68e0c_0_4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08b3a68e0c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g108b3a68e0c_0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08b3a68e0c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g108b3a68e0c_0_4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8b3a68e0c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08b3a68e0c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08b3a68e0c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g108b3a68e0c_0_4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08b3a68e0c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108b3a68e0c_0_4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08b3a68e0c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108b3a68e0c_0_4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08b3a68e0c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g108b3a68e0c_0_4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08b3a68e0c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g108b3a68e0c_0_4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08b3a68e0c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g108b3a68e0c_0_4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08b3a68e0c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g108b3a68e0c_0_4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08b3a68e0c_0_5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g108b3a68e0c_0_5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08b3a68e0c_0_5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g108b3a68e0c_0_5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08b3a68e0c_0_5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g108b3a68e0c_0_5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8b3a68e0c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08b3a68e0c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08b3a68e0c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g108b3a68e0c_0_5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8b3a68e0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108b3a68e0c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8b3a68e0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108b3a68e0c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4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55.png"/><Relationship Id="rId6" Type="http://schemas.openxmlformats.org/officeDocument/2006/relationships/image" Target="../media/image5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9.pn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9.png"/><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9.pn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9.png"/><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9.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9.png"/><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9.png"/><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2.png"/><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9.png"/><Relationship Id="rId4"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9.png"/><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9.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4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5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9.png"/><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9.png"/><Relationship Id="rId4" Type="http://schemas.openxmlformats.org/officeDocument/2006/relationships/image" Target="../media/image3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9.png"/><Relationship Id="rId4" Type="http://schemas.openxmlformats.org/officeDocument/2006/relationships/image" Target="../media/image3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9.png"/><Relationship Id="rId4" Type="http://schemas.openxmlformats.org/officeDocument/2006/relationships/image" Target="../media/image5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2.png"/><Relationship Id="rId4" Type="http://schemas.openxmlformats.org/officeDocument/2006/relationships/image" Target="../media/image5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2.png"/><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830900" y="2033775"/>
            <a:ext cx="54822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STORED PROCEDURES</a:t>
            </a:r>
            <a:endParaRPr b="0" i="1" sz="3600" u="none" cap="none" strike="noStrike">
              <a:solidFill>
                <a:srgbClr val="121212"/>
              </a:solidFill>
              <a:latin typeface="Anton"/>
              <a:ea typeface="Anton"/>
              <a:cs typeface="Anton"/>
              <a:sym typeface="Anton"/>
            </a:endParaRPr>
          </a:p>
        </p:txBody>
      </p:sp>
      <p:sp>
        <p:nvSpPr>
          <p:cNvPr id="55" name="Google Shape;55;p13"/>
          <p:cNvSpPr txBox="1"/>
          <p:nvPr/>
        </p:nvSpPr>
        <p:spPr>
          <a:xfrm>
            <a:off x="390650" y="1605250"/>
            <a:ext cx="8357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419" sz="2000" u="none" cap="none" strike="noStrike">
                <a:solidFill>
                  <a:srgbClr val="121212"/>
                </a:solidFill>
                <a:latin typeface="Helvetica Neue Light"/>
                <a:ea typeface="Helvetica Neue Light"/>
                <a:cs typeface="Helvetica Neue Light"/>
                <a:sym typeface="Helvetica Neue Light"/>
              </a:rPr>
              <a:t> </a:t>
            </a:r>
            <a:r>
              <a:rPr b="1" i="0" lang="es-419" sz="2000" u="none" cap="none" strike="noStrike">
                <a:solidFill>
                  <a:srgbClr val="121212"/>
                </a:solidFill>
                <a:latin typeface="Helvetica Neue"/>
                <a:ea typeface="Helvetica Neue"/>
                <a:cs typeface="Helvetica Neue"/>
                <a:sym typeface="Helvetica Neue"/>
              </a:rPr>
              <a:t>    Clase 16. </a:t>
            </a:r>
            <a:r>
              <a:rPr b="0" i="0" lang="es-419" sz="2000" u="none" cap="none" strike="noStrike">
                <a:solidFill>
                  <a:srgbClr val="121212"/>
                </a:solidFill>
                <a:latin typeface="Helvetica Neue Light"/>
                <a:ea typeface="Helvetica Neue Light"/>
                <a:cs typeface="Helvetica Neue Light"/>
                <a:sym typeface="Helvetica Neue Light"/>
              </a:rPr>
              <a:t> Curso SQL</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nvSpPr>
        <p:spPr>
          <a:xfrm>
            <a:off x="2348125" y="1872950"/>
            <a:ext cx="6069600" cy="2145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100"/>
              <a:buFont typeface="Arial"/>
              <a:buNone/>
            </a:pPr>
            <a:r>
              <a:rPr b="0" i="0" lang="es-419" sz="2100" u="none" cap="none" strike="noStrike">
                <a:solidFill>
                  <a:schemeClr val="dk1"/>
                </a:solidFill>
                <a:latin typeface="Helvetica Neue Light"/>
                <a:ea typeface="Helvetica Neue Light"/>
                <a:cs typeface="Helvetica Neue Light"/>
                <a:sym typeface="Helvetica Neue Light"/>
              </a:rPr>
              <a:t>El Lenguaje de programación </a:t>
            </a:r>
            <a:r>
              <a:rPr b="1" i="0" lang="es-419" sz="2100" u="none" cap="none" strike="noStrike">
                <a:solidFill>
                  <a:schemeClr val="dk1"/>
                </a:solidFill>
                <a:highlight>
                  <a:srgbClr val="FFFFFF"/>
                </a:highlight>
                <a:latin typeface="Helvetica Neue"/>
                <a:ea typeface="Helvetica Neue"/>
                <a:cs typeface="Helvetica Neue"/>
                <a:sym typeface="Helvetica Neue"/>
              </a:rPr>
              <a:t>SQL</a:t>
            </a:r>
            <a:r>
              <a:rPr b="0" i="0" lang="es-419" sz="2100" u="none" cap="none" strike="noStrike">
                <a:solidFill>
                  <a:schemeClr val="dk1"/>
                </a:solidFill>
                <a:highlight>
                  <a:srgbClr val="FFFFFF"/>
                </a:highlight>
                <a:latin typeface="Helvetica Neue Light"/>
                <a:ea typeface="Helvetica Neue Light"/>
                <a:cs typeface="Helvetica Neue Light"/>
                <a:sym typeface="Helvetica Neue Light"/>
              </a:rPr>
              <a:t> es el lenguaje usado para crear su lógica e integra también muchos comandos del tipo condicional, variables de entrada y de salida, potenciando así su poder de acción.</a:t>
            </a:r>
            <a:endParaRPr b="0" i="0" sz="2100" u="none" cap="none" strike="noStrike">
              <a:solidFill>
                <a:srgbClr val="000000"/>
              </a:solidFill>
              <a:latin typeface="Helvetica Neue Light"/>
              <a:ea typeface="Helvetica Neue Light"/>
              <a:cs typeface="Helvetica Neue Light"/>
              <a:sym typeface="Helvetica Neue Light"/>
            </a:endParaRPr>
          </a:p>
        </p:txBody>
      </p:sp>
      <p:sp>
        <p:nvSpPr>
          <p:cNvPr id="134" name="Google Shape;134;p22"/>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STORED PROCEDURE</a:t>
            </a:r>
            <a:endParaRPr b="0" i="1" sz="4500" u="none" cap="none" strike="noStrike">
              <a:solidFill>
                <a:srgbClr val="000000"/>
              </a:solidFill>
              <a:latin typeface="Anton"/>
              <a:ea typeface="Anton"/>
              <a:cs typeface="Anton"/>
              <a:sym typeface="Anton"/>
            </a:endParaRPr>
          </a:p>
        </p:txBody>
      </p:sp>
      <p:pic>
        <p:nvPicPr>
          <p:cNvPr id="135" name="Google Shape;135;p2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36" name="Google Shape;136;p22"/>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137" name="Google Shape;137;p22"/>
          <p:cNvPicPr preferRelativeResize="0"/>
          <p:nvPr/>
        </p:nvPicPr>
        <p:blipFill rotWithShape="1">
          <a:blip r:embed="rId5">
            <a:alphaModFix/>
          </a:blip>
          <a:srcRect b="0" l="0" r="0" t="0"/>
          <a:stretch/>
        </p:blipFill>
        <p:spPr>
          <a:xfrm>
            <a:off x="611725" y="1738300"/>
            <a:ext cx="1590600" cy="159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nvSpPr>
        <p:spPr>
          <a:xfrm>
            <a:off x="2348125" y="1720550"/>
            <a:ext cx="6069600" cy="2145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100"/>
              <a:buFont typeface="Arial"/>
              <a:buNone/>
            </a:pPr>
            <a:r>
              <a:rPr b="0" i="0" lang="es-419" sz="2100" u="none" cap="none" strike="noStrike">
                <a:solidFill>
                  <a:schemeClr val="dk1"/>
                </a:solidFill>
                <a:highlight>
                  <a:srgbClr val="FFFFFF"/>
                </a:highlight>
                <a:latin typeface="Helvetica Neue Light"/>
                <a:ea typeface="Helvetica Neue Light"/>
                <a:cs typeface="Helvetica Neue Light"/>
                <a:sym typeface="Helvetica Neue Light"/>
              </a:rPr>
              <a:t>En el manejo de procesos complejos los S.P. se usan como una especie de API que ejecuta consultas, compara resultados, actualiza datos en algunas tablas y/o elimina datos de otras. Todo esto bajo un proceso controlado mediante una transacción, la cual puede deshacerse si algo falla.</a:t>
            </a:r>
            <a:endParaRPr b="0" i="0" sz="2100" u="none" cap="none" strike="noStrike">
              <a:solidFill>
                <a:srgbClr val="000000"/>
              </a:solidFill>
              <a:latin typeface="Helvetica Neue Light"/>
              <a:ea typeface="Helvetica Neue Light"/>
              <a:cs typeface="Helvetica Neue Light"/>
              <a:sym typeface="Helvetica Neue Light"/>
            </a:endParaRPr>
          </a:p>
        </p:txBody>
      </p:sp>
      <p:sp>
        <p:nvSpPr>
          <p:cNvPr id="143" name="Google Shape;143;p23"/>
          <p:cNvSpPr txBox="1"/>
          <p:nvPr/>
        </p:nvSpPr>
        <p:spPr>
          <a:xfrm>
            <a:off x="1671825" y="596800"/>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STORED PROCEDURE</a:t>
            </a:r>
            <a:endParaRPr b="0" i="1" sz="4500" u="none" cap="none" strike="noStrike">
              <a:solidFill>
                <a:srgbClr val="000000"/>
              </a:solidFill>
              <a:latin typeface="Anton"/>
              <a:ea typeface="Anton"/>
              <a:cs typeface="Anton"/>
              <a:sym typeface="Anton"/>
            </a:endParaRPr>
          </a:p>
        </p:txBody>
      </p:sp>
      <p:pic>
        <p:nvPicPr>
          <p:cNvPr id="144" name="Google Shape;144;p2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45" name="Google Shape;145;p23"/>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146" name="Google Shape;146;p23"/>
          <p:cNvPicPr preferRelativeResize="0"/>
          <p:nvPr/>
        </p:nvPicPr>
        <p:blipFill rotWithShape="1">
          <a:blip r:embed="rId5">
            <a:alphaModFix/>
          </a:blip>
          <a:srcRect b="0" l="0" r="0" t="0"/>
          <a:stretch/>
        </p:blipFill>
        <p:spPr>
          <a:xfrm>
            <a:off x="611725" y="1738300"/>
            <a:ext cx="1590600" cy="159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50" name="Shape 150"/>
        <p:cNvGrpSpPr/>
        <p:nvPr/>
      </p:nvGrpSpPr>
      <p:grpSpPr>
        <a:xfrm>
          <a:off x="0" y="0"/>
          <a:ext cx="0" cy="0"/>
          <a:chOff x="0" y="0"/>
          <a:chExt cx="0" cy="0"/>
        </a:xfrm>
      </p:grpSpPr>
      <p:sp>
        <p:nvSpPr>
          <p:cNvPr id="151" name="Google Shape;151;p24"/>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BENEFICIOS</a:t>
            </a:r>
            <a:endParaRPr b="0" i="1" sz="3600" u="none" cap="none" strike="noStrike">
              <a:solidFill>
                <a:schemeClr val="dk1"/>
              </a:solidFill>
              <a:latin typeface="Anton"/>
              <a:ea typeface="Anton"/>
              <a:cs typeface="Anton"/>
              <a:sym typeface="Anton"/>
            </a:endParaRPr>
          </a:p>
        </p:txBody>
      </p:sp>
      <p:pic>
        <p:nvPicPr>
          <p:cNvPr id="152" name="Google Shape;152;p2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nvSpPr>
        <p:spPr>
          <a:xfrm>
            <a:off x="2348125" y="1738300"/>
            <a:ext cx="6406200" cy="2718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El motor de </a:t>
            </a:r>
            <a:r>
              <a:rPr lang="es-419" sz="1800">
                <a:solidFill>
                  <a:schemeClr val="dk1"/>
                </a:solidFill>
                <a:highlight>
                  <a:srgbClr val="FFFFFF"/>
                </a:highlight>
                <a:latin typeface="Helvetica Neue Light"/>
                <a:ea typeface="Helvetica Neue Light"/>
                <a:cs typeface="Helvetica Neue Light"/>
                <a:sym typeface="Helvetica Neue Light"/>
              </a:rPr>
              <a:t>DB</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controla las operaciones.</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Se ejecuta en un servidor independiente.</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Devuelve al </a:t>
            </a:r>
            <a:r>
              <a:rPr lang="es-419" sz="1800">
                <a:solidFill>
                  <a:schemeClr val="dk1"/>
                </a:solidFill>
                <a:highlight>
                  <a:srgbClr val="FFFFFF"/>
                </a:highlight>
                <a:latin typeface="Helvetica Neue Light"/>
                <a:ea typeface="Helvetica Neue Light"/>
                <a:cs typeface="Helvetica Neue Light"/>
                <a:sym typeface="Helvetica Neue Light"/>
              </a:rPr>
              <a:t>cliente</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el resultado final, evitando sobrecargar su computadora con procesos.</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Evita programar una lógica compleja del lado del </a:t>
            </a:r>
            <a:r>
              <a:rPr lang="es-419" sz="1800">
                <a:solidFill>
                  <a:schemeClr val="dk1"/>
                </a:solidFill>
                <a:highlight>
                  <a:srgbClr val="FFFFFF"/>
                </a:highlight>
                <a:latin typeface="Helvetica Neue Light"/>
                <a:ea typeface="Helvetica Neue Light"/>
                <a:cs typeface="Helvetica Neue Light"/>
                <a:sym typeface="Helvetica Neue Light"/>
              </a:rPr>
              <a:t>cliente</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Minimiza los errores concentrando las operaciones.</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158" name="Google Shape;158;p25"/>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STORED PROCEDURE</a:t>
            </a:r>
            <a:endParaRPr b="0" i="1" sz="4500" u="none" cap="none" strike="noStrike">
              <a:solidFill>
                <a:srgbClr val="000000"/>
              </a:solidFill>
              <a:latin typeface="Anton"/>
              <a:ea typeface="Anton"/>
              <a:cs typeface="Anton"/>
              <a:sym typeface="Anton"/>
            </a:endParaRPr>
          </a:p>
        </p:txBody>
      </p:sp>
      <p:pic>
        <p:nvPicPr>
          <p:cNvPr id="159" name="Google Shape;159;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60" name="Google Shape;160;p25"/>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161" name="Google Shape;161;p25"/>
          <p:cNvPicPr preferRelativeResize="0"/>
          <p:nvPr/>
        </p:nvPicPr>
        <p:blipFill rotWithShape="1">
          <a:blip r:embed="rId5">
            <a:alphaModFix/>
          </a:blip>
          <a:srcRect b="0" l="0" r="0" t="0"/>
          <a:stretch/>
        </p:blipFill>
        <p:spPr>
          <a:xfrm>
            <a:off x="697200" y="1738300"/>
            <a:ext cx="1498525" cy="149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65" name="Shape 165"/>
        <p:cNvGrpSpPr/>
        <p:nvPr/>
      </p:nvGrpSpPr>
      <p:grpSpPr>
        <a:xfrm>
          <a:off x="0" y="0"/>
          <a:ext cx="0" cy="0"/>
          <a:chOff x="0" y="0"/>
          <a:chExt cx="0" cy="0"/>
        </a:xfrm>
      </p:grpSpPr>
      <p:sp>
        <p:nvSpPr>
          <p:cNvPr id="166" name="Google Shape;166;p26"/>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TIPOS DE STORED PROCEDURES</a:t>
            </a:r>
            <a:endParaRPr b="0" i="1" sz="3600" u="none" cap="none" strike="noStrike">
              <a:solidFill>
                <a:schemeClr val="dk1"/>
              </a:solidFill>
              <a:latin typeface="Anton"/>
              <a:ea typeface="Anton"/>
              <a:cs typeface="Anton"/>
              <a:sym typeface="Anton"/>
            </a:endParaRPr>
          </a:p>
        </p:txBody>
      </p:sp>
      <p:pic>
        <p:nvPicPr>
          <p:cNvPr id="167" name="Google Shape;167;p2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nvSpPr>
        <p:spPr>
          <a:xfrm>
            <a:off x="2004300" y="1738300"/>
            <a:ext cx="6750000" cy="2718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Dentro de los tipos de </a:t>
            </a:r>
            <a:r>
              <a:rPr b="1" i="0" lang="es-419" sz="1800" u="none" cap="none" strike="noStrike">
                <a:solidFill>
                  <a:schemeClr val="dk1"/>
                </a:solidFill>
                <a:highlight>
                  <a:srgbClr val="FFFFFF"/>
                </a:highlight>
                <a:latin typeface="Helvetica Neue"/>
                <a:ea typeface="Helvetica Neue"/>
                <a:cs typeface="Helvetica Neue"/>
                <a:sym typeface="Helvetica Neue"/>
              </a:rPr>
              <a:t>Stored Procedures</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encontramos:</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Procedimiento Almacenado básico.</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Procedimiento Almacenado con parámetro(s) de entrada.</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chemeClr val="dk1"/>
                </a:solidFill>
                <a:highlight>
                  <a:schemeClr val="lt1"/>
                </a:highlight>
                <a:latin typeface="Helvetica Neue Light"/>
                <a:ea typeface="Helvetica Neue Light"/>
                <a:cs typeface="Helvetica Neue Light"/>
                <a:sym typeface="Helvetica Neue Light"/>
              </a:rPr>
              <a:t>Procedimiento Almacenado con parámetro(s) de salida.</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chemeClr val="dk1"/>
                </a:solidFill>
                <a:highlight>
                  <a:schemeClr val="lt1"/>
                </a:highlight>
                <a:latin typeface="Helvetica Neue Light"/>
                <a:ea typeface="Helvetica Neue Light"/>
                <a:cs typeface="Helvetica Neue Light"/>
                <a:sym typeface="Helvetica Neue Light"/>
              </a:rPr>
              <a:t>Procedimiento Almacenado con parámetro(s) de entrada y salida.</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173" name="Google Shape;173;p27"/>
          <p:cNvSpPr txBox="1"/>
          <p:nvPr/>
        </p:nvSpPr>
        <p:spPr>
          <a:xfrm>
            <a:off x="0" y="4444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TIPOS DE STORED PROCEDURE</a:t>
            </a:r>
            <a:endParaRPr b="0" i="1" sz="4500" u="none" cap="none" strike="noStrike">
              <a:solidFill>
                <a:srgbClr val="000000"/>
              </a:solidFill>
              <a:latin typeface="Anton"/>
              <a:ea typeface="Anton"/>
              <a:cs typeface="Anton"/>
              <a:sym typeface="Anton"/>
            </a:endParaRPr>
          </a:p>
        </p:txBody>
      </p:sp>
      <p:pic>
        <p:nvPicPr>
          <p:cNvPr id="174" name="Google Shape;174;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75" name="Google Shape;175;p27"/>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176" name="Google Shape;176;p27"/>
          <p:cNvPicPr preferRelativeResize="0"/>
          <p:nvPr/>
        </p:nvPicPr>
        <p:blipFill rotWithShape="1">
          <a:blip r:embed="rId5">
            <a:alphaModFix/>
          </a:blip>
          <a:srcRect b="0" l="0" r="0" t="0"/>
          <a:stretch/>
        </p:blipFill>
        <p:spPr>
          <a:xfrm>
            <a:off x="419975" y="1585900"/>
            <a:ext cx="1584325" cy="1584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80" name="Shape 180"/>
        <p:cNvGrpSpPr/>
        <p:nvPr/>
      </p:nvGrpSpPr>
      <p:grpSpPr>
        <a:xfrm>
          <a:off x="0" y="0"/>
          <a:ext cx="0" cy="0"/>
          <a:chOff x="0" y="0"/>
          <a:chExt cx="0" cy="0"/>
        </a:xfrm>
      </p:grpSpPr>
      <p:sp>
        <p:nvSpPr>
          <p:cNvPr id="181" name="Google Shape;181;p28"/>
          <p:cNvSpPr txBox="1"/>
          <p:nvPr/>
        </p:nvSpPr>
        <p:spPr>
          <a:xfrm>
            <a:off x="0" y="2077200"/>
            <a:ext cx="9144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IMPLEMENTACIÓN EFICAZ DE UN S.P.</a:t>
            </a:r>
            <a:endParaRPr b="0" i="1" sz="3600" u="none" cap="none" strike="noStrike">
              <a:solidFill>
                <a:schemeClr val="dk1"/>
              </a:solidFill>
              <a:latin typeface="Anton"/>
              <a:ea typeface="Anton"/>
              <a:cs typeface="Anton"/>
              <a:sym typeface="Anton"/>
            </a:endParaRPr>
          </a:p>
        </p:txBody>
      </p:sp>
      <p:pic>
        <p:nvPicPr>
          <p:cNvPr id="182" name="Google Shape;182;p2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nvSpPr>
        <p:spPr>
          <a:xfrm>
            <a:off x="852150" y="2115350"/>
            <a:ext cx="7439700" cy="167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Imaginemos una empresa que venda un producto con alta demanda de público</a:t>
            </a:r>
            <a:r>
              <a:rPr lang="es-419" sz="2000">
                <a:solidFill>
                  <a:schemeClr val="dk1"/>
                </a:solidFill>
                <a:highlight>
                  <a:srgbClr val="FFFFFF"/>
                </a:highlight>
                <a:latin typeface="Helvetica Neue Light"/>
                <a:ea typeface="Helvetica Neue Light"/>
                <a:cs typeface="Helvetica Neue Light"/>
                <a:sym typeface="Helvetica Neue Light"/>
              </a:rPr>
              <a:t>, e</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xisten varios canales de venta y un stock de producto limitado.</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chemeClr val="dk1"/>
                </a:solidFill>
                <a:highlight>
                  <a:srgbClr val="E0FF00"/>
                </a:highlight>
                <a:latin typeface="Helvetica Neue Light"/>
                <a:ea typeface="Helvetica Neue Light"/>
                <a:cs typeface="Helvetica Neue Light"/>
                <a:sym typeface="Helvetica Neue Light"/>
              </a:rPr>
              <a:t>¿Cómo implementar un Stored Procedure efectivo?</a:t>
            </a:r>
            <a:endParaRPr b="0" i="0" sz="2000" u="none" cap="none" strike="noStrike">
              <a:solidFill>
                <a:srgbClr val="000000"/>
              </a:solidFill>
              <a:highlight>
                <a:srgbClr val="E0FF00"/>
              </a:highlight>
              <a:latin typeface="Helvetica Neue Light"/>
              <a:ea typeface="Helvetica Neue Light"/>
              <a:cs typeface="Helvetica Neue Light"/>
              <a:sym typeface="Helvetica Neue Light"/>
            </a:endParaRPr>
          </a:p>
        </p:txBody>
      </p:sp>
      <p:sp>
        <p:nvSpPr>
          <p:cNvPr id="188" name="Google Shape;188;p29"/>
          <p:cNvSpPr txBox="1"/>
          <p:nvPr/>
        </p:nvSpPr>
        <p:spPr>
          <a:xfrm>
            <a:off x="0" y="7492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IMPLEMENTACIÓN EFICAZ</a:t>
            </a:r>
            <a:endParaRPr b="0" i="1" sz="4500" u="none" cap="none" strike="noStrike">
              <a:solidFill>
                <a:srgbClr val="000000"/>
              </a:solidFill>
              <a:latin typeface="Anton"/>
              <a:ea typeface="Anton"/>
              <a:cs typeface="Anton"/>
              <a:sym typeface="Anton"/>
            </a:endParaRPr>
          </a:p>
        </p:txBody>
      </p:sp>
      <p:pic>
        <p:nvPicPr>
          <p:cNvPr id="189" name="Google Shape;189;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90" name="Google Shape;190;p29"/>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nvSpPr>
        <p:spPr>
          <a:xfrm>
            <a:off x="852150" y="1658150"/>
            <a:ext cx="7439700" cy="261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Cada canal de venta (</a:t>
            </a:r>
            <a:r>
              <a:rPr b="0" i="1" lang="es-419" sz="2000" u="none" cap="none" strike="noStrike">
                <a:solidFill>
                  <a:schemeClr val="dk1"/>
                </a:solidFill>
                <a:highlight>
                  <a:srgbClr val="FFFFFF"/>
                </a:highlight>
                <a:latin typeface="Helvetica Neue Light"/>
                <a:ea typeface="Helvetica Neue Light"/>
                <a:cs typeface="Helvetica Neue Light"/>
                <a:sym typeface="Helvetica Neue Light"/>
              </a:rPr>
              <a:t>telefónico, físico, e-commerce</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invoca al Stored Procedure para registrar una venta del producto.</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El S.P. busca el </a:t>
            </a:r>
            <a:r>
              <a:rPr b="1" i="0" lang="es-419" sz="2000" u="none" cap="none" strike="noStrike">
                <a:solidFill>
                  <a:schemeClr val="dk1"/>
                </a:solidFill>
                <a:highlight>
                  <a:srgbClr val="FFFFFF"/>
                </a:highlight>
                <a:latin typeface="Helvetica Neue"/>
                <a:ea typeface="Helvetica Neue"/>
                <a:cs typeface="Helvetica Neue"/>
                <a:sym typeface="Helvetica Neue"/>
              </a:rPr>
              <a:t>precio</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actualizado, crea la </a:t>
            </a:r>
            <a:r>
              <a:rPr b="1" i="0" lang="es-419" sz="2000" u="none" cap="none" strike="noStrike">
                <a:solidFill>
                  <a:schemeClr val="dk1"/>
                </a:solidFill>
                <a:highlight>
                  <a:srgbClr val="FFFFFF"/>
                </a:highlight>
                <a:latin typeface="Helvetica Neue"/>
                <a:ea typeface="Helvetica Neue"/>
                <a:cs typeface="Helvetica Neue"/>
                <a:sym typeface="Helvetica Neue"/>
              </a:rPr>
              <a:t>factura</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de venta, descuenta el </a:t>
            </a:r>
            <a:r>
              <a:rPr b="1" i="0" lang="es-419" sz="2000" u="none" cap="none" strike="noStrike">
                <a:solidFill>
                  <a:schemeClr val="dk1"/>
                </a:solidFill>
                <a:highlight>
                  <a:srgbClr val="FFFFFF"/>
                </a:highlight>
                <a:latin typeface="Helvetica Neue"/>
                <a:ea typeface="Helvetica Neue"/>
                <a:cs typeface="Helvetica Neue"/>
                <a:sym typeface="Helvetica Neue"/>
              </a:rPr>
              <a:t>stock</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informa a </a:t>
            </a:r>
            <a:r>
              <a:rPr b="1" i="0" lang="es-419" sz="2000" u="none" cap="none" strike="noStrike">
                <a:solidFill>
                  <a:schemeClr val="dk1"/>
                </a:solidFill>
                <a:highlight>
                  <a:srgbClr val="FFFFFF"/>
                </a:highlight>
                <a:latin typeface="Helvetica Neue"/>
                <a:ea typeface="Helvetica Neue"/>
                <a:cs typeface="Helvetica Neue"/>
                <a:sym typeface="Helvetica Neue"/>
              </a:rPr>
              <a:t>logística</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para el despacho, registra el movimiento en la tabla de </a:t>
            </a:r>
            <a:r>
              <a:rPr b="1" i="0" lang="es-419" sz="2000" u="none" cap="none" strike="noStrike">
                <a:solidFill>
                  <a:schemeClr val="dk1"/>
                </a:solidFill>
                <a:highlight>
                  <a:srgbClr val="FFFFFF"/>
                </a:highlight>
                <a:latin typeface="Helvetica Neue"/>
                <a:ea typeface="Helvetica Neue"/>
                <a:cs typeface="Helvetica Neue"/>
                <a:sym typeface="Helvetica Neue"/>
              </a:rPr>
              <a:t>LOG</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asigna la </a:t>
            </a:r>
            <a:r>
              <a:rPr b="1" i="0" lang="es-419" sz="2000" u="none" cap="none" strike="noStrike">
                <a:solidFill>
                  <a:schemeClr val="dk1"/>
                </a:solidFill>
                <a:highlight>
                  <a:srgbClr val="FFFFFF"/>
                </a:highlight>
                <a:latin typeface="Helvetica Neue"/>
                <a:ea typeface="Helvetica Neue"/>
                <a:cs typeface="Helvetica Neue"/>
                <a:sym typeface="Helvetica Neue"/>
              </a:rPr>
              <a:t>comisión</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al vendedor, registra en el área </a:t>
            </a:r>
            <a:r>
              <a:rPr b="1" i="0" lang="es-419" sz="2000" u="none" cap="none" strike="noStrike">
                <a:solidFill>
                  <a:schemeClr val="dk1"/>
                </a:solidFill>
                <a:highlight>
                  <a:srgbClr val="FFFFFF"/>
                </a:highlight>
                <a:latin typeface="Helvetica Neue"/>
                <a:ea typeface="Helvetica Neue"/>
                <a:cs typeface="Helvetica Neue"/>
                <a:sym typeface="Helvetica Neue"/>
              </a:rPr>
              <a:t>contable</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la ganancia por venta.</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pic>
        <p:nvPicPr>
          <p:cNvPr id="196" name="Google Shape;196;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97" name="Google Shape;197;p30"/>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
        <p:nvSpPr>
          <p:cNvPr id="198" name="Google Shape;198;p30"/>
          <p:cNvSpPr txBox="1"/>
          <p:nvPr/>
        </p:nvSpPr>
        <p:spPr>
          <a:xfrm>
            <a:off x="0"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IMPLEMENTACIÓN EFICAZ</a:t>
            </a:r>
            <a:endParaRPr b="0" i="1" sz="4500" u="none" cap="none" strike="noStrike">
              <a:solidFill>
                <a:srgbClr val="000000"/>
              </a:solidFill>
              <a:latin typeface="Anton"/>
              <a:ea typeface="Anton"/>
              <a:cs typeface="Anton"/>
              <a:sym typeface="Anto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nvSpPr>
        <p:spPr>
          <a:xfrm>
            <a:off x="852150" y="1651275"/>
            <a:ext cx="7439700" cy="2186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1" lang="es-419" sz="2000" u="none" cap="none" strike="noStrike">
                <a:solidFill>
                  <a:schemeClr val="dk1"/>
                </a:solidFill>
                <a:highlight>
                  <a:schemeClr val="lt1"/>
                </a:highlight>
                <a:latin typeface="Helvetica Neue Light"/>
                <a:ea typeface="Helvetica Neue Light"/>
                <a:cs typeface="Helvetica Neue Light"/>
                <a:sym typeface="Helvetica Neue Light"/>
              </a:rPr>
              <a:t>Todas estas transacciones en diferentes tablas deben ser consistentes. Si uno de los puntos de estos procesos fallase, debería deshacerse todo lo anterior.</a:t>
            </a:r>
            <a:endParaRPr b="0" i="1"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50000"/>
              </a:lnSpc>
              <a:spcBef>
                <a:spcPts val="1000"/>
              </a:spcBef>
              <a:spcAft>
                <a:spcPts val="1000"/>
              </a:spcAft>
              <a:buClr>
                <a:srgbClr val="000000"/>
              </a:buClr>
              <a:buSzPts val="2000"/>
              <a:buFont typeface="Arial"/>
              <a:buNone/>
            </a:pPr>
            <a:r>
              <a:rPr lang="es-419" sz="2000">
                <a:solidFill>
                  <a:schemeClr val="dk1"/>
                </a:solidFill>
                <a:highlight>
                  <a:srgbClr val="FFFFFF"/>
                </a:highlight>
                <a:latin typeface="Helvetica Neue Light"/>
                <a:ea typeface="Helvetica Neue Light"/>
                <a:cs typeface="Helvetica Neue Light"/>
                <a:sym typeface="Helvetica Neue Light"/>
              </a:rPr>
              <a:t>👉 </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Eso es lo que podemos lograr con un Stored Procedure, de forma fácil y controlada, evitando que un error de código de una aplicación web o móvil, rompa la consistencia de datos.</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pic>
        <p:nvPicPr>
          <p:cNvPr id="204" name="Google Shape;204;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5" name="Google Shape;205;p31"/>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
        <p:nvSpPr>
          <p:cNvPr id="206" name="Google Shape;206;p31"/>
          <p:cNvSpPr txBox="1"/>
          <p:nvPr/>
        </p:nvSpPr>
        <p:spPr>
          <a:xfrm>
            <a:off x="0" y="5968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IMPLEMENTACIÓN EFICAZ</a:t>
            </a:r>
            <a:endParaRPr b="0" i="1" sz="4500" u="none" cap="none" strike="noStrike">
              <a:solidFill>
                <a:srgbClr val="000000"/>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0" name="Shape 60"/>
        <p:cNvGrpSpPr/>
        <p:nvPr/>
      </p:nvGrpSpPr>
      <p:grpSpPr>
        <a:xfrm>
          <a:off x="0" y="0"/>
          <a:ext cx="0" cy="0"/>
          <a:chOff x="0" y="0"/>
          <a:chExt cx="0" cy="0"/>
        </a:xfrm>
      </p:grpSpPr>
      <p:sp>
        <p:nvSpPr>
          <p:cNvPr id="61" name="Google Shape;61;p1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62" name="Google Shape;62;p14"/>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63" name="Google Shape;63;p1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10" name="Shape 210"/>
        <p:cNvGrpSpPr/>
        <p:nvPr/>
      </p:nvGrpSpPr>
      <p:grpSpPr>
        <a:xfrm>
          <a:off x="0" y="0"/>
          <a:ext cx="0" cy="0"/>
          <a:chOff x="0" y="0"/>
          <a:chExt cx="0" cy="0"/>
        </a:xfrm>
      </p:grpSpPr>
      <p:sp>
        <p:nvSpPr>
          <p:cNvPr id="211" name="Google Shape;211;p32"/>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SINTAXIS</a:t>
            </a:r>
            <a:endParaRPr b="0" i="1" sz="3600" u="none" cap="none" strike="noStrike">
              <a:solidFill>
                <a:schemeClr val="dk1"/>
              </a:solidFill>
              <a:latin typeface="Anton"/>
              <a:ea typeface="Anton"/>
              <a:cs typeface="Anton"/>
              <a:sym typeface="Anton"/>
            </a:endParaRPr>
          </a:p>
        </p:txBody>
      </p:sp>
      <p:pic>
        <p:nvPicPr>
          <p:cNvPr id="212" name="Google Shape;212;p3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nvSpPr>
        <p:spPr>
          <a:xfrm>
            <a:off x="3013125" y="1478400"/>
            <a:ext cx="5278800" cy="2850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La sintaxis de un Stored Procedure se asimila en muchos puntos a lo que vimos la clase pasada (</a:t>
            </a:r>
            <a:r>
              <a:rPr b="0" i="1" lang="es-419" sz="2000" u="none" cap="none" strike="noStrike">
                <a:solidFill>
                  <a:schemeClr val="dk1"/>
                </a:solidFill>
                <a:highlight>
                  <a:srgbClr val="FFFFFF"/>
                </a:highlight>
                <a:latin typeface="Helvetica Neue Light"/>
                <a:ea typeface="Helvetica Neue Light"/>
                <a:cs typeface="Helvetica Neue Light"/>
                <a:sym typeface="Helvetica Neue Light"/>
              </a:rPr>
              <a:t>Functions</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Pero, a diferencia de las funciones, un S.P. puede o no tener parámetros de entrada, salida, y/o combinar ambos.</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18" name="Google Shape;218;p33"/>
          <p:cNvSpPr txBox="1"/>
          <p:nvPr/>
        </p:nvSpPr>
        <p:spPr>
          <a:xfrm>
            <a:off x="0" y="4444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chemeClr val="dk1"/>
                </a:solidFill>
                <a:latin typeface="Anton"/>
                <a:ea typeface="Anton"/>
                <a:cs typeface="Anton"/>
                <a:sym typeface="Anton"/>
              </a:rPr>
              <a:t>SINTAXIS</a:t>
            </a:r>
            <a:endParaRPr b="0" i="1" sz="4500" u="none" cap="none" strike="noStrike">
              <a:solidFill>
                <a:srgbClr val="000000"/>
              </a:solidFill>
              <a:latin typeface="Anton"/>
              <a:ea typeface="Anton"/>
              <a:cs typeface="Anton"/>
              <a:sym typeface="Anton"/>
            </a:endParaRPr>
          </a:p>
        </p:txBody>
      </p:sp>
      <p:pic>
        <p:nvPicPr>
          <p:cNvPr id="219" name="Google Shape;219;p3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20" name="Google Shape;220;p33"/>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221" name="Google Shape;221;p33"/>
          <p:cNvPicPr preferRelativeResize="0"/>
          <p:nvPr/>
        </p:nvPicPr>
        <p:blipFill>
          <a:blip r:embed="rId5">
            <a:alphaModFix/>
          </a:blip>
          <a:stretch>
            <a:fillRect/>
          </a:stretch>
        </p:blipFill>
        <p:spPr>
          <a:xfrm>
            <a:off x="463025" y="1433500"/>
            <a:ext cx="2550100" cy="255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nvSpPr>
        <p:spPr>
          <a:xfrm>
            <a:off x="1197000" y="1186700"/>
            <a:ext cx="6750000" cy="561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100"/>
              <a:buFont typeface="Arial"/>
              <a:buNone/>
            </a:pPr>
            <a:r>
              <a:rPr b="0" i="0" lang="es-419" sz="2100" u="none" cap="none" strike="noStrike">
                <a:solidFill>
                  <a:schemeClr val="dk1"/>
                </a:solidFill>
                <a:latin typeface="Helvetica Neue Light"/>
                <a:ea typeface="Helvetica Neue Light"/>
                <a:cs typeface="Helvetica Neue Light"/>
                <a:sym typeface="Helvetica Neue Light"/>
              </a:rPr>
              <a:t>Se inicia con la sentencia </a:t>
            </a:r>
            <a:r>
              <a:rPr b="1" i="0" lang="es-419" sz="2100" u="none" cap="none" strike="noStrike">
                <a:solidFill>
                  <a:schemeClr val="dk1"/>
                </a:solidFill>
                <a:latin typeface="Helvetica Neue"/>
                <a:ea typeface="Helvetica Neue"/>
                <a:cs typeface="Helvetica Neue"/>
                <a:sym typeface="Helvetica Neue"/>
              </a:rPr>
              <a:t>DELIMITER</a:t>
            </a:r>
            <a:r>
              <a:rPr b="0" i="0" lang="es-419" sz="2100" u="none" cap="none" strike="noStrike">
                <a:solidFill>
                  <a:schemeClr val="dk1"/>
                </a:solidFill>
                <a:latin typeface="Helvetica Neue Light"/>
                <a:ea typeface="Helvetica Neue Light"/>
                <a:cs typeface="Helvetica Neue Light"/>
                <a:sym typeface="Helvetica Neue Light"/>
              </a:rPr>
              <a:t>, seguida de un conjunto de caracteres que no usarás dentro del S.P.</a:t>
            </a:r>
            <a:endParaRPr b="0" i="0" sz="2100" u="none" cap="none" strike="noStrike">
              <a:solidFill>
                <a:schemeClr val="dk1"/>
              </a:solidFill>
              <a:latin typeface="Helvetica Neue Light"/>
              <a:ea typeface="Helvetica Neue Light"/>
              <a:cs typeface="Helvetica Neue Light"/>
              <a:sym typeface="Helvetica Neue Light"/>
            </a:endParaRPr>
          </a:p>
        </p:txBody>
      </p:sp>
      <p:pic>
        <p:nvPicPr>
          <p:cNvPr id="227" name="Google Shape;227;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28" name="Google Shape;228;p34"/>
          <p:cNvSpPr txBox="1"/>
          <p:nvPr/>
        </p:nvSpPr>
        <p:spPr>
          <a:xfrm>
            <a:off x="1197425" y="368200"/>
            <a:ext cx="6750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300"/>
              <a:buFont typeface="Arial"/>
              <a:buNone/>
            </a:pPr>
            <a:r>
              <a:rPr b="0" i="1" lang="es-419" sz="4300" u="none" cap="none" strike="noStrike">
                <a:solidFill>
                  <a:srgbClr val="000000"/>
                </a:solidFill>
                <a:latin typeface="Anton"/>
                <a:ea typeface="Anton"/>
                <a:cs typeface="Anton"/>
                <a:sym typeface="Anton"/>
              </a:rPr>
              <a:t> SINTAXIS BÁSICA</a:t>
            </a:r>
            <a:endParaRPr b="0" i="1" sz="4300" u="none" cap="none" strike="noStrike">
              <a:solidFill>
                <a:srgbClr val="000000"/>
              </a:solidFill>
              <a:latin typeface="Anton"/>
              <a:ea typeface="Anton"/>
              <a:cs typeface="Anton"/>
              <a:sym typeface="Anton"/>
            </a:endParaRPr>
          </a:p>
        </p:txBody>
      </p:sp>
      <p:sp>
        <p:nvSpPr>
          <p:cNvPr id="229" name="Google Shape;229;p34"/>
          <p:cNvSpPr/>
          <p:nvPr/>
        </p:nvSpPr>
        <p:spPr>
          <a:xfrm>
            <a:off x="225" y="2407876"/>
            <a:ext cx="9144000" cy="2735700"/>
          </a:xfrm>
          <a:prstGeom prst="rect">
            <a:avLst/>
          </a:prstGeom>
          <a:gradFill>
            <a:gsLst>
              <a:gs pos="0">
                <a:srgbClr val="424242"/>
              </a:gs>
              <a:gs pos="100000">
                <a:srgbClr val="010101"/>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4"/>
          <p:cNvSpPr txBox="1"/>
          <p:nvPr/>
        </p:nvSpPr>
        <p:spPr>
          <a:xfrm>
            <a:off x="378100" y="2511225"/>
            <a:ext cx="8376300" cy="1186500"/>
          </a:xfrm>
          <a:prstGeom prst="rect">
            <a:avLst/>
          </a:prstGeom>
          <a:noFill/>
          <a:ln>
            <a:noFill/>
          </a:ln>
        </p:spPr>
        <p:txBody>
          <a:bodyPr anchorCtr="0" anchor="t" bIns="91425" lIns="91425" spcFirstLastPara="1" rIns="91425" wrap="square" tIns="91425">
            <a:spAutoFit/>
          </a:bodyPr>
          <a:lstStyle/>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DELIMITER</a:t>
            </a:r>
            <a:r>
              <a:rPr b="0" i="0" lang="es-419" sz="1800" u="none" cap="none" strike="noStrike">
                <a:solidFill>
                  <a:schemeClr val="lt1"/>
                </a:solidFill>
                <a:latin typeface="Consolas"/>
                <a:ea typeface="Consolas"/>
                <a:cs typeface="Consolas"/>
                <a:sym typeface="Consolas"/>
              </a:rPr>
              <a:t> //</a:t>
            </a:r>
            <a:endParaRPr b="0" i="0" sz="1800" u="none" cap="none" strike="noStrike">
              <a:solidFill>
                <a:srgbClr val="5B9BD5"/>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rgbClr val="5B9BD5"/>
                </a:solidFill>
                <a:latin typeface="Consolas"/>
                <a:ea typeface="Consolas"/>
                <a:cs typeface="Consolas"/>
                <a:sym typeface="Consolas"/>
              </a:rPr>
              <a:t>CREATE PROCEDURE</a:t>
            </a:r>
            <a:r>
              <a:rPr b="0" i="0" lang="es-419" sz="1800" u="none" cap="none" strike="noStrike">
                <a:solidFill>
                  <a:srgbClr val="FFFFFF"/>
                </a:solidFill>
                <a:latin typeface="Consolas"/>
                <a:ea typeface="Consolas"/>
                <a:cs typeface="Consolas"/>
                <a:sym typeface="Consolas"/>
              </a:rPr>
              <a:t> `nombre_del_sp`</a:t>
            </a:r>
            <a:endParaRPr b="0" i="0" sz="18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rgbClr val="FFFFFF"/>
                </a:solidFill>
                <a:latin typeface="Consolas"/>
                <a:ea typeface="Consolas"/>
                <a:cs typeface="Consolas"/>
                <a:sym typeface="Consolas"/>
              </a:rPr>
              <a:t>...</a:t>
            </a:r>
            <a:endParaRPr b="0" i="0" sz="1800" u="none" cap="none" strike="noStrike">
              <a:solidFill>
                <a:schemeClr val="accent1"/>
              </a:solidFill>
              <a:latin typeface="Consolas"/>
              <a:ea typeface="Consolas"/>
              <a:cs typeface="Consolas"/>
              <a:sym typeface="Consolas"/>
            </a:endParaRPr>
          </a:p>
        </p:txBody>
      </p:sp>
      <p:sp>
        <p:nvSpPr>
          <p:cNvPr id="231" name="Google Shape;231;p34"/>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1</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232" name="Google Shape;232;p34"/>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p:nvPr/>
        </p:nvSpPr>
        <p:spPr>
          <a:xfrm>
            <a:off x="225" y="2407876"/>
            <a:ext cx="9144000" cy="2735700"/>
          </a:xfrm>
          <a:prstGeom prst="rect">
            <a:avLst/>
          </a:prstGeom>
          <a:gradFill>
            <a:gsLst>
              <a:gs pos="0">
                <a:srgbClr val="424242"/>
              </a:gs>
              <a:gs pos="100000">
                <a:srgbClr val="010101"/>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5"/>
          <p:cNvSpPr txBox="1"/>
          <p:nvPr/>
        </p:nvSpPr>
        <p:spPr>
          <a:xfrm>
            <a:off x="1197000" y="1186700"/>
            <a:ext cx="6750000" cy="561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100"/>
              <a:buFont typeface="Arial"/>
              <a:buNone/>
            </a:pPr>
            <a:r>
              <a:rPr b="0" i="0" lang="es-419" sz="2100" u="none" cap="none" strike="noStrike">
                <a:solidFill>
                  <a:schemeClr val="dk1"/>
                </a:solidFill>
                <a:latin typeface="Helvetica Neue Light"/>
                <a:ea typeface="Helvetica Neue Light"/>
                <a:cs typeface="Helvetica Neue Light"/>
                <a:sym typeface="Helvetica Neue Light"/>
              </a:rPr>
              <a:t>Luego define la sentencia </a:t>
            </a:r>
            <a:r>
              <a:rPr b="1" i="0" lang="es-419" sz="2100" u="none" cap="none" strike="noStrike">
                <a:solidFill>
                  <a:schemeClr val="dk1"/>
                </a:solidFill>
                <a:latin typeface="Helvetica Neue"/>
                <a:ea typeface="Helvetica Neue"/>
                <a:cs typeface="Helvetica Neue"/>
                <a:sym typeface="Helvetica Neue"/>
              </a:rPr>
              <a:t>CREATE PROCEDURE</a:t>
            </a:r>
            <a:r>
              <a:rPr b="0" i="0" lang="es-419" sz="2100" u="none" cap="none" strike="noStrike">
                <a:solidFill>
                  <a:schemeClr val="dk1"/>
                </a:solidFill>
                <a:latin typeface="Helvetica Neue Light"/>
                <a:ea typeface="Helvetica Neue Light"/>
                <a:cs typeface="Helvetica Neue Light"/>
                <a:sym typeface="Helvetica Neue Light"/>
              </a:rPr>
              <a:t>, seguida del nombre del mismo.</a:t>
            </a:r>
            <a:endParaRPr b="0" i="0" sz="2100" u="none" cap="none" strike="noStrike">
              <a:solidFill>
                <a:schemeClr val="dk1"/>
              </a:solidFill>
              <a:latin typeface="Helvetica Neue Light"/>
              <a:ea typeface="Helvetica Neue Light"/>
              <a:cs typeface="Helvetica Neue Light"/>
              <a:sym typeface="Helvetica Neue Light"/>
            </a:endParaRPr>
          </a:p>
        </p:txBody>
      </p:sp>
      <p:pic>
        <p:nvPicPr>
          <p:cNvPr id="239" name="Google Shape;239;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0" name="Google Shape;240;p35"/>
          <p:cNvSpPr txBox="1"/>
          <p:nvPr/>
        </p:nvSpPr>
        <p:spPr>
          <a:xfrm>
            <a:off x="1197425" y="368200"/>
            <a:ext cx="6750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300"/>
              <a:buFont typeface="Arial"/>
              <a:buNone/>
            </a:pPr>
            <a:r>
              <a:rPr b="0" i="1" lang="es-419" sz="4300" u="none" cap="none" strike="noStrike">
                <a:solidFill>
                  <a:srgbClr val="000000"/>
                </a:solidFill>
                <a:latin typeface="Anton"/>
                <a:ea typeface="Anton"/>
                <a:cs typeface="Anton"/>
                <a:sym typeface="Anton"/>
              </a:rPr>
              <a:t> SINTAXIS BÁSICA</a:t>
            </a:r>
            <a:endParaRPr b="0" i="1" sz="4300" u="none" cap="none" strike="noStrike">
              <a:solidFill>
                <a:srgbClr val="000000"/>
              </a:solidFill>
              <a:latin typeface="Anton"/>
              <a:ea typeface="Anton"/>
              <a:cs typeface="Anton"/>
              <a:sym typeface="Anton"/>
            </a:endParaRPr>
          </a:p>
        </p:txBody>
      </p:sp>
      <p:sp>
        <p:nvSpPr>
          <p:cNvPr id="241" name="Google Shape;241;p35"/>
          <p:cNvSpPr txBox="1"/>
          <p:nvPr/>
        </p:nvSpPr>
        <p:spPr>
          <a:xfrm>
            <a:off x="378100" y="2511225"/>
            <a:ext cx="8376300" cy="1186500"/>
          </a:xfrm>
          <a:prstGeom prst="rect">
            <a:avLst/>
          </a:prstGeom>
          <a:noFill/>
          <a:ln>
            <a:noFill/>
          </a:ln>
        </p:spPr>
        <p:txBody>
          <a:bodyPr anchorCtr="0" anchor="t" bIns="91425" lIns="91425" spcFirstLastPara="1" rIns="91425" wrap="square" tIns="91425">
            <a:spAutoFit/>
          </a:bodyPr>
          <a:lstStyle/>
          <a:p>
            <a:pPr indent="0" lvl="0" marL="0" marR="114300" rtl="0" algn="l">
              <a:lnSpc>
                <a:spcPct val="130769"/>
              </a:lnSpc>
              <a:spcBef>
                <a:spcPts val="0"/>
              </a:spcBef>
              <a:spcAft>
                <a:spcPts val="0"/>
              </a:spcAft>
              <a:buClr>
                <a:schemeClr val="dk1"/>
              </a:buClr>
              <a:buSzPts val="1100"/>
              <a:buFont typeface="Arial"/>
              <a:buNone/>
            </a:pPr>
            <a:r>
              <a:rPr b="0" i="0" lang="es-419" sz="1800" u="none" cap="none" strike="noStrike">
                <a:solidFill>
                  <a:schemeClr val="accent1"/>
                </a:solidFill>
                <a:latin typeface="Consolas"/>
                <a:ea typeface="Consolas"/>
                <a:cs typeface="Consolas"/>
                <a:sym typeface="Consolas"/>
              </a:rPr>
              <a:t>DELIMITER</a:t>
            </a:r>
            <a:r>
              <a:rPr b="0" i="0" lang="es-419" sz="1800" u="none" cap="none" strike="noStrike">
                <a:solidFill>
                  <a:schemeClr val="lt1"/>
                </a:solidFill>
                <a:latin typeface="Consolas"/>
                <a:ea typeface="Consolas"/>
                <a:cs typeface="Consolas"/>
                <a:sym typeface="Consolas"/>
              </a:rPr>
              <a:t> //</a:t>
            </a:r>
            <a:endParaRPr b="0" i="0" sz="1800" u="none" cap="none" strike="noStrike">
              <a:solidFill>
                <a:srgbClr val="5B9BD5"/>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rgbClr val="5B9BD5"/>
                </a:solidFill>
                <a:latin typeface="Consolas"/>
                <a:ea typeface="Consolas"/>
                <a:cs typeface="Consolas"/>
                <a:sym typeface="Consolas"/>
              </a:rPr>
              <a:t>CREATE PROCEDURE</a:t>
            </a:r>
            <a:r>
              <a:rPr b="0" i="0" lang="es-419" sz="1800" u="none" cap="none" strike="noStrike">
                <a:solidFill>
                  <a:srgbClr val="FFFFFF"/>
                </a:solidFill>
                <a:latin typeface="Consolas"/>
                <a:ea typeface="Consolas"/>
                <a:cs typeface="Consolas"/>
                <a:sym typeface="Consolas"/>
              </a:rPr>
              <a:t> `nombre_del_sp`</a:t>
            </a:r>
            <a:endParaRPr b="0" i="0" sz="18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rgbClr val="FFFFFF"/>
                </a:solidFill>
                <a:latin typeface="Consolas"/>
                <a:ea typeface="Consolas"/>
                <a:cs typeface="Consolas"/>
                <a:sym typeface="Consolas"/>
              </a:rPr>
              <a:t>...</a:t>
            </a:r>
            <a:endParaRPr b="0" i="0" sz="1800" u="none" cap="none" strike="noStrike">
              <a:solidFill>
                <a:schemeClr val="accent1"/>
              </a:solidFill>
              <a:latin typeface="Consolas"/>
              <a:ea typeface="Consolas"/>
              <a:cs typeface="Consolas"/>
              <a:sym typeface="Consolas"/>
            </a:endParaRPr>
          </a:p>
        </p:txBody>
      </p:sp>
      <p:sp>
        <p:nvSpPr>
          <p:cNvPr id="242" name="Google Shape;242;p35"/>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2</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243" name="Google Shape;243;p35"/>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p:nvPr/>
        </p:nvSpPr>
        <p:spPr>
          <a:xfrm>
            <a:off x="225" y="2407876"/>
            <a:ext cx="9144000" cy="2735700"/>
          </a:xfrm>
          <a:prstGeom prst="rect">
            <a:avLst/>
          </a:prstGeom>
          <a:gradFill>
            <a:gsLst>
              <a:gs pos="0">
                <a:srgbClr val="424242"/>
              </a:gs>
              <a:gs pos="100000">
                <a:srgbClr val="010101"/>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6"/>
          <p:cNvSpPr txBox="1"/>
          <p:nvPr/>
        </p:nvSpPr>
        <p:spPr>
          <a:xfrm>
            <a:off x="1197000" y="1186700"/>
            <a:ext cx="6750000" cy="1145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100"/>
              <a:buFont typeface="Arial"/>
              <a:buNone/>
            </a:pPr>
            <a:r>
              <a:rPr b="0" i="0" lang="es-419" sz="2100" u="none" cap="none" strike="noStrike">
                <a:solidFill>
                  <a:schemeClr val="dk1"/>
                </a:solidFill>
                <a:latin typeface="Helvetica Neue Light"/>
                <a:ea typeface="Helvetica Neue Light"/>
                <a:cs typeface="Helvetica Neue Light"/>
                <a:sym typeface="Helvetica Neue Light"/>
              </a:rPr>
              <a:t>Integra </a:t>
            </a:r>
            <a:r>
              <a:rPr b="1" i="0" lang="es-419" sz="2100" u="none" cap="none" strike="noStrike">
                <a:solidFill>
                  <a:schemeClr val="dk1"/>
                </a:solidFill>
                <a:latin typeface="Helvetica Neue"/>
                <a:ea typeface="Helvetica Neue"/>
                <a:cs typeface="Helvetica Neue"/>
                <a:sym typeface="Helvetica Neue"/>
              </a:rPr>
              <a:t>BEGIN</a:t>
            </a:r>
            <a:r>
              <a:rPr b="0" i="0" lang="es-419" sz="2100" u="none" cap="none" strike="noStrike">
                <a:solidFill>
                  <a:schemeClr val="dk1"/>
                </a:solidFill>
                <a:latin typeface="Helvetica Neue Light"/>
                <a:ea typeface="Helvetica Neue Light"/>
                <a:cs typeface="Helvetica Neue Light"/>
                <a:sym typeface="Helvetica Neue Light"/>
              </a:rPr>
              <a:t> y </a:t>
            </a:r>
            <a:r>
              <a:rPr b="1" i="0" lang="es-419" sz="2100" u="none" cap="none" strike="noStrike">
                <a:solidFill>
                  <a:schemeClr val="dk1"/>
                </a:solidFill>
                <a:latin typeface="Helvetica Neue"/>
                <a:ea typeface="Helvetica Neue"/>
                <a:cs typeface="Helvetica Neue"/>
                <a:sym typeface="Helvetica Neue"/>
              </a:rPr>
              <a:t>END</a:t>
            </a:r>
            <a:r>
              <a:rPr b="0" i="0" lang="es-419" sz="2100" u="none" cap="none" strike="noStrike">
                <a:solidFill>
                  <a:schemeClr val="dk1"/>
                </a:solidFill>
                <a:latin typeface="Helvetica Neue Light"/>
                <a:ea typeface="Helvetica Neue Light"/>
                <a:cs typeface="Helvetica Neue Light"/>
                <a:sym typeface="Helvetica Neue Light"/>
              </a:rPr>
              <a:t>, para determinar dónde inicia y finaliza el código del procedimiento almacenado.</a:t>
            </a:r>
            <a:endParaRPr b="0" i="0" sz="2100" u="none" cap="none" strike="noStrike">
              <a:solidFill>
                <a:schemeClr val="dk1"/>
              </a:solidFill>
              <a:latin typeface="Helvetica Neue Light"/>
              <a:ea typeface="Helvetica Neue Light"/>
              <a:cs typeface="Helvetica Neue Light"/>
              <a:sym typeface="Helvetica Neue Light"/>
            </a:endParaRPr>
          </a:p>
        </p:txBody>
      </p:sp>
      <p:pic>
        <p:nvPicPr>
          <p:cNvPr id="250" name="Google Shape;250;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51" name="Google Shape;251;p36"/>
          <p:cNvSpPr txBox="1"/>
          <p:nvPr/>
        </p:nvSpPr>
        <p:spPr>
          <a:xfrm>
            <a:off x="1197425" y="368200"/>
            <a:ext cx="6750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300"/>
              <a:buFont typeface="Arial"/>
              <a:buNone/>
            </a:pPr>
            <a:r>
              <a:rPr b="0" i="1" lang="es-419" sz="4300" u="none" cap="none" strike="noStrike">
                <a:solidFill>
                  <a:srgbClr val="000000"/>
                </a:solidFill>
                <a:latin typeface="Anton"/>
                <a:ea typeface="Anton"/>
                <a:cs typeface="Anton"/>
                <a:sym typeface="Anton"/>
              </a:rPr>
              <a:t> SINTAXIS BÁSICA</a:t>
            </a:r>
            <a:endParaRPr b="0" i="1" sz="4300" u="none" cap="none" strike="noStrike">
              <a:solidFill>
                <a:srgbClr val="000000"/>
              </a:solidFill>
              <a:latin typeface="Anton"/>
              <a:ea typeface="Anton"/>
              <a:cs typeface="Anton"/>
              <a:sym typeface="Anton"/>
            </a:endParaRPr>
          </a:p>
        </p:txBody>
      </p:sp>
      <p:sp>
        <p:nvSpPr>
          <p:cNvPr id="252" name="Google Shape;252;p36"/>
          <p:cNvSpPr txBox="1"/>
          <p:nvPr/>
        </p:nvSpPr>
        <p:spPr>
          <a:xfrm>
            <a:off x="378100" y="2511225"/>
            <a:ext cx="8376300" cy="1911000"/>
          </a:xfrm>
          <a:prstGeom prst="rect">
            <a:avLst/>
          </a:prstGeom>
          <a:noFill/>
          <a:ln>
            <a:noFill/>
          </a:ln>
        </p:spPr>
        <p:txBody>
          <a:bodyPr anchorCtr="0" anchor="t" bIns="91425" lIns="91425" spcFirstLastPara="1" rIns="91425" wrap="square" tIns="91425">
            <a:spAutoFit/>
          </a:bodyPr>
          <a:lstStyle/>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DELIMITER</a:t>
            </a:r>
            <a:r>
              <a:rPr b="0" i="0" lang="es-419" sz="1800" u="none" cap="none" strike="noStrike">
                <a:solidFill>
                  <a:schemeClr val="lt1"/>
                </a:solidFill>
                <a:latin typeface="Consolas"/>
                <a:ea typeface="Consolas"/>
                <a:cs typeface="Consolas"/>
                <a:sym typeface="Consolas"/>
              </a:rPr>
              <a:t> //</a:t>
            </a:r>
            <a:endParaRPr b="0" i="0" sz="1800" u="none" cap="none" strike="noStrike">
              <a:solidFill>
                <a:srgbClr val="5B9BD5"/>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rgbClr val="5B9BD5"/>
                </a:solidFill>
                <a:latin typeface="Consolas"/>
                <a:ea typeface="Consolas"/>
                <a:cs typeface="Consolas"/>
                <a:sym typeface="Consolas"/>
              </a:rPr>
              <a:t>CREATE PROCEDURE</a:t>
            </a:r>
            <a:r>
              <a:rPr b="0" i="0" lang="es-419" sz="1800" u="none" cap="none" strike="noStrike">
                <a:solidFill>
                  <a:srgbClr val="FFFFFF"/>
                </a:solidFill>
                <a:latin typeface="Consolas"/>
                <a:ea typeface="Consolas"/>
                <a:cs typeface="Consolas"/>
                <a:sym typeface="Consolas"/>
              </a:rPr>
              <a:t> `nombre_del_sp`</a:t>
            </a:r>
            <a:endParaRPr b="0" i="0" sz="18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BEGIN</a:t>
            </a:r>
            <a:endParaRPr b="0" i="0" sz="1800" u="none" cap="none" strike="noStrike">
              <a:solidFill>
                <a:schemeClr val="accent1"/>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rgbClr val="FFFFFF"/>
                </a:solidFill>
                <a:latin typeface="Consolas"/>
                <a:ea typeface="Consolas"/>
                <a:cs typeface="Consolas"/>
                <a:sym typeface="Consolas"/>
              </a:rPr>
              <a:t>...</a:t>
            </a:r>
            <a:endParaRPr b="0" i="0" sz="18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chemeClr val="dk1"/>
              </a:buClr>
              <a:buSzPts val="1100"/>
              <a:buFont typeface="Arial"/>
              <a:buNone/>
            </a:pPr>
            <a:r>
              <a:rPr b="0" i="0" lang="es-419" sz="1800" u="none" cap="none" strike="noStrike">
                <a:solidFill>
                  <a:schemeClr val="accent1"/>
                </a:solidFill>
                <a:latin typeface="Consolas"/>
                <a:ea typeface="Consolas"/>
                <a:cs typeface="Consolas"/>
                <a:sym typeface="Consolas"/>
              </a:rPr>
              <a:t>END </a:t>
            </a:r>
            <a:r>
              <a:rPr b="0" i="0" lang="es-419" sz="1800" u="none" cap="none" strike="noStrike">
                <a:solidFill>
                  <a:schemeClr val="lt1"/>
                </a:solidFill>
                <a:latin typeface="Consolas"/>
                <a:ea typeface="Consolas"/>
                <a:cs typeface="Consolas"/>
                <a:sym typeface="Consolas"/>
              </a:rPr>
              <a:t>//</a:t>
            </a:r>
            <a:endParaRPr b="0" i="0" sz="1800" u="none" cap="none" strike="noStrike">
              <a:solidFill>
                <a:srgbClr val="FFFFFF"/>
              </a:solidFill>
              <a:latin typeface="Consolas"/>
              <a:ea typeface="Consolas"/>
              <a:cs typeface="Consolas"/>
              <a:sym typeface="Consolas"/>
            </a:endParaRPr>
          </a:p>
        </p:txBody>
      </p:sp>
      <p:sp>
        <p:nvSpPr>
          <p:cNvPr id="253" name="Google Shape;253;p36"/>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3</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254" name="Google Shape;254;p36"/>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p:nvPr/>
        </p:nvSpPr>
        <p:spPr>
          <a:xfrm>
            <a:off x="225" y="2407876"/>
            <a:ext cx="9144000" cy="2735700"/>
          </a:xfrm>
          <a:prstGeom prst="rect">
            <a:avLst/>
          </a:prstGeom>
          <a:gradFill>
            <a:gsLst>
              <a:gs pos="0">
                <a:srgbClr val="424242"/>
              </a:gs>
              <a:gs pos="100000">
                <a:srgbClr val="010101"/>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7"/>
          <p:cNvSpPr txBox="1"/>
          <p:nvPr/>
        </p:nvSpPr>
        <p:spPr>
          <a:xfrm>
            <a:off x="1197000" y="1186700"/>
            <a:ext cx="6750000" cy="1145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100"/>
              <a:buFont typeface="Arial"/>
              <a:buNone/>
            </a:pPr>
            <a:r>
              <a:rPr b="0" i="0" lang="es-419" sz="2100" u="none" cap="none" strike="noStrike">
                <a:solidFill>
                  <a:schemeClr val="dk1"/>
                </a:solidFill>
                <a:latin typeface="Helvetica Neue Light"/>
                <a:ea typeface="Helvetica Neue Light"/>
                <a:cs typeface="Helvetica Neue Light"/>
                <a:sym typeface="Helvetica Neue Light"/>
              </a:rPr>
              <a:t>Y dentro de </a:t>
            </a:r>
            <a:r>
              <a:rPr b="1" i="0" lang="es-419" sz="2100" u="none" cap="none" strike="noStrike">
                <a:solidFill>
                  <a:schemeClr val="dk1"/>
                </a:solidFill>
                <a:latin typeface="Helvetica Neue"/>
                <a:ea typeface="Helvetica Neue"/>
                <a:cs typeface="Helvetica Neue"/>
                <a:sym typeface="Helvetica Neue"/>
              </a:rPr>
              <a:t>BEGIN</a:t>
            </a:r>
            <a:r>
              <a:rPr b="0" i="0" lang="es-419" sz="2100" u="none" cap="none" strike="noStrike">
                <a:solidFill>
                  <a:schemeClr val="dk1"/>
                </a:solidFill>
                <a:latin typeface="Helvetica Neue Light"/>
                <a:ea typeface="Helvetica Neue Light"/>
                <a:cs typeface="Helvetica Neue Light"/>
                <a:sym typeface="Helvetica Neue Light"/>
              </a:rPr>
              <a:t> y </a:t>
            </a:r>
            <a:r>
              <a:rPr b="1" i="0" lang="es-419" sz="2100" u="none" cap="none" strike="noStrike">
                <a:solidFill>
                  <a:schemeClr val="dk1"/>
                </a:solidFill>
                <a:latin typeface="Helvetica Neue"/>
                <a:ea typeface="Helvetica Neue"/>
                <a:cs typeface="Helvetica Neue"/>
                <a:sym typeface="Helvetica Neue"/>
              </a:rPr>
              <a:t>END</a:t>
            </a:r>
            <a:r>
              <a:rPr b="0" i="0" lang="es-419" sz="2100" u="none" cap="none" strike="noStrike">
                <a:solidFill>
                  <a:schemeClr val="dk1"/>
                </a:solidFill>
                <a:latin typeface="Helvetica Neue Light"/>
                <a:ea typeface="Helvetica Neue Light"/>
                <a:cs typeface="Helvetica Neue Light"/>
                <a:sym typeface="Helvetica Neue Light"/>
              </a:rPr>
              <a:t>, el código que le dará vida a tu procedimiento almacenado.</a:t>
            </a:r>
            <a:endParaRPr b="0" i="0" sz="2100" u="none" cap="none" strike="noStrike">
              <a:solidFill>
                <a:schemeClr val="dk1"/>
              </a:solidFill>
              <a:latin typeface="Helvetica Neue Light"/>
              <a:ea typeface="Helvetica Neue Light"/>
              <a:cs typeface="Helvetica Neue Light"/>
              <a:sym typeface="Helvetica Neue Light"/>
            </a:endParaRPr>
          </a:p>
        </p:txBody>
      </p:sp>
      <p:pic>
        <p:nvPicPr>
          <p:cNvPr id="261" name="Google Shape;261;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62" name="Google Shape;262;p37"/>
          <p:cNvSpPr txBox="1"/>
          <p:nvPr/>
        </p:nvSpPr>
        <p:spPr>
          <a:xfrm>
            <a:off x="1197425" y="368200"/>
            <a:ext cx="6750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300"/>
              <a:buFont typeface="Arial"/>
              <a:buNone/>
            </a:pPr>
            <a:r>
              <a:rPr b="0" i="1" lang="es-419" sz="4300" u="none" cap="none" strike="noStrike">
                <a:solidFill>
                  <a:srgbClr val="000000"/>
                </a:solidFill>
                <a:latin typeface="Anton"/>
                <a:ea typeface="Anton"/>
                <a:cs typeface="Anton"/>
                <a:sym typeface="Anton"/>
              </a:rPr>
              <a:t> SINTAXIS BÁSICA</a:t>
            </a:r>
            <a:endParaRPr b="0" i="1" sz="4300" u="none" cap="none" strike="noStrike">
              <a:solidFill>
                <a:srgbClr val="000000"/>
              </a:solidFill>
              <a:latin typeface="Anton"/>
              <a:ea typeface="Anton"/>
              <a:cs typeface="Anton"/>
              <a:sym typeface="Anton"/>
            </a:endParaRPr>
          </a:p>
        </p:txBody>
      </p:sp>
      <p:sp>
        <p:nvSpPr>
          <p:cNvPr id="263" name="Google Shape;263;p37"/>
          <p:cNvSpPr txBox="1"/>
          <p:nvPr/>
        </p:nvSpPr>
        <p:spPr>
          <a:xfrm>
            <a:off x="378100" y="2511225"/>
            <a:ext cx="8376300" cy="2635500"/>
          </a:xfrm>
          <a:prstGeom prst="rect">
            <a:avLst/>
          </a:prstGeom>
          <a:noFill/>
          <a:ln>
            <a:noFill/>
          </a:ln>
        </p:spPr>
        <p:txBody>
          <a:bodyPr anchorCtr="0" anchor="t" bIns="91425" lIns="91425" spcFirstLastPara="1" rIns="91425" wrap="square" tIns="91425">
            <a:spAutoFit/>
          </a:bodyPr>
          <a:lstStyle/>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DELIMITER</a:t>
            </a:r>
            <a:r>
              <a:rPr b="0" i="0" lang="es-419" sz="1800" u="none" cap="none" strike="noStrike">
                <a:solidFill>
                  <a:schemeClr val="lt1"/>
                </a:solidFill>
                <a:latin typeface="Consolas"/>
                <a:ea typeface="Consolas"/>
                <a:cs typeface="Consolas"/>
                <a:sym typeface="Consolas"/>
              </a:rPr>
              <a:t> //</a:t>
            </a:r>
            <a:endParaRPr b="0" i="0" sz="1800" u="none" cap="none" strike="noStrike">
              <a:solidFill>
                <a:srgbClr val="5B9BD5"/>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rgbClr val="5B9BD5"/>
                </a:solidFill>
                <a:latin typeface="Consolas"/>
                <a:ea typeface="Consolas"/>
                <a:cs typeface="Consolas"/>
                <a:sym typeface="Consolas"/>
              </a:rPr>
              <a:t>CREATE PROCEDURE</a:t>
            </a:r>
            <a:r>
              <a:rPr b="0" i="0" lang="es-419" sz="1800" u="none" cap="none" strike="noStrike">
                <a:solidFill>
                  <a:srgbClr val="FFFFFF"/>
                </a:solidFill>
                <a:latin typeface="Consolas"/>
                <a:ea typeface="Consolas"/>
                <a:cs typeface="Consolas"/>
                <a:sym typeface="Consolas"/>
              </a:rPr>
              <a:t> `nombre_del_sp`</a:t>
            </a:r>
            <a:endParaRPr b="0" i="0" sz="18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BEGIN</a:t>
            </a:r>
            <a:endParaRPr b="0" i="0" sz="1800" u="none" cap="none" strike="noStrike">
              <a:solidFill>
                <a:schemeClr val="accent1"/>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rgbClr val="FFFFFF"/>
                </a:solidFill>
                <a:latin typeface="Consolas"/>
                <a:ea typeface="Consolas"/>
                <a:cs typeface="Consolas"/>
                <a:sym typeface="Consolas"/>
              </a:rPr>
              <a:t>SELECT id, name FROM mi_tabla;</a:t>
            </a:r>
            <a:endParaRPr b="0" i="0" sz="1800" u="none" cap="none" strike="noStrike">
              <a:solidFill>
                <a:srgbClr val="FFFFFF"/>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rgbClr val="93C47D"/>
                </a:solidFill>
                <a:latin typeface="Consolas"/>
                <a:ea typeface="Consolas"/>
                <a:cs typeface="Consolas"/>
                <a:sym typeface="Consolas"/>
              </a:rPr>
              <a:t>/* Algún comentario específico */</a:t>
            </a:r>
            <a:endParaRPr b="0" i="0" sz="1800" u="none" cap="none" strike="noStrike">
              <a:solidFill>
                <a:srgbClr val="93C47D"/>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rgbClr val="FFFFFF"/>
                </a:solidFill>
                <a:latin typeface="Consolas"/>
                <a:ea typeface="Consolas"/>
                <a:cs typeface="Consolas"/>
                <a:sym typeface="Consolas"/>
              </a:rPr>
              <a:t>...</a:t>
            </a:r>
            <a:endParaRPr b="0" i="0" sz="18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END </a:t>
            </a:r>
            <a:r>
              <a:rPr b="0" i="0" lang="es-419" sz="1800" u="none" cap="none" strike="noStrike">
                <a:solidFill>
                  <a:schemeClr val="lt1"/>
                </a:solidFill>
                <a:latin typeface="Consolas"/>
                <a:ea typeface="Consolas"/>
                <a:cs typeface="Consolas"/>
                <a:sym typeface="Consolas"/>
              </a:rPr>
              <a:t>//</a:t>
            </a:r>
            <a:endParaRPr b="0" i="0" sz="1800" u="none" cap="none" strike="noStrike">
              <a:solidFill>
                <a:srgbClr val="FFFFFF"/>
              </a:solidFill>
              <a:latin typeface="Consolas"/>
              <a:ea typeface="Consolas"/>
              <a:cs typeface="Consolas"/>
              <a:sym typeface="Consolas"/>
            </a:endParaRPr>
          </a:p>
        </p:txBody>
      </p:sp>
      <p:sp>
        <p:nvSpPr>
          <p:cNvPr id="264" name="Google Shape;264;p37"/>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4</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265" name="Google Shape;265;p37"/>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69" name="Shape 269"/>
        <p:cNvGrpSpPr/>
        <p:nvPr/>
      </p:nvGrpSpPr>
      <p:grpSpPr>
        <a:xfrm>
          <a:off x="0" y="0"/>
          <a:ext cx="0" cy="0"/>
          <a:chOff x="0" y="0"/>
          <a:chExt cx="0" cy="0"/>
        </a:xfrm>
      </p:grpSpPr>
      <p:sp>
        <p:nvSpPr>
          <p:cNvPr id="270" name="Google Shape;270;p38"/>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PARÁMETROS DE ENTRADA</a:t>
            </a:r>
            <a:endParaRPr b="0" i="1" sz="3600" u="none" cap="none" strike="noStrike">
              <a:solidFill>
                <a:schemeClr val="dk1"/>
              </a:solidFill>
              <a:latin typeface="Anton"/>
              <a:ea typeface="Anton"/>
              <a:cs typeface="Anton"/>
              <a:sym typeface="Anton"/>
            </a:endParaRPr>
          </a:p>
        </p:txBody>
      </p:sp>
      <p:pic>
        <p:nvPicPr>
          <p:cNvPr id="271" name="Google Shape;271;p3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nvSpPr>
        <p:spPr>
          <a:xfrm>
            <a:off x="852150" y="1799538"/>
            <a:ext cx="7439700" cy="2186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Dentro de un S.P., podemos definir parámetros de entrada, los cuales recibirán valores cuando ejecutamos el S.P., de la misma forma que le enviamos parámetros a una Función SQL.</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chemeClr val="dk1"/>
                </a:solidFill>
                <a:highlight>
                  <a:srgbClr val="E0FF00"/>
                </a:highlight>
                <a:latin typeface="Helvetica Neue Light"/>
                <a:ea typeface="Helvetica Neue Light"/>
                <a:cs typeface="Helvetica Neue Light"/>
                <a:sym typeface="Helvetica Neue Light"/>
              </a:rPr>
              <a:t>Para definirlos, debemos utilizar la palabra reservada </a:t>
            </a:r>
            <a:r>
              <a:rPr b="1" i="0" lang="es-419" sz="2000" u="none" cap="none" strike="noStrike">
                <a:solidFill>
                  <a:schemeClr val="dk1"/>
                </a:solidFill>
                <a:highlight>
                  <a:srgbClr val="E0FF00"/>
                </a:highlight>
                <a:latin typeface="Helvetica Neue"/>
                <a:ea typeface="Helvetica Neue"/>
                <a:cs typeface="Helvetica Neue"/>
                <a:sym typeface="Helvetica Neue"/>
              </a:rPr>
              <a:t>IN</a:t>
            </a:r>
            <a:r>
              <a:rPr b="0" i="0" lang="es-419" sz="2000" u="none" cap="none" strike="noStrike">
                <a:solidFill>
                  <a:schemeClr val="dk1"/>
                </a:solidFill>
                <a:highlight>
                  <a:srgbClr val="E0FF00"/>
                </a:highlight>
                <a:latin typeface="Helvetica Neue Light"/>
                <a:ea typeface="Helvetica Neue Light"/>
                <a:cs typeface="Helvetica Neue Light"/>
                <a:sym typeface="Helvetica Neue Light"/>
              </a:rPr>
              <a:t>, y especificar el tipo de dato que soportan.</a:t>
            </a:r>
            <a:endParaRPr b="0" i="0" sz="2000" u="none" cap="none" strike="noStrike">
              <a:solidFill>
                <a:schemeClr val="dk1"/>
              </a:solidFill>
              <a:highlight>
                <a:srgbClr val="E0FF00"/>
              </a:highlight>
              <a:latin typeface="Helvetica Neue Light"/>
              <a:ea typeface="Helvetica Neue Light"/>
              <a:cs typeface="Helvetica Neue Light"/>
              <a:sym typeface="Helvetica Neue Light"/>
            </a:endParaRPr>
          </a:p>
        </p:txBody>
      </p:sp>
      <p:sp>
        <p:nvSpPr>
          <p:cNvPr id="277" name="Google Shape;277;p39"/>
          <p:cNvSpPr txBox="1"/>
          <p:nvPr/>
        </p:nvSpPr>
        <p:spPr>
          <a:xfrm>
            <a:off x="0" y="3682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chemeClr val="dk1"/>
                </a:solidFill>
                <a:latin typeface="Anton"/>
                <a:ea typeface="Anton"/>
                <a:cs typeface="Anton"/>
                <a:sym typeface="Anton"/>
              </a:rPr>
              <a:t>PARÁMETROS DE ENTRADA</a:t>
            </a:r>
            <a:endParaRPr b="0" i="1" sz="4500" u="none" cap="none" strike="noStrike">
              <a:solidFill>
                <a:srgbClr val="000000"/>
              </a:solidFill>
              <a:latin typeface="Anton"/>
              <a:ea typeface="Anton"/>
              <a:cs typeface="Anton"/>
              <a:sym typeface="Anton"/>
            </a:endParaRPr>
          </a:p>
        </p:txBody>
      </p:sp>
      <p:pic>
        <p:nvPicPr>
          <p:cNvPr id="278" name="Google Shape;278;p3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79" name="Google Shape;279;p39"/>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p:nvPr/>
        </p:nvSpPr>
        <p:spPr>
          <a:xfrm>
            <a:off x="225" y="2407876"/>
            <a:ext cx="9144000" cy="2735700"/>
          </a:xfrm>
          <a:prstGeom prst="rect">
            <a:avLst/>
          </a:prstGeom>
          <a:gradFill>
            <a:gsLst>
              <a:gs pos="0">
                <a:srgbClr val="424242"/>
              </a:gs>
              <a:gs pos="100000">
                <a:srgbClr val="010101"/>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40"/>
          <p:cNvSpPr txBox="1"/>
          <p:nvPr/>
        </p:nvSpPr>
        <p:spPr>
          <a:xfrm>
            <a:off x="1197000" y="1262900"/>
            <a:ext cx="6750000" cy="1145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100"/>
              <a:buFont typeface="Arial"/>
              <a:buNone/>
            </a:pPr>
            <a:r>
              <a:rPr b="0" i="0" lang="es-419" sz="2100" u="none" cap="none" strike="noStrike">
                <a:solidFill>
                  <a:schemeClr val="dk1"/>
                </a:solidFill>
                <a:latin typeface="Helvetica Neue Light"/>
                <a:ea typeface="Helvetica Neue Light"/>
                <a:cs typeface="Helvetica Neue Light"/>
                <a:sym typeface="Helvetica Neue Light"/>
              </a:rPr>
              <a:t>Definido el o los parámetros de entrada en el encabezado, podrás utilizarlos luego dentro del código.</a:t>
            </a:r>
            <a:endParaRPr b="0" i="0" sz="2100" u="none" cap="none" strike="noStrike">
              <a:solidFill>
                <a:schemeClr val="dk1"/>
              </a:solidFill>
              <a:latin typeface="Helvetica Neue Light"/>
              <a:ea typeface="Helvetica Neue Light"/>
              <a:cs typeface="Helvetica Neue Light"/>
              <a:sym typeface="Helvetica Neue Light"/>
            </a:endParaRPr>
          </a:p>
        </p:txBody>
      </p:sp>
      <p:pic>
        <p:nvPicPr>
          <p:cNvPr id="286" name="Google Shape;286;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87" name="Google Shape;287;p40"/>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
        <p:nvSpPr>
          <p:cNvPr id="288" name="Google Shape;288;p40"/>
          <p:cNvSpPr txBox="1"/>
          <p:nvPr/>
        </p:nvSpPr>
        <p:spPr>
          <a:xfrm>
            <a:off x="378100" y="2511225"/>
            <a:ext cx="8376300" cy="2273400"/>
          </a:xfrm>
          <a:prstGeom prst="rect">
            <a:avLst/>
          </a:prstGeom>
          <a:noFill/>
          <a:ln>
            <a:noFill/>
          </a:ln>
        </p:spPr>
        <p:txBody>
          <a:bodyPr anchorCtr="0" anchor="t" bIns="91425" lIns="91425" spcFirstLastPara="1" rIns="91425" wrap="square" tIns="91425">
            <a:spAutoFit/>
          </a:bodyPr>
          <a:lstStyle/>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DELIMITER</a:t>
            </a:r>
            <a:r>
              <a:rPr b="0" i="0" lang="es-419" sz="1800" u="none" cap="none" strike="noStrike">
                <a:solidFill>
                  <a:schemeClr val="lt1"/>
                </a:solidFill>
                <a:latin typeface="Consolas"/>
                <a:ea typeface="Consolas"/>
                <a:cs typeface="Consolas"/>
                <a:sym typeface="Consolas"/>
              </a:rPr>
              <a:t> //</a:t>
            </a:r>
            <a:endParaRPr b="0" i="0" sz="1800" u="none" cap="none" strike="noStrike">
              <a:solidFill>
                <a:srgbClr val="5B9BD5"/>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rgbClr val="5B9BD5"/>
                </a:solidFill>
                <a:latin typeface="Consolas"/>
                <a:ea typeface="Consolas"/>
                <a:cs typeface="Consolas"/>
                <a:sym typeface="Consolas"/>
              </a:rPr>
              <a:t>CREATE PROCEDURE</a:t>
            </a:r>
            <a:r>
              <a:rPr b="0" i="0" lang="es-419" sz="1800" u="none" cap="none" strike="noStrike">
                <a:solidFill>
                  <a:srgbClr val="FFFFFF"/>
                </a:solidFill>
                <a:latin typeface="Consolas"/>
                <a:ea typeface="Consolas"/>
                <a:cs typeface="Consolas"/>
                <a:sym typeface="Consolas"/>
              </a:rPr>
              <a:t> `nombre_del_sp` (</a:t>
            </a:r>
            <a:r>
              <a:rPr b="0" i="0" lang="es-419" sz="1800" u="none" cap="none" strike="noStrike">
                <a:solidFill>
                  <a:schemeClr val="accent1"/>
                </a:solidFill>
                <a:latin typeface="Consolas"/>
                <a:ea typeface="Consolas"/>
                <a:cs typeface="Consolas"/>
                <a:sym typeface="Consolas"/>
              </a:rPr>
              <a:t>IN</a:t>
            </a:r>
            <a:r>
              <a:rPr b="0" i="0" lang="es-419" sz="1800" u="none" cap="none" strike="noStrike">
                <a:solidFill>
                  <a:srgbClr val="FFFFFF"/>
                </a:solidFill>
                <a:latin typeface="Consolas"/>
                <a:ea typeface="Consolas"/>
                <a:cs typeface="Consolas"/>
                <a:sym typeface="Consolas"/>
              </a:rPr>
              <a:t> </a:t>
            </a:r>
            <a:r>
              <a:rPr b="0" i="0" lang="es-419" sz="1800" u="none" cap="none" strike="noStrike">
                <a:solidFill>
                  <a:srgbClr val="EEFF41"/>
                </a:solidFill>
                <a:latin typeface="Consolas"/>
                <a:ea typeface="Consolas"/>
                <a:cs typeface="Consolas"/>
                <a:sym typeface="Consolas"/>
              </a:rPr>
              <a:t>parametro1</a:t>
            </a:r>
            <a:r>
              <a:rPr b="0" i="0" lang="es-419" sz="1800" u="none" cap="none" strike="noStrike">
                <a:solidFill>
                  <a:srgbClr val="FFFFFF"/>
                </a:solidFill>
                <a:latin typeface="Consolas"/>
                <a:ea typeface="Consolas"/>
                <a:cs typeface="Consolas"/>
                <a:sym typeface="Consolas"/>
              </a:rPr>
              <a:t> </a:t>
            </a:r>
            <a:r>
              <a:rPr b="0" i="0" lang="es-419" sz="1800" u="none" cap="none" strike="noStrike">
                <a:solidFill>
                  <a:schemeClr val="accent1"/>
                </a:solidFill>
                <a:latin typeface="Consolas"/>
                <a:ea typeface="Consolas"/>
                <a:cs typeface="Consolas"/>
                <a:sym typeface="Consolas"/>
              </a:rPr>
              <a:t>CHAR(40)</a:t>
            </a:r>
            <a:r>
              <a:rPr b="0" i="0" lang="es-419" sz="1800" u="none" cap="none" strike="noStrike">
                <a:solidFill>
                  <a:srgbClr val="FFFFFF"/>
                </a:solidFill>
                <a:latin typeface="Consolas"/>
                <a:ea typeface="Consolas"/>
                <a:cs typeface="Consolas"/>
                <a:sym typeface="Consolas"/>
              </a:rPr>
              <a:t>)</a:t>
            </a:r>
            <a:endParaRPr b="0" i="0" sz="18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BEGIN</a:t>
            </a:r>
            <a:endParaRPr b="0" i="0" sz="1800" u="none" cap="none" strike="noStrike">
              <a:solidFill>
                <a:schemeClr val="accent1"/>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rgbClr val="FFFFFF"/>
                </a:solidFill>
                <a:latin typeface="Consolas"/>
                <a:ea typeface="Consolas"/>
                <a:cs typeface="Consolas"/>
                <a:sym typeface="Consolas"/>
              </a:rPr>
              <a:t>SELECT * FROM productos WHERE nombre LIKE </a:t>
            </a:r>
            <a:r>
              <a:rPr b="0" i="0" lang="es-419" sz="1800" u="none" cap="none" strike="noStrike">
                <a:solidFill>
                  <a:srgbClr val="EEFF41"/>
                </a:solidFill>
                <a:latin typeface="Consolas"/>
                <a:ea typeface="Consolas"/>
                <a:cs typeface="Consolas"/>
                <a:sym typeface="Consolas"/>
              </a:rPr>
              <a:t>parametro1</a:t>
            </a:r>
            <a:r>
              <a:rPr b="0" i="0" lang="es-419" sz="1800" u="none" cap="none" strike="noStrike">
                <a:solidFill>
                  <a:srgbClr val="FFFFFF"/>
                </a:solidFill>
                <a:latin typeface="Consolas"/>
                <a:ea typeface="Consolas"/>
                <a:cs typeface="Consolas"/>
                <a:sym typeface="Consolas"/>
              </a:rPr>
              <a:t>;</a:t>
            </a:r>
            <a:endParaRPr b="0" i="0" sz="1800" u="none" cap="none" strike="noStrike">
              <a:solidFill>
                <a:srgbClr val="FFFFFF"/>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rgbClr val="FFFFFF"/>
                </a:solidFill>
                <a:latin typeface="Consolas"/>
                <a:ea typeface="Consolas"/>
                <a:cs typeface="Consolas"/>
                <a:sym typeface="Consolas"/>
              </a:rPr>
              <a:t>...</a:t>
            </a:r>
            <a:endParaRPr b="0" i="0" sz="18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END </a:t>
            </a:r>
            <a:r>
              <a:rPr b="0" i="0" lang="es-419" sz="1800" u="none" cap="none" strike="noStrike">
                <a:solidFill>
                  <a:schemeClr val="lt1"/>
                </a:solidFill>
                <a:latin typeface="Consolas"/>
                <a:ea typeface="Consolas"/>
                <a:cs typeface="Consolas"/>
                <a:sym typeface="Consolas"/>
              </a:rPr>
              <a:t>//</a:t>
            </a:r>
            <a:endParaRPr b="0" i="0" sz="1800" u="none" cap="none" strike="noStrike">
              <a:solidFill>
                <a:srgbClr val="FFFFFF"/>
              </a:solidFill>
              <a:latin typeface="Consolas"/>
              <a:ea typeface="Consolas"/>
              <a:cs typeface="Consolas"/>
              <a:sym typeface="Consolas"/>
            </a:endParaRPr>
          </a:p>
        </p:txBody>
      </p:sp>
      <p:sp>
        <p:nvSpPr>
          <p:cNvPr id="289" name="Google Shape;289;p40"/>
          <p:cNvSpPr txBox="1"/>
          <p:nvPr/>
        </p:nvSpPr>
        <p:spPr>
          <a:xfrm>
            <a:off x="0" y="3682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chemeClr val="dk1"/>
                </a:solidFill>
                <a:latin typeface="Anton"/>
                <a:ea typeface="Anton"/>
                <a:cs typeface="Anton"/>
                <a:sym typeface="Anton"/>
              </a:rPr>
              <a:t>PARÁMETROS DE ENTRADA</a:t>
            </a:r>
            <a:endParaRPr b="0" i="1" sz="4500" u="none" cap="none" strike="noStrike">
              <a:solidFill>
                <a:srgbClr val="000000"/>
              </a:solidFill>
              <a:latin typeface="Anton"/>
              <a:ea typeface="Anton"/>
              <a:cs typeface="Anton"/>
              <a:sym typeface="Anto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93" name="Shape 293"/>
        <p:cNvGrpSpPr/>
        <p:nvPr/>
      </p:nvGrpSpPr>
      <p:grpSpPr>
        <a:xfrm>
          <a:off x="0" y="0"/>
          <a:ext cx="0" cy="0"/>
          <a:chOff x="0" y="0"/>
          <a:chExt cx="0" cy="0"/>
        </a:xfrm>
      </p:grpSpPr>
      <p:sp>
        <p:nvSpPr>
          <p:cNvPr id="294" name="Google Shape;294;p41"/>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PARÁMETROS DE SALIDA</a:t>
            </a:r>
            <a:endParaRPr b="0" i="1" sz="3600" u="none" cap="none" strike="noStrike">
              <a:solidFill>
                <a:schemeClr val="dk1"/>
              </a:solidFill>
              <a:latin typeface="Anton"/>
              <a:ea typeface="Anton"/>
              <a:cs typeface="Anton"/>
              <a:sym typeface="Anton"/>
            </a:endParaRPr>
          </a:p>
        </p:txBody>
      </p:sp>
      <p:pic>
        <p:nvPicPr>
          <p:cNvPr id="295" name="Google Shape;295;p4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4055975" y="1134750"/>
            <a:ext cx="46986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Helvetica Neue Light"/>
              <a:buChar char="●"/>
            </a:pPr>
            <a:r>
              <a:rPr b="0" i="0" lang="es-419" sz="1800" u="none" cap="none" strike="noStrike">
                <a:solidFill>
                  <a:schemeClr val="dk1"/>
                </a:solidFill>
                <a:latin typeface="Helvetica Neue Light"/>
                <a:ea typeface="Helvetica Neue Light"/>
                <a:cs typeface="Helvetica Neue Light"/>
                <a:sym typeface="Helvetica Neue Light"/>
              </a:rPr>
              <a:t>Reconocer un stored procedure.</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chemeClr val="dk1"/>
              </a:buClr>
              <a:buSzPts val="1800"/>
              <a:buFont typeface="Helvetica Neue Light"/>
              <a:buChar char="●"/>
            </a:pPr>
            <a:r>
              <a:rPr b="0" i="0" lang="es-419" sz="1800" u="none" cap="none" strike="noStrike">
                <a:solidFill>
                  <a:schemeClr val="dk1"/>
                </a:solidFill>
                <a:latin typeface="Helvetica Neue Light"/>
                <a:ea typeface="Helvetica Neue Light"/>
                <a:cs typeface="Helvetica Neue Light"/>
                <a:sym typeface="Helvetica Neue Light"/>
              </a:rPr>
              <a:t>Identificar los tipos de stored procedure.</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1000"/>
              </a:spcAft>
              <a:buClr>
                <a:schemeClr val="dk1"/>
              </a:buClr>
              <a:buSzPts val="1800"/>
              <a:buFont typeface="Helvetica Neue Light"/>
              <a:buChar char="●"/>
            </a:pPr>
            <a:r>
              <a:rPr b="0" i="0" lang="es-419" sz="1800" u="none" cap="none" strike="noStrike">
                <a:solidFill>
                  <a:schemeClr val="dk1"/>
                </a:solidFill>
                <a:latin typeface="Helvetica Neue Light"/>
                <a:ea typeface="Helvetica Neue Light"/>
                <a:cs typeface="Helvetica Neue Light"/>
                <a:sym typeface="Helvetica Neue Light"/>
              </a:rPr>
              <a:t>Implementar store procedures.</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450050" y="29617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419"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87888" y="17443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2"/>
          <p:cNvSpPr txBox="1"/>
          <p:nvPr/>
        </p:nvSpPr>
        <p:spPr>
          <a:xfrm>
            <a:off x="852150" y="1886750"/>
            <a:ext cx="7439700" cy="2186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En el S.P. puedes definir también parámetros de salida, los cuales funcionan como un cursos, recibiendo valores directamente del código del S.P.</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chemeClr val="dk1"/>
                </a:solidFill>
                <a:highlight>
                  <a:srgbClr val="E0FF00"/>
                </a:highlight>
                <a:latin typeface="Helvetica Neue Light"/>
                <a:ea typeface="Helvetica Neue Light"/>
                <a:cs typeface="Helvetica Neue Light"/>
                <a:sym typeface="Helvetica Neue Light"/>
              </a:rPr>
              <a:t>Para definirlos, debemos utilizar la palabra reservada </a:t>
            </a:r>
            <a:r>
              <a:rPr b="1" i="0" lang="es-419" sz="2000" u="none" cap="none" strike="noStrike">
                <a:solidFill>
                  <a:schemeClr val="dk1"/>
                </a:solidFill>
                <a:highlight>
                  <a:srgbClr val="E0FF00"/>
                </a:highlight>
                <a:latin typeface="Helvetica Neue"/>
                <a:ea typeface="Helvetica Neue"/>
                <a:cs typeface="Helvetica Neue"/>
                <a:sym typeface="Helvetica Neue"/>
              </a:rPr>
              <a:t>OUT</a:t>
            </a:r>
            <a:r>
              <a:rPr b="0" i="0" lang="es-419" sz="2000" u="none" cap="none" strike="noStrike">
                <a:solidFill>
                  <a:schemeClr val="dk1"/>
                </a:solidFill>
                <a:highlight>
                  <a:srgbClr val="E0FF00"/>
                </a:highlight>
                <a:latin typeface="Helvetica Neue Light"/>
                <a:ea typeface="Helvetica Neue Light"/>
                <a:cs typeface="Helvetica Neue Light"/>
                <a:sym typeface="Helvetica Neue Light"/>
              </a:rPr>
              <a:t>, y especificando también el tipo de dato.</a:t>
            </a:r>
            <a:endParaRPr b="0" i="0" sz="2000" u="none" cap="none" strike="noStrike">
              <a:solidFill>
                <a:schemeClr val="dk1"/>
              </a:solidFill>
              <a:highlight>
                <a:srgbClr val="E0FF00"/>
              </a:highlight>
              <a:latin typeface="Helvetica Neue Light"/>
              <a:ea typeface="Helvetica Neue Light"/>
              <a:cs typeface="Helvetica Neue Light"/>
              <a:sym typeface="Helvetica Neue Light"/>
            </a:endParaRPr>
          </a:p>
        </p:txBody>
      </p:sp>
      <p:sp>
        <p:nvSpPr>
          <p:cNvPr id="301" name="Google Shape;301;p42"/>
          <p:cNvSpPr txBox="1"/>
          <p:nvPr/>
        </p:nvSpPr>
        <p:spPr>
          <a:xfrm>
            <a:off x="0" y="4444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chemeClr val="dk1"/>
                </a:solidFill>
                <a:latin typeface="Anton"/>
                <a:ea typeface="Anton"/>
                <a:cs typeface="Anton"/>
                <a:sym typeface="Anton"/>
              </a:rPr>
              <a:t>PARÁMETROS DE SALIDA</a:t>
            </a:r>
            <a:endParaRPr b="0" i="1" sz="4500" u="none" cap="none" strike="noStrike">
              <a:solidFill>
                <a:srgbClr val="000000"/>
              </a:solidFill>
              <a:latin typeface="Anton"/>
              <a:ea typeface="Anton"/>
              <a:cs typeface="Anton"/>
              <a:sym typeface="Anton"/>
            </a:endParaRPr>
          </a:p>
        </p:txBody>
      </p:sp>
      <p:pic>
        <p:nvPicPr>
          <p:cNvPr id="302" name="Google Shape;302;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03" name="Google Shape;303;p42"/>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p:nvPr/>
        </p:nvSpPr>
        <p:spPr>
          <a:xfrm>
            <a:off x="225" y="2407876"/>
            <a:ext cx="9144000" cy="2735700"/>
          </a:xfrm>
          <a:prstGeom prst="rect">
            <a:avLst/>
          </a:prstGeom>
          <a:gradFill>
            <a:gsLst>
              <a:gs pos="0">
                <a:srgbClr val="424242"/>
              </a:gs>
              <a:gs pos="100000">
                <a:srgbClr val="010101"/>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3"/>
          <p:cNvSpPr txBox="1"/>
          <p:nvPr/>
        </p:nvSpPr>
        <p:spPr>
          <a:xfrm>
            <a:off x="1197000" y="1262900"/>
            <a:ext cx="6750000" cy="1145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100"/>
              <a:buFont typeface="Arial"/>
              <a:buNone/>
            </a:pPr>
            <a:r>
              <a:rPr b="0" i="0" lang="es-419" sz="2100" u="none" cap="none" strike="noStrike">
                <a:solidFill>
                  <a:schemeClr val="dk1"/>
                </a:solidFill>
                <a:latin typeface="Helvetica Neue Light"/>
                <a:ea typeface="Helvetica Neue Light"/>
                <a:cs typeface="Helvetica Neue Light"/>
                <a:sym typeface="Helvetica Neue Light"/>
              </a:rPr>
              <a:t>Definido el o los parámetros de entrada en el encabezado, podrás utilizarlos luego dentro del código.</a:t>
            </a:r>
            <a:endParaRPr b="0" i="0" sz="2100" u="none" cap="none" strike="noStrike">
              <a:solidFill>
                <a:schemeClr val="dk1"/>
              </a:solidFill>
              <a:latin typeface="Helvetica Neue Light"/>
              <a:ea typeface="Helvetica Neue Light"/>
              <a:cs typeface="Helvetica Neue Light"/>
              <a:sym typeface="Helvetica Neue Light"/>
            </a:endParaRPr>
          </a:p>
        </p:txBody>
      </p:sp>
      <p:pic>
        <p:nvPicPr>
          <p:cNvPr id="310" name="Google Shape;310;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11" name="Google Shape;311;p43"/>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
        <p:nvSpPr>
          <p:cNvPr id="312" name="Google Shape;312;p43"/>
          <p:cNvSpPr txBox="1"/>
          <p:nvPr/>
        </p:nvSpPr>
        <p:spPr>
          <a:xfrm>
            <a:off x="378100" y="2511225"/>
            <a:ext cx="8376300" cy="2635500"/>
          </a:xfrm>
          <a:prstGeom prst="rect">
            <a:avLst/>
          </a:prstGeom>
          <a:noFill/>
          <a:ln>
            <a:noFill/>
          </a:ln>
        </p:spPr>
        <p:txBody>
          <a:bodyPr anchorCtr="0" anchor="t" bIns="91425" lIns="91425" spcFirstLastPara="1" rIns="91425" wrap="square" tIns="91425">
            <a:spAutoFit/>
          </a:bodyPr>
          <a:lstStyle/>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DELIMITER</a:t>
            </a:r>
            <a:r>
              <a:rPr b="0" i="0" lang="es-419" sz="1800" u="none" cap="none" strike="noStrike">
                <a:solidFill>
                  <a:schemeClr val="lt1"/>
                </a:solidFill>
                <a:latin typeface="Consolas"/>
                <a:ea typeface="Consolas"/>
                <a:cs typeface="Consolas"/>
                <a:sym typeface="Consolas"/>
              </a:rPr>
              <a:t> //</a:t>
            </a:r>
            <a:endParaRPr b="0" i="0" sz="1800" u="none" cap="none" strike="noStrike">
              <a:solidFill>
                <a:srgbClr val="5B9BD5"/>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rgbClr val="5B9BD5"/>
                </a:solidFill>
                <a:latin typeface="Consolas"/>
                <a:ea typeface="Consolas"/>
                <a:cs typeface="Consolas"/>
                <a:sym typeface="Consolas"/>
              </a:rPr>
              <a:t>CREATE PROCEDURE</a:t>
            </a:r>
            <a:r>
              <a:rPr b="0" i="0" lang="es-419" sz="1800" u="none" cap="none" strike="noStrike">
                <a:solidFill>
                  <a:srgbClr val="FFFFFF"/>
                </a:solidFill>
                <a:latin typeface="Consolas"/>
                <a:ea typeface="Consolas"/>
                <a:cs typeface="Consolas"/>
                <a:sym typeface="Consolas"/>
              </a:rPr>
              <a:t> `nombre_del_sp` (</a:t>
            </a:r>
            <a:r>
              <a:rPr b="0" i="0" lang="es-419" sz="1800" u="none" cap="none" strike="noStrike">
                <a:solidFill>
                  <a:schemeClr val="accent1"/>
                </a:solidFill>
                <a:latin typeface="Consolas"/>
                <a:ea typeface="Consolas"/>
                <a:cs typeface="Consolas"/>
                <a:sym typeface="Consolas"/>
              </a:rPr>
              <a:t>OUT</a:t>
            </a:r>
            <a:r>
              <a:rPr b="0" i="0" lang="es-419" sz="1800" u="none" cap="none" strike="noStrike">
                <a:solidFill>
                  <a:srgbClr val="FFFFFF"/>
                </a:solidFill>
                <a:latin typeface="Consolas"/>
                <a:ea typeface="Consolas"/>
                <a:cs typeface="Consolas"/>
                <a:sym typeface="Consolas"/>
              </a:rPr>
              <a:t> </a:t>
            </a:r>
            <a:r>
              <a:rPr b="0" i="0" lang="es-419" sz="1800" u="none" cap="none" strike="noStrike">
                <a:solidFill>
                  <a:srgbClr val="EEFF41"/>
                </a:solidFill>
                <a:latin typeface="Consolas"/>
                <a:ea typeface="Consolas"/>
                <a:cs typeface="Consolas"/>
                <a:sym typeface="Consolas"/>
              </a:rPr>
              <a:t>total</a:t>
            </a:r>
            <a:r>
              <a:rPr b="0" i="0" lang="es-419" sz="1800" u="none" cap="none" strike="noStrike">
                <a:solidFill>
                  <a:srgbClr val="FFFFFF"/>
                </a:solidFill>
                <a:latin typeface="Consolas"/>
                <a:ea typeface="Consolas"/>
                <a:cs typeface="Consolas"/>
                <a:sym typeface="Consolas"/>
              </a:rPr>
              <a:t> </a:t>
            </a:r>
            <a:r>
              <a:rPr b="0" i="0" lang="es-419" sz="1800" u="none" cap="none" strike="noStrike">
                <a:solidFill>
                  <a:schemeClr val="accent1"/>
                </a:solidFill>
                <a:latin typeface="Consolas"/>
                <a:ea typeface="Consolas"/>
                <a:cs typeface="Consolas"/>
                <a:sym typeface="Consolas"/>
              </a:rPr>
              <a:t>INTEGER</a:t>
            </a:r>
            <a:r>
              <a:rPr b="0" i="0" lang="es-419" sz="1800" u="none" cap="none" strike="noStrike">
                <a:solidFill>
                  <a:srgbClr val="FFFFFF"/>
                </a:solidFill>
                <a:latin typeface="Consolas"/>
                <a:ea typeface="Consolas"/>
                <a:cs typeface="Consolas"/>
                <a:sym typeface="Consolas"/>
              </a:rPr>
              <a:t>)</a:t>
            </a:r>
            <a:endParaRPr b="0" i="0" sz="18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BEGIN</a:t>
            </a:r>
            <a:endParaRPr b="0" i="0" sz="1800" u="none" cap="none" strike="noStrike">
              <a:solidFill>
                <a:schemeClr val="accent1"/>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rgbClr val="FFFFFF"/>
                </a:solidFill>
                <a:latin typeface="Consolas"/>
                <a:ea typeface="Consolas"/>
                <a:cs typeface="Consolas"/>
                <a:sym typeface="Consolas"/>
              </a:rPr>
              <a:t>SELECT COUNT(*) INTO </a:t>
            </a:r>
            <a:r>
              <a:rPr b="0" i="0" lang="es-419" sz="1800" u="none" cap="none" strike="noStrike">
                <a:solidFill>
                  <a:srgbClr val="EEFF41"/>
                </a:solidFill>
                <a:latin typeface="Consolas"/>
                <a:ea typeface="Consolas"/>
                <a:cs typeface="Consolas"/>
                <a:sym typeface="Consolas"/>
              </a:rPr>
              <a:t>total</a:t>
            </a:r>
            <a:r>
              <a:rPr b="0" i="0" lang="es-419" sz="1800" u="none" cap="none" strike="noStrike">
                <a:solidFill>
                  <a:srgbClr val="FFFFFF"/>
                </a:solidFill>
                <a:latin typeface="Consolas"/>
                <a:ea typeface="Consolas"/>
                <a:cs typeface="Consolas"/>
                <a:sym typeface="Consolas"/>
              </a:rPr>
              <a:t> FROM productos </a:t>
            </a:r>
            <a:br>
              <a:rPr b="0" i="0" lang="es-419" sz="1800" u="none" cap="none" strike="noStrike">
                <a:solidFill>
                  <a:srgbClr val="FFFFFF"/>
                </a:solidFill>
                <a:latin typeface="Consolas"/>
                <a:ea typeface="Consolas"/>
                <a:cs typeface="Consolas"/>
                <a:sym typeface="Consolas"/>
              </a:rPr>
            </a:br>
            <a:r>
              <a:rPr b="0" i="0" lang="es-419" sz="1800" u="none" cap="none" strike="noStrike">
                <a:solidFill>
                  <a:srgbClr val="FFFFFF"/>
                </a:solidFill>
                <a:latin typeface="Consolas"/>
                <a:ea typeface="Consolas"/>
                <a:cs typeface="Consolas"/>
                <a:sym typeface="Consolas"/>
              </a:rPr>
              <a:t>	WHERE habilitado = TRUE;</a:t>
            </a:r>
            <a:endParaRPr b="0" i="0" sz="1800" u="none" cap="none" strike="noStrike">
              <a:solidFill>
                <a:srgbClr val="FFFFFF"/>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rgbClr val="FFFFFF"/>
                </a:solidFill>
                <a:latin typeface="Consolas"/>
                <a:ea typeface="Consolas"/>
                <a:cs typeface="Consolas"/>
                <a:sym typeface="Consolas"/>
              </a:rPr>
              <a:t>...</a:t>
            </a:r>
            <a:endParaRPr b="0" i="0" sz="18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END </a:t>
            </a:r>
            <a:r>
              <a:rPr b="0" i="0" lang="es-419" sz="1800" u="none" cap="none" strike="noStrike">
                <a:solidFill>
                  <a:schemeClr val="lt1"/>
                </a:solidFill>
                <a:latin typeface="Consolas"/>
                <a:ea typeface="Consolas"/>
                <a:cs typeface="Consolas"/>
                <a:sym typeface="Consolas"/>
              </a:rPr>
              <a:t>//</a:t>
            </a:r>
            <a:endParaRPr b="0" i="0" sz="1800" u="none" cap="none" strike="noStrike">
              <a:solidFill>
                <a:srgbClr val="FFFFFF"/>
              </a:solidFill>
              <a:latin typeface="Consolas"/>
              <a:ea typeface="Consolas"/>
              <a:cs typeface="Consolas"/>
              <a:sym typeface="Consolas"/>
            </a:endParaRPr>
          </a:p>
        </p:txBody>
      </p:sp>
      <p:sp>
        <p:nvSpPr>
          <p:cNvPr id="313" name="Google Shape;313;p43"/>
          <p:cNvSpPr txBox="1"/>
          <p:nvPr/>
        </p:nvSpPr>
        <p:spPr>
          <a:xfrm>
            <a:off x="0" y="3682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chemeClr val="dk1"/>
                </a:solidFill>
                <a:latin typeface="Anton"/>
                <a:ea typeface="Anton"/>
                <a:cs typeface="Anton"/>
                <a:sym typeface="Anton"/>
              </a:rPr>
              <a:t>PARÁMETROS DE SALIDA</a:t>
            </a:r>
            <a:endParaRPr b="0" i="1" sz="4500" u="none" cap="none" strike="noStrike">
              <a:solidFill>
                <a:srgbClr val="000000"/>
              </a:solidFill>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p44"/>
          <p:cNvSpPr txBox="1"/>
          <p:nvPr/>
        </p:nvSpPr>
        <p:spPr>
          <a:xfrm>
            <a:off x="852188" y="1175400"/>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1" lang="es-419" sz="3000" u="none" cap="none" strike="noStrike">
                <a:solidFill>
                  <a:srgbClr val="EEFF41"/>
                </a:solidFill>
                <a:latin typeface="Anton"/>
                <a:ea typeface="Anton"/>
                <a:cs typeface="Anton"/>
                <a:sym typeface="Anton"/>
              </a:rPr>
              <a:t>EJEMPLO EN VIVO</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s-419" sz="2000" u="none" cap="none" strike="noStrike">
                <a:solidFill>
                  <a:schemeClr val="lt1"/>
                </a:solidFill>
                <a:latin typeface="Helvetica Neue Light"/>
                <a:ea typeface="Helvetica Neue Light"/>
                <a:cs typeface="Helvetica Neue Light"/>
                <a:sym typeface="Helvetica Neue Light"/>
              </a:rPr>
              <a:t>Veamos cómo implementar Stored Procedure simple. </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319" name="Google Shape;319;p44"/>
          <p:cNvPicPr preferRelativeResize="0"/>
          <p:nvPr/>
        </p:nvPicPr>
        <p:blipFill rotWithShape="1">
          <a:blip r:embed="rId4">
            <a:alphaModFix/>
          </a:blip>
          <a:srcRect b="0" l="0" r="0" t="0"/>
          <a:stretch/>
        </p:blipFill>
        <p:spPr>
          <a:xfrm>
            <a:off x="3978738" y="326800"/>
            <a:ext cx="1186525" cy="1186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txBox="1"/>
          <p:nvPr/>
        </p:nvSpPr>
        <p:spPr>
          <a:xfrm>
            <a:off x="210700" y="1637400"/>
            <a:ext cx="3729300" cy="2348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lang="es-419" sz="2000">
                <a:solidFill>
                  <a:schemeClr val="dk1"/>
                </a:solidFill>
                <a:highlight>
                  <a:srgbClr val="FFFFFF"/>
                </a:highlight>
                <a:latin typeface="Helvetica Neue Light"/>
                <a:ea typeface="Helvetica Neue Light"/>
                <a:cs typeface="Helvetica Neue Light"/>
                <a:sym typeface="Helvetica Neue Light"/>
              </a:rPr>
              <a:t>Desarrollaremos a continuación </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un </a:t>
            </a:r>
            <a:r>
              <a:rPr b="1" i="0" lang="es-419" sz="2000" u="none" cap="none" strike="noStrike">
                <a:solidFill>
                  <a:schemeClr val="dk1"/>
                </a:solidFill>
                <a:highlight>
                  <a:srgbClr val="FFFFFF"/>
                </a:highlight>
                <a:latin typeface="Helvetica Neue"/>
                <a:ea typeface="Helvetica Neue"/>
                <a:cs typeface="Helvetica Neue"/>
                <a:sym typeface="Helvetica Neue"/>
              </a:rPr>
              <a:t>Procedimiento Almacenado</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simple.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El mismo listará los </a:t>
            </a:r>
            <a:r>
              <a:rPr lang="es-419" sz="2000">
                <a:solidFill>
                  <a:schemeClr val="dk1"/>
                </a:solidFill>
                <a:highlight>
                  <a:srgbClr val="FFFFFF"/>
                </a:highlight>
                <a:latin typeface="Helvetica Neue Light"/>
                <a:ea typeface="Helvetica Neue Light"/>
                <a:cs typeface="Helvetica Neue Light"/>
                <a:sym typeface="Helvetica Neue Light"/>
              </a:rPr>
              <a:t>videojuegos que se encuentran en la tabla game.</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25" name="Google Shape;325;p45"/>
          <p:cNvSpPr txBox="1"/>
          <p:nvPr/>
        </p:nvSpPr>
        <p:spPr>
          <a:xfrm>
            <a:off x="0" y="4444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chemeClr val="dk1"/>
                </a:solidFill>
                <a:latin typeface="Anton"/>
                <a:ea typeface="Anton"/>
                <a:cs typeface="Anton"/>
                <a:sym typeface="Anton"/>
              </a:rPr>
              <a:t>S.P. S</a:t>
            </a:r>
            <a:r>
              <a:rPr i="1" lang="es-419" sz="4500">
                <a:solidFill>
                  <a:schemeClr val="dk1"/>
                </a:solidFill>
                <a:latin typeface="Anton"/>
                <a:ea typeface="Anton"/>
                <a:cs typeface="Anton"/>
                <a:sym typeface="Anton"/>
              </a:rPr>
              <a:t>IMPLE</a:t>
            </a:r>
            <a:endParaRPr b="0" i="1" sz="4500" u="none" cap="none" strike="noStrike">
              <a:solidFill>
                <a:srgbClr val="000000"/>
              </a:solidFill>
              <a:latin typeface="Anton"/>
              <a:ea typeface="Anton"/>
              <a:cs typeface="Anton"/>
              <a:sym typeface="Anton"/>
            </a:endParaRPr>
          </a:p>
        </p:txBody>
      </p:sp>
      <p:pic>
        <p:nvPicPr>
          <p:cNvPr id="326" name="Google Shape;326;p4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27" name="Google Shape;327;p45"/>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pic>
        <p:nvPicPr>
          <p:cNvPr id="328" name="Google Shape;328;p45"/>
          <p:cNvPicPr preferRelativeResize="0"/>
          <p:nvPr/>
        </p:nvPicPr>
        <p:blipFill>
          <a:blip r:embed="rId5">
            <a:alphaModFix/>
          </a:blip>
          <a:stretch>
            <a:fillRect/>
          </a:stretch>
        </p:blipFill>
        <p:spPr>
          <a:xfrm>
            <a:off x="4092275" y="1585900"/>
            <a:ext cx="4899325" cy="209840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6"/>
          <p:cNvSpPr txBox="1"/>
          <p:nvPr/>
        </p:nvSpPr>
        <p:spPr>
          <a:xfrm>
            <a:off x="440675" y="1637400"/>
            <a:ext cx="4492500" cy="2348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En el apartado </a:t>
            </a:r>
            <a:r>
              <a:rPr b="1" i="0" lang="es-419" sz="2000" u="none" cap="none" strike="noStrike">
                <a:solidFill>
                  <a:schemeClr val="dk1"/>
                </a:solidFill>
                <a:highlight>
                  <a:srgbClr val="FFFFFF"/>
                </a:highlight>
                <a:latin typeface="Helvetica Neue"/>
                <a:ea typeface="Helvetica Neue"/>
                <a:cs typeface="Helvetica Neue"/>
                <a:sym typeface="Helvetica Neue"/>
              </a:rPr>
              <a:t>Stored Procedures</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d</a:t>
            </a:r>
            <a:r>
              <a:rPr lang="es-419" sz="2000">
                <a:solidFill>
                  <a:schemeClr val="dk1"/>
                </a:solidFill>
                <a:highlight>
                  <a:srgbClr val="FFFFFF"/>
                </a:highlight>
                <a:latin typeface="Helvetica Neue Light"/>
                <a:ea typeface="Helvetica Neue Light"/>
                <a:cs typeface="Helvetica Neue Light"/>
                <a:sym typeface="Helvetica Neue Light"/>
              </a:rPr>
              <a:t>el esquema gamers</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hacemos clic con el botón secundario del mouse y seleccionamos del menú contextual, la opción </a:t>
            </a:r>
            <a:r>
              <a:rPr b="1" i="0" lang="es-419" sz="2000" u="none" cap="none" strike="noStrike">
                <a:solidFill>
                  <a:schemeClr val="dk1"/>
                </a:solidFill>
                <a:highlight>
                  <a:srgbClr val="FFFFFF"/>
                </a:highlight>
                <a:latin typeface="Helvetica Neue"/>
                <a:ea typeface="Helvetica Neue"/>
                <a:cs typeface="Helvetica Neue"/>
                <a:sym typeface="Helvetica Neue"/>
              </a:rPr>
              <a:t>Create Stored Procedure...</a:t>
            </a:r>
            <a:endParaRPr b="1" i="0" sz="2000" u="none" cap="none" strike="noStrike">
              <a:solidFill>
                <a:schemeClr val="dk1"/>
              </a:solidFill>
              <a:highlight>
                <a:srgbClr val="FFFFFF"/>
              </a:highlight>
              <a:latin typeface="Helvetica Neue"/>
              <a:ea typeface="Helvetica Neue"/>
              <a:cs typeface="Helvetica Neue"/>
              <a:sym typeface="Helvetica Neue"/>
            </a:endParaRPr>
          </a:p>
        </p:txBody>
      </p:sp>
      <p:sp>
        <p:nvSpPr>
          <p:cNvPr id="334" name="Google Shape;334;p46"/>
          <p:cNvSpPr txBox="1"/>
          <p:nvPr/>
        </p:nvSpPr>
        <p:spPr>
          <a:xfrm>
            <a:off x="0" y="4444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chemeClr val="dk1"/>
                </a:solidFill>
                <a:latin typeface="Anton"/>
                <a:ea typeface="Anton"/>
                <a:cs typeface="Anton"/>
                <a:sym typeface="Anton"/>
              </a:rPr>
              <a:t>S.P. S</a:t>
            </a:r>
            <a:r>
              <a:rPr i="1" lang="es-419" sz="4500">
                <a:solidFill>
                  <a:schemeClr val="dk1"/>
                </a:solidFill>
                <a:latin typeface="Anton"/>
                <a:ea typeface="Anton"/>
                <a:cs typeface="Anton"/>
                <a:sym typeface="Anton"/>
              </a:rPr>
              <a:t>IMPLE</a:t>
            </a:r>
            <a:endParaRPr b="0" i="1" sz="4500" u="none" cap="none" strike="noStrike">
              <a:solidFill>
                <a:srgbClr val="000000"/>
              </a:solidFill>
              <a:latin typeface="Anton"/>
              <a:ea typeface="Anton"/>
              <a:cs typeface="Anton"/>
              <a:sym typeface="Anton"/>
            </a:endParaRPr>
          </a:p>
        </p:txBody>
      </p:sp>
      <p:pic>
        <p:nvPicPr>
          <p:cNvPr id="335" name="Google Shape;335;p4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36" name="Google Shape;336;p46"/>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
        <p:nvSpPr>
          <p:cNvPr id="337" name="Google Shape;337;p46"/>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1</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338" name="Google Shape;338;p46"/>
          <p:cNvPicPr preferRelativeResize="0"/>
          <p:nvPr/>
        </p:nvPicPr>
        <p:blipFill>
          <a:blip r:embed="rId5">
            <a:alphaModFix/>
          </a:blip>
          <a:stretch>
            <a:fillRect/>
          </a:stretch>
        </p:blipFill>
        <p:spPr>
          <a:xfrm>
            <a:off x="5810775" y="1166461"/>
            <a:ext cx="2585826" cy="342446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7"/>
          <p:cNvSpPr txBox="1"/>
          <p:nvPr/>
        </p:nvSpPr>
        <p:spPr>
          <a:xfrm>
            <a:off x="161150" y="1261373"/>
            <a:ext cx="8872200" cy="1286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Se creará una pestaña nueva en </a:t>
            </a:r>
            <a:r>
              <a:rPr b="1" i="0" lang="es-419" sz="1800" u="none" cap="none" strike="noStrike">
                <a:solidFill>
                  <a:schemeClr val="dk1"/>
                </a:solidFill>
                <a:highlight>
                  <a:srgbClr val="FFFFFF"/>
                </a:highlight>
                <a:latin typeface="Helvetica Neue"/>
                <a:ea typeface="Helvetica Neue"/>
                <a:cs typeface="Helvetica Neue"/>
                <a:sym typeface="Helvetica Neue"/>
              </a:rPr>
              <a:t>Mysql Workbench</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con la estructura básica del </a:t>
            </a:r>
            <a:r>
              <a:rPr b="1" i="0" lang="es-419" sz="1800" u="none" cap="none" strike="noStrike">
                <a:solidFill>
                  <a:schemeClr val="dk1"/>
                </a:solidFill>
                <a:highlight>
                  <a:srgbClr val="FFFFFF"/>
                </a:highlight>
                <a:latin typeface="Helvetica Neue"/>
                <a:ea typeface="Helvetica Neue"/>
                <a:cs typeface="Helvetica Neue"/>
                <a:sym typeface="Helvetica Neue"/>
              </a:rPr>
              <a:t>Stored Procedure</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Reemplazamos el nombre por defecto, por el de </a:t>
            </a:r>
            <a:r>
              <a:rPr b="1" i="0" lang="es-419" sz="1800" u="none" cap="none" strike="noStrike">
                <a:solidFill>
                  <a:schemeClr val="dk1"/>
                </a:solidFill>
                <a:highlight>
                  <a:srgbClr val="FFFFFF"/>
                </a:highlight>
                <a:latin typeface="Consolas"/>
                <a:ea typeface="Consolas"/>
                <a:cs typeface="Consolas"/>
                <a:sym typeface="Consolas"/>
              </a:rPr>
              <a:t>sp_</a:t>
            </a:r>
            <a:r>
              <a:rPr b="1" lang="es-419" sz="1800">
                <a:solidFill>
                  <a:schemeClr val="dk1"/>
                </a:solidFill>
                <a:highlight>
                  <a:srgbClr val="FFFFFF"/>
                </a:highlight>
                <a:latin typeface="Consolas"/>
                <a:ea typeface="Consolas"/>
                <a:cs typeface="Consolas"/>
                <a:sym typeface="Consolas"/>
              </a:rPr>
              <a:t>get</a:t>
            </a:r>
            <a:r>
              <a:rPr b="1" i="0" lang="es-419" sz="1800" u="none" cap="none" strike="noStrike">
                <a:solidFill>
                  <a:schemeClr val="dk1"/>
                </a:solidFill>
                <a:highlight>
                  <a:srgbClr val="FFFFFF"/>
                </a:highlight>
                <a:latin typeface="Consolas"/>
                <a:ea typeface="Consolas"/>
                <a:cs typeface="Consolas"/>
                <a:sym typeface="Consolas"/>
              </a:rPr>
              <a:t>_</a:t>
            </a:r>
            <a:r>
              <a:rPr b="1" lang="es-419" sz="1800">
                <a:solidFill>
                  <a:schemeClr val="dk1"/>
                </a:solidFill>
                <a:highlight>
                  <a:srgbClr val="FFFFFF"/>
                </a:highlight>
                <a:latin typeface="Consolas"/>
                <a:ea typeface="Consolas"/>
                <a:cs typeface="Consolas"/>
                <a:sym typeface="Consolas"/>
              </a:rPr>
              <a:t>games</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44" name="Google Shape;344;p47"/>
          <p:cNvSpPr txBox="1"/>
          <p:nvPr/>
        </p:nvSpPr>
        <p:spPr>
          <a:xfrm>
            <a:off x="0" y="4444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chemeClr val="dk1"/>
                </a:solidFill>
                <a:latin typeface="Anton"/>
                <a:ea typeface="Anton"/>
                <a:cs typeface="Anton"/>
                <a:sym typeface="Anton"/>
              </a:rPr>
              <a:t>S.P. S</a:t>
            </a:r>
            <a:r>
              <a:rPr i="1" lang="es-419" sz="4500">
                <a:solidFill>
                  <a:schemeClr val="dk1"/>
                </a:solidFill>
                <a:latin typeface="Anton"/>
                <a:ea typeface="Anton"/>
                <a:cs typeface="Anton"/>
                <a:sym typeface="Anton"/>
              </a:rPr>
              <a:t>IMPLE</a:t>
            </a:r>
            <a:endParaRPr b="0" i="1" sz="4500" u="none" cap="none" strike="noStrike">
              <a:solidFill>
                <a:srgbClr val="000000"/>
              </a:solidFill>
              <a:latin typeface="Anton"/>
              <a:ea typeface="Anton"/>
              <a:cs typeface="Anton"/>
              <a:sym typeface="Anton"/>
            </a:endParaRPr>
          </a:p>
        </p:txBody>
      </p:sp>
      <p:pic>
        <p:nvPicPr>
          <p:cNvPr id="345" name="Google Shape;345;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6" name="Google Shape;346;p47"/>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
        <p:nvSpPr>
          <p:cNvPr id="347" name="Google Shape;347;p47"/>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2</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348" name="Google Shape;348;p47"/>
          <p:cNvPicPr preferRelativeResize="0"/>
          <p:nvPr/>
        </p:nvPicPr>
        <p:blipFill>
          <a:blip r:embed="rId5">
            <a:alphaModFix/>
          </a:blip>
          <a:stretch>
            <a:fillRect/>
          </a:stretch>
        </p:blipFill>
        <p:spPr>
          <a:xfrm>
            <a:off x="2104351" y="2369076"/>
            <a:ext cx="5294874" cy="2774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8"/>
          <p:cNvSpPr txBox="1"/>
          <p:nvPr/>
        </p:nvSpPr>
        <p:spPr>
          <a:xfrm>
            <a:off x="228600" y="1249975"/>
            <a:ext cx="8715600" cy="13812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Agregamos dentro del apartado </a:t>
            </a:r>
            <a:r>
              <a:rPr b="1" i="0" lang="es-419" sz="2000" u="none" cap="none" strike="noStrike">
                <a:solidFill>
                  <a:schemeClr val="dk1"/>
                </a:solidFill>
                <a:highlight>
                  <a:srgbClr val="FFFFFF"/>
                </a:highlight>
                <a:latin typeface="Helvetica Neue"/>
                <a:ea typeface="Helvetica Neue"/>
                <a:cs typeface="Helvetica Neue"/>
                <a:sym typeface="Helvetica Neue"/>
              </a:rPr>
              <a:t>BEGIN</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a:t>
            </a:r>
            <a:r>
              <a:rPr b="1" i="0" lang="es-419" sz="2000" u="none" cap="none" strike="noStrike">
                <a:solidFill>
                  <a:schemeClr val="dk1"/>
                </a:solidFill>
                <a:highlight>
                  <a:srgbClr val="FFFFFF"/>
                </a:highlight>
                <a:latin typeface="Helvetica Neue"/>
                <a:ea typeface="Helvetica Neue"/>
                <a:cs typeface="Helvetica Neue"/>
                <a:sym typeface="Helvetica Neue"/>
              </a:rPr>
              <a:t>END</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 la sentencia SQL SELECT que deseamos ejecutar.</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54" name="Google Shape;354;p48"/>
          <p:cNvSpPr txBox="1"/>
          <p:nvPr/>
        </p:nvSpPr>
        <p:spPr>
          <a:xfrm>
            <a:off x="0" y="4444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chemeClr val="dk1"/>
                </a:solidFill>
                <a:latin typeface="Anton"/>
                <a:ea typeface="Anton"/>
                <a:cs typeface="Anton"/>
                <a:sym typeface="Anton"/>
              </a:rPr>
              <a:t>S.P. </a:t>
            </a:r>
            <a:r>
              <a:rPr i="1" lang="es-419" sz="4500">
                <a:solidFill>
                  <a:schemeClr val="dk1"/>
                </a:solidFill>
                <a:latin typeface="Anton"/>
                <a:ea typeface="Anton"/>
                <a:cs typeface="Anton"/>
                <a:sym typeface="Anton"/>
              </a:rPr>
              <a:t>SIMPLE</a:t>
            </a:r>
            <a:endParaRPr b="0" i="1" sz="4500" u="none" cap="none" strike="noStrike">
              <a:solidFill>
                <a:srgbClr val="000000"/>
              </a:solidFill>
              <a:latin typeface="Anton"/>
              <a:ea typeface="Anton"/>
              <a:cs typeface="Anton"/>
              <a:sym typeface="Anton"/>
            </a:endParaRPr>
          </a:p>
        </p:txBody>
      </p:sp>
      <p:pic>
        <p:nvPicPr>
          <p:cNvPr id="355" name="Google Shape;355;p4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56" name="Google Shape;356;p48"/>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
        <p:nvSpPr>
          <p:cNvPr id="357" name="Google Shape;357;p48"/>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3</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358" name="Google Shape;358;p48"/>
          <p:cNvPicPr preferRelativeResize="0"/>
          <p:nvPr/>
        </p:nvPicPr>
        <p:blipFill>
          <a:blip r:embed="rId5">
            <a:alphaModFix/>
          </a:blip>
          <a:stretch>
            <a:fillRect/>
          </a:stretch>
        </p:blipFill>
        <p:spPr>
          <a:xfrm>
            <a:off x="1808288" y="2175575"/>
            <a:ext cx="5527424" cy="2887350"/>
          </a:xfrm>
          <a:prstGeom prst="rect">
            <a:avLst/>
          </a:prstGeom>
          <a:noFill/>
          <a:ln>
            <a:noFill/>
          </a:ln>
        </p:spPr>
      </p:pic>
      <p:sp>
        <p:nvSpPr>
          <p:cNvPr id="359" name="Google Shape;359;p48"/>
          <p:cNvSpPr/>
          <p:nvPr/>
        </p:nvSpPr>
        <p:spPr>
          <a:xfrm>
            <a:off x="6217850" y="4821200"/>
            <a:ext cx="6177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9"/>
          <p:cNvSpPr txBox="1"/>
          <p:nvPr/>
        </p:nvSpPr>
        <p:spPr>
          <a:xfrm>
            <a:off x="120875" y="1232057"/>
            <a:ext cx="8809800" cy="1319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Pulsamos el botón </a:t>
            </a:r>
            <a:r>
              <a:rPr b="1" i="0" lang="es-419" sz="1800" u="none" cap="none" strike="noStrike">
                <a:solidFill>
                  <a:schemeClr val="dk1"/>
                </a:solidFill>
                <a:highlight>
                  <a:srgbClr val="FFFFFF"/>
                </a:highlight>
                <a:latin typeface="Helvetica Neue"/>
                <a:ea typeface="Helvetica Neue"/>
                <a:cs typeface="Helvetica Neue"/>
                <a:sym typeface="Helvetica Neue"/>
              </a:rPr>
              <a:t>Apply</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ubicado en el extremo inferior derecho del panel donde estamos trabajando.</a:t>
            </a:r>
            <a:r>
              <a:rPr lang="es-419" sz="1800">
                <a:solidFill>
                  <a:schemeClr val="dk1"/>
                </a:solidFill>
                <a:highlight>
                  <a:srgbClr val="FFFFFF"/>
                </a:highlight>
                <a:latin typeface="Helvetica Neue Light"/>
                <a:ea typeface="Helvetica Neue Light"/>
                <a:cs typeface="Helvetica Neue Light"/>
                <a:sym typeface="Helvetica Neue Light"/>
              </a:rPr>
              <a:t> </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En la ventana emergente, verificamos que todo el código sea correcto, y volvemos a pulsar el botón </a:t>
            </a:r>
            <a:r>
              <a:rPr b="1" i="0" lang="es-419" sz="1800" u="none" cap="none" strike="noStrike">
                <a:solidFill>
                  <a:schemeClr val="dk1"/>
                </a:solidFill>
                <a:highlight>
                  <a:srgbClr val="FFFFFF"/>
                </a:highlight>
                <a:latin typeface="Helvetica Neue"/>
                <a:ea typeface="Helvetica Neue"/>
                <a:cs typeface="Helvetica Neue"/>
                <a:sym typeface="Helvetica Neue"/>
              </a:rPr>
              <a:t>Apply</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65" name="Google Shape;365;p49"/>
          <p:cNvSpPr txBox="1"/>
          <p:nvPr/>
        </p:nvSpPr>
        <p:spPr>
          <a:xfrm>
            <a:off x="0" y="4444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chemeClr val="dk1"/>
                </a:solidFill>
                <a:latin typeface="Anton"/>
                <a:ea typeface="Anton"/>
                <a:cs typeface="Anton"/>
                <a:sym typeface="Anton"/>
              </a:rPr>
              <a:t>S.P. </a:t>
            </a:r>
            <a:r>
              <a:rPr i="1" lang="es-419" sz="4500">
                <a:solidFill>
                  <a:schemeClr val="dk1"/>
                </a:solidFill>
                <a:latin typeface="Anton"/>
                <a:ea typeface="Anton"/>
                <a:cs typeface="Anton"/>
                <a:sym typeface="Anton"/>
              </a:rPr>
              <a:t>SIMPLE</a:t>
            </a:r>
            <a:endParaRPr b="0" i="1" sz="4500" u="none" cap="none" strike="noStrike">
              <a:solidFill>
                <a:srgbClr val="000000"/>
              </a:solidFill>
              <a:latin typeface="Anton"/>
              <a:ea typeface="Anton"/>
              <a:cs typeface="Anton"/>
              <a:sym typeface="Anton"/>
            </a:endParaRPr>
          </a:p>
        </p:txBody>
      </p:sp>
      <p:pic>
        <p:nvPicPr>
          <p:cNvPr id="366" name="Google Shape;366;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67" name="Google Shape;367;p49"/>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
        <p:nvSpPr>
          <p:cNvPr id="368" name="Google Shape;368;p49"/>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4</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369" name="Google Shape;369;p49"/>
          <p:cNvPicPr preferRelativeResize="0"/>
          <p:nvPr/>
        </p:nvPicPr>
        <p:blipFill>
          <a:blip r:embed="rId5">
            <a:alphaModFix/>
          </a:blip>
          <a:stretch>
            <a:fillRect/>
          </a:stretch>
        </p:blipFill>
        <p:spPr>
          <a:xfrm>
            <a:off x="120875" y="2457743"/>
            <a:ext cx="3392633" cy="2547750"/>
          </a:xfrm>
          <a:prstGeom prst="rect">
            <a:avLst/>
          </a:prstGeom>
          <a:noFill/>
          <a:ln>
            <a:noFill/>
          </a:ln>
        </p:spPr>
      </p:pic>
      <p:sp>
        <p:nvSpPr>
          <p:cNvPr id="370" name="Google Shape;370;p49"/>
          <p:cNvSpPr/>
          <p:nvPr/>
        </p:nvSpPr>
        <p:spPr>
          <a:xfrm>
            <a:off x="2726175" y="4780993"/>
            <a:ext cx="4164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1" name="Google Shape;371;p49"/>
          <p:cNvPicPr preferRelativeResize="0"/>
          <p:nvPr/>
        </p:nvPicPr>
        <p:blipFill>
          <a:blip r:embed="rId6">
            <a:alphaModFix/>
          </a:blip>
          <a:stretch>
            <a:fillRect/>
          </a:stretch>
        </p:blipFill>
        <p:spPr>
          <a:xfrm>
            <a:off x="4082224" y="2496324"/>
            <a:ext cx="3392626" cy="2553170"/>
          </a:xfrm>
          <a:prstGeom prst="rect">
            <a:avLst/>
          </a:prstGeom>
          <a:noFill/>
          <a:ln>
            <a:noFill/>
          </a:ln>
        </p:spPr>
      </p:pic>
      <p:sp>
        <p:nvSpPr>
          <p:cNvPr id="372" name="Google Shape;372;p49"/>
          <p:cNvSpPr/>
          <p:nvPr/>
        </p:nvSpPr>
        <p:spPr>
          <a:xfrm>
            <a:off x="6732834" y="4780993"/>
            <a:ext cx="4164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0"/>
          <p:cNvSpPr txBox="1"/>
          <p:nvPr/>
        </p:nvSpPr>
        <p:spPr>
          <a:xfrm>
            <a:off x="120875" y="1232054"/>
            <a:ext cx="8809800" cy="639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lang="es-419" sz="1800">
                <a:solidFill>
                  <a:schemeClr val="dk1"/>
                </a:solidFill>
                <a:highlight>
                  <a:srgbClr val="FFFFFF"/>
                </a:highlight>
                <a:latin typeface="Helvetica Neue Light"/>
                <a:ea typeface="Helvetica Neue Light"/>
                <a:cs typeface="Helvetica Neue Light"/>
                <a:sym typeface="Helvetica Neue Light"/>
              </a:rPr>
              <a:t>Dentro del sección de Stored procedures encontraremos nuestro S.P. creado:</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78" name="Google Shape;378;p50"/>
          <p:cNvSpPr txBox="1"/>
          <p:nvPr/>
        </p:nvSpPr>
        <p:spPr>
          <a:xfrm>
            <a:off x="0" y="4444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chemeClr val="dk1"/>
                </a:solidFill>
                <a:latin typeface="Anton"/>
                <a:ea typeface="Anton"/>
                <a:cs typeface="Anton"/>
                <a:sym typeface="Anton"/>
              </a:rPr>
              <a:t>S.P. </a:t>
            </a:r>
            <a:r>
              <a:rPr i="1" lang="es-419" sz="4500">
                <a:solidFill>
                  <a:schemeClr val="dk1"/>
                </a:solidFill>
                <a:latin typeface="Anton"/>
                <a:ea typeface="Anton"/>
                <a:cs typeface="Anton"/>
                <a:sym typeface="Anton"/>
              </a:rPr>
              <a:t>SIMPLE</a:t>
            </a:r>
            <a:endParaRPr b="0" i="1" sz="4500" u="none" cap="none" strike="noStrike">
              <a:solidFill>
                <a:srgbClr val="000000"/>
              </a:solidFill>
              <a:latin typeface="Anton"/>
              <a:ea typeface="Anton"/>
              <a:cs typeface="Anton"/>
              <a:sym typeface="Anton"/>
            </a:endParaRPr>
          </a:p>
        </p:txBody>
      </p:sp>
      <p:pic>
        <p:nvPicPr>
          <p:cNvPr id="379" name="Google Shape;379;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80" name="Google Shape;380;p50"/>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
        <p:nvSpPr>
          <p:cNvPr id="381" name="Google Shape;381;p50"/>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4</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sp>
        <p:nvSpPr>
          <p:cNvPr id="382" name="Google Shape;382;p50"/>
          <p:cNvSpPr/>
          <p:nvPr/>
        </p:nvSpPr>
        <p:spPr>
          <a:xfrm>
            <a:off x="3505100" y="4176675"/>
            <a:ext cx="11865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3" name="Google Shape;383;p50"/>
          <p:cNvPicPr preferRelativeResize="0"/>
          <p:nvPr/>
        </p:nvPicPr>
        <p:blipFill>
          <a:blip r:embed="rId5">
            <a:alphaModFix/>
          </a:blip>
          <a:stretch>
            <a:fillRect/>
          </a:stretch>
        </p:blipFill>
        <p:spPr>
          <a:xfrm>
            <a:off x="3294975" y="1739600"/>
            <a:ext cx="2399125" cy="3250700"/>
          </a:xfrm>
          <a:prstGeom prst="rect">
            <a:avLst/>
          </a:prstGeom>
          <a:noFill/>
          <a:ln>
            <a:noFill/>
          </a:ln>
        </p:spPr>
      </p:pic>
      <p:sp>
        <p:nvSpPr>
          <p:cNvPr id="384" name="Google Shape;384;p50"/>
          <p:cNvSpPr/>
          <p:nvPr/>
        </p:nvSpPr>
        <p:spPr>
          <a:xfrm>
            <a:off x="3505075" y="4002105"/>
            <a:ext cx="1302600" cy="330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1"/>
          <p:cNvSpPr txBox="1"/>
          <p:nvPr/>
        </p:nvSpPr>
        <p:spPr>
          <a:xfrm>
            <a:off x="415200" y="1205198"/>
            <a:ext cx="8313600" cy="1326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1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Finalmente nos queda invocar al </a:t>
            </a:r>
            <a:r>
              <a:rPr b="1" i="0" lang="es-419" sz="1800" u="none" cap="none" strike="noStrike">
                <a:solidFill>
                  <a:schemeClr val="dk1"/>
                </a:solidFill>
                <a:highlight>
                  <a:srgbClr val="FFFFFF"/>
                </a:highlight>
                <a:latin typeface="Helvetica Neue"/>
                <a:ea typeface="Helvetica Neue"/>
                <a:cs typeface="Helvetica Neue"/>
                <a:sym typeface="Helvetica Neue"/>
              </a:rPr>
              <a:t>Stored Procedure</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desde una ventana de Script, escribiendo la sentencia </a:t>
            </a:r>
            <a:r>
              <a:rPr b="1" i="0" lang="es-419" sz="1800" u="none" cap="none" strike="noStrike">
                <a:solidFill>
                  <a:schemeClr val="dk1"/>
                </a:solidFill>
                <a:highlight>
                  <a:srgbClr val="FFFFFF"/>
                </a:highlight>
                <a:latin typeface="Consolas"/>
                <a:ea typeface="Consolas"/>
                <a:cs typeface="Consolas"/>
                <a:sym typeface="Consolas"/>
              </a:rPr>
              <a:t>call</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seguida del nombre del S.P.</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90" name="Google Shape;390;p51"/>
          <p:cNvSpPr txBox="1"/>
          <p:nvPr/>
        </p:nvSpPr>
        <p:spPr>
          <a:xfrm>
            <a:off x="0" y="4444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chemeClr val="dk1"/>
                </a:solidFill>
                <a:latin typeface="Anton"/>
                <a:ea typeface="Anton"/>
                <a:cs typeface="Anton"/>
                <a:sym typeface="Anton"/>
              </a:rPr>
              <a:t>S.P. </a:t>
            </a:r>
            <a:r>
              <a:rPr i="1" lang="es-419" sz="4500">
                <a:solidFill>
                  <a:schemeClr val="dk1"/>
                </a:solidFill>
                <a:latin typeface="Anton"/>
                <a:ea typeface="Anton"/>
                <a:cs typeface="Anton"/>
                <a:sym typeface="Anton"/>
              </a:rPr>
              <a:t>SIMPLE</a:t>
            </a:r>
            <a:endParaRPr b="0" i="1" sz="4500" u="none" cap="none" strike="noStrike">
              <a:solidFill>
                <a:srgbClr val="000000"/>
              </a:solidFill>
              <a:latin typeface="Anton"/>
              <a:ea typeface="Anton"/>
              <a:cs typeface="Anton"/>
              <a:sym typeface="Anton"/>
            </a:endParaRPr>
          </a:p>
        </p:txBody>
      </p:sp>
      <p:pic>
        <p:nvPicPr>
          <p:cNvPr id="391" name="Google Shape;391;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92" name="Google Shape;392;p51"/>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
        <p:nvSpPr>
          <p:cNvPr id="393" name="Google Shape;393;p51"/>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5</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394" name="Google Shape;394;p51"/>
          <p:cNvPicPr preferRelativeResize="0"/>
          <p:nvPr/>
        </p:nvPicPr>
        <p:blipFill>
          <a:blip r:embed="rId5">
            <a:alphaModFix/>
          </a:blip>
          <a:stretch>
            <a:fillRect/>
          </a:stretch>
        </p:blipFill>
        <p:spPr>
          <a:xfrm>
            <a:off x="2717425" y="2321800"/>
            <a:ext cx="3809325" cy="266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75" name="Shape 75"/>
        <p:cNvGrpSpPr/>
        <p:nvPr/>
      </p:nvGrpSpPr>
      <p:grpSpPr>
        <a:xfrm>
          <a:off x="0" y="0"/>
          <a:ext cx="0" cy="0"/>
          <a:chOff x="0" y="0"/>
          <a:chExt cx="0" cy="0"/>
        </a:xfrm>
      </p:grpSpPr>
      <p:sp>
        <p:nvSpPr>
          <p:cNvPr id="76" name="Google Shape;76;p1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77" name="Google Shape;77;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8" name="Shape 398"/>
        <p:cNvGrpSpPr/>
        <p:nvPr/>
      </p:nvGrpSpPr>
      <p:grpSpPr>
        <a:xfrm>
          <a:off x="0" y="0"/>
          <a:ext cx="0" cy="0"/>
          <a:chOff x="0" y="0"/>
          <a:chExt cx="0" cy="0"/>
        </a:xfrm>
      </p:grpSpPr>
      <p:sp>
        <p:nvSpPr>
          <p:cNvPr id="399" name="Google Shape;399;p52"/>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s-419"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s-419"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s-419"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3" name="Shape 403"/>
        <p:cNvGrpSpPr/>
        <p:nvPr/>
      </p:nvGrpSpPr>
      <p:grpSpPr>
        <a:xfrm>
          <a:off x="0" y="0"/>
          <a:ext cx="0" cy="0"/>
          <a:chOff x="0" y="0"/>
          <a:chExt cx="0" cy="0"/>
        </a:xfrm>
      </p:grpSpPr>
      <p:sp>
        <p:nvSpPr>
          <p:cNvPr id="404" name="Google Shape;404;p53"/>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INTEGRAR CONDICIONALES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08" name="Shape 408"/>
        <p:cNvGrpSpPr/>
        <p:nvPr/>
      </p:nvGrpSpPr>
      <p:grpSpPr>
        <a:xfrm>
          <a:off x="0" y="0"/>
          <a:ext cx="0" cy="0"/>
          <a:chOff x="0" y="0"/>
          <a:chExt cx="0" cy="0"/>
        </a:xfrm>
      </p:grpSpPr>
      <p:sp>
        <p:nvSpPr>
          <p:cNvPr id="409" name="Google Shape;409;p54"/>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CONTROLAR LA EJECUCIÓN DEL S.P. MEDIANTE EL USO DE CONDICIONALES</a:t>
            </a:r>
            <a:endParaRPr b="0" i="1" sz="3600" u="none" cap="none" strike="noStrike">
              <a:solidFill>
                <a:schemeClr val="dk1"/>
              </a:solidFill>
              <a:latin typeface="Anton"/>
              <a:ea typeface="Anton"/>
              <a:cs typeface="Anton"/>
              <a:sym typeface="Anton"/>
            </a:endParaRPr>
          </a:p>
        </p:txBody>
      </p:sp>
      <p:pic>
        <p:nvPicPr>
          <p:cNvPr id="410" name="Google Shape;410;p5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5"/>
          <p:cNvSpPr/>
          <p:nvPr/>
        </p:nvSpPr>
        <p:spPr>
          <a:xfrm>
            <a:off x="225" y="3218500"/>
            <a:ext cx="9144000" cy="1925100"/>
          </a:xfrm>
          <a:prstGeom prst="rect">
            <a:avLst/>
          </a:prstGeom>
          <a:gradFill>
            <a:gsLst>
              <a:gs pos="0">
                <a:srgbClr val="424242"/>
              </a:gs>
              <a:gs pos="100000">
                <a:srgbClr val="010101"/>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5"/>
          <p:cNvSpPr txBox="1"/>
          <p:nvPr/>
        </p:nvSpPr>
        <p:spPr>
          <a:xfrm>
            <a:off x="481675" y="1312800"/>
            <a:ext cx="8272800" cy="1420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100"/>
              <a:buFont typeface="Arial"/>
              <a:buNone/>
            </a:pPr>
            <a:r>
              <a:rPr b="0" i="0" lang="es-419" sz="2100" u="none" cap="none" strike="noStrike">
                <a:solidFill>
                  <a:schemeClr val="dk1"/>
                </a:solidFill>
                <a:latin typeface="Helvetica Neue Light"/>
                <a:ea typeface="Helvetica Neue Light"/>
                <a:cs typeface="Helvetica Neue Light"/>
                <a:sym typeface="Helvetica Neue Light"/>
              </a:rPr>
              <a:t>El </a:t>
            </a:r>
            <a:r>
              <a:rPr lang="es-419" sz="2100">
                <a:solidFill>
                  <a:schemeClr val="dk1"/>
                </a:solidFill>
                <a:latin typeface="Helvetica Neue Light"/>
                <a:ea typeface="Helvetica Neue Light"/>
                <a:cs typeface="Helvetica Neue Light"/>
                <a:sym typeface="Helvetica Neue Light"/>
              </a:rPr>
              <a:t>l</a:t>
            </a:r>
            <a:r>
              <a:rPr b="0" i="0" lang="es-419" sz="2100" u="none" cap="none" strike="noStrike">
                <a:solidFill>
                  <a:schemeClr val="dk1"/>
                </a:solidFill>
                <a:latin typeface="Helvetica Neue Light"/>
                <a:ea typeface="Helvetica Neue Light"/>
                <a:cs typeface="Helvetica Neue Light"/>
                <a:sym typeface="Helvetica Neue Light"/>
              </a:rPr>
              <a:t>enguaje de programación </a:t>
            </a:r>
            <a:r>
              <a:rPr b="1" i="0" lang="es-419" sz="2100" u="none" cap="none" strike="noStrike">
                <a:solidFill>
                  <a:schemeClr val="dk1"/>
                </a:solidFill>
                <a:latin typeface="Helvetica Neue"/>
                <a:ea typeface="Helvetica Neue"/>
                <a:cs typeface="Helvetica Neue"/>
                <a:sym typeface="Helvetica Neue"/>
              </a:rPr>
              <a:t>SQL</a:t>
            </a:r>
            <a:r>
              <a:rPr b="0" i="0" lang="es-419" sz="2100" u="none" cap="none" strike="noStrike">
                <a:solidFill>
                  <a:schemeClr val="dk1"/>
                </a:solidFill>
                <a:latin typeface="Helvetica Neue Light"/>
                <a:ea typeface="Helvetica Neue Light"/>
                <a:cs typeface="Helvetica Neue Light"/>
                <a:sym typeface="Helvetica Neue Light"/>
              </a:rPr>
              <a:t> soporta el uso de condicionales, como cualquier otro lenguaje de programación.</a:t>
            </a:r>
            <a:endParaRPr b="0" i="0" sz="2100" u="none" cap="none" strike="noStrike">
              <a:solidFill>
                <a:schemeClr val="dk1"/>
              </a:solidFill>
              <a:latin typeface="Helvetica Neue Light"/>
              <a:ea typeface="Helvetica Neue Light"/>
              <a:cs typeface="Helvetica Neue Light"/>
              <a:sym typeface="Helvetica Neue Light"/>
            </a:endParaRPr>
          </a:p>
        </p:txBody>
      </p:sp>
      <p:pic>
        <p:nvPicPr>
          <p:cNvPr id="417" name="Google Shape;417;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18" name="Google Shape;418;p55"/>
          <p:cNvSpPr txBox="1"/>
          <p:nvPr/>
        </p:nvSpPr>
        <p:spPr>
          <a:xfrm>
            <a:off x="225" y="2920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300"/>
              <a:buFont typeface="Arial"/>
              <a:buNone/>
            </a:pPr>
            <a:r>
              <a:rPr b="0" i="1" lang="es-419" sz="4300" u="none" cap="none" strike="noStrike">
                <a:solidFill>
                  <a:srgbClr val="000000"/>
                </a:solidFill>
                <a:latin typeface="Anton"/>
                <a:ea typeface="Anton"/>
                <a:cs typeface="Anton"/>
                <a:sym typeface="Anton"/>
              </a:rPr>
              <a:t> INTEGRAR CONDICIONALES</a:t>
            </a:r>
            <a:endParaRPr b="0" i="1" sz="4300" u="none" cap="none" strike="noStrike">
              <a:solidFill>
                <a:srgbClr val="000000"/>
              </a:solidFill>
              <a:latin typeface="Anton"/>
              <a:ea typeface="Anton"/>
              <a:cs typeface="Anton"/>
              <a:sym typeface="Anton"/>
            </a:endParaRPr>
          </a:p>
        </p:txBody>
      </p:sp>
      <p:sp>
        <p:nvSpPr>
          <p:cNvPr id="419" name="Google Shape;419;p55"/>
          <p:cNvSpPr txBox="1"/>
          <p:nvPr/>
        </p:nvSpPr>
        <p:spPr>
          <a:xfrm>
            <a:off x="383850" y="3220300"/>
            <a:ext cx="8376300" cy="1925100"/>
          </a:xfrm>
          <a:prstGeom prst="rect">
            <a:avLst/>
          </a:prstGeom>
          <a:noFill/>
          <a:ln>
            <a:noFill/>
          </a:ln>
        </p:spPr>
        <p:txBody>
          <a:bodyPr anchorCtr="0" anchor="t" bIns="91425" lIns="91425" spcFirstLastPara="1" rIns="91425" wrap="square" tIns="91425">
            <a:spAutoFit/>
          </a:bodyPr>
          <a:lstStyle/>
          <a:p>
            <a:pPr indent="0" lvl="0" marL="0" marR="114300" rtl="0" algn="l">
              <a:lnSpc>
                <a:spcPct val="130769"/>
              </a:lnSpc>
              <a:spcBef>
                <a:spcPts val="0"/>
              </a:spcBef>
              <a:spcAft>
                <a:spcPts val="0"/>
              </a:spcAft>
              <a:buClr>
                <a:srgbClr val="000000"/>
              </a:buClr>
              <a:buSzPts val="1500"/>
              <a:buFont typeface="Arial"/>
              <a:buNone/>
            </a:pPr>
            <a:r>
              <a:rPr b="0" i="0" lang="es-419" sz="1500" u="none" cap="none" strike="noStrike">
                <a:solidFill>
                  <a:srgbClr val="5B9BD5"/>
                </a:solidFill>
                <a:latin typeface="Consolas"/>
                <a:ea typeface="Consolas"/>
                <a:cs typeface="Consolas"/>
                <a:sym typeface="Consolas"/>
              </a:rPr>
              <a:t>CREATE PROCEDURE</a:t>
            </a:r>
            <a:r>
              <a:rPr b="0" i="0" lang="es-419" sz="1500" u="none" cap="none" strike="noStrike">
                <a:solidFill>
                  <a:srgbClr val="FFFFFF"/>
                </a:solidFill>
                <a:latin typeface="Consolas"/>
                <a:ea typeface="Consolas"/>
                <a:cs typeface="Consolas"/>
                <a:sym typeface="Consolas"/>
              </a:rPr>
              <a:t> `nombre_del_sp` (</a:t>
            </a:r>
            <a:r>
              <a:rPr b="0" i="0" lang="es-419" sz="1500" u="none" cap="none" strike="noStrike">
                <a:solidFill>
                  <a:srgbClr val="5B9BD5"/>
                </a:solidFill>
                <a:latin typeface="Consolas"/>
                <a:ea typeface="Consolas"/>
                <a:cs typeface="Consolas"/>
                <a:sym typeface="Consolas"/>
              </a:rPr>
              <a:t>IN</a:t>
            </a:r>
            <a:r>
              <a:rPr b="0" i="0" lang="es-419" sz="1500" u="none" cap="none" strike="noStrike">
                <a:solidFill>
                  <a:srgbClr val="FFFFFF"/>
                </a:solidFill>
                <a:latin typeface="Consolas"/>
                <a:ea typeface="Consolas"/>
                <a:cs typeface="Consolas"/>
                <a:sym typeface="Consolas"/>
              </a:rPr>
              <a:t> </a:t>
            </a:r>
            <a:r>
              <a:rPr b="0" i="0" lang="es-419" sz="1500" u="none" cap="none" strike="noStrike">
                <a:solidFill>
                  <a:srgbClr val="EEFF41"/>
                </a:solidFill>
                <a:latin typeface="Consolas"/>
                <a:ea typeface="Consolas"/>
                <a:cs typeface="Consolas"/>
                <a:sym typeface="Consolas"/>
              </a:rPr>
              <a:t>condicion</a:t>
            </a:r>
            <a:r>
              <a:rPr b="0" i="0" lang="es-419" sz="1500" u="none" cap="none" strike="noStrike">
                <a:solidFill>
                  <a:schemeClr val="lt1"/>
                </a:solidFill>
                <a:latin typeface="Consolas"/>
                <a:ea typeface="Consolas"/>
                <a:cs typeface="Consolas"/>
                <a:sym typeface="Consolas"/>
              </a:rPr>
              <a:t> </a:t>
            </a:r>
            <a:r>
              <a:rPr b="0" i="0" lang="es-419" sz="1500" u="none" cap="none" strike="noStrike">
                <a:solidFill>
                  <a:srgbClr val="5B9BD5"/>
                </a:solidFill>
                <a:latin typeface="Consolas"/>
                <a:ea typeface="Consolas"/>
                <a:cs typeface="Consolas"/>
                <a:sym typeface="Consolas"/>
              </a:rPr>
              <a:t>INTEGER</a:t>
            </a:r>
            <a:r>
              <a:rPr b="0" i="0" lang="es-419" sz="1500" u="none" cap="none" strike="noStrike">
                <a:solidFill>
                  <a:srgbClr val="FFFFFF"/>
                </a:solidFill>
                <a:latin typeface="Consolas"/>
                <a:ea typeface="Consolas"/>
                <a:cs typeface="Consolas"/>
                <a:sym typeface="Consolas"/>
              </a:rPr>
              <a:t>)</a:t>
            </a:r>
            <a:endParaRPr b="0" i="0" sz="15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500"/>
              <a:buFont typeface="Arial"/>
              <a:buNone/>
            </a:pPr>
            <a:r>
              <a:rPr b="0" i="0" lang="es-419" sz="1500" u="none" cap="none" strike="noStrike">
                <a:solidFill>
                  <a:schemeClr val="accent1"/>
                </a:solidFill>
                <a:latin typeface="Consolas"/>
                <a:ea typeface="Consolas"/>
                <a:cs typeface="Consolas"/>
                <a:sym typeface="Consolas"/>
              </a:rPr>
              <a:t>BEGIN</a:t>
            </a:r>
            <a:endParaRPr b="0" i="0" sz="1500" u="none" cap="none" strike="noStrike">
              <a:solidFill>
                <a:schemeClr val="accent1"/>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500"/>
              <a:buFont typeface="Arial"/>
              <a:buNone/>
            </a:pPr>
            <a:r>
              <a:rPr b="0" i="0" lang="es-419" sz="1500" u="none" cap="none" strike="noStrike">
                <a:solidFill>
                  <a:srgbClr val="FFFFFF"/>
                </a:solidFill>
                <a:latin typeface="Consolas"/>
                <a:ea typeface="Consolas"/>
                <a:cs typeface="Consolas"/>
                <a:sym typeface="Consolas"/>
              </a:rPr>
              <a:t>If </a:t>
            </a:r>
            <a:r>
              <a:rPr b="0" i="1" lang="es-419" sz="1500" u="none" cap="none" strike="noStrike">
                <a:solidFill>
                  <a:srgbClr val="EEFF41"/>
                </a:solidFill>
                <a:latin typeface="Consolas"/>
                <a:ea typeface="Consolas"/>
                <a:cs typeface="Consolas"/>
                <a:sym typeface="Consolas"/>
              </a:rPr>
              <a:t>condicion = 1</a:t>
            </a:r>
            <a:r>
              <a:rPr b="0" i="0" lang="es-419" sz="1500" u="none" cap="none" strike="noStrike">
                <a:solidFill>
                  <a:srgbClr val="FFFFFF"/>
                </a:solidFill>
                <a:latin typeface="Consolas"/>
                <a:ea typeface="Consolas"/>
                <a:cs typeface="Consolas"/>
                <a:sym typeface="Consolas"/>
              </a:rPr>
              <a:t> THEN</a:t>
            </a:r>
            <a:endParaRPr b="0" i="0" sz="1500" u="none" cap="none" strike="noStrike">
              <a:solidFill>
                <a:srgbClr val="FFFFFF"/>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500"/>
              <a:buFont typeface="Arial"/>
              <a:buNone/>
            </a:pPr>
            <a:r>
              <a:rPr b="0" i="0" lang="es-419" sz="1500" u="none" cap="none" strike="noStrike">
                <a:solidFill>
                  <a:srgbClr val="FFFFFF"/>
                </a:solidFill>
                <a:latin typeface="Consolas"/>
                <a:ea typeface="Consolas"/>
                <a:cs typeface="Consolas"/>
                <a:sym typeface="Consolas"/>
              </a:rPr>
              <a:t>	SELECT * FROM...</a:t>
            </a:r>
            <a:endParaRPr b="0" i="0" sz="1500" u="none" cap="none" strike="noStrike">
              <a:solidFill>
                <a:srgbClr val="93C47D"/>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500"/>
              <a:buFont typeface="Arial"/>
              <a:buNone/>
            </a:pPr>
            <a:r>
              <a:rPr b="0" i="0" lang="es-419" sz="1500" u="none" cap="none" strike="noStrike">
                <a:solidFill>
                  <a:srgbClr val="FFFFFF"/>
                </a:solidFill>
                <a:latin typeface="Consolas"/>
                <a:ea typeface="Consolas"/>
                <a:cs typeface="Consolas"/>
                <a:sym typeface="Consolas"/>
              </a:rPr>
              <a:t>END IF;</a:t>
            </a:r>
            <a:endParaRPr b="0" i="0" sz="15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500"/>
              <a:buFont typeface="Arial"/>
              <a:buNone/>
            </a:pPr>
            <a:r>
              <a:rPr b="0" i="0" lang="es-419" sz="1500" u="none" cap="none" strike="noStrike">
                <a:solidFill>
                  <a:schemeClr val="accent1"/>
                </a:solidFill>
                <a:latin typeface="Consolas"/>
                <a:ea typeface="Consolas"/>
                <a:cs typeface="Consolas"/>
                <a:sym typeface="Consolas"/>
              </a:rPr>
              <a:t>END</a:t>
            </a:r>
            <a:endParaRPr b="0" i="0" sz="1500" u="none" cap="none" strike="noStrike">
              <a:solidFill>
                <a:srgbClr val="FFFFFF"/>
              </a:solidFill>
              <a:latin typeface="Consolas"/>
              <a:ea typeface="Consolas"/>
              <a:cs typeface="Consolas"/>
              <a:sym typeface="Consolas"/>
            </a:endParaRPr>
          </a:p>
        </p:txBody>
      </p:sp>
      <p:pic>
        <p:nvPicPr>
          <p:cNvPr id="420" name="Google Shape;420;p55"/>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6"/>
          <p:cNvSpPr/>
          <p:nvPr/>
        </p:nvSpPr>
        <p:spPr>
          <a:xfrm>
            <a:off x="225" y="3372700"/>
            <a:ext cx="9144000" cy="1770900"/>
          </a:xfrm>
          <a:prstGeom prst="rect">
            <a:avLst/>
          </a:prstGeom>
          <a:gradFill>
            <a:gsLst>
              <a:gs pos="0">
                <a:srgbClr val="424242"/>
              </a:gs>
              <a:gs pos="100000">
                <a:srgbClr val="010101"/>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6"/>
          <p:cNvSpPr txBox="1"/>
          <p:nvPr/>
        </p:nvSpPr>
        <p:spPr>
          <a:xfrm>
            <a:off x="334725" y="1193275"/>
            <a:ext cx="8425500" cy="1959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100"/>
              <a:buFont typeface="Arial"/>
              <a:buNone/>
            </a:pPr>
            <a:r>
              <a:rPr b="1" i="0" lang="es-419" sz="2100" u="none" cap="none" strike="noStrike">
                <a:solidFill>
                  <a:schemeClr val="dk1"/>
                </a:solidFill>
                <a:latin typeface="Consolas"/>
                <a:ea typeface="Consolas"/>
                <a:cs typeface="Consolas"/>
                <a:sym typeface="Consolas"/>
              </a:rPr>
              <a:t>IF </a:t>
            </a:r>
            <a:r>
              <a:rPr b="0" i="0" lang="es-419" sz="2100" u="none" cap="none" strike="noStrike">
                <a:solidFill>
                  <a:schemeClr val="dk1"/>
                </a:solidFill>
                <a:latin typeface="Helvetica Neue"/>
                <a:ea typeface="Helvetica Neue"/>
                <a:cs typeface="Helvetica Neue"/>
                <a:sym typeface="Helvetica Neue"/>
              </a:rPr>
              <a:t>...</a:t>
            </a:r>
            <a:r>
              <a:rPr b="1" i="0" lang="es-419" sz="2100" u="none" cap="none" strike="noStrike">
                <a:solidFill>
                  <a:schemeClr val="dk1"/>
                </a:solidFill>
                <a:latin typeface="Consolas"/>
                <a:ea typeface="Consolas"/>
                <a:cs typeface="Consolas"/>
                <a:sym typeface="Consolas"/>
              </a:rPr>
              <a:t> THEN</a:t>
            </a:r>
            <a:r>
              <a:rPr b="0" i="0" lang="es-419" sz="2100" u="none" cap="none" strike="noStrike">
                <a:solidFill>
                  <a:schemeClr val="dk1"/>
                </a:solidFill>
                <a:latin typeface="Helvetica Neue Light"/>
                <a:ea typeface="Helvetica Neue Light"/>
                <a:cs typeface="Helvetica Neue Light"/>
                <a:sym typeface="Helvetica Neue Light"/>
              </a:rPr>
              <a:t> es el condicional más utilizado y común a todos los lenguajes de programación. El código que se defina dentro de este bloque solo se ejecutará si se cumple la expresión que estamos evaluando (</a:t>
            </a:r>
            <a:r>
              <a:rPr b="0" i="0" lang="es-419" sz="2100" u="none" cap="none" strike="noStrike">
                <a:solidFill>
                  <a:schemeClr val="dk1"/>
                </a:solidFill>
                <a:latin typeface="Consolas"/>
                <a:ea typeface="Consolas"/>
                <a:cs typeface="Consolas"/>
                <a:sym typeface="Consolas"/>
              </a:rPr>
              <a:t>condicion = 1</a:t>
            </a:r>
            <a:r>
              <a:rPr b="0" i="0" lang="es-419" sz="2100" u="none" cap="none" strike="noStrike">
                <a:solidFill>
                  <a:schemeClr val="dk1"/>
                </a:solidFill>
                <a:latin typeface="Helvetica Neue Light"/>
                <a:ea typeface="Helvetica Neue Light"/>
                <a:cs typeface="Helvetica Neue Light"/>
                <a:sym typeface="Helvetica Neue Light"/>
              </a:rPr>
              <a:t>).</a:t>
            </a:r>
            <a:endParaRPr b="0" i="0" sz="2100" u="none" cap="none" strike="noStrike">
              <a:solidFill>
                <a:schemeClr val="dk1"/>
              </a:solidFill>
              <a:latin typeface="Helvetica Neue Light"/>
              <a:ea typeface="Helvetica Neue Light"/>
              <a:cs typeface="Helvetica Neue Light"/>
              <a:sym typeface="Helvetica Neue Light"/>
            </a:endParaRPr>
          </a:p>
        </p:txBody>
      </p:sp>
      <p:pic>
        <p:nvPicPr>
          <p:cNvPr id="427" name="Google Shape;427;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28" name="Google Shape;428;p56"/>
          <p:cNvSpPr txBox="1"/>
          <p:nvPr/>
        </p:nvSpPr>
        <p:spPr>
          <a:xfrm>
            <a:off x="125" y="292000"/>
            <a:ext cx="9144000" cy="85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300"/>
              <a:buFont typeface="Arial"/>
              <a:buNone/>
            </a:pPr>
            <a:r>
              <a:rPr b="0" i="1" lang="es-419" sz="4300" u="none" cap="none" strike="noStrike">
                <a:solidFill>
                  <a:srgbClr val="000000"/>
                </a:solidFill>
                <a:latin typeface="Anton"/>
                <a:ea typeface="Anton"/>
                <a:cs typeface="Anton"/>
                <a:sym typeface="Anton"/>
              </a:rPr>
              <a:t>IF ... THEN</a:t>
            </a:r>
            <a:endParaRPr b="0" i="1" sz="4300" u="none" cap="none" strike="noStrike">
              <a:solidFill>
                <a:srgbClr val="000000"/>
              </a:solidFill>
              <a:latin typeface="Anton"/>
              <a:ea typeface="Anton"/>
              <a:cs typeface="Anton"/>
              <a:sym typeface="Anton"/>
            </a:endParaRPr>
          </a:p>
        </p:txBody>
      </p:sp>
      <p:sp>
        <p:nvSpPr>
          <p:cNvPr id="429" name="Google Shape;429;p56"/>
          <p:cNvSpPr txBox="1"/>
          <p:nvPr/>
        </p:nvSpPr>
        <p:spPr>
          <a:xfrm>
            <a:off x="383850" y="3372700"/>
            <a:ext cx="8376300" cy="1719300"/>
          </a:xfrm>
          <a:prstGeom prst="rect">
            <a:avLst/>
          </a:prstGeom>
          <a:noFill/>
          <a:ln>
            <a:noFill/>
          </a:ln>
        </p:spPr>
        <p:txBody>
          <a:bodyPr anchorCtr="0" anchor="t" bIns="91425" lIns="91425" spcFirstLastPara="1" rIns="91425" wrap="square" tIns="91425">
            <a:spAutoFit/>
          </a:bodyPr>
          <a:lstStyle/>
          <a:p>
            <a:pPr indent="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a:t>
            </a:r>
            <a:endParaRPr b="0" i="0" sz="1600" u="none" cap="none" strike="noStrike">
              <a:solidFill>
                <a:schemeClr val="accent1"/>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If </a:t>
            </a:r>
            <a:r>
              <a:rPr b="0" i="1" lang="es-419" sz="1600" u="none" cap="none" strike="noStrike">
                <a:solidFill>
                  <a:srgbClr val="EEFF41"/>
                </a:solidFill>
                <a:latin typeface="Consolas"/>
                <a:ea typeface="Consolas"/>
                <a:cs typeface="Consolas"/>
                <a:sym typeface="Consolas"/>
              </a:rPr>
              <a:t>condicion = 1</a:t>
            </a:r>
            <a:r>
              <a:rPr b="0" i="0" lang="es-419" sz="1600" u="none" cap="none" strike="noStrike">
                <a:solidFill>
                  <a:srgbClr val="FFFFFF"/>
                </a:solidFill>
                <a:latin typeface="Consolas"/>
                <a:ea typeface="Consolas"/>
                <a:cs typeface="Consolas"/>
                <a:sym typeface="Consolas"/>
              </a:rPr>
              <a:t> THEN</a:t>
            </a:r>
            <a:endParaRPr b="0" i="0" sz="1600" u="none" cap="none" strike="noStrike">
              <a:solidFill>
                <a:srgbClr val="FFFFFF"/>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	SELECT * FROM...</a:t>
            </a:r>
            <a:endParaRPr b="0" i="0" sz="1600" u="none" cap="none" strike="noStrike">
              <a:solidFill>
                <a:srgbClr val="93C47D"/>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END IF;</a:t>
            </a:r>
            <a:endParaRPr b="0" i="0" sz="16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p:txBody>
      </p:sp>
      <p:pic>
        <p:nvPicPr>
          <p:cNvPr id="430" name="Google Shape;430;p56"/>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7"/>
          <p:cNvSpPr/>
          <p:nvPr/>
        </p:nvSpPr>
        <p:spPr>
          <a:xfrm>
            <a:off x="225" y="3372700"/>
            <a:ext cx="9144000" cy="1770900"/>
          </a:xfrm>
          <a:prstGeom prst="rect">
            <a:avLst/>
          </a:prstGeom>
          <a:gradFill>
            <a:gsLst>
              <a:gs pos="0">
                <a:srgbClr val="424242"/>
              </a:gs>
              <a:gs pos="100000">
                <a:srgbClr val="010101"/>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7"/>
          <p:cNvSpPr txBox="1"/>
          <p:nvPr/>
        </p:nvSpPr>
        <p:spPr>
          <a:xfrm>
            <a:off x="294150" y="1262900"/>
            <a:ext cx="8466000" cy="1959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100"/>
              <a:buFont typeface="Arial"/>
              <a:buNone/>
            </a:pPr>
            <a:r>
              <a:rPr b="0" i="0" lang="es-419" sz="2100" u="none" cap="none" strike="noStrike">
                <a:solidFill>
                  <a:schemeClr val="dk1"/>
                </a:solidFill>
                <a:latin typeface="Helvetica Neue Light"/>
                <a:ea typeface="Helvetica Neue Light"/>
                <a:cs typeface="Helvetica Neue Light"/>
                <a:sym typeface="Helvetica Neue Light"/>
              </a:rPr>
              <a:t>En este caso, </a:t>
            </a:r>
            <a:r>
              <a:rPr b="0" i="0" lang="es-419" sz="2100" u="none" cap="none" strike="noStrike">
                <a:solidFill>
                  <a:schemeClr val="dk1"/>
                </a:solidFill>
                <a:latin typeface="Consolas"/>
                <a:ea typeface="Consolas"/>
                <a:cs typeface="Consolas"/>
                <a:sym typeface="Consolas"/>
              </a:rPr>
              <a:t>condicion</a:t>
            </a:r>
            <a:r>
              <a:rPr b="0" i="0" lang="es-419" sz="2100" u="none" cap="none" strike="noStrike">
                <a:solidFill>
                  <a:schemeClr val="dk1"/>
                </a:solidFill>
                <a:latin typeface="Helvetica Neue Light"/>
                <a:ea typeface="Helvetica Neue Light"/>
                <a:cs typeface="Helvetica Neue Light"/>
                <a:sym typeface="Helvetica Neue Light"/>
              </a:rPr>
              <a:t> es una variable y el valor que tenga asignado puede provenir como un parámetro </a:t>
            </a:r>
            <a:r>
              <a:rPr b="1" i="0" lang="es-419" sz="2100" u="none" cap="none" strike="noStrike">
                <a:solidFill>
                  <a:schemeClr val="dk1"/>
                </a:solidFill>
                <a:latin typeface="Consolas"/>
                <a:ea typeface="Consolas"/>
                <a:cs typeface="Consolas"/>
                <a:sym typeface="Consolas"/>
              </a:rPr>
              <a:t>IN</a:t>
            </a:r>
            <a:r>
              <a:rPr b="0" i="0" lang="es-419" sz="2100" u="none" cap="none" strike="noStrike">
                <a:solidFill>
                  <a:schemeClr val="dk1"/>
                </a:solidFill>
                <a:latin typeface="Helvetica Neue Light"/>
                <a:ea typeface="Helvetica Neue Light"/>
                <a:cs typeface="Helvetica Neue Light"/>
                <a:sym typeface="Helvetica Neue Light"/>
              </a:rPr>
              <a:t> del Stored Procedure o como el resultado de un cálculo o consulta interna, realizados dentro del S.P.</a:t>
            </a:r>
            <a:endParaRPr b="0" i="0" sz="2100" u="none" cap="none" strike="noStrike">
              <a:solidFill>
                <a:schemeClr val="dk1"/>
              </a:solidFill>
              <a:latin typeface="Helvetica Neue Light"/>
              <a:ea typeface="Helvetica Neue Light"/>
              <a:cs typeface="Helvetica Neue Light"/>
              <a:sym typeface="Helvetica Neue Light"/>
            </a:endParaRPr>
          </a:p>
        </p:txBody>
      </p:sp>
      <p:pic>
        <p:nvPicPr>
          <p:cNvPr id="437" name="Google Shape;437;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38" name="Google Shape;438;p57"/>
          <p:cNvSpPr txBox="1"/>
          <p:nvPr/>
        </p:nvSpPr>
        <p:spPr>
          <a:xfrm>
            <a:off x="383850" y="3372700"/>
            <a:ext cx="8376300" cy="1699200"/>
          </a:xfrm>
          <a:prstGeom prst="rect">
            <a:avLst/>
          </a:prstGeom>
          <a:noFill/>
          <a:ln>
            <a:noFill/>
          </a:ln>
        </p:spPr>
        <p:txBody>
          <a:bodyPr anchorCtr="0" anchor="t" bIns="91425" lIns="91425" spcFirstLastPara="1" rIns="91425" wrap="square" tIns="91425">
            <a:spAutoFit/>
          </a:bodyPr>
          <a:lstStyle/>
          <a:p>
            <a:pPr indent="0" lvl="0" marL="0" marR="114300" rtl="0" algn="l">
              <a:lnSpc>
                <a:spcPct val="130769"/>
              </a:lnSpc>
              <a:spcBef>
                <a:spcPts val="0"/>
              </a:spcBef>
              <a:spcAft>
                <a:spcPts val="0"/>
              </a:spcAft>
              <a:buClr>
                <a:srgbClr val="000000"/>
              </a:buClr>
              <a:buSzPts val="1500"/>
              <a:buFont typeface="Arial"/>
              <a:buNone/>
            </a:pPr>
            <a:r>
              <a:rPr b="0" i="0" lang="es-419" sz="1500" u="none" cap="none" strike="noStrike">
                <a:solidFill>
                  <a:schemeClr val="accent1"/>
                </a:solidFill>
                <a:latin typeface="Consolas"/>
                <a:ea typeface="Consolas"/>
                <a:cs typeface="Consolas"/>
                <a:sym typeface="Consolas"/>
              </a:rPr>
              <a:t>CREATE PROCEDURE</a:t>
            </a:r>
            <a:r>
              <a:rPr b="0" i="0" lang="es-419" sz="1500" u="none" cap="none" strike="noStrike">
                <a:solidFill>
                  <a:schemeClr val="lt1"/>
                </a:solidFill>
                <a:latin typeface="Consolas"/>
                <a:ea typeface="Consolas"/>
                <a:cs typeface="Consolas"/>
                <a:sym typeface="Consolas"/>
              </a:rPr>
              <a:t> `nombre_del_sp` (</a:t>
            </a:r>
            <a:r>
              <a:rPr b="0" i="0" lang="es-419" sz="1500" u="none" cap="none" strike="noStrike">
                <a:solidFill>
                  <a:schemeClr val="accent1"/>
                </a:solidFill>
                <a:latin typeface="Consolas"/>
                <a:ea typeface="Consolas"/>
                <a:cs typeface="Consolas"/>
                <a:sym typeface="Consolas"/>
              </a:rPr>
              <a:t>IN</a:t>
            </a:r>
            <a:r>
              <a:rPr b="0" i="0" lang="es-419" sz="1500" u="none" cap="none" strike="noStrike">
                <a:solidFill>
                  <a:schemeClr val="lt1"/>
                </a:solidFill>
                <a:latin typeface="Consolas"/>
                <a:ea typeface="Consolas"/>
                <a:cs typeface="Consolas"/>
                <a:sym typeface="Consolas"/>
              </a:rPr>
              <a:t> </a:t>
            </a:r>
            <a:r>
              <a:rPr b="0" i="0" lang="es-419" sz="1500" u="none" cap="none" strike="noStrike">
                <a:solidFill>
                  <a:srgbClr val="EEFF41"/>
                </a:solidFill>
                <a:latin typeface="Consolas"/>
                <a:ea typeface="Consolas"/>
                <a:cs typeface="Consolas"/>
                <a:sym typeface="Consolas"/>
              </a:rPr>
              <a:t>condicion</a:t>
            </a:r>
            <a:r>
              <a:rPr b="0" i="0" lang="es-419" sz="1500" u="none" cap="none" strike="noStrike">
                <a:solidFill>
                  <a:schemeClr val="lt1"/>
                </a:solidFill>
                <a:latin typeface="Consolas"/>
                <a:ea typeface="Consolas"/>
                <a:cs typeface="Consolas"/>
                <a:sym typeface="Consolas"/>
              </a:rPr>
              <a:t> </a:t>
            </a:r>
            <a:r>
              <a:rPr b="0" i="0" lang="es-419" sz="1500" u="none" cap="none" strike="noStrike">
                <a:solidFill>
                  <a:schemeClr val="accent1"/>
                </a:solidFill>
                <a:latin typeface="Consolas"/>
                <a:ea typeface="Consolas"/>
                <a:cs typeface="Consolas"/>
                <a:sym typeface="Consolas"/>
              </a:rPr>
              <a:t>INTEGER</a:t>
            </a:r>
            <a:r>
              <a:rPr b="0" i="0" lang="es-419" sz="1500" u="none" cap="none" strike="noStrike">
                <a:solidFill>
                  <a:schemeClr val="lt1"/>
                </a:solidFill>
                <a:latin typeface="Consolas"/>
                <a:ea typeface="Consolas"/>
                <a:cs typeface="Consolas"/>
                <a:sym typeface="Consolas"/>
              </a:rPr>
              <a:t>)</a:t>
            </a:r>
            <a:endParaRPr b="0" i="0" sz="1600" u="none" cap="none" strike="noStrike">
              <a:solidFill>
                <a:schemeClr val="accent1"/>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If </a:t>
            </a:r>
            <a:r>
              <a:rPr b="0" i="1" lang="es-419" sz="1600" u="none" cap="none" strike="noStrike">
                <a:solidFill>
                  <a:srgbClr val="EEFF41"/>
                </a:solidFill>
                <a:latin typeface="Consolas"/>
                <a:ea typeface="Consolas"/>
                <a:cs typeface="Consolas"/>
                <a:sym typeface="Consolas"/>
              </a:rPr>
              <a:t>condicion = 1</a:t>
            </a:r>
            <a:r>
              <a:rPr b="0" i="0" lang="es-419" sz="1600" u="none" cap="none" strike="noStrike">
                <a:solidFill>
                  <a:srgbClr val="FFFFFF"/>
                </a:solidFill>
                <a:latin typeface="Consolas"/>
                <a:ea typeface="Consolas"/>
                <a:cs typeface="Consolas"/>
                <a:sym typeface="Consolas"/>
              </a:rPr>
              <a:t> THEN</a:t>
            </a:r>
            <a:endParaRPr b="0" i="0" sz="1600" u="none" cap="none" strike="noStrike">
              <a:solidFill>
                <a:srgbClr val="FFFFFF"/>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	SELECT * FROM...</a:t>
            </a:r>
            <a:endParaRPr b="0" i="0" sz="1600" u="none" cap="none" strike="noStrike">
              <a:solidFill>
                <a:srgbClr val="93C47D"/>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END IF;</a:t>
            </a:r>
            <a:endParaRPr b="0" i="0" sz="16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p:txBody>
      </p:sp>
      <p:pic>
        <p:nvPicPr>
          <p:cNvPr id="439" name="Google Shape;439;p57"/>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
        <p:nvSpPr>
          <p:cNvPr id="440" name="Google Shape;440;p57"/>
          <p:cNvSpPr txBox="1"/>
          <p:nvPr/>
        </p:nvSpPr>
        <p:spPr>
          <a:xfrm>
            <a:off x="225" y="2920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300"/>
              <a:buFont typeface="Arial"/>
              <a:buNone/>
            </a:pPr>
            <a:r>
              <a:rPr b="0" i="1" lang="es-419" sz="4300" u="none" cap="none" strike="noStrike">
                <a:solidFill>
                  <a:srgbClr val="000000"/>
                </a:solidFill>
                <a:latin typeface="Anton"/>
                <a:ea typeface="Anton"/>
                <a:cs typeface="Anton"/>
                <a:sym typeface="Anton"/>
              </a:rPr>
              <a:t> INTEGRAR CONDICIONALES</a:t>
            </a:r>
            <a:endParaRPr b="0" i="1" sz="4300" u="none" cap="none" strike="noStrike">
              <a:solidFill>
                <a:srgbClr val="000000"/>
              </a:solidFill>
              <a:latin typeface="Anton"/>
              <a:ea typeface="Anton"/>
              <a:cs typeface="Anton"/>
              <a:sym typeface="Anto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8"/>
          <p:cNvSpPr/>
          <p:nvPr/>
        </p:nvSpPr>
        <p:spPr>
          <a:xfrm>
            <a:off x="225" y="2800300"/>
            <a:ext cx="9144000" cy="2343300"/>
          </a:xfrm>
          <a:prstGeom prst="rect">
            <a:avLst/>
          </a:prstGeom>
          <a:gradFill>
            <a:gsLst>
              <a:gs pos="0">
                <a:srgbClr val="424242"/>
              </a:gs>
              <a:gs pos="100000">
                <a:srgbClr val="010101"/>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8"/>
          <p:cNvSpPr txBox="1"/>
          <p:nvPr/>
        </p:nvSpPr>
        <p:spPr>
          <a:xfrm>
            <a:off x="441225" y="1276050"/>
            <a:ext cx="8376300" cy="1523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100"/>
              <a:buFont typeface="Arial"/>
              <a:buNone/>
            </a:pPr>
            <a:r>
              <a:rPr b="1" i="0" lang="es-419" sz="2100" u="none" cap="none" strike="noStrike">
                <a:solidFill>
                  <a:schemeClr val="dk1"/>
                </a:solidFill>
                <a:latin typeface="Consolas"/>
                <a:ea typeface="Consolas"/>
                <a:cs typeface="Consolas"/>
                <a:sym typeface="Consolas"/>
              </a:rPr>
              <a:t>ELSE</a:t>
            </a:r>
            <a:r>
              <a:rPr b="0" i="0" lang="es-419" sz="2100" u="none" cap="none" strike="noStrike">
                <a:solidFill>
                  <a:schemeClr val="dk1"/>
                </a:solidFill>
                <a:latin typeface="Helvetica Neue Light"/>
                <a:ea typeface="Helvetica Neue Light"/>
                <a:cs typeface="Helvetica Neue Light"/>
                <a:sym typeface="Helvetica Neue Light"/>
              </a:rPr>
              <a:t> se utiliza solo en combinación con </a:t>
            </a:r>
            <a:r>
              <a:rPr b="1" i="0" lang="es-419" sz="2100" u="none" cap="none" strike="noStrike">
                <a:solidFill>
                  <a:schemeClr val="dk1"/>
                </a:solidFill>
                <a:latin typeface="Consolas"/>
                <a:ea typeface="Consolas"/>
                <a:cs typeface="Consolas"/>
                <a:sym typeface="Consolas"/>
              </a:rPr>
              <a:t>IF</a:t>
            </a:r>
            <a:r>
              <a:rPr b="0" i="0" lang="es-419" sz="2100" u="none" cap="none" strike="noStrike">
                <a:solidFill>
                  <a:schemeClr val="dk1"/>
                </a:solidFill>
                <a:latin typeface="Helvetica Neue Light"/>
                <a:ea typeface="Helvetica Neue Light"/>
                <a:cs typeface="Helvetica Neue Light"/>
                <a:sym typeface="Helvetica Neue Light"/>
              </a:rPr>
              <a:t> y permite definir un path o ruta alternativa de ejecución, si la condición evaluada por IF, no se cumple.</a:t>
            </a:r>
            <a:endParaRPr b="0" i="0" sz="2100" u="none" cap="none" strike="noStrike">
              <a:solidFill>
                <a:schemeClr val="dk1"/>
              </a:solidFill>
              <a:latin typeface="Helvetica Neue Light"/>
              <a:ea typeface="Helvetica Neue Light"/>
              <a:cs typeface="Helvetica Neue Light"/>
              <a:sym typeface="Helvetica Neue Light"/>
            </a:endParaRPr>
          </a:p>
        </p:txBody>
      </p:sp>
      <p:pic>
        <p:nvPicPr>
          <p:cNvPr id="447" name="Google Shape;447;p5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48" name="Google Shape;448;p58"/>
          <p:cNvSpPr txBox="1"/>
          <p:nvPr/>
        </p:nvSpPr>
        <p:spPr>
          <a:xfrm>
            <a:off x="225" y="368200"/>
            <a:ext cx="9144000" cy="85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300"/>
              <a:buFont typeface="Arial"/>
              <a:buNone/>
            </a:pPr>
            <a:r>
              <a:rPr b="0" i="1" lang="es-419" sz="4300" u="none" cap="none" strike="noStrike">
                <a:solidFill>
                  <a:srgbClr val="000000"/>
                </a:solidFill>
                <a:latin typeface="Anton"/>
                <a:ea typeface="Anton"/>
                <a:cs typeface="Anton"/>
                <a:sym typeface="Anton"/>
              </a:rPr>
              <a:t> ELSE</a:t>
            </a:r>
            <a:endParaRPr b="0" i="1" sz="4300" u="none" cap="none" strike="noStrike">
              <a:solidFill>
                <a:srgbClr val="000000"/>
              </a:solidFill>
              <a:latin typeface="Anton"/>
              <a:ea typeface="Anton"/>
              <a:cs typeface="Anton"/>
              <a:sym typeface="Anton"/>
            </a:endParaRPr>
          </a:p>
        </p:txBody>
      </p:sp>
      <p:sp>
        <p:nvSpPr>
          <p:cNvPr id="449" name="Google Shape;449;p58"/>
          <p:cNvSpPr txBox="1"/>
          <p:nvPr/>
        </p:nvSpPr>
        <p:spPr>
          <a:xfrm>
            <a:off x="383850" y="2799836"/>
            <a:ext cx="8376300" cy="2343300"/>
          </a:xfrm>
          <a:prstGeom prst="rect">
            <a:avLst/>
          </a:prstGeom>
          <a:noFill/>
          <a:ln>
            <a:noFill/>
          </a:ln>
        </p:spPr>
        <p:txBody>
          <a:bodyPr anchorCtr="0" anchor="t" bIns="91425" lIns="91425" spcFirstLastPara="1" rIns="91425" wrap="square" tIns="91425">
            <a:spAutoFit/>
          </a:bodyPr>
          <a:lstStyle/>
          <a:p>
            <a:pPr indent="0" lvl="0" marL="0" marR="114300" rtl="0" algn="l">
              <a:lnSpc>
                <a:spcPct val="130769"/>
              </a:lnSpc>
              <a:spcBef>
                <a:spcPts val="0"/>
              </a:spcBef>
              <a:spcAft>
                <a:spcPts val="0"/>
              </a:spcAft>
              <a:buClr>
                <a:srgbClr val="000000"/>
              </a:buClr>
              <a:buSzPts val="1500"/>
              <a:buFont typeface="Arial"/>
              <a:buNone/>
            </a:pPr>
            <a:r>
              <a:rPr b="0" i="0" lang="es-419" sz="1500" u="none" cap="none" strike="noStrike">
                <a:solidFill>
                  <a:schemeClr val="accent1"/>
                </a:solidFill>
                <a:latin typeface="Consolas"/>
                <a:ea typeface="Consolas"/>
                <a:cs typeface="Consolas"/>
                <a:sym typeface="Consolas"/>
              </a:rPr>
              <a:t>CREATE PROCEDURE</a:t>
            </a:r>
            <a:r>
              <a:rPr b="0" i="0" lang="es-419" sz="1500" u="none" cap="none" strike="noStrike">
                <a:solidFill>
                  <a:schemeClr val="lt1"/>
                </a:solidFill>
                <a:latin typeface="Consolas"/>
                <a:ea typeface="Consolas"/>
                <a:cs typeface="Consolas"/>
                <a:sym typeface="Consolas"/>
              </a:rPr>
              <a:t> `nombre_del_sp` (</a:t>
            </a:r>
            <a:r>
              <a:rPr b="0" i="0" lang="es-419" sz="1500" u="none" cap="none" strike="noStrike">
                <a:solidFill>
                  <a:schemeClr val="accent1"/>
                </a:solidFill>
                <a:latin typeface="Consolas"/>
                <a:ea typeface="Consolas"/>
                <a:cs typeface="Consolas"/>
                <a:sym typeface="Consolas"/>
              </a:rPr>
              <a:t>IN</a:t>
            </a:r>
            <a:r>
              <a:rPr b="0" i="0" lang="es-419" sz="1500" u="none" cap="none" strike="noStrike">
                <a:solidFill>
                  <a:schemeClr val="lt1"/>
                </a:solidFill>
                <a:latin typeface="Consolas"/>
                <a:ea typeface="Consolas"/>
                <a:cs typeface="Consolas"/>
                <a:sym typeface="Consolas"/>
              </a:rPr>
              <a:t> </a:t>
            </a:r>
            <a:r>
              <a:rPr b="0" i="0" lang="es-419" sz="1500" u="none" cap="none" strike="noStrike">
                <a:solidFill>
                  <a:srgbClr val="EEFF41"/>
                </a:solidFill>
                <a:latin typeface="Consolas"/>
                <a:ea typeface="Consolas"/>
                <a:cs typeface="Consolas"/>
                <a:sym typeface="Consolas"/>
              </a:rPr>
              <a:t>condicion</a:t>
            </a:r>
            <a:r>
              <a:rPr b="0" i="0" lang="es-419" sz="1500" u="none" cap="none" strike="noStrike">
                <a:solidFill>
                  <a:schemeClr val="lt1"/>
                </a:solidFill>
                <a:latin typeface="Consolas"/>
                <a:ea typeface="Consolas"/>
                <a:cs typeface="Consolas"/>
                <a:sym typeface="Consolas"/>
              </a:rPr>
              <a:t> </a:t>
            </a:r>
            <a:r>
              <a:rPr b="0" i="0" lang="es-419" sz="1500" u="none" cap="none" strike="noStrike">
                <a:solidFill>
                  <a:schemeClr val="accent1"/>
                </a:solidFill>
                <a:latin typeface="Consolas"/>
                <a:ea typeface="Consolas"/>
                <a:cs typeface="Consolas"/>
                <a:sym typeface="Consolas"/>
              </a:rPr>
              <a:t>INTEGER</a:t>
            </a:r>
            <a:r>
              <a:rPr b="0" i="0" lang="es-419" sz="1500" u="none" cap="none" strike="noStrike">
                <a:solidFill>
                  <a:schemeClr val="lt1"/>
                </a:solidFill>
                <a:latin typeface="Consolas"/>
                <a:ea typeface="Consolas"/>
                <a:cs typeface="Consolas"/>
                <a:sym typeface="Consolas"/>
              </a:rPr>
              <a:t>)</a:t>
            </a:r>
            <a:endParaRPr b="0" i="0" sz="1600" u="none" cap="none" strike="noStrike">
              <a:solidFill>
                <a:schemeClr val="accent1"/>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If </a:t>
            </a:r>
            <a:r>
              <a:rPr b="0" i="1" lang="es-419" sz="1600" u="none" cap="none" strike="noStrike">
                <a:solidFill>
                  <a:srgbClr val="EEFF41"/>
                </a:solidFill>
                <a:latin typeface="Consolas"/>
                <a:ea typeface="Consolas"/>
                <a:cs typeface="Consolas"/>
                <a:sym typeface="Consolas"/>
              </a:rPr>
              <a:t>condicion = 1</a:t>
            </a:r>
            <a:r>
              <a:rPr b="0" i="0" lang="es-419" sz="1600" u="none" cap="none" strike="noStrike">
                <a:solidFill>
                  <a:srgbClr val="FFFFFF"/>
                </a:solidFill>
                <a:latin typeface="Consolas"/>
                <a:ea typeface="Consolas"/>
                <a:cs typeface="Consolas"/>
                <a:sym typeface="Consolas"/>
              </a:rPr>
              <a:t> THEN</a:t>
            </a:r>
            <a:endParaRPr b="0" i="0" sz="1600" u="none" cap="none" strike="noStrike">
              <a:solidFill>
                <a:srgbClr val="FFFFFF"/>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	SELECT * FROM tabla1...</a:t>
            </a:r>
            <a:endParaRPr b="0" i="0" sz="1600" u="none" cap="none" strike="noStrike">
              <a:solidFill>
                <a:srgbClr val="93C47D"/>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ELSE</a:t>
            </a:r>
            <a:endParaRPr b="0" i="0" sz="1600" u="none" cap="none" strike="noStrike">
              <a:solidFill>
                <a:srgbClr val="FFFFFF"/>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lt1"/>
                </a:solidFill>
                <a:latin typeface="Consolas"/>
                <a:ea typeface="Consolas"/>
                <a:cs typeface="Consolas"/>
                <a:sym typeface="Consolas"/>
              </a:rPr>
              <a:t>	SELECT * FROM tabla2...</a:t>
            </a:r>
            <a:endParaRPr b="0" i="0" sz="1600" u="none" cap="none" strike="noStrike">
              <a:solidFill>
                <a:srgbClr val="FFFFFF"/>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END IF;</a:t>
            </a:r>
            <a:endParaRPr b="0" i="0" sz="16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p:txBody>
      </p:sp>
      <p:pic>
        <p:nvPicPr>
          <p:cNvPr id="450" name="Google Shape;450;p58"/>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54" name="Shape 454"/>
        <p:cNvGrpSpPr/>
        <p:nvPr/>
      </p:nvGrpSpPr>
      <p:grpSpPr>
        <a:xfrm>
          <a:off x="0" y="0"/>
          <a:ext cx="0" cy="0"/>
          <a:chOff x="0" y="0"/>
          <a:chExt cx="0" cy="0"/>
        </a:xfrm>
      </p:grpSpPr>
      <p:sp>
        <p:nvSpPr>
          <p:cNvPr id="455" name="Google Shape;455;p59"/>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DEFINIR VARIABLES DENTRO DE UN S.P.</a:t>
            </a:r>
            <a:endParaRPr b="0" i="1" sz="3600" u="none" cap="none" strike="noStrike">
              <a:solidFill>
                <a:schemeClr val="dk1"/>
              </a:solidFill>
              <a:latin typeface="Anton"/>
              <a:ea typeface="Anton"/>
              <a:cs typeface="Anton"/>
              <a:sym typeface="Anton"/>
            </a:endParaRPr>
          </a:p>
        </p:txBody>
      </p:sp>
      <p:pic>
        <p:nvPicPr>
          <p:cNvPr id="456" name="Google Shape;456;p5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0"/>
          <p:cNvSpPr/>
          <p:nvPr/>
        </p:nvSpPr>
        <p:spPr>
          <a:xfrm>
            <a:off x="225" y="3372700"/>
            <a:ext cx="9144000" cy="1770900"/>
          </a:xfrm>
          <a:prstGeom prst="rect">
            <a:avLst/>
          </a:prstGeom>
          <a:gradFill>
            <a:gsLst>
              <a:gs pos="0">
                <a:srgbClr val="424242"/>
              </a:gs>
              <a:gs pos="100000">
                <a:srgbClr val="010101"/>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0"/>
          <p:cNvSpPr txBox="1"/>
          <p:nvPr/>
        </p:nvSpPr>
        <p:spPr>
          <a:xfrm>
            <a:off x="383850" y="1269475"/>
            <a:ext cx="8405100" cy="1959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100"/>
              <a:buFont typeface="Arial"/>
              <a:buNone/>
            </a:pPr>
            <a:r>
              <a:rPr b="0" i="0" lang="es-419" sz="2100" u="none" cap="none" strike="noStrike">
                <a:solidFill>
                  <a:schemeClr val="dk1"/>
                </a:solidFill>
                <a:latin typeface="Helvetica Neue Light"/>
                <a:ea typeface="Helvetica Neue Light"/>
                <a:cs typeface="Helvetica Neue Light"/>
                <a:sym typeface="Helvetica Neue Light"/>
              </a:rPr>
              <a:t>Tal como vimos con las funciones, las variables también pueden ser declaradas dentro de un S.P. Esto lo realizamos utilizando la palabra reservada </a:t>
            </a:r>
            <a:r>
              <a:rPr b="1" i="0" lang="es-419" sz="2100" u="none" cap="none" strike="noStrike">
                <a:solidFill>
                  <a:schemeClr val="dk1"/>
                </a:solidFill>
                <a:latin typeface="Consolas"/>
                <a:ea typeface="Consolas"/>
                <a:cs typeface="Consolas"/>
                <a:sym typeface="Consolas"/>
              </a:rPr>
              <a:t>SET</a:t>
            </a:r>
            <a:r>
              <a:rPr b="0" i="0" lang="es-419" sz="2100" u="none" cap="none" strike="noStrike">
                <a:solidFill>
                  <a:schemeClr val="dk1"/>
                </a:solidFill>
                <a:latin typeface="Helvetica Neue Light"/>
                <a:ea typeface="Helvetica Neue Light"/>
                <a:cs typeface="Helvetica Neue Light"/>
                <a:sym typeface="Helvetica Neue Light"/>
              </a:rPr>
              <a:t>, seguida del nombre de la variable, que debe incluir el </a:t>
            </a:r>
            <a:r>
              <a:rPr b="1" i="0" lang="es-419" sz="2100" u="none" cap="none" strike="noStrike">
                <a:solidFill>
                  <a:schemeClr val="dk1"/>
                </a:solidFill>
                <a:latin typeface="Consolas"/>
                <a:ea typeface="Consolas"/>
                <a:cs typeface="Consolas"/>
                <a:sym typeface="Consolas"/>
              </a:rPr>
              <a:t>@</a:t>
            </a:r>
            <a:r>
              <a:rPr b="0" i="0" lang="es-419" sz="2100" u="none" cap="none" strike="noStrike">
                <a:solidFill>
                  <a:schemeClr val="dk1"/>
                </a:solidFill>
                <a:latin typeface="Helvetica Neue Light"/>
                <a:ea typeface="Helvetica Neue Light"/>
                <a:cs typeface="Helvetica Neue Light"/>
                <a:sym typeface="Helvetica Neue Light"/>
              </a:rPr>
              <a:t> en primer lugar.</a:t>
            </a:r>
            <a:endParaRPr b="0" i="0" sz="2100" u="none" cap="none" strike="noStrike">
              <a:solidFill>
                <a:schemeClr val="dk1"/>
              </a:solidFill>
              <a:latin typeface="Helvetica Neue Light"/>
              <a:ea typeface="Helvetica Neue Light"/>
              <a:cs typeface="Helvetica Neue Light"/>
              <a:sym typeface="Helvetica Neue Light"/>
            </a:endParaRPr>
          </a:p>
        </p:txBody>
      </p:sp>
      <p:pic>
        <p:nvPicPr>
          <p:cNvPr id="463" name="Google Shape;463;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64" name="Google Shape;464;p60"/>
          <p:cNvSpPr txBox="1"/>
          <p:nvPr/>
        </p:nvSpPr>
        <p:spPr>
          <a:xfrm>
            <a:off x="381125" y="368200"/>
            <a:ext cx="9144000" cy="85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300"/>
              <a:buFont typeface="Arial"/>
              <a:buNone/>
            </a:pPr>
            <a:r>
              <a:rPr b="0" i="1" lang="es-419" sz="4300" u="none" cap="none" strike="noStrike">
                <a:solidFill>
                  <a:srgbClr val="000000"/>
                </a:solidFill>
                <a:latin typeface="Anton"/>
                <a:ea typeface="Anton"/>
                <a:cs typeface="Anton"/>
                <a:sym typeface="Anton"/>
              </a:rPr>
              <a:t>DECLARAR VARIABLES EN UN S.P.</a:t>
            </a:r>
            <a:endParaRPr b="0" i="1" sz="4300" u="none" cap="none" strike="noStrike">
              <a:solidFill>
                <a:srgbClr val="000000"/>
              </a:solidFill>
              <a:latin typeface="Anton"/>
              <a:ea typeface="Anton"/>
              <a:cs typeface="Anton"/>
              <a:sym typeface="Anton"/>
            </a:endParaRPr>
          </a:p>
        </p:txBody>
      </p:sp>
      <p:sp>
        <p:nvSpPr>
          <p:cNvPr id="465" name="Google Shape;465;p60"/>
          <p:cNvSpPr txBox="1"/>
          <p:nvPr/>
        </p:nvSpPr>
        <p:spPr>
          <a:xfrm>
            <a:off x="383850" y="3372700"/>
            <a:ext cx="8376300" cy="1397100"/>
          </a:xfrm>
          <a:prstGeom prst="rect">
            <a:avLst/>
          </a:prstGeom>
          <a:noFill/>
          <a:ln>
            <a:noFill/>
          </a:ln>
        </p:spPr>
        <p:txBody>
          <a:bodyPr anchorCtr="0" anchor="t" bIns="91425" lIns="91425" spcFirstLastPara="1" rIns="91425" wrap="square" tIns="91425">
            <a:spAutoFit/>
          </a:bodyPr>
          <a:lstStyle/>
          <a:p>
            <a:pPr indent="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a:t>
            </a:r>
            <a:endParaRPr b="0" i="0" sz="1600" u="none" cap="none" strike="noStrike">
              <a:solidFill>
                <a:schemeClr val="accent1"/>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SET </a:t>
            </a:r>
            <a:r>
              <a:rPr b="0" i="0" lang="es-419" sz="1600" u="none" cap="none" strike="noStrike">
                <a:solidFill>
                  <a:srgbClr val="EEFF41"/>
                </a:solidFill>
                <a:latin typeface="Consolas"/>
                <a:ea typeface="Consolas"/>
                <a:cs typeface="Consolas"/>
                <a:sym typeface="Consolas"/>
              </a:rPr>
              <a:t>@ordenamiento</a:t>
            </a:r>
            <a:r>
              <a:rPr b="0" i="1" lang="es-419" sz="1600" u="none" cap="none" strike="noStrike">
                <a:solidFill>
                  <a:srgbClr val="EEFF41"/>
                </a:solidFill>
                <a:latin typeface="Consolas"/>
                <a:ea typeface="Consolas"/>
                <a:cs typeface="Consolas"/>
                <a:sym typeface="Consolas"/>
              </a:rPr>
              <a:t> </a:t>
            </a:r>
            <a:r>
              <a:rPr b="0" i="0" lang="es-419" sz="1600" u="none" cap="none" strike="noStrike">
                <a:solidFill>
                  <a:schemeClr val="lt1"/>
                </a:solidFill>
                <a:latin typeface="Consolas"/>
                <a:ea typeface="Consolas"/>
                <a:cs typeface="Consolas"/>
                <a:sym typeface="Consolas"/>
              </a:rPr>
              <a:t>= ‘id’</a:t>
            </a:r>
            <a:r>
              <a:rPr b="0" i="0" lang="es-419" sz="1600" u="none" cap="none" strike="noStrike">
                <a:solidFill>
                  <a:srgbClr val="FFFFFF"/>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69" name="Shape 469"/>
        <p:cNvGrpSpPr/>
        <p:nvPr/>
      </p:nvGrpSpPr>
      <p:grpSpPr>
        <a:xfrm>
          <a:off x="0" y="0"/>
          <a:ext cx="0" cy="0"/>
          <a:chOff x="0" y="0"/>
          <a:chExt cx="0" cy="0"/>
        </a:xfrm>
      </p:grpSpPr>
      <p:sp>
        <p:nvSpPr>
          <p:cNvPr id="470" name="Google Shape;470;p61"/>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CONVERTIR STRINGS SQL EN CLÁUSULAS</a:t>
            </a:r>
            <a:endParaRPr b="0" i="1" sz="3600" u="none" cap="none" strike="noStrike">
              <a:solidFill>
                <a:schemeClr val="dk1"/>
              </a:solidFill>
              <a:latin typeface="Anton"/>
              <a:ea typeface="Anton"/>
              <a:cs typeface="Anton"/>
              <a:sym typeface="Anton"/>
            </a:endParaRPr>
          </a:p>
        </p:txBody>
      </p:sp>
      <p:pic>
        <p:nvPicPr>
          <p:cNvPr id="471" name="Google Shape;471;p6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 name="Shape 81"/>
        <p:cNvGrpSpPr/>
        <p:nvPr/>
      </p:nvGrpSpPr>
      <p:grpSpPr>
        <a:xfrm>
          <a:off x="0" y="0"/>
          <a:ext cx="0" cy="0"/>
          <a:chOff x="0" y="0"/>
          <a:chExt cx="0" cy="0"/>
        </a:xfrm>
      </p:grpSpPr>
      <p:sp>
        <p:nvSpPr>
          <p:cNvPr id="82" name="Google Shape;82;p17"/>
          <p:cNvSpPr txBox="1"/>
          <p:nvPr>
            <p:ph type="ctrTitle"/>
          </p:nvPr>
        </p:nvSpPr>
        <p:spPr>
          <a:xfrm>
            <a:off x="176575" y="199288"/>
            <a:ext cx="7552800" cy="422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4500"/>
              <a:buNone/>
            </a:pPr>
            <a:r>
              <a:rPr i="1" lang="es-419" sz="2000">
                <a:latin typeface="Anton"/>
                <a:ea typeface="Anton"/>
                <a:cs typeface="Anton"/>
                <a:sym typeface="Anton"/>
              </a:rPr>
              <a:t>MAPA DE CONCEPTOS CLASE 16</a:t>
            </a:r>
            <a:endParaRPr i="1" sz="2000">
              <a:latin typeface="Anton"/>
              <a:ea typeface="Anton"/>
              <a:cs typeface="Anton"/>
              <a:sym typeface="Anton"/>
            </a:endParaRPr>
          </a:p>
        </p:txBody>
      </p:sp>
      <p:pic>
        <p:nvPicPr>
          <p:cNvPr id="83" name="Google Shape;83;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84" name="Google Shape;84;p17"/>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grpSp>
        <p:nvGrpSpPr>
          <p:cNvPr id="85" name="Google Shape;85;p17"/>
          <p:cNvGrpSpPr/>
          <p:nvPr/>
        </p:nvGrpSpPr>
        <p:grpSpPr>
          <a:xfrm>
            <a:off x="476259" y="796661"/>
            <a:ext cx="8191479" cy="3550181"/>
            <a:chOff x="322309" y="916811"/>
            <a:chExt cx="8191479" cy="3550181"/>
          </a:xfrm>
        </p:grpSpPr>
        <p:sp>
          <p:nvSpPr>
            <p:cNvPr id="86" name="Google Shape;86;p17"/>
            <p:cNvSpPr/>
            <p:nvPr/>
          </p:nvSpPr>
          <p:spPr>
            <a:xfrm>
              <a:off x="3271488" y="3127658"/>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TIPOS DE S.P.</a:t>
              </a:r>
              <a:endParaRPr b="0" i="0" sz="1100" u="none" cap="none" strike="noStrike">
                <a:solidFill>
                  <a:srgbClr val="222222"/>
                </a:solidFill>
                <a:latin typeface="Helvetica Neue Light"/>
                <a:ea typeface="Helvetica Neue Light"/>
                <a:cs typeface="Helvetica Neue Light"/>
                <a:sym typeface="Helvetica Neue Light"/>
              </a:endParaRPr>
            </a:p>
          </p:txBody>
        </p:sp>
        <p:sp>
          <p:nvSpPr>
            <p:cNvPr id="87" name="Google Shape;87;p17"/>
            <p:cNvSpPr/>
            <p:nvPr/>
          </p:nvSpPr>
          <p:spPr>
            <a:xfrm>
              <a:off x="322309" y="2390703"/>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FFFFFF"/>
                  </a:solidFill>
                  <a:latin typeface="Helvetica Neue Light"/>
                  <a:ea typeface="Helvetica Neue Light"/>
                  <a:cs typeface="Helvetica Neue Light"/>
                  <a:sym typeface="Helvetica Neue Light"/>
                </a:rPr>
                <a:t>STORED PROCEDURES</a:t>
              </a:r>
              <a:endParaRPr b="0" i="0" sz="1100" u="none" cap="none" strike="noStrike">
                <a:solidFill>
                  <a:srgbClr val="FFFFFF"/>
                </a:solidFill>
                <a:latin typeface="Helvetica Neue Light"/>
                <a:ea typeface="Helvetica Neue Light"/>
                <a:cs typeface="Helvetica Neue Light"/>
                <a:sym typeface="Helvetica Neue Light"/>
              </a:endParaRPr>
            </a:p>
          </p:txBody>
        </p:sp>
        <p:sp>
          <p:nvSpPr>
            <p:cNvPr id="88" name="Google Shape;88;p17"/>
            <p:cNvSpPr/>
            <p:nvPr/>
          </p:nvSpPr>
          <p:spPr>
            <a:xfrm>
              <a:off x="3271488" y="1653750"/>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FUNDAMENTOS</a:t>
              </a:r>
              <a:endParaRPr b="0" i="0" sz="1100" u="none" cap="none" strike="noStrike">
                <a:solidFill>
                  <a:srgbClr val="222222"/>
                </a:solidFill>
                <a:latin typeface="Helvetica Neue Light"/>
                <a:ea typeface="Helvetica Neue Light"/>
                <a:cs typeface="Helvetica Neue Light"/>
                <a:sym typeface="Helvetica Neue Light"/>
              </a:endParaRPr>
            </a:p>
          </p:txBody>
        </p:sp>
        <p:cxnSp>
          <p:nvCxnSpPr>
            <p:cNvPr id="89" name="Google Shape;89;p17"/>
            <p:cNvCxnSpPr>
              <a:stCxn id="87" idx="3"/>
              <a:endCxn id="88" idx="1"/>
            </p:cNvCxnSpPr>
            <p:nvPr/>
          </p:nvCxnSpPr>
          <p:spPr>
            <a:xfrm flipH="1" rot="10800000">
              <a:off x="1775209" y="1954803"/>
              <a:ext cx="1496400" cy="737100"/>
            </a:xfrm>
            <a:prstGeom prst="bentConnector3">
              <a:avLst>
                <a:gd fmla="val 39708" name="adj1"/>
              </a:avLst>
            </a:prstGeom>
            <a:noFill/>
            <a:ln cap="flat" cmpd="sng" w="9525">
              <a:solidFill>
                <a:srgbClr val="CCCCCC"/>
              </a:solidFill>
              <a:prstDash val="solid"/>
              <a:round/>
              <a:headEnd len="sm" w="sm" type="none"/>
              <a:tailEnd len="med" w="med" type="oval"/>
            </a:ln>
          </p:spPr>
        </p:cxnSp>
        <p:cxnSp>
          <p:nvCxnSpPr>
            <p:cNvPr id="90" name="Google Shape;90;p17"/>
            <p:cNvCxnSpPr>
              <a:stCxn id="87" idx="3"/>
              <a:endCxn id="86" idx="1"/>
            </p:cNvCxnSpPr>
            <p:nvPr/>
          </p:nvCxnSpPr>
          <p:spPr>
            <a:xfrm>
              <a:off x="1775209" y="2691903"/>
              <a:ext cx="1496400" cy="737100"/>
            </a:xfrm>
            <a:prstGeom prst="bentConnector3">
              <a:avLst>
                <a:gd fmla="val 39708" name="adj1"/>
              </a:avLst>
            </a:prstGeom>
            <a:noFill/>
            <a:ln cap="flat" cmpd="sng" w="9525">
              <a:solidFill>
                <a:srgbClr val="CCCCCC"/>
              </a:solidFill>
              <a:prstDash val="solid"/>
              <a:round/>
              <a:headEnd len="sm" w="sm" type="none"/>
              <a:tailEnd len="med" w="med" type="oval"/>
            </a:ln>
          </p:spPr>
        </p:cxnSp>
        <p:sp>
          <p:nvSpPr>
            <p:cNvPr id="91" name="Google Shape;91;p17"/>
            <p:cNvSpPr/>
            <p:nvPr/>
          </p:nvSpPr>
          <p:spPr>
            <a:xfrm>
              <a:off x="6855988" y="2390702"/>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SINTAXIS</a:t>
              </a:r>
              <a:endParaRPr b="0" i="0" sz="1100" u="none" cap="none" strike="noStrike">
                <a:solidFill>
                  <a:srgbClr val="222222"/>
                </a:solidFill>
                <a:latin typeface="Helvetica Neue Light"/>
                <a:ea typeface="Helvetica Neue Light"/>
                <a:cs typeface="Helvetica Neue Light"/>
                <a:sym typeface="Helvetica Neue Light"/>
              </a:endParaRPr>
            </a:p>
          </p:txBody>
        </p:sp>
        <p:sp>
          <p:nvSpPr>
            <p:cNvPr id="92" name="Google Shape;92;p17"/>
            <p:cNvSpPr/>
            <p:nvPr/>
          </p:nvSpPr>
          <p:spPr>
            <a:xfrm>
              <a:off x="6855988" y="3127642"/>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EXEC Y EXECUTE</a:t>
              </a:r>
              <a:endParaRPr b="0" i="0" sz="1100" u="none" cap="none" strike="noStrike">
                <a:solidFill>
                  <a:srgbClr val="222222"/>
                </a:solidFill>
                <a:latin typeface="Helvetica Neue Light"/>
                <a:ea typeface="Helvetica Neue Light"/>
                <a:cs typeface="Helvetica Neue Light"/>
                <a:sym typeface="Helvetica Neue Light"/>
              </a:endParaRPr>
            </a:p>
          </p:txBody>
        </p:sp>
        <p:sp>
          <p:nvSpPr>
            <p:cNvPr id="93" name="Google Shape;93;p17"/>
            <p:cNvSpPr/>
            <p:nvPr/>
          </p:nvSpPr>
          <p:spPr>
            <a:xfrm>
              <a:off x="6855988" y="916811"/>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CONCEPTOS GENERALES</a:t>
              </a:r>
              <a:endParaRPr b="0" i="0" sz="1100" u="none" cap="none" strike="noStrike">
                <a:solidFill>
                  <a:srgbClr val="222222"/>
                </a:solidFill>
                <a:latin typeface="Helvetica Neue Light"/>
                <a:ea typeface="Helvetica Neue Light"/>
                <a:cs typeface="Helvetica Neue Light"/>
                <a:sym typeface="Helvetica Neue Light"/>
              </a:endParaRPr>
            </a:p>
          </p:txBody>
        </p:sp>
        <p:sp>
          <p:nvSpPr>
            <p:cNvPr id="94" name="Google Shape;94;p17"/>
            <p:cNvSpPr/>
            <p:nvPr/>
          </p:nvSpPr>
          <p:spPr>
            <a:xfrm>
              <a:off x="6855988" y="1653748"/>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BENEFICIOS</a:t>
              </a:r>
              <a:endParaRPr b="0" i="0" sz="1100" u="none" cap="none" strike="noStrike">
                <a:solidFill>
                  <a:srgbClr val="222222"/>
                </a:solidFill>
                <a:latin typeface="Helvetica Neue Light"/>
                <a:ea typeface="Helvetica Neue Light"/>
                <a:cs typeface="Helvetica Neue Light"/>
                <a:sym typeface="Helvetica Neue Light"/>
              </a:endParaRPr>
            </a:p>
          </p:txBody>
        </p:sp>
        <p:sp>
          <p:nvSpPr>
            <p:cNvPr id="95" name="Google Shape;95;p17"/>
            <p:cNvSpPr/>
            <p:nvPr/>
          </p:nvSpPr>
          <p:spPr>
            <a:xfrm>
              <a:off x="6855988" y="3864592"/>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419" sz="1100" u="none" cap="none" strike="noStrike">
                  <a:solidFill>
                    <a:srgbClr val="222222"/>
                  </a:solidFill>
                  <a:latin typeface="Helvetica Neue Light"/>
                  <a:ea typeface="Helvetica Neue Light"/>
                  <a:cs typeface="Helvetica Neue Light"/>
                  <a:sym typeface="Helvetica Neue Light"/>
                </a:rPr>
                <a:t>IMPLEMENTACIÓN</a:t>
              </a:r>
              <a:endParaRPr b="0" i="0" sz="1100" u="none" cap="none" strike="noStrike">
                <a:solidFill>
                  <a:srgbClr val="222222"/>
                </a:solidFill>
                <a:latin typeface="Helvetica Neue Light"/>
                <a:ea typeface="Helvetica Neue Light"/>
                <a:cs typeface="Helvetica Neue Light"/>
                <a:sym typeface="Helvetica Neue Light"/>
              </a:endParaRPr>
            </a:p>
          </p:txBody>
        </p:sp>
        <p:cxnSp>
          <p:nvCxnSpPr>
            <p:cNvPr id="96" name="Google Shape;96;p17"/>
            <p:cNvCxnSpPr>
              <a:stCxn id="88" idx="3"/>
              <a:endCxn id="93" idx="1"/>
            </p:cNvCxnSpPr>
            <p:nvPr/>
          </p:nvCxnSpPr>
          <p:spPr>
            <a:xfrm flipH="1" rot="10800000">
              <a:off x="4929288" y="1218150"/>
              <a:ext cx="1926600" cy="736800"/>
            </a:xfrm>
            <a:prstGeom prst="bentConnector3">
              <a:avLst>
                <a:gd fmla="val 42012" name="adj1"/>
              </a:avLst>
            </a:prstGeom>
            <a:noFill/>
            <a:ln cap="flat" cmpd="sng" w="9525">
              <a:solidFill>
                <a:srgbClr val="CCCCCC"/>
              </a:solidFill>
              <a:prstDash val="solid"/>
              <a:round/>
              <a:headEnd len="med" w="med" type="oval"/>
              <a:tailEnd len="med" w="med" type="oval"/>
            </a:ln>
          </p:spPr>
        </p:cxnSp>
        <p:cxnSp>
          <p:nvCxnSpPr>
            <p:cNvPr id="97" name="Google Shape;97;p17"/>
            <p:cNvCxnSpPr>
              <a:stCxn id="86" idx="3"/>
              <a:endCxn id="95" idx="1"/>
            </p:cNvCxnSpPr>
            <p:nvPr/>
          </p:nvCxnSpPr>
          <p:spPr>
            <a:xfrm>
              <a:off x="4929288" y="3428858"/>
              <a:ext cx="1926600" cy="736800"/>
            </a:xfrm>
            <a:prstGeom prst="bentConnector3">
              <a:avLst>
                <a:gd fmla="val 42012" name="adj1"/>
              </a:avLst>
            </a:prstGeom>
            <a:noFill/>
            <a:ln cap="flat" cmpd="sng" w="9525">
              <a:solidFill>
                <a:srgbClr val="CCCCCC"/>
              </a:solidFill>
              <a:prstDash val="solid"/>
              <a:round/>
              <a:headEnd len="med" w="med" type="oval"/>
              <a:tailEnd len="med" w="med" type="oval"/>
            </a:ln>
          </p:spPr>
        </p:cxnSp>
        <p:cxnSp>
          <p:nvCxnSpPr>
            <p:cNvPr id="98" name="Google Shape;98;p17"/>
            <p:cNvCxnSpPr>
              <a:stCxn id="88" idx="3"/>
              <a:endCxn id="94" idx="1"/>
            </p:cNvCxnSpPr>
            <p:nvPr/>
          </p:nvCxnSpPr>
          <p:spPr>
            <a:xfrm>
              <a:off x="4929288" y="1954950"/>
              <a:ext cx="1926600" cy="600"/>
            </a:xfrm>
            <a:prstGeom prst="bentConnector3">
              <a:avLst>
                <a:gd fmla="val 42012" name="adj1"/>
              </a:avLst>
            </a:prstGeom>
            <a:noFill/>
            <a:ln cap="flat" cmpd="sng" w="9525">
              <a:solidFill>
                <a:srgbClr val="CCCCCC"/>
              </a:solidFill>
              <a:prstDash val="solid"/>
              <a:round/>
              <a:headEnd len="med" w="med" type="oval"/>
              <a:tailEnd len="med" w="med" type="oval"/>
            </a:ln>
          </p:spPr>
        </p:cxnSp>
        <p:cxnSp>
          <p:nvCxnSpPr>
            <p:cNvPr id="99" name="Google Shape;99;p17"/>
            <p:cNvCxnSpPr>
              <a:stCxn id="86" idx="3"/>
              <a:endCxn id="92" idx="1"/>
            </p:cNvCxnSpPr>
            <p:nvPr/>
          </p:nvCxnSpPr>
          <p:spPr>
            <a:xfrm>
              <a:off x="4929288" y="3428858"/>
              <a:ext cx="1926600" cy="600"/>
            </a:xfrm>
            <a:prstGeom prst="bentConnector3">
              <a:avLst>
                <a:gd fmla="val 42012" name="adj1"/>
              </a:avLst>
            </a:prstGeom>
            <a:noFill/>
            <a:ln cap="flat" cmpd="sng" w="9525">
              <a:solidFill>
                <a:srgbClr val="CCCCCC"/>
              </a:solidFill>
              <a:prstDash val="solid"/>
              <a:round/>
              <a:headEnd len="med" w="med" type="oval"/>
              <a:tailEnd len="med" w="med" type="oval"/>
            </a:ln>
          </p:spPr>
        </p:cxnSp>
        <p:cxnSp>
          <p:nvCxnSpPr>
            <p:cNvPr id="100" name="Google Shape;100;p17"/>
            <p:cNvCxnSpPr>
              <a:stCxn id="86" idx="3"/>
              <a:endCxn id="91" idx="1"/>
            </p:cNvCxnSpPr>
            <p:nvPr/>
          </p:nvCxnSpPr>
          <p:spPr>
            <a:xfrm flipH="1" rot="10800000">
              <a:off x="4929288" y="2691758"/>
              <a:ext cx="1926600" cy="737100"/>
            </a:xfrm>
            <a:prstGeom prst="bentConnector3">
              <a:avLst>
                <a:gd fmla="val 42012" name="adj1"/>
              </a:avLst>
            </a:prstGeom>
            <a:noFill/>
            <a:ln cap="flat" cmpd="sng" w="9525">
              <a:solidFill>
                <a:srgbClr val="CCCCCC"/>
              </a:solidFill>
              <a:prstDash val="solid"/>
              <a:round/>
              <a:headEnd len="med" w="med" type="oval"/>
              <a:tailEnd len="med" w="med" type="oval"/>
            </a:ln>
          </p:spPr>
        </p:cxn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2"/>
          <p:cNvSpPr txBox="1"/>
          <p:nvPr/>
        </p:nvSpPr>
        <p:spPr>
          <a:xfrm>
            <a:off x="508150" y="1428750"/>
            <a:ext cx="7956900" cy="3390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latin typeface="Helvetica Neue Light"/>
                <a:ea typeface="Helvetica Neue Light"/>
                <a:cs typeface="Helvetica Neue Light"/>
                <a:sym typeface="Helvetica Neue Light"/>
              </a:rPr>
              <a:t>Si utilizamos cadenas de strings y/o variables para armar una estructura del tipo DML con el nombre de un campo, un valor a buscar, y/o una consulta SQL</a:t>
            </a:r>
            <a:r>
              <a:rPr lang="es-419" sz="1900">
                <a:solidFill>
                  <a:schemeClr val="dk1"/>
                </a:solidFill>
                <a:latin typeface="Helvetica Neue Light"/>
                <a:ea typeface="Helvetica Neue Light"/>
                <a:cs typeface="Helvetica Neue Light"/>
                <a:sym typeface="Helvetica Neue Light"/>
              </a:rPr>
              <a:t>, </a:t>
            </a:r>
            <a:r>
              <a:rPr b="0" i="0" lang="es-419" sz="1900" u="none" cap="none" strike="noStrike">
                <a:solidFill>
                  <a:schemeClr val="dk1"/>
                </a:solidFill>
                <a:latin typeface="Helvetica Neue Light"/>
                <a:ea typeface="Helvetica Neue Light"/>
                <a:cs typeface="Helvetica Neue Light"/>
                <a:sym typeface="Helvetica Neue Light"/>
              </a:rPr>
              <a:t>deberemos concatenar todo</a:t>
            </a:r>
            <a:r>
              <a:rPr lang="es-419" sz="1900">
                <a:solidFill>
                  <a:schemeClr val="dk1"/>
                </a:solidFill>
                <a:latin typeface="Helvetica Neue Light"/>
                <a:ea typeface="Helvetica Neue Light"/>
                <a:cs typeface="Helvetica Neue Light"/>
                <a:sym typeface="Helvetica Neue Light"/>
              </a:rPr>
              <a:t> </a:t>
            </a:r>
            <a:r>
              <a:rPr b="0" i="0" lang="es-419" sz="1900" u="none" cap="none" strike="noStrike">
                <a:solidFill>
                  <a:schemeClr val="dk1"/>
                </a:solidFill>
                <a:latin typeface="Helvetica Neue Light"/>
                <a:ea typeface="Helvetica Neue Light"/>
                <a:cs typeface="Helvetica Neue Light"/>
                <a:sym typeface="Helvetica Neue Light"/>
              </a:rPr>
              <a:t>previo a ejecutar dicha instrucción SQL.</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rgbClr val="E0FF00"/>
                </a:highlight>
                <a:latin typeface="Helvetica Neue Light"/>
                <a:ea typeface="Helvetica Neue Light"/>
                <a:cs typeface="Helvetica Neue Light"/>
                <a:sym typeface="Helvetica Neue Light"/>
              </a:rPr>
              <a:t>Para que todo esto funcione, debemos integrar en el S.P. </a:t>
            </a:r>
            <a:r>
              <a:rPr b="1" i="0" lang="es-419" sz="1900" u="none" cap="none" strike="noStrike">
                <a:solidFill>
                  <a:schemeClr val="dk1"/>
                </a:solidFill>
                <a:highlight>
                  <a:srgbClr val="E0FF00"/>
                </a:highlight>
                <a:latin typeface="Consolas"/>
                <a:ea typeface="Consolas"/>
                <a:cs typeface="Consolas"/>
                <a:sym typeface="Consolas"/>
              </a:rPr>
              <a:t>PREPARE</a:t>
            </a:r>
            <a:r>
              <a:rPr b="0" i="0" lang="es-419" sz="1900" u="none" cap="none" strike="noStrike">
                <a:solidFill>
                  <a:schemeClr val="dk1"/>
                </a:solidFill>
                <a:highlight>
                  <a:srgbClr val="E0FF00"/>
                </a:highlight>
                <a:latin typeface="Helvetica Neue Light"/>
                <a:ea typeface="Helvetica Neue Light"/>
                <a:cs typeface="Helvetica Neue Light"/>
                <a:sym typeface="Helvetica Neue Light"/>
              </a:rPr>
              <a:t>, </a:t>
            </a:r>
            <a:r>
              <a:rPr b="1" i="0" lang="es-419" sz="1900" u="none" cap="none" strike="noStrike">
                <a:solidFill>
                  <a:schemeClr val="dk1"/>
                </a:solidFill>
                <a:highlight>
                  <a:srgbClr val="E0FF00"/>
                </a:highlight>
                <a:latin typeface="Consolas"/>
                <a:ea typeface="Consolas"/>
                <a:cs typeface="Consolas"/>
                <a:sym typeface="Consolas"/>
              </a:rPr>
              <a:t>EXECUTE</a:t>
            </a:r>
            <a:r>
              <a:rPr b="0" i="0" lang="es-419" sz="1900" u="none" cap="none" strike="noStrike">
                <a:solidFill>
                  <a:schemeClr val="dk1"/>
                </a:solidFill>
                <a:highlight>
                  <a:srgbClr val="E0FF00"/>
                </a:highlight>
                <a:latin typeface="Helvetica Neue Light"/>
                <a:ea typeface="Helvetica Neue Light"/>
                <a:cs typeface="Helvetica Neue Light"/>
                <a:sym typeface="Helvetica Neue Light"/>
              </a:rPr>
              <a:t> y </a:t>
            </a:r>
            <a:r>
              <a:rPr b="1" i="0" lang="es-419" sz="1900" u="none" cap="none" strike="noStrike">
                <a:solidFill>
                  <a:schemeClr val="dk1"/>
                </a:solidFill>
                <a:highlight>
                  <a:srgbClr val="E0FF00"/>
                </a:highlight>
                <a:latin typeface="Consolas"/>
                <a:ea typeface="Consolas"/>
                <a:cs typeface="Consolas"/>
                <a:sym typeface="Consolas"/>
              </a:rPr>
              <a:t>DEALLOCATE</a:t>
            </a:r>
            <a:r>
              <a:rPr b="0" i="0" lang="es-419" sz="1900" u="none" cap="none" strike="noStrike">
                <a:solidFill>
                  <a:schemeClr val="dk1"/>
                </a:solidFill>
                <a:highlight>
                  <a:srgbClr val="E0FF00"/>
                </a:highlight>
                <a:latin typeface="Helvetica Neue Light"/>
                <a:ea typeface="Helvetica Neue Light"/>
                <a:cs typeface="Helvetica Neue Light"/>
                <a:sym typeface="Helvetica Neue Light"/>
              </a:rPr>
              <a:t>.</a:t>
            </a:r>
            <a:endParaRPr b="0" i="0" sz="1900" u="none" cap="none" strike="noStrike">
              <a:solidFill>
                <a:schemeClr val="dk1"/>
              </a:solidFill>
              <a:highlight>
                <a:srgbClr val="E0FF00"/>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Helvetica Neue Light"/>
              <a:ea typeface="Helvetica Neue Light"/>
              <a:cs typeface="Helvetica Neue Light"/>
              <a:sym typeface="Helvetica Neue Light"/>
            </a:endParaRPr>
          </a:p>
        </p:txBody>
      </p:sp>
      <p:pic>
        <p:nvPicPr>
          <p:cNvPr id="477" name="Google Shape;477;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78" name="Google Shape;478;p62"/>
          <p:cNvSpPr txBox="1"/>
          <p:nvPr/>
        </p:nvSpPr>
        <p:spPr>
          <a:xfrm>
            <a:off x="-152275" y="368200"/>
            <a:ext cx="9144000" cy="85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300"/>
              <a:buFont typeface="Arial"/>
              <a:buNone/>
            </a:pPr>
            <a:r>
              <a:rPr b="0" i="1" lang="es-419" sz="4300" u="none" cap="none" strike="noStrike">
                <a:solidFill>
                  <a:srgbClr val="000000"/>
                </a:solidFill>
                <a:latin typeface="Anton"/>
                <a:ea typeface="Anton"/>
                <a:cs typeface="Anton"/>
                <a:sym typeface="Anton"/>
              </a:rPr>
              <a:t>CONVERTIR STRINGS EN CLÁUSULAS</a:t>
            </a:r>
            <a:endParaRPr b="0" i="1" sz="4300" u="none" cap="none" strike="noStrike">
              <a:solidFill>
                <a:srgbClr val="000000"/>
              </a:solidFill>
              <a:latin typeface="Anton"/>
              <a:ea typeface="Anton"/>
              <a:cs typeface="Anton"/>
              <a:sym typeface="Anton"/>
            </a:endParaRPr>
          </a:p>
        </p:txBody>
      </p:sp>
      <p:pic>
        <p:nvPicPr>
          <p:cNvPr id="479" name="Google Shape;479;p62"/>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3"/>
          <p:cNvSpPr txBox="1"/>
          <p:nvPr/>
        </p:nvSpPr>
        <p:spPr>
          <a:xfrm>
            <a:off x="513000" y="1393275"/>
            <a:ext cx="8118000" cy="3390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1" i="0" lang="es-419" sz="1900" u="none" cap="none" strike="noStrike">
                <a:solidFill>
                  <a:schemeClr val="dk1"/>
                </a:solidFill>
                <a:latin typeface="Consolas"/>
                <a:ea typeface="Consolas"/>
                <a:cs typeface="Consolas"/>
                <a:sym typeface="Consolas"/>
              </a:rPr>
              <a:t>PREPARE </a:t>
            </a:r>
            <a:r>
              <a:rPr b="0" i="0" lang="es-419" sz="1900" u="none" cap="none" strike="noStrike">
                <a:solidFill>
                  <a:schemeClr val="dk1"/>
                </a:solidFill>
                <a:latin typeface="Helvetica Neue Light"/>
                <a:ea typeface="Helvetica Neue Light"/>
                <a:cs typeface="Helvetica Neue Light"/>
                <a:sym typeface="Helvetica Neue Light"/>
              </a:rPr>
              <a:t>convierte una cláusula SQL a un elemento u objeto que el Motor SQL podrá interpretar mejor. Las cláusulas SQL escritas en una ventana de script o variable SQL no son más que una cadena de string.</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rgbClr val="E0FF00"/>
                </a:highlight>
                <a:latin typeface="Helvetica Neue Light"/>
                <a:ea typeface="Helvetica Neue Light"/>
                <a:cs typeface="Helvetica Neue Light"/>
                <a:sym typeface="Helvetica Neue Light"/>
              </a:rPr>
              <a:t>El motor SQL necesita un objeto SQL para entenderlo y ejecutarlo, y es allí donde PREPARE entra en acción.</a:t>
            </a:r>
            <a:endParaRPr b="0" i="0" sz="1900" u="none" cap="none" strike="noStrike">
              <a:solidFill>
                <a:schemeClr val="dk1"/>
              </a:solidFill>
              <a:highlight>
                <a:srgbClr val="E0FF00"/>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Helvetica Neue Light"/>
              <a:ea typeface="Helvetica Neue Light"/>
              <a:cs typeface="Helvetica Neue Light"/>
              <a:sym typeface="Helvetica Neue Light"/>
            </a:endParaRPr>
          </a:p>
        </p:txBody>
      </p:sp>
      <p:pic>
        <p:nvPicPr>
          <p:cNvPr id="485" name="Google Shape;485;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86" name="Google Shape;486;p63"/>
          <p:cNvSpPr txBox="1"/>
          <p:nvPr/>
        </p:nvSpPr>
        <p:spPr>
          <a:xfrm>
            <a:off x="-152275" y="368200"/>
            <a:ext cx="9144000" cy="85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300"/>
              <a:buFont typeface="Arial"/>
              <a:buNone/>
            </a:pPr>
            <a:r>
              <a:rPr b="0" i="1" lang="es-419" sz="4300" u="none" cap="none" strike="noStrike">
                <a:solidFill>
                  <a:srgbClr val="000000"/>
                </a:solidFill>
                <a:latin typeface="Anton"/>
                <a:ea typeface="Anton"/>
                <a:cs typeface="Anton"/>
                <a:sym typeface="Anton"/>
              </a:rPr>
              <a:t>CONVERTIR STRINGS EN CLÁUSULAS</a:t>
            </a:r>
            <a:endParaRPr b="0" i="1" sz="4300" u="none" cap="none" strike="noStrike">
              <a:solidFill>
                <a:srgbClr val="000000"/>
              </a:solidFill>
              <a:latin typeface="Anton"/>
              <a:ea typeface="Anton"/>
              <a:cs typeface="Anton"/>
              <a:sym typeface="Anton"/>
            </a:endParaRPr>
          </a:p>
        </p:txBody>
      </p:sp>
      <p:pic>
        <p:nvPicPr>
          <p:cNvPr id="487" name="Google Shape;487;p63"/>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4"/>
          <p:cNvSpPr/>
          <p:nvPr/>
        </p:nvSpPr>
        <p:spPr>
          <a:xfrm>
            <a:off x="225" y="3372700"/>
            <a:ext cx="9144000" cy="1770900"/>
          </a:xfrm>
          <a:prstGeom prst="rect">
            <a:avLst/>
          </a:prstGeom>
          <a:gradFill>
            <a:gsLst>
              <a:gs pos="0">
                <a:srgbClr val="424242"/>
              </a:gs>
              <a:gs pos="100000">
                <a:srgbClr val="010101"/>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4"/>
          <p:cNvSpPr txBox="1"/>
          <p:nvPr/>
        </p:nvSpPr>
        <p:spPr>
          <a:xfrm>
            <a:off x="854075" y="1462900"/>
            <a:ext cx="7487100" cy="1673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latin typeface="Helvetica Neue Light"/>
                <a:ea typeface="Helvetica Neue Light"/>
                <a:cs typeface="Helvetica Neue Light"/>
                <a:sym typeface="Helvetica Neue Light"/>
              </a:rPr>
              <a:t>La cláusula SQL debe almacenarse en una variable específica, declarada junto a la sentencia PREPARE, referenciando la misma con el origen de la cláusula SQL en formato string.</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Helvetica Neue Light"/>
              <a:ea typeface="Helvetica Neue Light"/>
              <a:cs typeface="Helvetica Neue Light"/>
              <a:sym typeface="Helvetica Neue Light"/>
            </a:endParaRPr>
          </a:p>
        </p:txBody>
      </p:sp>
      <p:pic>
        <p:nvPicPr>
          <p:cNvPr id="494" name="Google Shape;494;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95" name="Google Shape;495;p64"/>
          <p:cNvSpPr txBox="1"/>
          <p:nvPr/>
        </p:nvSpPr>
        <p:spPr>
          <a:xfrm>
            <a:off x="383850" y="3372700"/>
            <a:ext cx="7131300" cy="1397100"/>
          </a:xfrm>
          <a:prstGeom prst="rect">
            <a:avLst/>
          </a:prstGeom>
          <a:noFill/>
          <a:ln>
            <a:noFill/>
          </a:ln>
        </p:spPr>
        <p:txBody>
          <a:bodyPr anchorCtr="0" anchor="t" bIns="91425" lIns="91425" spcFirstLastPara="1" rIns="91425" wrap="square" tIns="91425">
            <a:spAutoFit/>
          </a:bodyPr>
          <a:lstStyle/>
          <a:p>
            <a:pPr indent="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a:t>
            </a:r>
            <a:endParaRPr b="0" i="0" sz="1600" u="none" cap="none" strike="noStrike">
              <a:solidFill>
                <a:schemeClr val="accent1"/>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PREPARE </a:t>
            </a:r>
            <a:r>
              <a:rPr b="0" i="0" lang="es-419" sz="1600" u="none" cap="none" strike="noStrike">
                <a:solidFill>
                  <a:srgbClr val="EEFF41"/>
                </a:solidFill>
                <a:latin typeface="Consolas"/>
                <a:ea typeface="Consolas"/>
                <a:cs typeface="Consolas"/>
                <a:sym typeface="Consolas"/>
              </a:rPr>
              <a:t>ejecutar</a:t>
            </a:r>
            <a:r>
              <a:rPr b="0" i="0" lang="es-419" sz="1600" u="none" cap="none" strike="noStrike">
                <a:solidFill>
                  <a:srgbClr val="FFFFFF"/>
                </a:solidFill>
                <a:latin typeface="Consolas"/>
                <a:ea typeface="Consolas"/>
                <a:cs typeface="Consolas"/>
                <a:sym typeface="Consolas"/>
              </a:rPr>
              <a:t> FROM </a:t>
            </a:r>
            <a:r>
              <a:rPr b="0" i="0" lang="es-419" sz="1600" u="none" cap="none" strike="noStrike">
                <a:solidFill>
                  <a:srgbClr val="EEFF41"/>
                </a:solidFill>
                <a:latin typeface="Consolas"/>
                <a:ea typeface="Consolas"/>
                <a:cs typeface="Consolas"/>
                <a:sym typeface="Consolas"/>
              </a:rPr>
              <a:t>@clausula</a:t>
            </a:r>
            <a:r>
              <a:rPr b="0" i="0" lang="es-419" sz="1600" u="none" cap="none" strike="noStrike">
                <a:solidFill>
                  <a:srgbClr val="FFFFFF"/>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p:txBody>
      </p:sp>
      <p:sp>
        <p:nvSpPr>
          <p:cNvPr id="496" name="Google Shape;496;p64"/>
          <p:cNvSpPr txBox="1"/>
          <p:nvPr/>
        </p:nvSpPr>
        <p:spPr>
          <a:xfrm>
            <a:off x="-152275" y="368200"/>
            <a:ext cx="9144000" cy="85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300"/>
              <a:buFont typeface="Arial"/>
              <a:buNone/>
            </a:pPr>
            <a:r>
              <a:rPr b="0" i="1" lang="es-419" sz="4300" u="none" cap="none" strike="noStrike">
                <a:solidFill>
                  <a:srgbClr val="000000"/>
                </a:solidFill>
                <a:latin typeface="Anton"/>
                <a:ea typeface="Anton"/>
                <a:cs typeface="Anton"/>
                <a:sym typeface="Anton"/>
              </a:rPr>
              <a:t>CONVERTIR STRINGS EN CLÁUSULAS</a:t>
            </a:r>
            <a:endParaRPr b="0" i="1" sz="4300" u="none" cap="none" strike="noStrike">
              <a:solidFill>
                <a:srgbClr val="000000"/>
              </a:solidFill>
              <a:latin typeface="Anton"/>
              <a:ea typeface="Anton"/>
              <a:cs typeface="Anton"/>
              <a:sym typeface="Anto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00" name="Shape 500"/>
        <p:cNvGrpSpPr/>
        <p:nvPr/>
      </p:nvGrpSpPr>
      <p:grpSpPr>
        <a:xfrm>
          <a:off x="0" y="0"/>
          <a:ext cx="0" cy="0"/>
          <a:chOff x="0" y="0"/>
          <a:chExt cx="0" cy="0"/>
        </a:xfrm>
      </p:grpSpPr>
      <p:sp>
        <p:nvSpPr>
          <p:cNvPr id="501" name="Google Shape;501;p65"/>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EJECUTAR LA CLÁUSULA</a:t>
            </a:r>
            <a:endParaRPr b="0" i="1" sz="3600" u="none" cap="none" strike="noStrike">
              <a:solidFill>
                <a:schemeClr val="dk1"/>
              </a:solidFill>
              <a:latin typeface="Anton"/>
              <a:ea typeface="Anton"/>
              <a:cs typeface="Anton"/>
              <a:sym typeface="Anton"/>
            </a:endParaRPr>
          </a:p>
        </p:txBody>
      </p:sp>
      <p:pic>
        <p:nvPicPr>
          <p:cNvPr id="502" name="Google Shape;502;p6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6"/>
          <p:cNvSpPr/>
          <p:nvPr/>
        </p:nvSpPr>
        <p:spPr>
          <a:xfrm>
            <a:off x="225" y="3372700"/>
            <a:ext cx="9144000" cy="1770900"/>
          </a:xfrm>
          <a:prstGeom prst="rect">
            <a:avLst/>
          </a:prstGeom>
          <a:gradFill>
            <a:gsLst>
              <a:gs pos="0">
                <a:srgbClr val="424242"/>
              </a:gs>
              <a:gs pos="100000">
                <a:srgbClr val="010101"/>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66"/>
          <p:cNvSpPr txBox="1"/>
          <p:nvPr/>
        </p:nvSpPr>
        <p:spPr>
          <a:xfrm>
            <a:off x="383850" y="1421875"/>
            <a:ext cx="8370600" cy="1673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latin typeface="Helvetica Neue Light"/>
                <a:ea typeface="Helvetica Neue Light"/>
                <a:cs typeface="Helvetica Neue Light"/>
                <a:sym typeface="Helvetica Neue Light"/>
              </a:rPr>
              <a:t>Finalmente, con la cláusula preparada como “un objeto entendible por el motor SQL”, solo nos queda ejecutarla utilizando la sentencia </a:t>
            </a:r>
            <a:r>
              <a:rPr b="1" i="0" lang="es-419" sz="1900" u="none" cap="none" strike="noStrike">
                <a:solidFill>
                  <a:schemeClr val="dk1"/>
                </a:solidFill>
                <a:latin typeface="Consolas"/>
                <a:ea typeface="Consolas"/>
                <a:cs typeface="Consolas"/>
                <a:sym typeface="Consolas"/>
              </a:rPr>
              <a:t>EXECUTE</a:t>
            </a:r>
            <a:r>
              <a:rPr b="0" i="0" lang="es-419" sz="1900" u="none" cap="none" strike="noStrike">
                <a:solidFill>
                  <a:schemeClr val="dk1"/>
                </a:solidFill>
                <a:latin typeface="Helvetica Neue Light"/>
                <a:ea typeface="Helvetica Neue Light"/>
                <a:cs typeface="Helvetica Neue Light"/>
                <a:sym typeface="Helvetica Neue Light"/>
              </a:rPr>
              <a:t>.</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Helvetica Neue Light"/>
              <a:ea typeface="Helvetica Neue Light"/>
              <a:cs typeface="Helvetica Neue Light"/>
              <a:sym typeface="Helvetica Neue Light"/>
            </a:endParaRPr>
          </a:p>
        </p:txBody>
      </p:sp>
      <p:pic>
        <p:nvPicPr>
          <p:cNvPr id="509" name="Google Shape;509;p6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10" name="Google Shape;510;p66"/>
          <p:cNvSpPr txBox="1"/>
          <p:nvPr/>
        </p:nvSpPr>
        <p:spPr>
          <a:xfrm>
            <a:off x="381225" y="444400"/>
            <a:ext cx="9144000" cy="85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300"/>
              <a:buFont typeface="Arial"/>
              <a:buNone/>
            </a:pPr>
            <a:r>
              <a:rPr b="0" i="1" lang="es-419" sz="4300" u="none" cap="none" strike="noStrike">
                <a:solidFill>
                  <a:srgbClr val="000000"/>
                </a:solidFill>
                <a:latin typeface="Anton"/>
                <a:ea typeface="Anton"/>
                <a:cs typeface="Anton"/>
                <a:sym typeface="Anton"/>
              </a:rPr>
              <a:t>EJECUTAR LA CLÁUSULA</a:t>
            </a:r>
            <a:endParaRPr b="0" i="1" sz="4300" u="none" cap="none" strike="noStrike">
              <a:solidFill>
                <a:srgbClr val="000000"/>
              </a:solidFill>
              <a:latin typeface="Anton"/>
              <a:ea typeface="Anton"/>
              <a:cs typeface="Anton"/>
              <a:sym typeface="Anton"/>
            </a:endParaRPr>
          </a:p>
        </p:txBody>
      </p:sp>
      <p:sp>
        <p:nvSpPr>
          <p:cNvPr id="511" name="Google Shape;511;p66"/>
          <p:cNvSpPr txBox="1"/>
          <p:nvPr/>
        </p:nvSpPr>
        <p:spPr>
          <a:xfrm>
            <a:off x="383850" y="3372700"/>
            <a:ext cx="7184100" cy="1397100"/>
          </a:xfrm>
          <a:prstGeom prst="rect">
            <a:avLst/>
          </a:prstGeom>
          <a:noFill/>
          <a:ln>
            <a:noFill/>
          </a:ln>
        </p:spPr>
        <p:txBody>
          <a:bodyPr anchorCtr="0" anchor="t" bIns="91425" lIns="91425" spcFirstLastPara="1" rIns="91425" wrap="square" tIns="91425">
            <a:spAutoFit/>
          </a:bodyPr>
          <a:lstStyle/>
          <a:p>
            <a:pPr indent="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a:t>
            </a:r>
            <a:endParaRPr b="0" i="0" sz="1600" u="none" cap="none" strike="noStrike">
              <a:solidFill>
                <a:schemeClr val="accent1"/>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PREPARE </a:t>
            </a:r>
            <a:r>
              <a:rPr b="0" i="0" lang="es-419" sz="1600" u="none" cap="none" strike="noStrike">
                <a:solidFill>
                  <a:srgbClr val="EEFF41"/>
                </a:solidFill>
                <a:latin typeface="Consolas"/>
                <a:ea typeface="Consolas"/>
                <a:cs typeface="Consolas"/>
                <a:sym typeface="Consolas"/>
              </a:rPr>
              <a:t>ejecutar</a:t>
            </a:r>
            <a:r>
              <a:rPr b="0" i="0" lang="es-419" sz="1600" u="none" cap="none" strike="noStrike">
                <a:solidFill>
                  <a:srgbClr val="FFFFFF"/>
                </a:solidFill>
                <a:latin typeface="Consolas"/>
                <a:ea typeface="Consolas"/>
                <a:cs typeface="Consolas"/>
                <a:sym typeface="Consolas"/>
              </a:rPr>
              <a:t> FROM </a:t>
            </a:r>
            <a:r>
              <a:rPr b="0" i="0" lang="es-419" sz="1600" u="none" cap="none" strike="noStrike">
                <a:solidFill>
                  <a:srgbClr val="EEFF41"/>
                </a:solidFill>
                <a:latin typeface="Consolas"/>
                <a:ea typeface="Consolas"/>
                <a:cs typeface="Consolas"/>
                <a:sym typeface="Consolas"/>
              </a:rPr>
              <a:t>@clausula</a:t>
            </a:r>
            <a:r>
              <a:rPr b="0" i="0" lang="es-419" sz="1600" u="none" cap="none" strike="noStrike">
                <a:solidFill>
                  <a:srgbClr val="FFFFFF"/>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EXECUTE </a:t>
            </a:r>
            <a:r>
              <a:rPr b="0" i="0" lang="es-419" sz="1600" u="none" cap="none" strike="noStrike">
                <a:solidFill>
                  <a:srgbClr val="EEFF41"/>
                </a:solidFill>
                <a:latin typeface="Consolas"/>
                <a:ea typeface="Consolas"/>
                <a:cs typeface="Consolas"/>
                <a:sym typeface="Consolas"/>
              </a:rPr>
              <a:t>ejecutar</a:t>
            </a:r>
            <a:r>
              <a:rPr b="0" i="0" lang="es-419" sz="1600" u="none" cap="none" strike="noStrike">
                <a:solidFill>
                  <a:schemeClr val="lt1"/>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p:txBody>
      </p:sp>
      <p:pic>
        <p:nvPicPr>
          <p:cNvPr id="512" name="Google Shape;512;p66"/>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7"/>
          <p:cNvSpPr/>
          <p:nvPr/>
        </p:nvSpPr>
        <p:spPr>
          <a:xfrm>
            <a:off x="225" y="3372700"/>
            <a:ext cx="9144000" cy="1770900"/>
          </a:xfrm>
          <a:prstGeom prst="rect">
            <a:avLst/>
          </a:prstGeom>
          <a:gradFill>
            <a:gsLst>
              <a:gs pos="0">
                <a:srgbClr val="424242"/>
              </a:gs>
              <a:gs pos="100000">
                <a:srgbClr val="010101"/>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67"/>
          <p:cNvSpPr txBox="1"/>
          <p:nvPr/>
        </p:nvSpPr>
        <p:spPr>
          <a:xfrm>
            <a:off x="422250" y="1421875"/>
            <a:ext cx="8332200" cy="1673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latin typeface="Helvetica Neue Light"/>
                <a:ea typeface="Helvetica Neue Light"/>
                <a:cs typeface="Helvetica Neue Light"/>
                <a:sym typeface="Helvetica Neue Light"/>
              </a:rPr>
              <a:t>Una vez ejecutada la sentencia SQL, podemos deshacer el objeto interpretable por el motor SQL, invocando la sentencia </a:t>
            </a:r>
            <a:r>
              <a:rPr b="1" i="0" lang="es-419" sz="1900" u="none" cap="none" strike="noStrike">
                <a:solidFill>
                  <a:schemeClr val="dk1"/>
                </a:solidFill>
                <a:latin typeface="Consolas"/>
                <a:ea typeface="Consolas"/>
                <a:cs typeface="Consolas"/>
                <a:sym typeface="Consolas"/>
              </a:rPr>
              <a:t>DEALLOCATE PREPARE</a:t>
            </a:r>
            <a:r>
              <a:rPr b="0" i="0" lang="es-419" sz="1900" u="none" cap="none" strike="noStrike">
                <a:solidFill>
                  <a:schemeClr val="dk1"/>
                </a:solidFill>
                <a:latin typeface="Helvetica Neue Light"/>
                <a:ea typeface="Helvetica Neue Light"/>
                <a:cs typeface="Helvetica Neue Light"/>
                <a:sym typeface="Helvetica Neue Light"/>
              </a:rPr>
              <a:t>.</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Helvetica Neue Light"/>
              <a:ea typeface="Helvetica Neue Light"/>
              <a:cs typeface="Helvetica Neue Light"/>
              <a:sym typeface="Helvetica Neue Light"/>
            </a:endParaRPr>
          </a:p>
        </p:txBody>
      </p:sp>
      <p:pic>
        <p:nvPicPr>
          <p:cNvPr id="519" name="Google Shape;519;p6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20" name="Google Shape;520;p67"/>
          <p:cNvSpPr txBox="1"/>
          <p:nvPr/>
        </p:nvSpPr>
        <p:spPr>
          <a:xfrm>
            <a:off x="383850" y="3372700"/>
            <a:ext cx="7184100" cy="1719300"/>
          </a:xfrm>
          <a:prstGeom prst="rect">
            <a:avLst/>
          </a:prstGeom>
          <a:noFill/>
          <a:ln>
            <a:noFill/>
          </a:ln>
        </p:spPr>
        <p:txBody>
          <a:bodyPr anchorCtr="0" anchor="t" bIns="91425" lIns="91425" spcFirstLastPara="1" rIns="91425" wrap="square" tIns="91425">
            <a:spAutoFit/>
          </a:bodyPr>
          <a:lstStyle/>
          <a:p>
            <a:pPr indent="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a:t>
            </a:r>
            <a:endParaRPr b="0" i="0" sz="1600" u="none" cap="none" strike="noStrike">
              <a:solidFill>
                <a:schemeClr val="accent1"/>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PREPARE </a:t>
            </a:r>
            <a:r>
              <a:rPr b="0" i="0" lang="es-419" sz="1600" u="none" cap="none" strike="noStrike">
                <a:solidFill>
                  <a:srgbClr val="EEFF41"/>
                </a:solidFill>
                <a:latin typeface="Consolas"/>
                <a:ea typeface="Consolas"/>
                <a:cs typeface="Consolas"/>
                <a:sym typeface="Consolas"/>
              </a:rPr>
              <a:t>ejecutar</a:t>
            </a:r>
            <a:r>
              <a:rPr b="0" i="0" lang="es-419" sz="1600" u="none" cap="none" strike="noStrike">
                <a:solidFill>
                  <a:srgbClr val="FFFFFF"/>
                </a:solidFill>
                <a:latin typeface="Consolas"/>
                <a:ea typeface="Consolas"/>
                <a:cs typeface="Consolas"/>
                <a:sym typeface="Consolas"/>
              </a:rPr>
              <a:t> FROM </a:t>
            </a:r>
            <a:r>
              <a:rPr b="0" i="0" lang="es-419" sz="1600" u="none" cap="none" strike="noStrike">
                <a:solidFill>
                  <a:srgbClr val="EEFF41"/>
                </a:solidFill>
                <a:latin typeface="Consolas"/>
                <a:ea typeface="Consolas"/>
                <a:cs typeface="Consolas"/>
                <a:sym typeface="Consolas"/>
              </a:rPr>
              <a:t>@clausula</a:t>
            </a:r>
            <a:r>
              <a:rPr b="0" i="0" lang="es-419" sz="1600" u="none" cap="none" strike="noStrike">
                <a:solidFill>
                  <a:srgbClr val="FFFFFF"/>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EXECUTE </a:t>
            </a:r>
            <a:r>
              <a:rPr b="0" i="0" lang="es-419" sz="1600" u="none" cap="none" strike="noStrike">
                <a:solidFill>
                  <a:srgbClr val="EEFF41"/>
                </a:solidFill>
                <a:latin typeface="Consolas"/>
                <a:ea typeface="Consolas"/>
                <a:cs typeface="Consolas"/>
                <a:sym typeface="Consolas"/>
              </a:rPr>
              <a:t>ejecutar</a:t>
            </a:r>
            <a:r>
              <a:rPr b="0" i="0" lang="es-419" sz="1600" u="none" cap="none" strike="noStrike">
                <a:solidFill>
                  <a:schemeClr val="lt1"/>
                </a:solidFill>
                <a:latin typeface="Consolas"/>
                <a:ea typeface="Consolas"/>
                <a:cs typeface="Consolas"/>
                <a:sym typeface="Consolas"/>
              </a:rPr>
              <a:t>;</a:t>
            </a:r>
            <a:endParaRPr b="0" i="0" sz="1600" u="none" cap="none" strike="noStrike">
              <a:solidFill>
                <a:schemeClr val="lt1"/>
              </a:solidFill>
              <a:latin typeface="Consolas"/>
              <a:ea typeface="Consolas"/>
              <a:cs typeface="Consolas"/>
              <a:sym typeface="Consolas"/>
            </a:endParaRPr>
          </a:p>
          <a:p>
            <a:pPr indent="457200" lvl="0" marL="0" marR="114300" rtl="0" algn="l">
              <a:lnSpc>
                <a:spcPct val="130769"/>
              </a:lnSpc>
              <a:spcBef>
                <a:spcPts val="0"/>
              </a:spcBef>
              <a:spcAft>
                <a:spcPts val="0"/>
              </a:spcAft>
              <a:buClr>
                <a:schemeClr val="dk1"/>
              </a:buClr>
              <a:buSzPts val="1100"/>
              <a:buFont typeface="Arial"/>
              <a:buNone/>
            </a:pPr>
            <a:r>
              <a:rPr b="0" i="0" lang="es-419" sz="1600" u="none" cap="none" strike="noStrike">
                <a:solidFill>
                  <a:schemeClr val="lt1"/>
                </a:solidFill>
                <a:latin typeface="Consolas"/>
                <a:ea typeface="Consolas"/>
                <a:cs typeface="Consolas"/>
                <a:sym typeface="Consolas"/>
              </a:rPr>
              <a:t>DEALLOCATE PREPARE </a:t>
            </a:r>
            <a:r>
              <a:rPr b="0" i="0" lang="es-419" sz="1600" u="none" cap="none" strike="noStrike">
                <a:solidFill>
                  <a:srgbClr val="EEFF41"/>
                </a:solidFill>
                <a:latin typeface="Consolas"/>
                <a:ea typeface="Consolas"/>
                <a:cs typeface="Consolas"/>
                <a:sym typeface="Consolas"/>
              </a:rPr>
              <a:t>ejecutar</a:t>
            </a:r>
            <a:r>
              <a:rPr b="0" i="0" lang="es-419" sz="1600" u="none" cap="none" strike="noStrike">
                <a:solidFill>
                  <a:schemeClr val="lt1"/>
                </a:solidFill>
                <a:latin typeface="Consolas"/>
                <a:ea typeface="Consolas"/>
                <a:cs typeface="Consolas"/>
                <a:sym typeface="Consolas"/>
              </a:rPr>
              <a:t>;</a:t>
            </a:r>
            <a:endParaRPr b="0" i="0" sz="1600" u="none" cap="none" strike="noStrike">
              <a:solidFill>
                <a:schemeClr val="lt1"/>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p:txBody>
      </p:sp>
      <p:pic>
        <p:nvPicPr>
          <p:cNvPr id="521" name="Google Shape;521;p67"/>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
        <p:nvSpPr>
          <p:cNvPr id="522" name="Google Shape;522;p67"/>
          <p:cNvSpPr txBox="1"/>
          <p:nvPr/>
        </p:nvSpPr>
        <p:spPr>
          <a:xfrm>
            <a:off x="381225" y="444400"/>
            <a:ext cx="9144000" cy="85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300"/>
              <a:buFont typeface="Arial"/>
              <a:buNone/>
            </a:pPr>
            <a:r>
              <a:rPr b="0" i="1" lang="es-419" sz="4300" u="none" cap="none" strike="noStrike">
                <a:solidFill>
                  <a:srgbClr val="000000"/>
                </a:solidFill>
                <a:latin typeface="Anton"/>
                <a:ea typeface="Anton"/>
                <a:cs typeface="Anton"/>
                <a:sym typeface="Anton"/>
              </a:rPr>
              <a:t>EJECUTAR LA CLÁUSULA</a:t>
            </a:r>
            <a:endParaRPr b="0" i="1" sz="4300" u="none" cap="none" strike="noStrike">
              <a:solidFill>
                <a:srgbClr val="000000"/>
              </a:solidFill>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6" name="Shape 526"/>
        <p:cNvGrpSpPr/>
        <p:nvPr/>
      </p:nvGrpSpPr>
      <p:grpSpPr>
        <a:xfrm>
          <a:off x="0" y="0"/>
          <a:ext cx="0" cy="0"/>
          <a:chOff x="0" y="0"/>
          <a:chExt cx="0" cy="0"/>
        </a:xfrm>
      </p:grpSpPr>
      <p:sp>
        <p:nvSpPr>
          <p:cNvPr id="527" name="Google Shape;527;p68"/>
          <p:cNvSpPr txBox="1"/>
          <p:nvPr/>
        </p:nvSpPr>
        <p:spPr>
          <a:xfrm>
            <a:off x="852188" y="1175400"/>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1" lang="es-419" sz="3000" u="none" cap="none" strike="noStrike">
                <a:solidFill>
                  <a:srgbClr val="EEFF41"/>
                </a:solidFill>
                <a:latin typeface="Anton"/>
                <a:ea typeface="Anton"/>
                <a:cs typeface="Anton"/>
                <a:sym typeface="Anton"/>
              </a:rPr>
              <a:t>EJEMPLO EN VIVO</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s-419" sz="2000" u="none" cap="none" strike="noStrike">
                <a:solidFill>
                  <a:schemeClr val="lt1"/>
                </a:solidFill>
                <a:latin typeface="Helvetica Neue Light"/>
                <a:ea typeface="Helvetica Neue Light"/>
                <a:cs typeface="Helvetica Neue Light"/>
                <a:sym typeface="Helvetica Neue Light"/>
              </a:rPr>
              <a:t>Veremos cómo implementar PREPARE y EXECUTE en un Stored procedure. </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528" name="Google Shape;528;p68"/>
          <p:cNvPicPr preferRelativeResize="0"/>
          <p:nvPr/>
        </p:nvPicPr>
        <p:blipFill rotWithShape="1">
          <a:blip r:embed="rId4">
            <a:alphaModFix/>
          </a:blip>
          <a:srcRect b="0" l="0" r="0" t="0"/>
          <a:stretch/>
        </p:blipFill>
        <p:spPr>
          <a:xfrm>
            <a:off x="3978738" y="326800"/>
            <a:ext cx="1186525" cy="11865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9"/>
          <p:cNvSpPr txBox="1"/>
          <p:nvPr/>
        </p:nvSpPr>
        <p:spPr>
          <a:xfrm>
            <a:off x="0" y="4444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0" i="1" lang="es-419" sz="3500" u="none" cap="none" strike="noStrike">
                <a:solidFill>
                  <a:schemeClr val="dk1"/>
                </a:solidFill>
                <a:latin typeface="Anton"/>
                <a:ea typeface="Anton"/>
                <a:cs typeface="Anton"/>
                <a:sym typeface="Anton"/>
              </a:rPr>
              <a:t>IMPLEMENTAR PREPARE Y EXECUTE</a:t>
            </a:r>
            <a:endParaRPr b="0" i="1" sz="3500" u="none" cap="none" strike="noStrike">
              <a:solidFill>
                <a:srgbClr val="000000"/>
              </a:solidFill>
              <a:latin typeface="Anton"/>
              <a:ea typeface="Anton"/>
              <a:cs typeface="Anton"/>
              <a:sym typeface="Anton"/>
            </a:endParaRPr>
          </a:p>
        </p:txBody>
      </p:sp>
      <p:sp>
        <p:nvSpPr>
          <p:cNvPr id="534" name="Google Shape;534;p69"/>
          <p:cNvSpPr/>
          <p:nvPr/>
        </p:nvSpPr>
        <p:spPr>
          <a:xfrm>
            <a:off x="225" y="3372700"/>
            <a:ext cx="9144000" cy="1770900"/>
          </a:xfrm>
          <a:prstGeom prst="rect">
            <a:avLst/>
          </a:prstGeom>
          <a:gradFill>
            <a:gsLst>
              <a:gs pos="0">
                <a:srgbClr val="424242"/>
              </a:gs>
              <a:gs pos="100000">
                <a:srgbClr val="010101"/>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9"/>
          <p:cNvSpPr txBox="1"/>
          <p:nvPr/>
        </p:nvSpPr>
        <p:spPr>
          <a:xfrm>
            <a:off x="383850" y="3372700"/>
            <a:ext cx="8370600" cy="1397100"/>
          </a:xfrm>
          <a:prstGeom prst="rect">
            <a:avLst/>
          </a:prstGeom>
          <a:noFill/>
          <a:ln>
            <a:noFill/>
          </a:ln>
        </p:spPr>
        <p:txBody>
          <a:bodyPr anchorCtr="0" anchor="t" bIns="91425" lIns="91425" spcFirstLastPara="1" rIns="91425" wrap="square" tIns="91425">
            <a:spAutoFit/>
          </a:bodyPr>
          <a:lstStyle/>
          <a:p>
            <a:pPr indent="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CREATE PROCEDURE </a:t>
            </a:r>
            <a:r>
              <a:rPr b="0" i="0" lang="es-419" sz="1600" u="none" cap="none" strike="noStrike">
                <a:solidFill>
                  <a:schemeClr val="lt1"/>
                </a:solidFill>
                <a:latin typeface="Consolas"/>
                <a:ea typeface="Consolas"/>
                <a:cs typeface="Consolas"/>
                <a:sym typeface="Consolas"/>
              </a:rPr>
              <a:t>`sp_</a:t>
            </a:r>
            <a:r>
              <a:rPr lang="es-419" sz="1600">
                <a:solidFill>
                  <a:schemeClr val="lt1"/>
                </a:solidFill>
                <a:latin typeface="Consolas"/>
                <a:ea typeface="Consolas"/>
                <a:cs typeface="Consolas"/>
                <a:sym typeface="Consolas"/>
              </a:rPr>
              <a:t>get_games_order</a:t>
            </a:r>
            <a:r>
              <a:rPr b="0" i="0" lang="es-419" sz="1600" u="none" cap="none" strike="noStrike">
                <a:solidFill>
                  <a:schemeClr val="lt1"/>
                </a:solidFill>
                <a:latin typeface="Consolas"/>
                <a:ea typeface="Consolas"/>
                <a:cs typeface="Consolas"/>
                <a:sym typeface="Consolas"/>
              </a:rPr>
              <a:t>` (</a:t>
            </a:r>
            <a:r>
              <a:rPr b="0" i="0" lang="es-419" sz="1600" u="none" cap="none" strike="noStrike">
                <a:solidFill>
                  <a:schemeClr val="accent1"/>
                </a:solidFill>
                <a:latin typeface="Consolas"/>
                <a:ea typeface="Consolas"/>
                <a:cs typeface="Consolas"/>
                <a:sym typeface="Consolas"/>
              </a:rPr>
              <a:t>IN</a:t>
            </a:r>
            <a:r>
              <a:rPr b="0" i="0" lang="es-419" sz="1600" u="none" cap="none" strike="noStrike">
                <a:solidFill>
                  <a:schemeClr val="lt1"/>
                </a:solidFill>
                <a:latin typeface="Consolas"/>
                <a:ea typeface="Consolas"/>
                <a:cs typeface="Consolas"/>
                <a:sym typeface="Consolas"/>
              </a:rPr>
              <a:t> </a:t>
            </a:r>
            <a:r>
              <a:rPr lang="es-419" sz="1600">
                <a:solidFill>
                  <a:schemeClr val="lt1"/>
                </a:solidFill>
                <a:latin typeface="Consolas"/>
                <a:ea typeface="Consolas"/>
                <a:cs typeface="Consolas"/>
                <a:sym typeface="Consolas"/>
              </a:rPr>
              <a:t>field </a:t>
            </a:r>
            <a:r>
              <a:rPr b="0" i="0" lang="es-419" sz="1600" u="none" cap="none" strike="noStrike">
                <a:solidFill>
                  <a:schemeClr val="lt1"/>
                </a:solidFill>
                <a:latin typeface="Consolas"/>
                <a:ea typeface="Consolas"/>
                <a:cs typeface="Consolas"/>
                <a:sym typeface="Consolas"/>
              </a:rPr>
              <a:t>CHAR(20))</a:t>
            </a:r>
            <a:endParaRPr b="0" i="0" sz="1600" u="none" cap="none" strike="noStrike">
              <a:solidFill>
                <a:schemeClr val="accent1"/>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rgbClr val="FFFFFF"/>
                </a:solidFill>
                <a:latin typeface="Consolas"/>
                <a:ea typeface="Consolas"/>
                <a:cs typeface="Consolas"/>
                <a:sym typeface="Consolas"/>
              </a:rPr>
              <a:t>BEGIN</a:t>
            </a:r>
            <a:endParaRPr b="0" i="0" sz="1600" u="none" cap="none" strike="noStrike">
              <a:solidFill>
                <a:srgbClr val="FFFFFF"/>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lt1"/>
                </a:solidFill>
                <a:latin typeface="Consolas"/>
                <a:ea typeface="Consolas"/>
                <a:cs typeface="Consolas"/>
                <a:sym typeface="Consolas"/>
              </a:rPr>
              <a:t>	...</a:t>
            </a:r>
            <a:endParaRPr b="0" i="0" sz="1600" u="none" cap="none" strike="noStrike">
              <a:solidFill>
                <a:schemeClr val="lt1"/>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lt1"/>
                </a:solidFill>
                <a:latin typeface="Consolas"/>
                <a:ea typeface="Consolas"/>
                <a:cs typeface="Consolas"/>
                <a:sym typeface="Consolas"/>
              </a:rPr>
              <a:t>END</a:t>
            </a:r>
            <a:endParaRPr b="0" i="0" sz="1600" u="none" cap="none" strike="noStrike">
              <a:solidFill>
                <a:srgbClr val="FFFFFF"/>
              </a:solidFill>
              <a:latin typeface="Consolas"/>
              <a:ea typeface="Consolas"/>
              <a:cs typeface="Consolas"/>
              <a:sym typeface="Consolas"/>
            </a:endParaRPr>
          </a:p>
        </p:txBody>
      </p:sp>
      <p:sp>
        <p:nvSpPr>
          <p:cNvPr id="536" name="Google Shape;536;p69"/>
          <p:cNvSpPr txBox="1"/>
          <p:nvPr/>
        </p:nvSpPr>
        <p:spPr>
          <a:xfrm>
            <a:off x="1246650" y="1256400"/>
            <a:ext cx="6650700" cy="1529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Creamos un nuevo </a:t>
            </a:r>
            <a:r>
              <a:rPr b="1" i="0" lang="es-419" sz="1900" u="none" cap="none" strike="noStrike">
                <a:solidFill>
                  <a:schemeClr val="dk1"/>
                </a:solidFill>
                <a:highlight>
                  <a:srgbClr val="FFFFFF"/>
                </a:highlight>
                <a:latin typeface="Helvetica Neue"/>
                <a:ea typeface="Helvetica Neue"/>
                <a:cs typeface="Helvetica Neue"/>
                <a:sym typeface="Helvetica Neue"/>
              </a:rPr>
              <a:t>Stored Procedure</a:t>
            </a:r>
            <a:r>
              <a:rPr lang="es-419" sz="1900">
                <a:solidFill>
                  <a:schemeClr val="dk1"/>
                </a:solidFill>
                <a:highlight>
                  <a:srgbClr val="FFFFFF"/>
                </a:highlight>
                <a:latin typeface="Helvetica Neue Light"/>
                <a:ea typeface="Helvetica Neue Light"/>
                <a:cs typeface="Helvetica Neue Light"/>
                <a:sym typeface="Helvetica Neue Light"/>
              </a:rPr>
              <a:t>, s</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e llamará </a:t>
            </a:r>
            <a:r>
              <a:rPr b="1" i="0" lang="es-419" sz="1900" u="none" cap="none" strike="noStrike">
                <a:solidFill>
                  <a:schemeClr val="dk1"/>
                </a:solidFill>
                <a:highlight>
                  <a:srgbClr val="FFFFFF"/>
                </a:highlight>
                <a:latin typeface="Consolas"/>
                <a:ea typeface="Consolas"/>
                <a:cs typeface="Consolas"/>
                <a:sym typeface="Consolas"/>
              </a:rPr>
              <a:t>sp_</a:t>
            </a:r>
            <a:r>
              <a:rPr b="1" lang="es-419" sz="1900">
                <a:solidFill>
                  <a:schemeClr val="dk1"/>
                </a:solidFill>
                <a:highlight>
                  <a:srgbClr val="FFFFFF"/>
                </a:highlight>
                <a:latin typeface="Consolas"/>
                <a:ea typeface="Consolas"/>
                <a:cs typeface="Consolas"/>
                <a:sym typeface="Consolas"/>
              </a:rPr>
              <a:t>get_games</a:t>
            </a:r>
            <a:r>
              <a:rPr b="1" i="0" lang="es-419" sz="1900" u="none" cap="none" strike="noStrike">
                <a:solidFill>
                  <a:schemeClr val="dk1"/>
                </a:solidFill>
                <a:highlight>
                  <a:srgbClr val="FFFFFF"/>
                </a:highlight>
                <a:latin typeface="Consolas"/>
                <a:ea typeface="Consolas"/>
                <a:cs typeface="Consolas"/>
                <a:sym typeface="Consolas"/>
              </a:rPr>
              <a:t>_orde</a:t>
            </a:r>
            <a:r>
              <a:rPr b="1" lang="es-419" sz="1900">
                <a:solidFill>
                  <a:schemeClr val="dk1"/>
                </a:solidFill>
                <a:highlight>
                  <a:srgbClr val="FFFFFF"/>
                </a:highlight>
                <a:latin typeface="Consolas"/>
                <a:ea typeface="Consolas"/>
                <a:cs typeface="Consolas"/>
                <a:sym typeface="Consolas"/>
              </a:rPr>
              <a:t>r</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Recibirá un parámetro que hará referencia a un campo de la tabla, el cual indicará el orden de la consulta a mostrar.</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pic>
        <p:nvPicPr>
          <p:cNvPr id="537" name="Google Shape;537;p6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38" name="Google Shape;538;p69"/>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
        <p:nvSpPr>
          <p:cNvPr id="539" name="Google Shape;539;p69"/>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1</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0"/>
          <p:cNvSpPr/>
          <p:nvPr/>
        </p:nvSpPr>
        <p:spPr>
          <a:xfrm>
            <a:off x="225" y="3372700"/>
            <a:ext cx="9144000" cy="1770900"/>
          </a:xfrm>
          <a:prstGeom prst="rect">
            <a:avLst/>
          </a:prstGeom>
          <a:gradFill>
            <a:gsLst>
              <a:gs pos="0">
                <a:srgbClr val="424242"/>
              </a:gs>
              <a:gs pos="100000">
                <a:srgbClr val="010101"/>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70"/>
          <p:cNvSpPr txBox="1"/>
          <p:nvPr/>
        </p:nvSpPr>
        <p:spPr>
          <a:xfrm>
            <a:off x="383850" y="3372700"/>
            <a:ext cx="8370600" cy="1719300"/>
          </a:xfrm>
          <a:prstGeom prst="rect">
            <a:avLst/>
          </a:prstGeom>
          <a:noFill/>
          <a:ln>
            <a:noFill/>
          </a:ln>
        </p:spPr>
        <p:txBody>
          <a:bodyPr anchorCtr="0" anchor="t" bIns="91425" lIns="91425" spcFirstLastPara="1" rIns="91425" wrap="square" tIns="91425">
            <a:spAutoFit/>
          </a:bodyPr>
          <a:lstStyle/>
          <a:p>
            <a:pPr indent="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lt1"/>
                </a:solidFill>
                <a:latin typeface="Consolas"/>
                <a:ea typeface="Consolas"/>
                <a:cs typeface="Consolas"/>
                <a:sym typeface="Consolas"/>
              </a:rPr>
              <a:t>IF </a:t>
            </a:r>
            <a:r>
              <a:rPr lang="es-419" sz="1600">
                <a:solidFill>
                  <a:srgbClr val="EEFF41"/>
                </a:solidFill>
                <a:latin typeface="Consolas"/>
                <a:ea typeface="Consolas"/>
                <a:cs typeface="Consolas"/>
                <a:sym typeface="Consolas"/>
              </a:rPr>
              <a:t>field</a:t>
            </a:r>
            <a:r>
              <a:rPr b="0" i="0" lang="es-419" sz="1600" u="none" cap="none" strike="noStrike">
                <a:solidFill>
                  <a:schemeClr val="lt1"/>
                </a:solidFill>
                <a:latin typeface="Consolas"/>
                <a:ea typeface="Consolas"/>
                <a:cs typeface="Consolas"/>
                <a:sym typeface="Consolas"/>
              </a:rPr>
              <a:t> &lt;&gt; ‘’ THEN</a:t>
            </a:r>
            <a:endParaRPr b="0" i="0" sz="1600" u="none" cap="none" strike="noStrike">
              <a:solidFill>
                <a:schemeClr val="lt1"/>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lt1"/>
                </a:solidFill>
                <a:latin typeface="Consolas"/>
                <a:ea typeface="Consolas"/>
                <a:cs typeface="Consolas"/>
                <a:sym typeface="Consolas"/>
              </a:rPr>
              <a:t>	SET </a:t>
            </a:r>
            <a:r>
              <a:rPr b="0" i="0" lang="es-419" sz="1600" u="none" cap="none" strike="noStrike">
                <a:solidFill>
                  <a:srgbClr val="EEFF41"/>
                </a:solidFill>
                <a:latin typeface="Consolas"/>
                <a:ea typeface="Consolas"/>
                <a:cs typeface="Consolas"/>
                <a:sym typeface="Consolas"/>
              </a:rPr>
              <a:t>@</a:t>
            </a:r>
            <a:r>
              <a:rPr lang="es-419" sz="1600">
                <a:solidFill>
                  <a:srgbClr val="EEFF41"/>
                </a:solidFill>
                <a:latin typeface="Consolas"/>
                <a:ea typeface="Consolas"/>
                <a:cs typeface="Consolas"/>
                <a:sym typeface="Consolas"/>
              </a:rPr>
              <a:t>game_order</a:t>
            </a:r>
            <a:r>
              <a:rPr b="0" i="0" lang="es-419" sz="1600" u="none" cap="none" strike="noStrike">
                <a:solidFill>
                  <a:schemeClr val="lt1"/>
                </a:solidFill>
                <a:latin typeface="Consolas"/>
                <a:ea typeface="Consolas"/>
                <a:cs typeface="Consolas"/>
                <a:sym typeface="Consolas"/>
              </a:rPr>
              <a:t> = </a:t>
            </a:r>
            <a:r>
              <a:rPr b="0" i="0" lang="es-419" sz="1600" u="none" cap="none" strike="noStrike">
                <a:solidFill>
                  <a:srgbClr val="3CEFAB"/>
                </a:solidFill>
                <a:latin typeface="Consolas"/>
                <a:ea typeface="Consolas"/>
                <a:cs typeface="Consolas"/>
                <a:sym typeface="Consolas"/>
              </a:rPr>
              <a:t>concat</a:t>
            </a:r>
            <a:r>
              <a:rPr b="0" i="0" lang="es-419" sz="1600" u="none" cap="none" strike="noStrike">
                <a:solidFill>
                  <a:schemeClr val="lt1"/>
                </a:solidFill>
                <a:latin typeface="Consolas"/>
                <a:ea typeface="Consolas"/>
                <a:cs typeface="Consolas"/>
                <a:sym typeface="Consolas"/>
              </a:rPr>
              <a:t>(‘ORDER BY ’, </a:t>
            </a:r>
            <a:r>
              <a:rPr lang="es-419" sz="1600">
                <a:solidFill>
                  <a:srgbClr val="EEFF41"/>
                </a:solidFill>
                <a:latin typeface="Consolas"/>
                <a:ea typeface="Consolas"/>
                <a:cs typeface="Consolas"/>
                <a:sym typeface="Consolas"/>
              </a:rPr>
              <a:t>field</a:t>
            </a:r>
            <a:r>
              <a:rPr b="0" i="0" lang="es-419" sz="1600" u="none" cap="none" strike="noStrike">
                <a:solidFill>
                  <a:schemeClr val="lt1"/>
                </a:solidFill>
                <a:latin typeface="Consolas"/>
                <a:ea typeface="Consolas"/>
                <a:cs typeface="Consolas"/>
                <a:sym typeface="Consolas"/>
              </a:rPr>
              <a:t>));</a:t>
            </a:r>
            <a:endParaRPr b="0" i="0" sz="1600" u="none" cap="none" strike="noStrike">
              <a:solidFill>
                <a:schemeClr val="lt1"/>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lt1"/>
                </a:solidFill>
                <a:latin typeface="Consolas"/>
                <a:ea typeface="Consolas"/>
                <a:cs typeface="Consolas"/>
                <a:sym typeface="Consolas"/>
              </a:rPr>
              <a:t>ELSE</a:t>
            </a:r>
            <a:endParaRPr b="0" i="0" sz="1600" u="none" cap="none" strike="noStrike">
              <a:solidFill>
                <a:schemeClr val="lt1"/>
              </a:solidFill>
              <a:latin typeface="Consolas"/>
              <a:ea typeface="Consolas"/>
              <a:cs typeface="Consolas"/>
              <a:sym typeface="Consolas"/>
            </a:endParaRPr>
          </a:p>
          <a:p>
            <a:pPr indent="0" lvl="0" marL="457200" marR="114300" rtl="0" algn="l">
              <a:lnSpc>
                <a:spcPct val="130769"/>
              </a:lnSpc>
              <a:spcBef>
                <a:spcPts val="0"/>
              </a:spcBef>
              <a:spcAft>
                <a:spcPts val="0"/>
              </a:spcAft>
              <a:buClr>
                <a:schemeClr val="dk1"/>
              </a:buClr>
              <a:buSzPts val="1100"/>
              <a:buFont typeface="Arial"/>
              <a:buNone/>
            </a:pPr>
            <a:r>
              <a:rPr b="0" i="0" lang="es-419" sz="1600" u="none" cap="none" strike="noStrike">
                <a:solidFill>
                  <a:schemeClr val="lt1"/>
                </a:solidFill>
                <a:latin typeface="Consolas"/>
                <a:ea typeface="Consolas"/>
                <a:cs typeface="Consolas"/>
                <a:sym typeface="Consolas"/>
              </a:rPr>
              <a:t>SET </a:t>
            </a:r>
            <a:r>
              <a:rPr b="0" i="0" lang="es-419" sz="1600" u="none" cap="none" strike="noStrike">
                <a:solidFill>
                  <a:srgbClr val="EEFF41"/>
                </a:solidFill>
                <a:latin typeface="Consolas"/>
                <a:ea typeface="Consolas"/>
                <a:cs typeface="Consolas"/>
                <a:sym typeface="Consolas"/>
              </a:rPr>
              <a:t>@</a:t>
            </a:r>
            <a:r>
              <a:rPr lang="es-419" sz="1600">
                <a:solidFill>
                  <a:srgbClr val="EEFF41"/>
                </a:solidFill>
                <a:latin typeface="Consolas"/>
                <a:ea typeface="Consolas"/>
                <a:cs typeface="Consolas"/>
                <a:sym typeface="Consolas"/>
              </a:rPr>
              <a:t>game_order</a:t>
            </a:r>
            <a:r>
              <a:rPr b="0" i="0" lang="es-419" sz="1600" u="none" cap="none" strike="noStrike">
                <a:solidFill>
                  <a:schemeClr val="lt1"/>
                </a:solidFill>
                <a:latin typeface="Consolas"/>
                <a:ea typeface="Consolas"/>
                <a:cs typeface="Consolas"/>
                <a:sym typeface="Consolas"/>
              </a:rPr>
              <a:t> = ‘’;</a:t>
            </a:r>
            <a:endParaRPr b="0" i="0" sz="1600" u="none" cap="none" strike="noStrike">
              <a:solidFill>
                <a:schemeClr val="lt1"/>
              </a:solidFill>
              <a:latin typeface="Consolas"/>
              <a:ea typeface="Consolas"/>
              <a:cs typeface="Consolas"/>
              <a:sym typeface="Consolas"/>
            </a:endParaRPr>
          </a:p>
          <a:p>
            <a:pPr indent="0" lvl="0" marL="0" marR="114300" rtl="0" algn="l">
              <a:lnSpc>
                <a:spcPct val="130769"/>
              </a:lnSpc>
              <a:spcBef>
                <a:spcPts val="0"/>
              </a:spcBef>
              <a:spcAft>
                <a:spcPts val="0"/>
              </a:spcAft>
              <a:buClr>
                <a:srgbClr val="000000"/>
              </a:buClr>
              <a:buSzPts val="1600"/>
              <a:buFont typeface="Arial"/>
              <a:buNone/>
            </a:pPr>
            <a:r>
              <a:rPr b="0" i="0" lang="es-419" sz="1600" u="none" cap="none" strike="noStrike">
                <a:solidFill>
                  <a:schemeClr val="lt1"/>
                </a:solidFill>
                <a:latin typeface="Consolas"/>
                <a:ea typeface="Consolas"/>
                <a:cs typeface="Consolas"/>
                <a:sym typeface="Consolas"/>
              </a:rPr>
              <a:t>END IF;</a:t>
            </a:r>
            <a:endParaRPr b="0" i="0" sz="1600" u="none" cap="none" strike="noStrike">
              <a:solidFill>
                <a:srgbClr val="FFFFFF"/>
              </a:solidFill>
              <a:latin typeface="Consolas"/>
              <a:ea typeface="Consolas"/>
              <a:cs typeface="Consolas"/>
              <a:sym typeface="Consolas"/>
            </a:endParaRPr>
          </a:p>
        </p:txBody>
      </p:sp>
      <p:sp>
        <p:nvSpPr>
          <p:cNvPr id="546" name="Google Shape;546;p70"/>
          <p:cNvSpPr txBox="1"/>
          <p:nvPr/>
        </p:nvSpPr>
        <p:spPr>
          <a:xfrm>
            <a:off x="1246650" y="1256400"/>
            <a:ext cx="6650700" cy="1529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Comparamos si el parámetro de entrada </a:t>
            </a:r>
            <a:r>
              <a:rPr b="1" lang="es-419" sz="1900">
                <a:solidFill>
                  <a:schemeClr val="dk1"/>
                </a:solidFill>
                <a:highlight>
                  <a:srgbClr val="FFFFFF"/>
                </a:highlight>
                <a:latin typeface="Consolas"/>
                <a:ea typeface="Consolas"/>
                <a:cs typeface="Consolas"/>
                <a:sym typeface="Consolas"/>
              </a:rPr>
              <a:t>field</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incluye o no un valor. Si lo incluye, definimos una variable </a:t>
            </a:r>
            <a:r>
              <a:rPr b="1" i="0" lang="es-419" sz="1900" u="none" cap="none" strike="noStrike">
                <a:solidFill>
                  <a:schemeClr val="dk1"/>
                </a:solidFill>
                <a:highlight>
                  <a:srgbClr val="FFFFFF"/>
                </a:highlight>
                <a:latin typeface="Consolas"/>
                <a:ea typeface="Consolas"/>
                <a:cs typeface="Consolas"/>
                <a:sym typeface="Consolas"/>
              </a:rPr>
              <a:t>@</a:t>
            </a:r>
            <a:r>
              <a:rPr b="1" lang="es-419" sz="1900">
                <a:solidFill>
                  <a:schemeClr val="dk1"/>
                </a:solidFill>
                <a:highlight>
                  <a:srgbClr val="FFFFFF"/>
                </a:highlight>
                <a:latin typeface="Consolas"/>
                <a:ea typeface="Consolas"/>
                <a:cs typeface="Consolas"/>
                <a:sym typeface="Consolas"/>
              </a:rPr>
              <a:t>game_order</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con la cláusula </a:t>
            </a:r>
            <a:r>
              <a:rPr b="1" i="0" lang="es-419" sz="1900" u="none" cap="none" strike="noStrike">
                <a:solidFill>
                  <a:schemeClr val="dk1"/>
                </a:solidFill>
                <a:highlight>
                  <a:srgbClr val="FFFFFF"/>
                </a:highlight>
                <a:latin typeface="Consolas"/>
                <a:ea typeface="Consolas"/>
                <a:cs typeface="Consolas"/>
                <a:sym typeface="Consolas"/>
              </a:rPr>
              <a:t>ORDER BY</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Si no, definimos la misma variable, pero vacía.</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pic>
        <p:nvPicPr>
          <p:cNvPr id="547" name="Google Shape;547;p7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48" name="Google Shape;548;p70"/>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
        <p:nvSpPr>
          <p:cNvPr id="549" name="Google Shape;549;p70"/>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2</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sp>
        <p:nvSpPr>
          <p:cNvPr id="550" name="Google Shape;550;p70"/>
          <p:cNvSpPr txBox="1"/>
          <p:nvPr/>
        </p:nvSpPr>
        <p:spPr>
          <a:xfrm>
            <a:off x="0" y="4444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0" i="1" lang="es-419" sz="3500" u="none" cap="none" strike="noStrike">
                <a:solidFill>
                  <a:schemeClr val="dk1"/>
                </a:solidFill>
                <a:latin typeface="Anton"/>
                <a:ea typeface="Anton"/>
                <a:cs typeface="Anton"/>
                <a:sym typeface="Anton"/>
              </a:rPr>
              <a:t>IMPLEMENTAR PREPARE Y EXECUTE</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1"/>
          <p:cNvSpPr/>
          <p:nvPr/>
        </p:nvSpPr>
        <p:spPr>
          <a:xfrm>
            <a:off x="225" y="3061925"/>
            <a:ext cx="9144000" cy="2081700"/>
          </a:xfrm>
          <a:prstGeom prst="rect">
            <a:avLst/>
          </a:prstGeom>
          <a:gradFill>
            <a:gsLst>
              <a:gs pos="0">
                <a:srgbClr val="424242"/>
              </a:gs>
              <a:gs pos="100000">
                <a:srgbClr val="010101"/>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71"/>
          <p:cNvSpPr txBox="1"/>
          <p:nvPr/>
        </p:nvSpPr>
        <p:spPr>
          <a:xfrm>
            <a:off x="383850" y="2921628"/>
            <a:ext cx="8370600" cy="2363400"/>
          </a:xfrm>
          <a:prstGeom prst="rect">
            <a:avLst/>
          </a:prstGeom>
          <a:noFill/>
          <a:ln>
            <a:noFill/>
          </a:ln>
        </p:spPr>
        <p:txBody>
          <a:bodyPr anchorCtr="0" anchor="t" bIns="91425" lIns="91425" spcFirstLastPara="1" rIns="91425" wrap="square" tIns="91425">
            <a:spAutoFit/>
          </a:bodyPr>
          <a:lstStyle/>
          <a:p>
            <a:pPr indent="457200" lvl="0" marL="0" marR="114300" rtl="0" algn="l">
              <a:lnSpc>
                <a:spcPct val="130769"/>
              </a:lnSpc>
              <a:spcBef>
                <a:spcPts val="0"/>
              </a:spcBef>
              <a:spcAft>
                <a:spcPts val="0"/>
              </a:spcAft>
              <a:buClr>
                <a:srgbClr val="000000"/>
              </a:buClr>
              <a:buSzPts val="1600"/>
              <a:buFont typeface="Arial"/>
              <a:buNone/>
            </a:pPr>
            <a:r>
              <a:rPr lang="es-419" sz="1600">
                <a:solidFill>
                  <a:schemeClr val="lt1"/>
                </a:solidFill>
                <a:latin typeface="Consolas"/>
                <a:ea typeface="Consolas"/>
                <a:cs typeface="Consolas"/>
                <a:sym typeface="Consolas"/>
              </a:rPr>
              <a:t>...</a:t>
            </a:r>
            <a:endParaRPr sz="1600">
              <a:solidFill>
                <a:schemeClr val="lt1"/>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lang="es-419" sz="1600">
                <a:solidFill>
                  <a:schemeClr val="lt1"/>
                </a:solidFill>
                <a:latin typeface="Consolas"/>
                <a:ea typeface="Consolas"/>
                <a:cs typeface="Consolas"/>
                <a:sym typeface="Consolas"/>
              </a:rPr>
              <a:t>END IF;</a:t>
            </a:r>
            <a:endParaRPr b="0" i="0" sz="1600" u="none" cap="none" strike="noStrike">
              <a:solidFill>
                <a:schemeClr val="lt1"/>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lang="es-419" sz="1600">
                <a:solidFill>
                  <a:schemeClr val="accent1"/>
                </a:solidFill>
                <a:latin typeface="Consolas"/>
                <a:ea typeface="Consolas"/>
                <a:cs typeface="Consolas"/>
                <a:sym typeface="Consolas"/>
              </a:rPr>
              <a:t>SET</a:t>
            </a:r>
            <a:r>
              <a:rPr b="0" i="0" lang="es-419" sz="1600" u="none" cap="none" strike="noStrike">
                <a:solidFill>
                  <a:schemeClr val="lt1"/>
                </a:solidFill>
                <a:latin typeface="Consolas"/>
                <a:ea typeface="Consolas"/>
                <a:cs typeface="Consolas"/>
                <a:sym typeface="Consolas"/>
              </a:rPr>
              <a:t> </a:t>
            </a:r>
            <a:r>
              <a:rPr b="0" i="0" lang="es-419" sz="1600" u="none" cap="none" strike="noStrike">
                <a:solidFill>
                  <a:srgbClr val="EEFF41"/>
                </a:solidFill>
                <a:latin typeface="Consolas"/>
                <a:ea typeface="Consolas"/>
                <a:cs typeface="Consolas"/>
                <a:sym typeface="Consolas"/>
              </a:rPr>
              <a:t>@clausula</a:t>
            </a:r>
            <a:r>
              <a:rPr b="0" i="0" lang="es-419" sz="1600" u="none" cap="none" strike="noStrike">
                <a:solidFill>
                  <a:schemeClr val="lt1"/>
                </a:solidFill>
                <a:latin typeface="Consolas"/>
                <a:ea typeface="Consolas"/>
                <a:cs typeface="Consolas"/>
                <a:sym typeface="Consolas"/>
              </a:rPr>
              <a:t> = </a:t>
            </a:r>
            <a:r>
              <a:rPr b="0" i="0" lang="es-419" sz="1600" u="none" cap="none" strike="noStrike">
                <a:solidFill>
                  <a:srgbClr val="3CEFAB"/>
                </a:solidFill>
                <a:latin typeface="Consolas"/>
                <a:ea typeface="Consolas"/>
                <a:cs typeface="Consolas"/>
                <a:sym typeface="Consolas"/>
              </a:rPr>
              <a:t>concat</a:t>
            </a:r>
            <a:r>
              <a:rPr b="0" i="0" lang="es-419" sz="1600" u="none" cap="none" strike="noStrike">
                <a:solidFill>
                  <a:schemeClr val="lt1"/>
                </a:solidFill>
                <a:latin typeface="Consolas"/>
                <a:ea typeface="Consolas"/>
                <a:cs typeface="Consolas"/>
                <a:sym typeface="Consolas"/>
              </a:rPr>
              <a:t>(</a:t>
            </a:r>
            <a:r>
              <a:rPr b="0" i="0" lang="es-419" sz="1600" u="none" cap="none" strike="noStrike">
                <a:solidFill>
                  <a:srgbClr val="E69138"/>
                </a:solidFill>
                <a:latin typeface="Consolas"/>
                <a:ea typeface="Consolas"/>
                <a:cs typeface="Consolas"/>
                <a:sym typeface="Consolas"/>
              </a:rPr>
              <a:t>‘SELECT * FROM </a:t>
            </a:r>
            <a:r>
              <a:rPr lang="es-419" sz="1600">
                <a:solidFill>
                  <a:srgbClr val="E69138"/>
                </a:solidFill>
                <a:latin typeface="Consolas"/>
                <a:ea typeface="Consolas"/>
                <a:cs typeface="Consolas"/>
                <a:sym typeface="Consolas"/>
              </a:rPr>
              <a:t>game</a:t>
            </a:r>
            <a:r>
              <a:rPr b="0" i="0" lang="es-419" sz="1600" u="none" cap="none" strike="noStrike">
                <a:solidFill>
                  <a:srgbClr val="E69138"/>
                </a:solidFill>
                <a:latin typeface="Consolas"/>
                <a:ea typeface="Consolas"/>
                <a:cs typeface="Consolas"/>
                <a:sym typeface="Consolas"/>
              </a:rPr>
              <a:t>’</a:t>
            </a:r>
            <a:r>
              <a:rPr b="0" i="0" lang="es-419" sz="1600" u="none" cap="none" strike="noStrike">
                <a:solidFill>
                  <a:schemeClr val="lt1"/>
                </a:solidFill>
                <a:latin typeface="Consolas"/>
                <a:ea typeface="Consolas"/>
                <a:cs typeface="Consolas"/>
                <a:sym typeface="Consolas"/>
              </a:rPr>
              <a:t>,</a:t>
            </a:r>
            <a:r>
              <a:rPr b="0" i="0" lang="es-419" sz="1600" u="none" cap="none" strike="noStrike">
                <a:solidFill>
                  <a:srgbClr val="EEFF41"/>
                </a:solidFill>
                <a:latin typeface="Consolas"/>
                <a:ea typeface="Consolas"/>
                <a:cs typeface="Consolas"/>
                <a:sym typeface="Consolas"/>
              </a:rPr>
              <a:t> @</a:t>
            </a:r>
            <a:r>
              <a:rPr lang="es-419" sz="1600">
                <a:solidFill>
                  <a:srgbClr val="EEFF41"/>
                </a:solidFill>
                <a:latin typeface="Consolas"/>
                <a:ea typeface="Consolas"/>
                <a:cs typeface="Consolas"/>
                <a:sym typeface="Consolas"/>
              </a:rPr>
              <a:t>game_order</a:t>
            </a:r>
            <a:r>
              <a:rPr b="0" i="0" lang="es-419" sz="1600" u="none" cap="none" strike="noStrike">
                <a:solidFill>
                  <a:schemeClr val="lt1"/>
                </a:solidFill>
                <a:latin typeface="Consolas"/>
                <a:ea typeface="Consolas"/>
                <a:cs typeface="Consolas"/>
                <a:sym typeface="Consolas"/>
              </a:rPr>
              <a:t>);</a:t>
            </a:r>
            <a:endParaRPr b="0" i="0" sz="1600" u="none" cap="none" strike="noStrike">
              <a:solidFill>
                <a:schemeClr val="lt1"/>
              </a:solidFill>
              <a:latin typeface="Consolas"/>
              <a:ea typeface="Consolas"/>
              <a:cs typeface="Consolas"/>
              <a:sym typeface="Consolas"/>
            </a:endParaRPr>
          </a:p>
          <a:p>
            <a:pPr indent="457200" lvl="0" marL="0" marR="114300" rtl="0" algn="l">
              <a:lnSpc>
                <a:spcPct val="130769"/>
              </a:lnSpc>
              <a:spcBef>
                <a:spcPts val="0"/>
              </a:spcBef>
              <a:spcAft>
                <a:spcPts val="0"/>
              </a:spcAft>
              <a:buClr>
                <a:srgbClr val="000000"/>
              </a:buClr>
              <a:buSzPts val="1600"/>
              <a:buFont typeface="Arial"/>
              <a:buNone/>
            </a:pPr>
            <a:r>
              <a:rPr lang="es-419" sz="1600">
                <a:solidFill>
                  <a:schemeClr val="accent1"/>
                </a:solidFill>
                <a:latin typeface="Consolas"/>
                <a:ea typeface="Consolas"/>
                <a:cs typeface="Consolas"/>
                <a:sym typeface="Consolas"/>
              </a:rPr>
              <a:t>PREPARE</a:t>
            </a:r>
            <a:r>
              <a:rPr b="0" i="0" lang="es-419" sz="1600" u="none" cap="none" strike="noStrike">
                <a:solidFill>
                  <a:schemeClr val="lt1"/>
                </a:solidFill>
                <a:latin typeface="Consolas"/>
                <a:ea typeface="Consolas"/>
                <a:cs typeface="Consolas"/>
                <a:sym typeface="Consolas"/>
              </a:rPr>
              <a:t> </a:t>
            </a:r>
            <a:r>
              <a:rPr lang="es-419" sz="1600">
                <a:solidFill>
                  <a:srgbClr val="EEFF41"/>
                </a:solidFill>
                <a:latin typeface="Consolas"/>
                <a:ea typeface="Consolas"/>
                <a:cs typeface="Consolas"/>
                <a:sym typeface="Consolas"/>
              </a:rPr>
              <a:t>run</a:t>
            </a:r>
            <a:r>
              <a:rPr b="0" i="0" lang="es-419" sz="1600" u="none" cap="none" strike="noStrike">
                <a:solidFill>
                  <a:srgbClr val="EEFF41"/>
                </a:solidFill>
                <a:latin typeface="Consolas"/>
                <a:ea typeface="Consolas"/>
                <a:cs typeface="Consolas"/>
                <a:sym typeface="Consolas"/>
              </a:rPr>
              <a:t>SQL</a:t>
            </a:r>
            <a:r>
              <a:rPr b="0" i="0" lang="es-419" sz="1600" u="none" cap="none" strike="noStrike">
                <a:solidFill>
                  <a:schemeClr val="lt1"/>
                </a:solidFill>
                <a:latin typeface="Consolas"/>
                <a:ea typeface="Consolas"/>
                <a:cs typeface="Consolas"/>
                <a:sym typeface="Consolas"/>
              </a:rPr>
              <a:t> </a:t>
            </a:r>
            <a:r>
              <a:rPr lang="es-419" sz="1600">
                <a:solidFill>
                  <a:schemeClr val="accent1"/>
                </a:solidFill>
                <a:latin typeface="Consolas"/>
                <a:ea typeface="Consolas"/>
                <a:cs typeface="Consolas"/>
                <a:sym typeface="Consolas"/>
              </a:rPr>
              <a:t>FROM</a:t>
            </a:r>
            <a:r>
              <a:rPr b="0" i="0" lang="es-419" sz="1600" u="none" cap="none" strike="noStrike">
                <a:solidFill>
                  <a:schemeClr val="lt1"/>
                </a:solidFill>
                <a:latin typeface="Consolas"/>
                <a:ea typeface="Consolas"/>
                <a:cs typeface="Consolas"/>
                <a:sym typeface="Consolas"/>
              </a:rPr>
              <a:t> </a:t>
            </a:r>
            <a:r>
              <a:rPr b="0" i="0" lang="es-419" sz="1600" u="none" cap="none" strike="noStrike">
                <a:solidFill>
                  <a:srgbClr val="EEFF41"/>
                </a:solidFill>
                <a:latin typeface="Consolas"/>
                <a:ea typeface="Consolas"/>
                <a:cs typeface="Consolas"/>
                <a:sym typeface="Consolas"/>
              </a:rPr>
              <a:t>@clausula</a:t>
            </a:r>
            <a:r>
              <a:rPr b="0" i="0" lang="es-419" sz="1600" u="none" cap="none" strike="noStrike">
                <a:solidFill>
                  <a:schemeClr val="lt1"/>
                </a:solidFill>
                <a:latin typeface="Consolas"/>
                <a:ea typeface="Consolas"/>
                <a:cs typeface="Consolas"/>
                <a:sym typeface="Consolas"/>
              </a:rPr>
              <a:t>;</a:t>
            </a:r>
            <a:endParaRPr b="0" i="0" sz="1600" u="none" cap="none" strike="noStrike">
              <a:solidFill>
                <a:schemeClr val="lt1"/>
              </a:solidFill>
              <a:latin typeface="Consolas"/>
              <a:ea typeface="Consolas"/>
              <a:cs typeface="Consolas"/>
              <a:sym typeface="Consolas"/>
            </a:endParaRPr>
          </a:p>
          <a:p>
            <a:pPr indent="457200" lvl="0" marL="0" marR="114300" rtl="0" algn="l">
              <a:lnSpc>
                <a:spcPct val="130769"/>
              </a:lnSpc>
              <a:spcBef>
                <a:spcPts val="0"/>
              </a:spcBef>
              <a:spcAft>
                <a:spcPts val="0"/>
              </a:spcAft>
              <a:buClr>
                <a:schemeClr val="dk1"/>
              </a:buClr>
              <a:buSzPts val="1600"/>
              <a:buFont typeface="Arial"/>
              <a:buNone/>
            </a:pPr>
            <a:r>
              <a:rPr lang="es-419" sz="1600">
                <a:solidFill>
                  <a:schemeClr val="accent1"/>
                </a:solidFill>
                <a:latin typeface="Consolas"/>
                <a:ea typeface="Consolas"/>
                <a:cs typeface="Consolas"/>
                <a:sym typeface="Consolas"/>
              </a:rPr>
              <a:t>EXECUTE</a:t>
            </a:r>
            <a:r>
              <a:rPr lang="es-419" sz="1600">
                <a:solidFill>
                  <a:schemeClr val="lt1"/>
                </a:solidFill>
                <a:latin typeface="Consolas"/>
                <a:ea typeface="Consolas"/>
                <a:cs typeface="Consolas"/>
                <a:sym typeface="Consolas"/>
              </a:rPr>
              <a:t> </a:t>
            </a:r>
            <a:r>
              <a:rPr lang="es-419" sz="1600">
                <a:solidFill>
                  <a:srgbClr val="EEFF41"/>
                </a:solidFill>
                <a:latin typeface="Consolas"/>
                <a:ea typeface="Consolas"/>
                <a:cs typeface="Consolas"/>
                <a:sym typeface="Consolas"/>
              </a:rPr>
              <a:t>runSQL</a:t>
            </a:r>
            <a:r>
              <a:rPr lang="es-419" sz="1600">
                <a:solidFill>
                  <a:schemeClr val="lt1"/>
                </a:solidFill>
                <a:latin typeface="Consolas"/>
                <a:ea typeface="Consolas"/>
                <a:cs typeface="Consolas"/>
                <a:sym typeface="Consolas"/>
              </a:rPr>
              <a:t>;</a:t>
            </a:r>
            <a:endParaRPr sz="1600">
              <a:solidFill>
                <a:schemeClr val="lt1"/>
              </a:solidFill>
              <a:latin typeface="Consolas"/>
              <a:ea typeface="Consolas"/>
              <a:cs typeface="Consolas"/>
              <a:sym typeface="Consolas"/>
            </a:endParaRPr>
          </a:p>
          <a:p>
            <a:pPr indent="457200" lvl="0" marL="0" marR="114300" rtl="0" algn="l">
              <a:lnSpc>
                <a:spcPct val="130769"/>
              </a:lnSpc>
              <a:spcBef>
                <a:spcPts val="0"/>
              </a:spcBef>
              <a:spcAft>
                <a:spcPts val="0"/>
              </a:spcAft>
              <a:buClr>
                <a:schemeClr val="dk1"/>
              </a:buClr>
              <a:buSzPts val="1600"/>
              <a:buFont typeface="Arial"/>
              <a:buNone/>
            </a:pPr>
            <a:r>
              <a:rPr lang="es-419" sz="1600">
                <a:solidFill>
                  <a:schemeClr val="accent1"/>
                </a:solidFill>
                <a:latin typeface="Consolas"/>
                <a:ea typeface="Consolas"/>
                <a:cs typeface="Consolas"/>
                <a:sym typeface="Consolas"/>
              </a:rPr>
              <a:t>DEALLOCATE PREPARE</a:t>
            </a:r>
            <a:r>
              <a:rPr lang="es-419" sz="1600">
                <a:solidFill>
                  <a:schemeClr val="lt1"/>
                </a:solidFill>
                <a:latin typeface="Consolas"/>
                <a:ea typeface="Consolas"/>
                <a:cs typeface="Consolas"/>
                <a:sym typeface="Consolas"/>
              </a:rPr>
              <a:t> </a:t>
            </a:r>
            <a:r>
              <a:rPr lang="es-419" sz="1600">
                <a:solidFill>
                  <a:srgbClr val="EEFF41"/>
                </a:solidFill>
                <a:latin typeface="Consolas"/>
                <a:ea typeface="Consolas"/>
                <a:cs typeface="Consolas"/>
                <a:sym typeface="Consolas"/>
              </a:rPr>
              <a:t>runSQL</a:t>
            </a:r>
            <a:r>
              <a:rPr lang="es-419" sz="1600">
                <a:solidFill>
                  <a:schemeClr val="lt1"/>
                </a:solidFill>
                <a:latin typeface="Consolas"/>
                <a:ea typeface="Consolas"/>
                <a:cs typeface="Consolas"/>
                <a:sym typeface="Consolas"/>
              </a:rPr>
              <a:t>;</a:t>
            </a:r>
            <a:endParaRPr sz="1600">
              <a:solidFill>
                <a:schemeClr val="lt1"/>
              </a:solidFill>
              <a:latin typeface="Consolas"/>
              <a:ea typeface="Consolas"/>
              <a:cs typeface="Consolas"/>
              <a:sym typeface="Consolas"/>
            </a:endParaRPr>
          </a:p>
          <a:p>
            <a:pPr indent="0" lvl="0" marL="0" marR="114300" rtl="0" algn="l">
              <a:lnSpc>
                <a:spcPct val="130769"/>
              </a:lnSpc>
              <a:spcBef>
                <a:spcPts val="0"/>
              </a:spcBef>
              <a:spcAft>
                <a:spcPts val="0"/>
              </a:spcAft>
              <a:buClr>
                <a:schemeClr val="dk1"/>
              </a:buClr>
              <a:buSzPts val="1600"/>
              <a:buFont typeface="Arial"/>
              <a:buNone/>
            </a:pPr>
            <a:r>
              <a:rPr lang="es-419" sz="1600">
                <a:solidFill>
                  <a:schemeClr val="lt1"/>
                </a:solidFill>
                <a:latin typeface="Consolas"/>
                <a:ea typeface="Consolas"/>
                <a:cs typeface="Consolas"/>
                <a:sym typeface="Consolas"/>
              </a:rPr>
              <a:t>END</a:t>
            </a:r>
            <a:endParaRPr sz="1600">
              <a:solidFill>
                <a:schemeClr val="lt1"/>
              </a:solidFill>
              <a:latin typeface="Consolas"/>
              <a:ea typeface="Consolas"/>
              <a:cs typeface="Consolas"/>
              <a:sym typeface="Consolas"/>
            </a:endParaRPr>
          </a:p>
        </p:txBody>
      </p:sp>
      <p:sp>
        <p:nvSpPr>
          <p:cNvPr id="557" name="Google Shape;557;p71"/>
          <p:cNvSpPr txBox="1"/>
          <p:nvPr/>
        </p:nvSpPr>
        <p:spPr>
          <a:xfrm>
            <a:off x="452175" y="1256400"/>
            <a:ext cx="7909500" cy="1880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Declaremos una nueva variable </a:t>
            </a:r>
            <a:r>
              <a:rPr b="1" i="0" lang="es-419" sz="1900" u="none" cap="none" strike="noStrike">
                <a:solidFill>
                  <a:schemeClr val="dk1"/>
                </a:solidFill>
                <a:highlight>
                  <a:srgbClr val="FFFFFF"/>
                </a:highlight>
                <a:latin typeface="Consolas"/>
                <a:ea typeface="Consolas"/>
                <a:cs typeface="Consolas"/>
                <a:sym typeface="Consolas"/>
              </a:rPr>
              <a:t>@clausula</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donde concatenamos la sentencia SQL junto al ordenamiento establecido en la variable </a:t>
            </a:r>
            <a:r>
              <a:rPr b="1" i="0" lang="es-419" sz="1900" u="none" cap="none" strike="noStrike">
                <a:solidFill>
                  <a:schemeClr val="dk1"/>
                </a:solidFill>
                <a:highlight>
                  <a:srgbClr val="FFFFFF"/>
                </a:highlight>
                <a:latin typeface="Consolas"/>
                <a:ea typeface="Consolas"/>
                <a:cs typeface="Consolas"/>
                <a:sym typeface="Consolas"/>
              </a:rPr>
              <a:t>@</a:t>
            </a:r>
            <a:r>
              <a:rPr b="1" lang="es-419" sz="1900">
                <a:solidFill>
                  <a:schemeClr val="dk1"/>
                </a:solidFill>
                <a:highlight>
                  <a:srgbClr val="FFFFFF"/>
                </a:highlight>
                <a:latin typeface="Consolas"/>
                <a:ea typeface="Consolas"/>
                <a:cs typeface="Consolas"/>
                <a:sym typeface="Consolas"/>
              </a:rPr>
              <a:t>game_order</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Luego invocamos la cláusula </a:t>
            </a:r>
            <a:r>
              <a:rPr b="1" i="0" lang="es-419" sz="1900" u="none" cap="none" strike="noStrike">
                <a:solidFill>
                  <a:schemeClr val="dk1"/>
                </a:solidFill>
                <a:highlight>
                  <a:srgbClr val="FFFFFF"/>
                </a:highlight>
                <a:latin typeface="Consolas"/>
                <a:ea typeface="Consolas"/>
                <a:cs typeface="Consolas"/>
                <a:sym typeface="Consolas"/>
              </a:rPr>
              <a:t>PREPARE</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 para convertir la cadena SQL en un objeto entendible por el motor de </a:t>
            </a:r>
            <a:r>
              <a:rPr lang="es-419" sz="1900">
                <a:solidFill>
                  <a:schemeClr val="dk1"/>
                </a:solidFill>
                <a:highlight>
                  <a:srgbClr val="FFFFFF"/>
                </a:highlight>
                <a:latin typeface="Helvetica Neue Light"/>
                <a:ea typeface="Helvetica Neue Light"/>
                <a:cs typeface="Helvetica Neue Light"/>
                <a:sym typeface="Helvetica Neue Light"/>
              </a:rPr>
              <a:t>DB</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pic>
        <p:nvPicPr>
          <p:cNvPr id="558" name="Google Shape;558;p7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59" name="Google Shape;559;p71"/>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
        <p:nvSpPr>
          <p:cNvPr id="560" name="Google Shape;560;p71"/>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3</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sp>
        <p:nvSpPr>
          <p:cNvPr id="561" name="Google Shape;561;p71"/>
          <p:cNvSpPr txBox="1"/>
          <p:nvPr/>
        </p:nvSpPr>
        <p:spPr>
          <a:xfrm>
            <a:off x="0" y="4444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0" i="1" lang="es-419" sz="3500" u="none" cap="none" strike="noStrike">
                <a:solidFill>
                  <a:schemeClr val="dk1"/>
                </a:solidFill>
                <a:latin typeface="Anton"/>
                <a:ea typeface="Anton"/>
                <a:cs typeface="Anton"/>
                <a:sym typeface="Anton"/>
              </a:rPr>
              <a:t>IMPLEMENTAR PREPARE Y EXECUTE</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8"/>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STORED PROCEDURES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2"/>
          <p:cNvSpPr txBox="1"/>
          <p:nvPr/>
        </p:nvSpPr>
        <p:spPr>
          <a:xfrm>
            <a:off x="134300" y="1183575"/>
            <a:ext cx="8769300" cy="1166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Aplicamos los cambios del S.P. para que quede compilado y guardado en el motor de </a:t>
            </a:r>
            <a:r>
              <a:rPr lang="es-419" sz="1900">
                <a:solidFill>
                  <a:schemeClr val="dk1"/>
                </a:solidFill>
                <a:highlight>
                  <a:srgbClr val="FFFFFF"/>
                </a:highlight>
                <a:latin typeface="Helvetica Neue Light"/>
                <a:ea typeface="Helvetica Neue Light"/>
                <a:cs typeface="Helvetica Neue Light"/>
                <a:sym typeface="Helvetica Neue Light"/>
              </a:rPr>
              <a:t>BD</a:t>
            </a: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900"/>
              <a:buFont typeface="Arial"/>
              <a:buNone/>
            </a:pPr>
            <a:r>
              <a:rPr b="0" i="0" lang="es-419" sz="1900" u="none" cap="none" strike="noStrike">
                <a:solidFill>
                  <a:schemeClr val="dk1"/>
                </a:solidFill>
                <a:highlight>
                  <a:srgbClr val="FFFFFF"/>
                </a:highlight>
                <a:latin typeface="Helvetica Neue Light"/>
                <a:ea typeface="Helvetica Neue Light"/>
                <a:cs typeface="Helvetica Neue Light"/>
                <a:sym typeface="Helvetica Neue Light"/>
              </a:rPr>
              <a:t>Luego, en una ventana de script, invocamos el Stored Procedure, pasándole como parámetro uno de los campos de la tabla a consultar.</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pic>
        <p:nvPicPr>
          <p:cNvPr id="567" name="Google Shape;567;p7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68" name="Google Shape;568;p72"/>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
        <p:nvSpPr>
          <p:cNvPr id="569" name="Google Shape;569;p72"/>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5</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570" name="Google Shape;570;p72"/>
          <p:cNvPicPr preferRelativeResize="0"/>
          <p:nvPr/>
        </p:nvPicPr>
        <p:blipFill>
          <a:blip r:embed="rId5">
            <a:alphaModFix/>
          </a:blip>
          <a:stretch>
            <a:fillRect/>
          </a:stretch>
        </p:blipFill>
        <p:spPr>
          <a:xfrm>
            <a:off x="2206563" y="2501875"/>
            <a:ext cx="4730868" cy="2488425"/>
          </a:xfrm>
          <a:prstGeom prst="rect">
            <a:avLst/>
          </a:prstGeom>
          <a:noFill/>
          <a:ln>
            <a:noFill/>
          </a:ln>
        </p:spPr>
      </p:pic>
      <p:sp>
        <p:nvSpPr>
          <p:cNvPr id="571" name="Google Shape;571;p72"/>
          <p:cNvSpPr txBox="1"/>
          <p:nvPr/>
        </p:nvSpPr>
        <p:spPr>
          <a:xfrm>
            <a:off x="0" y="4444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0" i="1" lang="es-419" sz="3500" u="none" cap="none" strike="noStrike">
                <a:solidFill>
                  <a:schemeClr val="dk1"/>
                </a:solidFill>
                <a:latin typeface="Anton"/>
                <a:ea typeface="Anton"/>
                <a:cs typeface="Anton"/>
                <a:sym typeface="Anton"/>
              </a:rPr>
              <a:t>IMPLEMENTAR PREPARE Y EXECUTE</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pic>
        <p:nvPicPr>
          <p:cNvPr id="576" name="Google Shape;576;p7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77" name="Google Shape;577;p73"/>
          <p:cNvPicPr preferRelativeResize="0"/>
          <p:nvPr/>
        </p:nvPicPr>
        <p:blipFill rotWithShape="1">
          <a:blip r:embed="rId4">
            <a:alphaModFix/>
          </a:blip>
          <a:srcRect b="0" l="0" r="0" t="0"/>
          <a:stretch/>
        </p:blipFill>
        <p:spPr>
          <a:xfrm>
            <a:off x="7399225" y="104593"/>
            <a:ext cx="1634174" cy="639850"/>
          </a:xfrm>
          <a:prstGeom prst="rect">
            <a:avLst/>
          </a:prstGeom>
          <a:noFill/>
          <a:ln>
            <a:noFill/>
          </a:ln>
        </p:spPr>
      </p:pic>
      <p:sp>
        <p:nvSpPr>
          <p:cNvPr id="578" name="Google Shape;578;p73"/>
          <p:cNvSpPr txBox="1"/>
          <p:nvPr/>
        </p:nvSpPr>
        <p:spPr>
          <a:xfrm>
            <a:off x="228600" y="76200"/>
            <a:ext cx="1760400" cy="6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1" lang="es-419" sz="2500" u="none" cap="none" strike="noStrike">
                <a:solidFill>
                  <a:srgbClr val="FFFFFF"/>
                </a:solidFill>
                <a:highlight>
                  <a:srgbClr val="3CEFAB"/>
                </a:highlight>
                <a:latin typeface="Anton"/>
                <a:ea typeface="Anton"/>
                <a:cs typeface="Anton"/>
                <a:sym typeface="Anton"/>
              </a:rPr>
              <a:t>PASO 5</a:t>
            </a:r>
            <a:r>
              <a:rPr b="0" i="1" lang="es-419" sz="2500" u="none" cap="none" strike="noStrike">
                <a:solidFill>
                  <a:srgbClr val="3CEFAB"/>
                </a:solidFill>
                <a:highlight>
                  <a:srgbClr val="3CEFAB"/>
                </a:highlight>
                <a:latin typeface="Anton"/>
                <a:ea typeface="Anton"/>
                <a:cs typeface="Anton"/>
                <a:sym typeface="Anton"/>
              </a:rPr>
              <a:t>.</a:t>
            </a:r>
            <a:endParaRPr b="0" i="1" sz="2500" u="none" cap="none" strike="noStrike">
              <a:solidFill>
                <a:srgbClr val="3CEFAB"/>
              </a:solidFill>
              <a:highlight>
                <a:srgbClr val="3CEFAB"/>
              </a:highlight>
              <a:latin typeface="Anton"/>
              <a:ea typeface="Anton"/>
              <a:cs typeface="Anton"/>
              <a:sym typeface="Anton"/>
            </a:endParaRPr>
          </a:p>
        </p:txBody>
      </p:sp>
      <p:pic>
        <p:nvPicPr>
          <p:cNvPr id="579" name="Google Shape;579;p73"/>
          <p:cNvPicPr preferRelativeResize="0"/>
          <p:nvPr/>
        </p:nvPicPr>
        <p:blipFill>
          <a:blip r:embed="rId5">
            <a:alphaModFix/>
          </a:blip>
          <a:stretch>
            <a:fillRect/>
          </a:stretch>
        </p:blipFill>
        <p:spPr>
          <a:xfrm>
            <a:off x="2036163" y="1067300"/>
            <a:ext cx="5071674" cy="3923000"/>
          </a:xfrm>
          <a:prstGeom prst="rect">
            <a:avLst/>
          </a:prstGeom>
          <a:noFill/>
          <a:ln>
            <a:noFill/>
          </a:ln>
        </p:spPr>
      </p:pic>
      <p:sp>
        <p:nvSpPr>
          <p:cNvPr id="580" name="Google Shape;580;p73"/>
          <p:cNvSpPr txBox="1"/>
          <p:nvPr/>
        </p:nvSpPr>
        <p:spPr>
          <a:xfrm>
            <a:off x="0" y="44440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0" i="1" lang="es-419" sz="3500" u="none" cap="none" strike="noStrike">
                <a:solidFill>
                  <a:schemeClr val="dk1"/>
                </a:solidFill>
                <a:latin typeface="Anton"/>
                <a:ea typeface="Anton"/>
                <a:cs typeface="Anton"/>
                <a:sym typeface="Anton"/>
              </a:rPr>
              <a:t>IMPLEMENTAR PREPARE Y EXECUTE</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84" name="Shape 584"/>
        <p:cNvGrpSpPr/>
        <p:nvPr/>
      </p:nvGrpSpPr>
      <p:grpSpPr>
        <a:xfrm>
          <a:off x="0" y="0"/>
          <a:ext cx="0" cy="0"/>
          <a:chOff x="0" y="0"/>
          <a:chExt cx="0" cy="0"/>
        </a:xfrm>
      </p:grpSpPr>
      <p:sp>
        <p:nvSpPr>
          <p:cNvPr id="585" name="Google Shape;585;p74"/>
          <p:cNvSpPr txBox="1"/>
          <p:nvPr/>
        </p:nvSpPr>
        <p:spPr>
          <a:xfrm>
            <a:off x="-50" y="777900"/>
            <a:ext cx="9144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419" sz="4000" u="none" cap="none" strike="noStrike">
                <a:solidFill>
                  <a:srgbClr val="000000"/>
                </a:solidFill>
                <a:latin typeface="Anton"/>
                <a:ea typeface="Anton"/>
                <a:cs typeface="Anton"/>
                <a:sym typeface="Anton"/>
              </a:rPr>
              <a:t>FORMAS DE EJECUTAR UN S.P.</a:t>
            </a:r>
            <a:endParaRPr b="0" i="1" sz="4000" u="none" cap="none" strike="noStrike">
              <a:solidFill>
                <a:srgbClr val="000000"/>
              </a:solidFill>
              <a:latin typeface="Anton"/>
              <a:ea typeface="Anton"/>
              <a:cs typeface="Anton"/>
              <a:sym typeface="Anton"/>
            </a:endParaRPr>
          </a:p>
        </p:txBody>
      </p:sp>
      <p:sp>
        <p:nvSpPr>
          <p:cNvPr id="586" name="Google Shape;586;p74"/>
          <p:cNvSpPr txBox="1"/>
          <p:nvPr/>
        </p:nvSpPr>
        <p:spPr>
          <a:xfrm>
            <a:off x="1130675" y="1802400"/>
            <a:ext cx="7257900" cy="2410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Al principio podrás confundirte usando los comandos EXECUTE, CALL y EXEC. El primero se usa exclusivamente dentro del código de un Stored Procedure.</a:t>
            </a:r>
            <a:endParaRPr b="0" i="0" sz="20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1" i="0" lang="es-419" sz="2000" u="none" cap="none" strike="noStrike">
                <a:solidFill>
                  <a:srgbClr val="000000"/>
                </a:solidFill>
                <a:latin typeface="Helvetica Neue"/>
                <a:ea typeface="Helvetica Neue"/>
                <a:cs typeface="Helvetica Neue"/>
                <a:sym typeface="Helvetica Neue"/>
              </a:rPr>
              <a:t>CALL</a:t>
            </a:r>
            <a:r>
              <a:rPr b="0" i="0" lang="es-419" sz="2000" u="none" cap="none" strike="noStrike">
                <a:solidFill>
                  <a:srgbClr val="000000"/>
                </a:solidFill>
                <a:latin typeface="Helvetica Neue Light"/>
                <a:ea typeface="Helvetica Neue Light"/>
                <a:cs typeface="Helvetica Neue Light"/>
                <a:sym typeface="Helvetica Neue Light"/>
              </a:rPr>
              <a:t> se usa en una ventana de Script para invocar un Stored Procedure y, </a:t>
            </a:r>
            <a:r>
              <a:rPr b="1" i="0" lang="es-419" sz="2000" u="none" cap="none" strike="noStrike">
                <a:solidFill>
                  <a:srgbClr val="000000"/>
                </a:solidFill>
                <a:latin typeface="Helvetica Neue"/>
                <a:ea typeface="Helvetica Neue"/>
                <a:cs typeface="Helvetica Neue"/>
                <a:sym typeface="Helvetica Neue"/>
              </a:rPr>
              <a:t>EXEC</a:t>
            </a:r>
            <a:r>
              <a:rPr b="0" i="0" lang="es-419" sz="2000" u="none" cap="none" strike="noStrike">
                <a:solidFill>
                  <a:srgbClr val="000000"/>
                </a:solidFill>
                <a:latin typeface="Helvetica Neue Light"/>
                <a:ea typeface="Helvetica Neue Light"/>
                <a:cs typeface="Helvetica Neue Light"/>
                <a:sym typeface="Helvetica Neue Light"/>
              </a:rPr>
              <a:t>, en Mysql no se utiliza, dado que es propio de SQL Server para “</a:t>
            </a:r>
            <a:r>
              <a:rPr b="0" i="1" lang="es-419" sz="2000" u="none" cap="none" strike="noStrike">
                <a:solidFill>
                  <a:srgbClr val="000000"/>
                </a:solidFill>
                <a:latin typeface="Helvetica Neue Light"/>
                <a:ea typeface="Helvetica Neue Light"/>
                <a:cs typeface="Helvetica Neue Light"/>
                <a:sym typeface="Helvetica Neue Light"/>
              </a:rPr>
              <a:t>llamar</a:t>
            </a:r>
            <a:r>
              <a:rPr b="0" i="0" lang="es-419" sz="2000" u="none" cap="none" strike="noStrike">
                <a:solidFill>
                  <a:srgbClr val="000000"/>
                </a:solidFill>
                <a:latin typeface="Helvetica Neue Light"/>
                <a:ea typeface="Helvetica Neue Light"/>
                <a:cs typeface="Helvetica Neue Light"/>
                <a:sym typeface="Helvetica Neue Light"/>
              </a:rPr>
              <a:t>” un S.P.</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587" name="Google Shape;587;p7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75"/>
          <p:cNvSpPr txBox="1"/>
          <p:nvPr/>
        </p:nvSpPr>
        <p:spPr>
          <a:xfrm>
            <a:off x="335600" y="2520825"/>
            <a:ext cx="8543700" cy="78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419" sz="4000" u="none" cap="none" strike="noStrike">
                <a:solidFill>
                  <a:srgbClr val="000000"/>
                </a:solidFill>
                <a:latin typeface="Anton"/>
                <a:ea typeface="Anton"/>
                <a:cs typeface="Anton"/>
                <a:sym typeface="Anton"/>
              </a:rPr>
              <a:t>S.P. de INSERCIÓN DE REGISTROS</a:t>
            </a:r>
            <a:endParaRPr b="0" i="1" sz="4000" u="none" cap="none" strike="noStrike">
              <a:solidFill>
                <a:srgbClr val="000000"/>
              </a:solidFill>
              <a:latin typeface="Anton"/>
              <a:ea typeface="Anton"/>
              <a:cs typeface="Anton"/>
              <a:sym typeface="Anton"/>
            </a:endParaRPr>
          </a:p>
        </p:txBody>
      </p:sp>
      <p:sp>
        <p:nvSpPr>
          <p:cNvPr id="593" name="Google Shape;593;p75"/>
          <p:cNvSpPr txBox="1"/>
          <p:nvPr/>
        </p:nvSpPr>
        <p:spPr>
          <a:xfrm>
            <a:off x="729300" y="3392050"/>
            <a:ext cx="7715100" cy="1267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419" sz="2000" u="none" cap="none" strike="noStrike">
                <a:solidFill>
                  <a:schemeClr val="dk1"/>
                </a:solidFill>
                <a:highlight>
                  <a:schemeClr val="lt1"/>
                </a:highlight>
                <a:latin typeface="Helvetica Neue Light"/>
                <a:ea typeface="Helvetica Neue Light"/>
                <a:cs typeface="Helvetica Neue Light"/>
                <a:sym typeface="Helvetica Neue Light"/>
              </a:rPr>
              <a:t>Implementaremos un Stored Procedure de inserción de registros.</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1" lang="es-419" sz="1600" u="none" cap="none" strike="noStrike">
                <a:solidFill>
                  <a:schemeClr val="dk1"/>
                </a:solidFill>
                <a:highlight>
                  <a:schemeClr val="lt1"/>
                </a:highlight>
                <a:latin typeface="Helvetica Neue Light"/>
                <a:ea typeface="Helvetica Neue Light"/>
                <a:cs typeface="Helvetica Neue Light"/>
                <a:sym typeface="Helvetica Neue Light"/>
              </a:rPr>
              <a:t>Tiempo estimado: 15 minutos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594" name="Google Shape;594;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95" name="Google Shape;595;p75"/>
          <p:cNvPicPr preferRelativeResize="0"/>
          <p:nvPr/>
        </p:nvPicPr>
        <p:blipFill rotWithShape="1">
          <a:blip r:embed="rId4">
            <a:alphaModFix/>
          </a:blip>
          <a:srcRect b="0" l="0" r="0" t="0"/>
          <a:stretch/>
        </p:blipFill>
        <p:spPr>
          <a:xfrm>
            <a:off x="3882275" y="1051649"/>
            <a:ext cx="1379450" cy="13794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6"/>
          <p:cNvSpPr txBox="1"/>
          <p:nvPr/>
        </p:nvSpPr>
        <p:spPr>
          <a:xfrm>
            <a:off x="340350" y="1123500"/>
            <a:ext cx="8463300" cy="33681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8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Crea un Stored Procedure que inserte datos en una tabla.</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chemeClr val="dk1"/>
              </a:buClr>
              <a:buSzPts val="1800"/>
              <a:buFont typeface="Helvetica Neue Light"/>
              <a:buAutoNum type="arabicPeriod"/>
            </a:pPr>
            <a:r>
              <a:rPr b="0" i="0" lang="es-419" sz="1800" u="none" cap="none" strike="noStrike">
                <a:solidFill>
                  <a:schemeClr val="dk1"/>
                </a:solidFill>
                <a:latin typeface="Helvetica Neue Light"/>
                <a:ea typeface="Helvetica Neue Light"/>
                <a:cs typeface="Helvetica Neue Light"/>
                <a:sym typeface="Helvetica Neue Light"/>
              </a:rPr>
              <a:t>Debe recibir un parámetro del tipo </a:t>
            </a:r>
            <a:r>
              <a:rPr b="1" i="0" lang="es-419" sz="1800" u="none" cap="none" strike="noStrike">
                <a:solidFill>
                  <a:schemeClr val="dk1"/>
                </a:solidFill>
                <a:latin typeface="Consolas"/>
                <a:ea typeface="Consolas"/>
                <a:cs typeface="Consolas"/>
                <a:sym typeface="Consolas"/>
              </a:rPr>
              <a:t>char(xx)</a:t>
            </a:r>
            <a:endParaRPr b="1" i="0" sz="1800" u="none" cap="none" strike="noStrike">
              <a:solidFill>
                <a:schemeClr val="dk1"/>
              </a:solidFill>
              <a:latin typeface="Consolas"/>
              <a:ea typeface="Consolas"/>
              <a:cs typeface="Consolas"/>
              <a:sym typeface="Consolas"/>
            </a:endParaRPr>
          </a:p>
          <a:p>
            <a:pPr indent="-342900" lvl="0" marL="457200" marR="0" rtl="0" algn="just">
              <a:lnSpc>
                <a:spcPct val="150000"/>
              </a:lnSpc>
              <a:spcBef>
                <a:spcPts val="0"/>
              </a:spcBef>
              <a:spcAft>
                <a:spcPts val="0"/>
              </a:spcAft>
              <a:buClr>
                <a:schemeClr val="dk1"/>
              </a:buClr>
              <a:buSzPts val="1800"/>
              <a:buFont typeface="Helvetica Neue Light"/>
              <a:buAutoNum type="arabicPeriod"/>
            </a:pPr>
            <a:r>
              <a:rPr b="0" i="0" lang="es-419" sz="1800" u="none" cap="none" strike="noStrike">
                <a:solidFill>
                  <a:schemeClr val="dk1"/>
                </a:solidFill>
                <a:latin typeface="Helvetica Neue Light"/>
                <a:ea typeface="Helvetica Neue Light"/>
                <a:cs typeface="Helvetica Neue Light"/>
                <a:sym typeface="Helvetica Neue Light"/>
              </a:rPr>
              <a:t>Inserta dicho parámetro como un nuevo registro en la tabla</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chemeClr val="dk1"/>
              </a:buClr>
              <a:buSzPts val="1800"/>
              <a:buFont typeface="Helvetica Neue Light"/>
              <a:buAutoNum type="arabicPeriod"/>
            </a:pPr>
            <a:r>
              <a:rPr b="0" i="0" lang="es-419" sz="1800" u="none" cap="none" strike="noStrike">
                <a:solidFill>
                  <a:schemeClr val="dk1"/>
                </a:solidFill>
                <a:latin typeface="Helvetica Neue Light"/>
                <a:ea typeface="Helvetica Neue Light"/>
                <a:cs typeface="Helvetica Neue Light"/>
                <a:sym typeface="Helvetica Neue Light"/>
              </a:rPr>
              <a:t>Ejecuta luego, un </a:t>
            </a:r>
            <a:r>
              <a:rPr b="1" i="0" lang="es-419" sz="1800" u="none" cap="none" strike="noStrike">
                <a:solidFill>
                  <a:schemeClr val="dk1"/>
                </a:solidFill>
                <a:latin typeface="Consolas"/>
                <a:ea typeface="Consolas"/>
                <a:cs typeface="Consolas"/>
                <a:sym typeface="Consolas"/>
              </a:rPr>
              <a:t>SELECT</a:t>
            </a:r>
            <a:r>
              <a:rPr b="0" i="0" lang="es-419" sz="1800" u="none" cap="none" strike="noStrike">
                <a:solidFill>
                  <a:schemeClr val="dk1"/>
                </a:solidFill>
                <a:latin typeface="Helvetica Neue Light"/>
                <a:ea typeface="Helvetica Neue Light"/>
                <a:cs typeface="Helvetica Neue Light"/>
                <a:sym typeface="Helvetica Neue Light"/>
              </a:rPr>
              <a:t> sobre la tabla ordenada de forma descendente, para ver el registro insertado en primer lugar</a:t>
            </a:r>
            <a:endParaRPr b="0" i="0" sz="1800" u="none" cap="none" strike="noStrike">
              <a:solidFill>
                <a:schemeClr val="dk1"/>
              </a:solidFill>
              <a:latin typeface="Helvetica Neue Light"/>
              <a:ea typeface="Helvetica Neue Light"/>
              <a:cs typeface="Helvetica Neue Light"/>
              <a:sym typeface="Helvetica Neue Light"/>
            </a:endParaRPr>
          </a:p>
          <a:p>
            <a:pPr indent="-361950" lvl="0" marL="457200" marR="0" rtl="0" algn="just">
              <a:lnSpc>
                <a:spcPct val="150000"/>
              </a:lnSpc>
              <a:spcBef>
                <a:spcPts val="0"/>
              </a:spcBef>
              <a:spcAft>
                <a:spcPts val="0"/>
              </a:spcAft>
              <a:buClr>
                <a:schemeClr val="dk1"/>
              </a:buClr>
              <a:buSzPts val="2100"/>
              <a:buFont typeface="Helvetica Neue Light"/>
              <a:buAutoNum type="arabicPeriod"/>
            </a:pPr>
            <a:r>
              <a:rPr b="0" i="0" lang="es-419" sz="1800" u="none" cap="none" strike="noStrike">
                <a:solidFill>
                  <a:schemeClr val="dk1"/>
                </a:solidFill>
                <a:latin typeface="Helvetica Neue Light"/>
                <a:ea typeface="Helvetica Neue Light"/>
                <a:cs typeface="Helvetica Neue Light"/>
                <a:sym typeface="Helvetica Neue Light"/>
              </a:rPr>
              <a:t>Si el parámetro </a:t>
            </a:r>
            <a:r>
              <a:rPr b="1" i="0" lang="es-419" sz="1800" u="none" cap="none" strike="noStrike">
                <a:solidFill>
                  <a:schemeClr val="dk1"/>
                </a:solidFill>
                <a:latin typeface="Helvetica Neue"/>
                <a:ea typeface="Helvetica Neue"/>
                <a:cs typeface="Helvetica Neue"/>
                <a:sym typeface="Helvetica Neue"/>
              </a:rPr>
              <a:t>char()</a:t>
            </a:r>
            <a:r>
              <a:rPr b="0" i="0" lang="es-419" sz="1800" u="none" cap="none" strike="noStrike">
                <a:solidFill>
                  <a:schemeClr val="dk1"/>
                </a:solidFill>
                <a:latin typeface="Helvetica Neue Light"/>
                <a:ea typeface="Helvetica Neue Light"/>
                <a:cs typeface="Helvetica Neue Light"/>
                <a:sym typeface="Helvetica Neue Light"/>
              </a:rPr>
              <a:t> recibido es igual a </a:t>
            </a:r>
            <a:r>
              <a:rPr b="1" i="0" lang="es-419" sz="1800" u="none" cap="none" strike="noStrike">
                <a:solidFill>
                  <a:schemeClr val="dk1"/>
                </a:solidFill>
                <a:latin typeface="Consolas"/>
                <a:ea typeface="Consolas"/>
                <a:cs typeface="Consolas"/>
                <a:sym typeface="Consolas"/>
              </a:rPr>
              <a:t>‘’</a:t>
            </a:r>
            <a:r>
              <a:rPr b="0" i="0" lang="es-419" sz="1800" u="none" cap="none" strike="noStrike">
                <a:solidFill>
                  <a:schemeClr val="dk1"/>
                </a:solidFill>
                <a:latin typeface="Helvetica Neue Light"/>
                <a:ea typeface="Helvetica Neue Light"/>
                <a:cs typeface="Helvetica Neue Light"/>
                <a:sym typeface="Helvetica Neue Light"/>
              </a:rPr>
              <a:t>, devuelve un error que diga  </a:t>
            </a:r>
            <a:r>
              <a:rPr b="0" i="0" lang="es-419" sz="1800" u="none" cap="none" strike="noStrike">
                <a:solidFill>
                  <a:srgbClr val="FF0000"/>
                </a:solidFill>
                <a:latin typeface="Consolas"/>
                <a:ea typeface="Consolas"/>
                <a:cs typeface="Consolas"/>
                <a:sym typeface="Consolas"/>
              </a:rPr>
              <a:t>‘ERROR: no se pudo crear el producto indicado’</a:t>
            </a:r>
            <a:endParaRPr b="0" i="0" sz="1800" u="none" cap="none" strike="noStrike">
              <a:solidFill>
                <a:srgbClr val="FF0000"/>
              </a:solidFill>
              <a:latin typeface="Consolas"/>
              <a:ea typeface="Consolas"/>
              <a:cs typeface="Consolas"/>
              <a:sym typeface="Consolas"/>
            </a:endParaRPr>
          </a:p>
        </p:txBody>
      </p:sp>
      <p:pic>
        <p:nvPicPr>
          <p:cNvPr id="601" name="Google Shape;601;p7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02" name="Google Shape;602;p76"/>
          <p:cNvPicPr preferRelativeResize="0"/>
          <p:nvPr/>
        </p:nvPicPr>
        <p:blipFill rotWithShape="1">
          <a:blip r:embed="rId4">
            <a:alphaModFix/>
          </a:blip>
          <a:srcRect b="0" l="0" r="0" t="0"/>
          <a:stretch/>
        </p:blipFill>
        <p:spPr>
          <a:xfrm>
            <a:off x="7169475" y="299625"/>
            <a:ext cx="1634174" cy="639850"/>
          </a:xfrm>
          <a:prstGeom prst="rect">
            <a:avLst/>
          </a:prstGeom>
          <a:noFill/>
          <a:ln>
            <a:noFill/>
          </a:ln>
        </p:spPr>
      </p:pic>
      <p:sp>
        <p:nvSpPr>
          <p:cNvPr id="603" name="Google Shape;603;p76"/>
          <p:cNvSpPr txBox="1"/>
          <p:nvPr/>
        </p:nvSpPr>
        <p:spPr>
          <a:xfrm>
            <a:off x="257775" y="356825"/>
            <a:ext cx="52767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1" lang="es-419" sz="2400" u="none" cap="none" strike="noStrike">
                <a:solidFill>
                  <a:schemeClr val="dk1"/>
                </a:solidFill>
                <a:latin typeface="Anton"/>
                <a:ea typeface="Anton"/>
                <a:cs typeface="Anton"/>
                <a:sym typeface="Anton"/>
              </a:rPr>
              <a:t>S.P. de INSERCIÓN DE REGISTROS</a:t>
            </a:r>
            <a:endParaRPr b="0" i="0" sz="2400" u="none" cap="none" strike="noStrike">
              <a:solidFill>
                <a:schemeClr val="dk1"/>
              </a:solidFill>
              <a:latin typeface="Anton"/>
              <a:ea typeface="Anton"/>
              <a:cs typeface="Anton"/>
              <a:sym typeface="Anto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7"/>
          <p:cNvSpPr txBox="1"/>
          <p:nvPr/>
        </p:nvSpPr>
        <p:spPr>
          <a:xfrm>
            <a:off x="0" y="2520825"/>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419" sz="4000" u="none" cap="none" strike="noStrike">
                <a:solidFill>
                  <a:srgbClr val="000000"/>
                </a:solidFill>
                <a:latin typeface="Anton"/>
                <a:ea typeface="Anton"/>
                <a:cs typeface="Anton"/>
                <a:sym typeface="Anton"/>
              </a:rPr>
              <a:t>SCRIPT DE CREACIÓN DE STORED PROCEDURES</a:t>
            </a:r>
            <a:endParaRPr b="0" i="1" sz="4000" u="none" cap="none" strike="noStrike">
              <a:solidFill>
                <a:srgbClr val="000000"/>
              </a:solidFill>
              <a:latin typeface="Anton"/>
              <a:ea typeface="Anton"/>
              <a:cs typeface="Anton"/>
              <a:sym typeface="Anton"/>
            </a:endParaRPr>
          </a:p>
        </p:txBody>
      </p:sp>
      <p:sp>
        <p:nvSpPr>
          <p:cNvPr id="609" name="Google Shape;609;p77"/>
          <p:cNvSpPr txBox="1"/>
          <p:nvPr/>
        </p:nvSpPr>
        <p:spPr>
          <a:xfrm>
            <a:off x="938100" y="3433725"/>
            <a:ext cx="7267800" cy="1292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Presentar en formato .sql el script de creación de </a:t>
            </a:r>
            <a:r>
              <a:rPr lang="es-419" sz="2000">
                <a:solidFill>
                  <a:schemeClr val="dk1"/>
                </a:solidFill>
                <a:highlight>
                  <a:srgbClr val="FFFFFF"/>
                </a:highlight>
                <a:latin typeface="Helvetica Neue Light"/>
                <a:ea typeface="Helvetica Neue Light"/>
                <a:cs typeface="Helvetica Neue Light"/>
                <a:sym typeface="Helvetica Neue Light"/>
              </a:rPr>
              <a:t>dos S</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tored </a:t>
            </a:r>
            <a:r>
              <a:rPr lang="es-419" sz="2000">
                <a:solidFill>
                  <a:schemeClr val="dk1"/>
                </a:solidFill>
                <a:highlight>
                  <a:srgbClr val="FFFFFF"/>
                </a:highlight>
                <a:latin typeface="Helvetica Neue Light"/>
                <a:ea typeface="Helvetica Neue Light"/>
                <a:cs typeface="Helvetica Neue Light"/>
                <a:sym typeface="Helvetica Neue Light"/>
              </a:rPr>
              <a:t>P</a:t>
            </a:r>
            <a:r>
              <a:rPr b="0" i="0" lang="es-419" sz="2000" u="none" cap="none" strike="noStrike">
                <a:solidFill>
                  <a:schemeClr val="dk1"/>
                </a:solidFill>
                <a:highlight>
                  <a:srgbClr val="FFFFFF"/>
                </a:highlight>
                <a:latin typeface="Helvetica Neue Light"/>
                <a:ea typeface="Helvetica Neue Light"/>
                <a:cs typeface="Helvetica Neue Light"/>
                <a:sym typeface="Helvetica Neue Light"/>
              </a:rPr>
              <a:t>rocedures con base en los datos de la base de datos del proyecto final. </a:t>
            </a:r>
            <a:endParaRPr b="0" i="0" sz="2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610" name="Google Shape;610;p7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11" name="Google Shape;611;p77"/>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612" name="Google Shape;612;p77"/>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rgbClr val="FFFFFF"/>
                </a:solidFill>
                <a:latin typeface="Helvetica Neue"/>
                <a:ea typeface="Helvetica Neue"/>
                <a:cs typeface="Helvetica Neue"/>
                <a:sym typeface="Helvetica Neue"/>
              </a:rPr>
              <a:t>7</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graphicFrame>
        <p:nvGraphicFramePr>
          <p:cNvPr id="617" name="Google Shape;617;p78"/>
          <p:cNvGraphicFramePr/>
          <p:nvPr/>
        </p:nvGraphicFramePr>
        <p:xfrm>
          <a:off x="153263" y="344100"/>
          <a:ext cx="3000000" cy="3000000"/>
        </p:xfrm>
        <a:graphic>
          <a:graphicData uri="http://schemas.openxmlformats.org/drawingml/2006/table">
            <a:tbl>
              <a:tblPr>
                <a:noFill/>
                <a:tableStyleId>{202F788C-75C0-4065-8441-480119EFACDB}</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300"/>
                        <a:buFont typeface="Arial"/>
                        <a:buNone/>
                      </a:pPr>
                      <a:r>
                        <a:rPr i="1" lang="es-419" sz="2300" u="none" cap="none" strike="noStrike">
                          <a:solidFill>
                            <a:schemeClr val="dk1"/>
                          </a:solidFill>
                          <a:latin typeface="Anton"/>
                          <a:ea typeface="Anton"/>
                          <a:cs typeface="Anton"/>
                          <a:sym typeface="Anton"/>
                        </a:rPr>
                        <a:t>SCRIPT DE CREACIÓN DE STORED PROCEDURES</a:t>
                      </a:r>
                      <a:endParaRPr i="1" sz="2300" u="none" cap="none" strike="noStrike">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marR="0" rtl="0" algn="l">
                        <a:lnSpc>
                          <a:spcPct val="100000"/>
                        </a:lnSpc>
                        <a:spcBef>
                          <a:spcPts val="0"/>
                        </a:spcBef>
                        <a:spcAft>
                          <a:spcPts val="0"/>
                        </a:spcAft>
                        <a:buClr>
                          <a:schemeClr val="dk1"/>
                        </a:buClr>
                        <a:buSzPts val="1100"/>
                        <a:buFont typeface="Arial"/>
                        <a:buNone/>
                      </a:pPr>
                      <a:r>
                        <a:rPr b="1" lang="es-419" sz="1600" u="none" cap="none" strike="noStrike">
                          <a:solidFill>
                            <a:schemeClr val="dk1"/>
                          </a:solidFill>
                          <a:latin typeface="Helvetica Neue"/>
                          <a:ea typeface="Helvetica Neue"/>
                          <a:cs typeface="Helvetica Neue"/>
                          <a:sym typeface="Helvetica Neue"/>
                        </a:rPr>
                        <a:t>Formato: </a:t>
                      </a:r>
                      <a:r>
                        <a:rPr lang="es-419" sz="1600" u="none" cap="none" strike="noStrike">
                          <a:solidFill>
                            <a:schemeClr val="dk1"/>
                          </a:solidFill>
                          <a:latin typeface="Helvetica Neue Light"/>
                          <a:ea typeface="Helvetica Neue Light"/>
                          <a:cs typeface="Helvetica Neue Light"/>
                          <a:sym typeface="Helvetica Neue Light"/>
                        </a:rPr>
                        <a:t>El archivo a presentar debe ser del tipo .sql nombrado como </a:t>
                      </a:r>
                      <a:r>
                        <a:rPr lang="es-419" sz="1600" u="none" cap="none" strike="noStrike">
                          <a:solidFill>
                            <a:schemeClr val="dk1"/>
                          </a:solidFill>
                          <a:highlight>
                            <a:srgbClr val="3CEFAB"/>
                          </a:highlight>
                          <a:latin typeface="Helvetica Neue Light"/>
                          <a:ea typeface="Helvetica Neue Light"/>
                          <a:cs typeface="Helvetica Neue Light"/>
                          <a:sym typeface="Helvetica Neue Light"/>
                        </a:rPr>
                        <a:t>“Stored+Apellido”</a:t>
                      </a:r>
                      <a:r>
                        <a:rPr lang="es-419" sz="1600" u="none" cap="none" strike="noStrike">
                          <a:solidFill>
                            <a:schemeClr val="dk1"/>
                          </a:solidFill>
                          <a:latin typeface="Helvetica Neue Light"/>
                          <a:ea typeface="Helvetica Neue Light"/>
                          <a:cs typeface="Helvetica Neue Light"/>
                          <a:sym typeface="Helvetica Neue Light"/>
                        </a:rPr>
                        <a:t>.</a:t>
                      </a:r>
                      <a:endParaRPr sz="14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100"/>
                        <a:buFont typeface="Arial"/>
                        <a:buNone/>
                      </a:pPr>
                      <a:br>
                        <a:rPr b="1" lang="es-419" sz="100" u="none" cap="none" strike="noStrike">
                          <a:solidFill>
                            <a:srgbClr val="4D5156"/>
                          </a:solidFill>
                        </a:rPr>
                      </a:br>
                      <a:r>
                        <a:rPr b="1" lang="es-419" sz="1500" u="none" cap="none" strike="noStrike"/>
                        <a:t>&gt;&gt;</a:t>
                      </a:r>
                      <a:r>
                        <a:rPr b="1" lang="es-419" sz="1500" u="none" cap="none" strike="noStrike">
                          <a:solidFill>
                            <a:srgbClr val="4D5156"/>
                          </a:solidFill>
                        </a:rPr>
                        <a:t> </a:t>
                      </a:r>
                      <a:r>
                        <a:rPr b="1" lang="es-419" sz="1500" u="none" cap="none" strike="noStrike">
                          <a:latin typeface="Helvetica Neue"/>
                          <a:ea typeface="Helvetica Neue"/>
                          <a:cs typeface="Helvetica Neue"/>
                          <a:sym typeface="Helvetica Neue"/>
                        </a:rPr>
                        <a:t>Consigna:</a:t>
                      </a:r>
                      <a:r>
                        <a:rPr lang="es-419" sz="1500" u="none" cap="none" strike="noStrike">
                          <a:latin typeface="Helvetica Neue Light"/>
                          <a:ea typeface="Helvetica Neue Light"/>
                          <a:cs typeface="Helvetica Neue Light"/>
                          <a:sym typeface="Helvetica Neue Light"/>
                        </a:rPr>
                        <a:t> </a:t>
                      </a:r>
                      <a:r>
                        <a:rPr lang="es-419" sz="1500" u="none" cap="none" strike="noStrike">
                          <a:solidFill>
                            <a:schemeClr val="dk1"/>
                          </a:solidFill>
                          <a:latin typeface="Helvetica Neue Light"/>
                          <a:ea typeface="Helvetica Neue Light"/>
                          <a:cs typeface="Helvetica Neue Light"/>
                          <a:sym typeface="Helvetica Neue Light"/>
                        </a:rPr>
                        <a:t>Sobre las tablas creadas anteriormente para tu proyecto final, </a:t>
                      </a:r>
                      <a:r>
                        <a:rPr b="1" lang="es-419" sz="1500" u="none" cap="none" strike="noStrike">
                          <a:solidFill>
                            <a:schemeClr val="dk1"/>
                          </a:solidFill>
                          <a:latin typeface="Helvetica Neue"/>
                          <a:ea typeface="Helvetica Neue"/>
                          <a:cs typeface="Helvetica Neue"/>
                          <a:sym typeface="Helvetica Neue"/>
                        </a:rPr>
                        <a:t>agregar 2 Stored Procedures</a:t>
                      </a:r>
                      <a:r>
                        <a:rPr lang="es-419" sz="1500" u="none" cap="none" strike="noStrike">
                          <a:solidFill>
                            <a:schemeClr val="dk1"/>
                          </a:solidFill>
                          <a:latin typeface="Helvetica Neue Light"/>
                          <a:ea typeface="Helvetica Neue Light"/>
                          <a:cs typeface="Helvetica Neue Light"/>
                          <a:sym typeface="Helvetica Neue Light"/>
                        </a:rPr>
                        <a:t> que te permitan trabajar sobre las mismas.</a:t>
                      </a:r>
                      <a:endParaRPr sz="15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300"/>
                        <a:buFont typeface="Arial"/>
                        <a:buNone/>
                      </a:pPr>
                      <a:r>
                        <a:t/>
                      </a:r>
                      <a:endParaRPr sz="3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500"/>
                        <a:buFont typeface="Arial"/>
                        <a:buNone/>
                      </a:pPr>
                      <a:r>
                        <a:rPr b="1" lang="es-419" sz="1500" u="none" cap="none" strike="noStrike"/>
                        <a:t>&gt;&gt;</a:t>
                      </a:r>
                      <a:r>
                        <a:rPr b="1" lang="es-419" sz="1400" u="none" cap="none" strike="noStrike">
                          <a:solidFill>
                            <a:schemeClr val="dk1"/>
                          </a:solidFill>
                          <a:latin typeface="Helvetica Neue"/>
                          <a:ea typeface="Helvetica Neue"/>
                          <a:cs typeface="Helvetica Neue"/>
                          <a:sym typeface="Helvetica Neue"/>
                        </a:rPr>
                        <a:t>Aspectos a incluir en el entregable:</a:t>
                      </a:r>
                      <a:endParaRPr sz="1400" u="none" cap="none" strike="noStrike">
                        <a:solidFill>
                          <a:schemeClr val="dk1"/>
                        </a:solidFill>
                        <a:latin typeface="Helvetica Neue Light"/>
                        <a:ea typeface="Helvetica Neue Light"/>
                        <a:cs typeface="Helvetica Neue Light"/>
                        <a:sym typeface="Helvetica Neue Light"/>
                      </a:endParaRPr>
                    </a:p>
                    <a:p>
                      <a:pPr indent="0" lvl="0" marL="457200" marR="0" rtl="0" algn="l">
                        <a:lnSpc>
                          <a:spcPct val="100000"/>
                        </a:lnSpc>
                        <a:spcBef>
                          <a:spcPts val="0"/>
                        </a:spcBef>
                        <a:spcAft>
                          <a:spcPts val="0"/>
                        </a:spcAft>
                        <a:buClr>
                          <a:srgbClr val="000000"/>
                        </a:buClr>
                        <a:buSzPts val="1400"/>
                        <a:buFont typeface="Arial"/>
                        <a:buNone/>
                      </a:pPr>
                      <a:r>
                        <a:rPr lang="es-419" sz="1400" u="none" cap="none" strike="noStrike">
                          <a:solidFill>
                            <a:schemeClr val="dk1"/>
                          </a:solidFill>
                          <a:latin typeface="Helvetica Neue Light"/>
                          <a:ea typeface="Helvetica Neue Light"/>
                          <a:cs typeface="Helvetica Neue Light"/>
                          <a:sym typeface="Helvetica Neue Light"/>
                        </a:rPr>
                        <a:t>El primer S.P. debe permitir indicar a través de un parámetro el campo de ordenamiento de una tabla y mediante un segundo parámetro, si el orden es descendente o ascendente.</a:t>
                      </a:r>
                      <a:endParaRPr sz="1400" u="none" cap="none" strike="noStrike">
                        <a:solidFill>
                          <a:schemeClr val="dk1"/>
                        </a:solidFill>
                        <a:latin typeface="Helvetica Neue Light"/>
                        <a:ea typeface="Helvetica Neue Light"/>
                        <a:cs typeface="Helvetica Neue Light"/>
                        <a:sym typeface="Helvetica Neue Light"/>
                      </a:endParaRPr>
                    </a:p>
                    <a:p>
                      <a:pPr indent="0" lvl="0" marL="457200" marR="0" rtl="0" algn="l">
                        <a:lnSpc>
                          <a:spcPct val="100000"/>
                        </a:lnSpc>
                        <a:spcBef>
                          <a:spcPts val="0"/>
                        </a:spcBef>
                        <a:spcAft>
                          <a:spcPts val="0"/>
                        </a:spcAft>
                        <a:buClr>
                          <a:srgbClr val="000000"/>
                        </a:buClr>
                        <a:buSzPts val="1400"/>
                        <a:buFont typeface="Arial"/>
                        <a:buNone/>
                      </a:pPr>
                      <a:r>
                        <a:rPr lang="es-419" sz="1400" u="none" cap="none" strike="noStrike">
                          <a:solidFill>
                            <a:schemeClr val="dk1"/>
                          </a:solidFill>
                          <a:latin typeface="Helvetica Neue Light"/>
                          <a:ea typeface="Helvetica Neue Light"/>
                          <a:cs typeface="Helvetica Neue Light"/>
                          <a:sym typeface="Helvetica Neue Light"/>
                        </a:rPr>
                        <a:t>El otro S.P. </a:t>
                      </a:r>
                      <a:r>
                        <a:rPr lang="es-419">
                          <a:solidFill>
                            <a:schemeClr val="dk1"/>
                          </a:solidFill>
                          <a:latin typeface="Helvetica Neue Light"/>
                          <a:ea typeface="Helvetica Neue Light"/>
                          <a:cs typeface="Helvetica Neue Light"/>
                          <a:sym typeface="Helvetica Neue Light"/>
                        </a:rPr>
                        <a:t>qué</a:t>
                      </a:r>
                      <a:r>
                        <a:rPr lang="es-419" sz="1400" u="none" cap="none" strike="noStrike">
                          <a:solidFill>
                            <a:schemeClr val="dk1"/>
                          </a:solidFill>
                          <a:latin typeface="Helvetica Neue Light"/>
                          <a:ea typeface="Helvetica Neue Light"/>
                          <a:cs typeface="Helvetica Neue Light"/>
                          <a:sym typeface="Helvetica Neue Light"/>
                        </a:rPr>
                        <a:t> crearás, puede (1: insertar registros en una tabla de tu proyecto. 2: eliminar algún registro específico de una tabla de tu proyecto.)</a:t>
                      </a:r>
                      <a:endParaRPr sz="1400" u="none" cap="none" strike="noStrike">
                        <a:solidFill>
                          <a:schemeClr val="dk1"/>
                        </a:solidFill>
                        <a:latin typeface="Helvetica Neue Light"/>
                        <a:ea typeface="Helvetica Neue Light"/>
                        <a:cs typeface="Helvetica Neue Light"/>
                        <a:sym typeface="Helvetica Neue Light"/>
                      </a:endParaRPr>
                    </a:p>
                    <a:p>
                      <a:pPr indent="0" lvl="0" marL="45720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lang="es-419" sz="1400" u="none" cap="none" strike="noStrike">
                          <a:solidFill>
                            <a:schemeClr val="dk1"/>
                          </a:solidFill>
                          <a:latin typeface="Helvetica Neue Light"/>
                          <a:ea typeface="Helvetica Neue Light"/>
                          <a:cs typeface="Helvetica Neue Light"/>
                          <a:sym typeface="Helvetica Neue Light"/>
                        </a:rPr>
                        <a:t>Agrega comentarios en ambos Scripts de los S.P. para saber qué hacen y cómo usarlos</a:t>
                      </a:r>
                      <a:endParaRPr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lang="es-419" sz="1400" u="none" cap="none" strike="noStrike">
                          <a:solidFill>
                            <a:schemeClr val="dk1"/>
                          </a:solidFill>
                          <a:latin typeface="Helvetica Neue Light"/>
                          <a:ea typeface="Helvetica Neue Light"/>
                          <a:cs typeface="Helvetica Neue Light"/>
                          <a:sym typeface="Helvetica Neue Light"/>
                        </a:rPr>
                        <a:t>Procura guiarte con los ejemplos abordados en esta clase</a:t>
                      </a:r>
                      <a:endParaRPr sz="1400" u="none" cap="none" strike="noStrike">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618" name="Google Shape;618;p7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19" name="Google Shape;619;p78"/>
          <p:cNvPicPr preferRelativeResize="0"/>
          <p:nvPr/>
        </p:nvPicPr>
        <p:blipFill rotWithShape="1">
          <a:blip r:embed="rId4">
            <a:alphaModFix/>
          </a:blip>
          <a:srcRect b="0" l="0" r="0" t="0"/>
          <a:stretch/>
        </p:blipFill>
        <p:spPr>
          <a:xfrm>
            <a:off x="7148187" y="1188125"/>
            <a:ext cx="1634174" cy="6398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3" name="Shape 623"/>
        <p:cNvGrpSpPr/>
        <p:nvPr/>
      </p:nvGrpSpPr>
      <p:grpSpPr>
        <a:xfrm>
          <a:off x="0" y="0"/>
          <a:ext cx="0" cy="0"/>
          <a:chOff x="0" y="0"/>
          <a:chExt cx="0" cy="0"/>
        </a:xfrm>
      </p:grpSpPr>
      <p:sp>
        <p:nvSpPr>
          <p:cNvPr id="624" name="Google Shape;624;p7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419"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625" name="Google Shape;625;p79"/>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9" name="Shape 629"/>
        <p:cNvGrpSpPr/>
        <p:nvPr/>
      </p:nvGrpSpPr>
      <p:grpSpPr>
        <a:xfrm>
          <a:off x="0" y="0"/>
          <a:ext cx="0" cy="0"/>
          <a:chOff x="0" y="0"/>
          <a:chExt cx="0" cy="0"/>
        </a:xfrm>
      </p:grpSpPr>
      <p:sp>
        <p:nvSpPr>
          <p:cNvPr id="630" name="Google Shape;630;p80"/>
          <p:cNvSpPr txBox="1"/>
          <p:nvPr/>
        </p:nvSpPr>
        <p:spPr>
          <a:xfrm>
            <a:off x="1956450" y="872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419"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631" name="Google Shape;631;p80"/>
          <p:cNvSpPr txBox="1"/>
          <p:nvPr/>
        </p:nvSpPr>
        <p:spPr>
          <a:xfrm>
            <a:off x="1444475" y="1861175"/>
            <a:ext cx="6467100" cy="2705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419"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42900" lvl="0" marL="431800" marR="0" rtl="0" algn="l">
              <a:lnSpc>
                <a:spcPct val="115000"/>
              </a:lnSpc>
              <a:spcBef>
                <a:spcPts val="0"/>
              </a:spcBef>
              <a:spcAft>
                <a:spcPts val="0"/>
              </a:spcAft>
              <a:buClr>
                <a:srgbClr val="E0FF00"/>
              </a:buClr>
              <a:buSzPts val="2200"/>
              <a:buFont typeface="Helvetica Neue Light"/>
              <a:buChar char="-"/>
            </a:pPr>
            <a:r>
              <a:rPr b="0" i="0" lang="es-419" sz="2200" u="none" cap="none" strike="noStrike">
                <a:solidFill>
                  <a:srgbClr val="E0FF00"/>
                </a:solidFill>
                <a:latin typeface="Helvetica Neue Light"/>
                <a:ea typeface="Helvetica Neue Light"/>
                <a:cs typeface="Helvetica Neue Light"/>
                <a:sym typeface="Helvetica Neue Light"/>
              </a:rPr>
              <a:t>Fundamentos de Stored Procedures</a:t>
            </a:r>
            <a:endParaRPr b="0" i="0" sz="2200" u="none" cap="none" strike="noStrike">
              <a:solidFill>
                <a:srgbClr val="E0FF00"/>
              </a:solidFill>
              <a:latin typeface="Helvetica Neue Light"/>
              <a:ea typeface="Helvetica Neue Light"/>
              <a:cs typeface="Helvetica Neue Light"/>
              <a:sym typeface="Helvetica Neue Light"/>
            </a:endParaRPr>
          </a:p>
          <a:p>
            <a:pPr indent="-342900" lvl="0" marL="431800" marR="0" rtl="0" algn="l">
              <a:lnSpc>
                <a:spcPct val="115000"/>
              </a:lnSpc>
              <a:spcBef>
                <a:spcPts val="0"/>
              </a:spcBef>
              <a:spcAft>
                <a:spcPts val="0"/>
              </a:spcAft>
              <a:buClr>
                <a:srgbClr val="E0FF00"/>
              </a:buClr>
              <a:buSzPts val="2200"/>
              <a:buFont typeface="Helvetica Neue Light"/>
              <a:buChar char="-"/>
            </a:pPr>
            <a:r>
              <a:rPr b="0" i="0" lang="es-419" sz="2200" u="none" cap="none" strike="noStrike">
                <a:solidFill>
                  <a:srgbClr val="E0FF00"/>
                </a:solidFill>
                <a:latin typeface="Helvetica Neue Light"/>
                <a:ea typeface="Helvetica Neue Light"/>
                <a:cs typeface="Helvetica Neue Light"/>
                <a:sym typeface="Helvetica Neue Light"/>
              </a:rPr>
              <a:t>Cómo crear un Stored Procedure</a:t>
            </a:r>
            <a:endParaRPr b="0" i="0" sz="2200" u="none" cap="none" strike="noStrike">
              <a:solidFill>
                <a:srgbClr val="E0FF00"/>
              </a:solidFill>
              <a:latin typeface="Helvetica Neue Light"/>
              <a:ea typeface="Helvetica Neue Light"/>
              <a:cs typeface="Helvetica Neue Light"/>
              <a:sym typeface="Helvetica Neue Light"/>
            </a:endParaRPr>
          </a:p>
          <a:p>
            <a:pPr indent="-342900" lvl="0" marL="431800" marR="0" rtl="0" algn="l">
              <a:lnSpc>
                <a:spcPct val="115000"/>
              </a:lnSpc>
              <a:spcBef>
                <a:spcPts val="0"/>
              </a:spcBef>
              <a:spcAft>
                <a:spcPts val="0"/>
              </a:spcAft>
              <a:buClr>
                <a:srgbClr val="E0FF00"/>
              </a:buClr>
              <a:buSzPts val="2200"/>
              <a:buFont typeface="Helvetica Neue Light"/>
              <a:buChar char="-"/>
            </a:pPr>
            <a:r>
              <a:rPr b="0" i="0" lang="es-419" sz="2200" u="none" cap="none" strike="noStrike">
                <a:solidFill>
                  <a:srgbClr val="E0FF00"/>
                </a:solidFill>
                <a:latin typeface="Helvetica Neue Light"/>
                <a:ea typeface="Helvetica Neue Light"/>
                <a:cs typeface="Helvetica Neue Light"/>
                <a:sym typeface="Helvetica Neue Light"/>
              </a:rPr>
              <a:t>Parámetros de entrada y salida</a:t>
            </a:r>
            <a:endParaRPr b="0" i="0" sz="2200" u="none" cap="none" strike="noStrike">
              <a:solidFill>
                <a:srgbClr val="E0FF00"/>
              </a:solidFill>
              <a:latin typeface="Helvetica Neue Light"/>
              <a:ea typeface="Helvetica Neue Light"/>
              <a:cs typeface="Helvetica Neue Light"/>
              <a:sym typeface="Helvetica Neue Light"/>
            </a:endParaRPr>
          </a:p>
          <a:p>
            <a:pPr indent="-342900" lvl="0" marL="431800" marR="0" rtl="0" algn="l">
              <a:lnSpc>
                <a:spcPct val="115000"/>
              </a:lnSpc>
              <a:spcBef>
                <a:spcPts val="0"/>
              </a:spcBef>
              <a:spcAft>
                <a:spcPts val="0"/>
              </a:spcAft>
              <a:buClr>
                <a:srgbClr val="E0FF00"/>
              </a:buClr>
              <a:buSzPts val="2200"/>
              <a:buFont typeface="Helvetica Neue Light"/>
              <a:buChar char="-"/>
            </a:pPr>
            <a:r>
              <a:rPr b="0" i="0" lang="es-419" sz="2200" u="none" cap="none" strike="noStrike">
                <a:solidFill>
                  <a:srgbClr val="E0FF00"/>
                </a:solidFill>
                <a:latin typeface="Helvetica Neue Light"/>
                <a:ea typeface="Helvetica Neue Light"/>
                <a:cs typeface="Helvetica Neue Light"/>
                <a:sym typeface="Helvetica Neue Light"/>
              </a:rPr>
              <a:t>Variables, cláusulas, condicionales en S.P.</a:t>
            </a:r>
            <a:endParaRPr b="0" i="0" sz="2200" u="none" cap="none" strike="noStrike">
              <a:solidFill>
                <a:srgbClr val="E0FF00"/>
              </a:solidFill>
              <a:latin typeface="Helvetica Neue Light"/>
              <a:ea typeface="Helvetica Neue Light"/>
              <a:cs typeface="Helvetica Neue Light"/>
              <a:sym typeface="Helvetica Neue Light"/>
            </a:endParaRPr>
          </a:p>
          <a:p>
            <a:pPr indent="0" lvl="0" marL="457200" marR="0" rtl="0" algn="ctr">
              <a:lnSpc>
                <a:spcPct val="115000"/>
              </a:lnSpc>
              <a:spcBef>
                <a:spcPts val="0"/>
              </a:spcBef>
              <a:spcAft>
                <a:spcPts val="0"/>
              </a:spcAft>
              <a:buClr>
                <a:srgbClr val="000000"/>
              </a:buClr>
              <a:buSzPts val="2200"/>
              <a:buFont typeface="Arial"/>
              <a:buNone/>
            </a:pPr>
            <a:r>
              <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5" name="Shape 635"/>
        <p:cNvGrpSpPr/>
        <p:nvPr/>
      </p:nvGrpSpPr>
      <p:grpSpPr>
        <a:xfrm>
          <a:off x="0" y="0"/>
          <a:ext cx="0" cy="0"/>
          <a:chOff x="0" y="0"/>
          <a:chExt cx="0" cy="0"/>
        </a:xfrm>
      </p:grpSpPr>
      <p:sp>
        <p:nvSpPr>
          <p:cNvPr id="636" name="Google Shape;636;p8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637" name="Google Shape;637;p81"/>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09" name="Shape 109"/>
        <p:cNvGrpSpPr/>
        <p:nvPr/>
      </p:nvGrpSpPr>
      <p:grpSpPr>
        <a:xfrm>
          <a:off x="0" y="0"/>
          <a:ext cx="0" cy="0"/>
          <a:chOff x="0" y="0"/>
          <a:chExt cx="0" cy="0"/>
        </a:xfrm>
      </p:grpSpPr>
      <p:sp>
        <p:nvSpPr>
          <p:cNvPr id="110" name="Google Shape;110;p19"/>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CONCEPTO GENERAL</a:t>
            </a:r>
            <a:endParaRPr b="0" i="1" sz="3600" u="none" cap="none" strike="noStrike">
              <a:solidFill>
                <a:schemeClr val="dk1"/>
              </a:solidFill>
              <a:latin typeface="Anton"/>
              <a:ea typeface="Anton"/>
              <a:cs typeface="Anton"/>
              <a:sym typeface="Anton"/>
            </a:endParaRPr>
          </a:p>
        </p:txBody>
      </p:sp>
      <p:pic>
        <p:nvPicPr>
          <p:cNvPr id="111" name="Google Shape;111;p1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41" name="Shape 641"/>
        <p:cNvGrpSpPr/>
        <p:nvPr/>
      </p:nvGrpSpPr>
      <p:grpSpPr>
        <a:xfrm>
          <a:off x="0" y="0"/>
          <a:ext cx="0" cy="0"/>
          <a:chOff x="0" y="0"/>
          <a:chExt cx="0" cy="0"/>
        </a:xfrm>
      </p:grpSpPr>
      <p:sp>
        <p:nvSpPr>
          <p:cNvPr id="642" name="Google Shape;642;p8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643" name="Google Shape;643;p8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nvSpPr>
        <p:spPr>
          <a:xfrm>
            <a:off x="726150" y="1872950"/>
            <a:ext cx="7691700" cy="2145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1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Un Stored Procedure o </a:t>
            </a:r>
            <a:r>
              <a:rPr b="1" i="0" lang="es-419" sz="1800" u="none" cap="none" strike="noStrike">
                <a:solidFill>
                  <a:schemeClr val="dk1"/>
                </a:solidFill>
                <a:highlight>
                  <a:srgbClr val="FFFFFF"/>
                </a:highlight>
                <a:latin typeface="Helvetica Neue"/>
                <a:ea typeface="Helvetica Neue"/>
                <a:cs typeface="Helvetica Neue"/>
                <a:sym typeface="Helvetica Neue"/>
              </a:rPr>
              <a:t>Procedimiento Almacenado</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representa un conjunto de </a:t>
            </a:r>
            <a:r>
              <a:rPr lang="es-419" sz="1800">
                <a:solidFill>
                  <a:schemeClr val="dk1"/>
                </a:solidFill>
                <a:highlight>
                  <a:srgbClr val="FFFFFF"/>
                </a:highlight>
                <a:latin typeface="Helvetica Neue Light"/>
                <a:ea typeface="Helvetica Neue Light"/>
                <a:cs typeface="Helvetica Neue Light"/>
                <a:sym typeface="Helvetica Neue Light"/>
              </a:rPr>
              <a:t>sentencias</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almacenado físicamente en una </a:t>
            </a:r>
            <a:r>
              <a:rPr lang="es-419" sz="1800">
                <a:solidFill>
                  <a:schemeClr val="dk1"/>
                </a:solidFill>
                <a:highlight>
                  <a:srgbClr val="FFFFFF"/>
                </a:highlight>
                <a:latin typeface="Helvetica Neue Light"/>
                <a:ea typeface="Helvetica Neue Light"/>
                <a:cs typeface="Helvetica Neue Light"/>
                <a:sym typeface="Helvetica Neue Light"/>
              </a:rPr>
              <a:t>DB</a:t>
            </a: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 creado para cumplir tareas específicas. </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100"/>
              <a:buFont typeface="Arial"/>
              <a:buNone/>
            </a:pPr>
            <a:r>
              <a:rPr b="0" i="0" lang="es-419" sz="1800" u="none" cap="none" strike="noStrike">
                <a:solidFill>
                  <a:schemeClr val="dk1"/>
                </a:solidFill>
                <a:highlight>
                  <a:srgbClr val="FFFFFF"/>
                </a:highlight>
                <a:latin typeface="Helvetica Neue Light"/>
                <a:ea typeface="Helvetica Neue Light"/>
                <a:cs typeface="Helvetica Neue Light"/>
                <a:sym typeface="Helvetica Neue Light"/>
              </a:rPr>
              <a:t>Permite también establecer niveles de seguridad y manipular operaciones complejas o extensas del lado del servidor, evitando un ida y vuelta de datos que termine sobrecargando una red o servidor.</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117" name="Google Shape;117;p20"/>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STORED PROCEDURE</a:t>
            </a:r>
            <a:endParaRPr b="0" i="1" sz="4500" u="none" cap="none" strike="noStrike">
              <a:solidFill>
                <a:srgbClr val="000000"/>
              </a:solidFill>
              <a:latin typeface="Anton"/>
              <a:ea typeface="Anton"/>
              <a:cs typeface="Anton"/>
              <a:sym typeface="Anton"/>
            </a:endParaRPr>
          </a:p>
        </p:txBody>
      </p:sp>
      <p:pic>
        <p:nvPicPr>
          <p:cNvPr id="118" name="Google Shape;118;p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19" name="Google Shape;119;p20"/>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nvSpPr>
        <p:spPr>
          <a:xfrm>
            <a:off x="2397725" y="1738300"/>
            <a:ext cx="6069600" cy="2145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100"/>
              <a:buFont typeface="Arial"/>
              <a:buNone/>
            </a:pPr>
            <a:r>
              <a:rPr b="0" i="0" lang="es-419" sz="2100" u="none" cap="none" strike="noStrike">
                <a:solidFill>
                  <a:schemeClr val="dk1"/>
                </a:solidFill>
                <a:highlight>
                  <a:srgbClr val="FFFFFF"/>
                </a:highlight>
                <a:latin typeface="Helvetica Neue Light"/>
                <a:ea typeface="Helvetica Neue Light"/>
                <a:cs typeface="Helvetica Neue Light"/>
                <a:sym typeface="Helvetica Neue Light"/>
              </a:rPr>
              <a:t>Su estructura es similar a las </a:t>
            </a:r>
            <a:r>
              <a:rPr b="1" i="0" lang="es-419" sz="2100" u="none" cap="none" strike="noStrike">
                <a:solidFill>
                  <a:schemeClr val="dk1"/>
                </a:solidFill>
                <a:highlight>
                  <a:srgbClr val="FFFFFF"/>
                </a:highlight>
                <a:latin typeface="Helvetica Neue"/>
                <a:ea typeface="Helvetica Neue"/>
                <a:cs typeface="Helvetica Neue"/>
                <a:sym typeface="Helvetica Neue"/>
              </a:rPr>
              <a:t>Funciones SQL</a:t>
            </a:r>
            <a:r>
              <a:rPr b="0" i="0" lang="es-419" sz="2100" u="none" cap="none" strike="noStrike">
                <a:solidFill>
                  <a:schemeClr val="dk1"/>
                </a:solidFill>
                <a:highlight>
                  <a:srgbClr val="FFFFFF"/>
                </a:highlight>
                <a:latin typeface="Helvetica Neue Light"/>
                <a:ea typeface="Helvetica Neue Light"/>
                <a:cs typeface="Helvetica Neue Light"/>
                <a:sym typeface="Helvetica Neue Light"/>
              </a:rPr>
              <a:t> que vimos en la clase anterior pero, a diferencia de éstas,</a:t>
            </a:r>
            <a:r>
              <a:rPr lang="es-419" sz="2100">
                <a:solidFill>
                  <a:schemeClr val="dk1"/>
                </a:solidFill>
                <a:highlight>
                  <a:srgbClr val="FFFFFF"/>
                </a:highlight>
                <a:latin typeface="Helvetica Neue Light"/>
                <a:ea typeface="Helvetica Neue Light"/>
                <a:cs typeface="Helvetica Neue Light"/>
                <a:sym typeface="Helvetica Neue Light"/>
              </a:rPr>
              <a:t> en</a:t>
            </a:r>
            <a:r>
              <a:rPr b="0" i="0" lang="es-419" sz="2100" u="none" cap="none" strike="noStrike">
                <a:solidFill>
                  <a:schemeClr val="dk1"/>
                </a:solidFill>
                <a:highlight>
                  <a:srgbClr val="FFFFFF"/>
                </a:highlight>
                <a:latin typeface="Helvetica Neue Light"/>
                <a:ea typeface="Helvetica Neue Light"/>
                <a:cs typeface="Helvetica Neue Light"/>
                <a:sym typeface="Helvetica Neue Light"/>
              </a:rPr>
              <a:t> un </a:t>
            </a:r>
            <a:r>
              <a:rPr b="1" i="0" lang="es-419" sz="2100" u="none" cap="none" strike="noStrike">
                <a:solidFill>
                  <a:schemeClr val="dk1"/>
                </a:solidFill>
                <a:highlight>
                  <a:srgbClr val="FFFFFF"/>
                </a:highlight>
                <a:latin typeface="Helvetica Neue"/>
                <a:ea typeface="Helvetica Neue"/>
                <a:cs typeface="Helvetica Neue"/>
                <a:sym typeface="Helvetica Neue"/>
              </a:rPr>
              <a:t>Stored Procedure</a:t>
            </a:r>
            <a:r>
              <a:rPr b="0" i="0" lang="es-419" sz="2100" u="none" cap="none" strike="noStrike">
                <a:solidFill>
                  <a:schemeClr val="dk1"/>
                </a:solidFill>
                <a:highlight>
                  <a:srgbClr val="FFFFFF"/>
                </a:highlight>
                <a:latin typeface="Helvetica Neue Light"/>
                <a:ea typeface="Helvetica Neue Light"/>
                <a:cs typeface="Helvetica Neue Light"/>
                <a:sym typeface="Helvetica Neue Light"/>
              </a:rPr>
              <a:t> su objeti</a:t>
            </a:r>
            <a:r>
              <a:rPr lang="es-419" sz="2100">
                <a:solidFill>
                  <a:schemeClr val="dk1"/>
                </a:solidFill>
                <a:highlight>
                  <a:srgbClr val="FFFFFF"/>
                </a:highlight>
                <a:latin typeface="Helvetica Neue Light"/>
                <a:ea typeface="Helvetica Neue Light"/>
                <a:cs typeface="Helvetica Neue Light"/>
                <a:sym typeface="Helvetica Neue Light"/>
              </a:rPr>
              <a:t>vo es</a:t>
            </a:r>
            <a:r>
              <a:rPr b="0" i="0" lang="es-419" sz="2100" u="none" cap="none" strike="noStrike">
                <a:solidFill>
                  <a:schemeClr val="dk1"/>
                </a:solidFill>
                <a:highlight>
                  <a:srgbClr val="FFFFFF"/>
                </a:highlight>
                <a:latin typeface="Helvetica Neue Light"/>
                <a:ea typeface="Helvetica Neue Light"/>
                <a:cs typeface="Helvetica Neue Light"/>
                <a:sym typeface="Helvetica Neue Light"/>
              </a:rPr>
              <a:t> resolver desde una operación simple</a:t>
            </a:r>
            <a:r>
              <a:rPr lang="es-419" sz="2100">
                <a:solidFill>
                  <a:schemeClr val="dk1"/>
                </a:solidFill>
                <a:highlight>
                  <a:srgbClr val="FFFFFF"/>
                </a:highlight>
                <a:latin typeface="Helvetica Neue Light"/>
                <a:ea typeface="Helvetica Neue Light"/>
                <a:cs typeface="Helvetica Neue Light"/>
                <a:sym typeface="Helvetica Neue Light"/>
              </a:rPr>
              <a:t> </a:t>
            </a:r>
            <a:r>
              <a:rPr b="0" i="0" lang="es-419" sz="2100" u="none" cap="none" strike="noStrike">
                <a:solidFill>
                  <a:schemeClr val="dk1"/>
                </a:solidFill>
                <a:highlight>
                  <a:srgbClr val="FFFFFF"/>
                </a:highlight>
                <a:latin typeface="Helvetica Neue Light"/>
                <a:ea typeface="Helvetica Neue Light"/>
                <a:cs typeface="Helvetica Neue Light"/>
                <a:sym typeface="Helvetica Neue Light"/>
              </a:rPr>
              <a:t>hasta operaciones complejas que requieran modificar varias tablas y/o datos almacenados en una </a:t>
            </a:r>
            <a:r>
              <a:rPr lang="es-419" sz="2100">
                <a:solidFill>
                  <a:schemeClr val="dk1"/>
                </a:solidFill>
                <a:highlight>
                  <a:srgbClr val="FFFFFF"/>
                </a:highlight>
                <a:latin typeface="Helvetica Neue Light"/>
                <a:ea typeface="Helvetica Neue Light"/>
                <a:cs typeface="Helvetica Neue Light"/>
                <a:sym typeface="Helvetica Neue Light"/>
              </a:rPr>
              <a:t>DB</a:t>
            </a:r>
            <a:r>
              <a:rPr b="0" i="0" lang="es-419" sz="21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2100" u="none" cap="none" strike="noStrike">
              <a:solidFill>
                <a:srgbClr val="000000"/>
              </a:solidFill>
              <a:latin typeface="Helvetica Neue Light"/>
              <a:ea typeface="Helvetica Neue Light"/>
              <a:cs typeface="Helvetica Neue Light"/>
              <a:sym typeface="Helvetica Neue Light"/>
            </a:endParaRPr>
          </a:p>
        </p:txBody>
      </p:sp>
      <p:sp>
        <p:nvSpPr>
          <p:cNvPr id="125" name="Google Shape;125;p21"/>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s-419" sz="4500" u="none" cap="none" strike="noStrike">
                <a:solidFill>
                  <a:srgbClr val="000000"/>
                </a:solidFill>
                <a:latin typeface="Anton"/>
                <a:ea typeface="Anton"/>
                <a:cs typeface="Anton"/>
                <a:sym typeface="Anton"/>
              </a:rPr>
              <a:t>STORED PROCEDURE</a:t>
            </a:r>
            <a:endParaRPr b="0" i="1" sz="4500" u="none" cap="none" strike="noStrike">
              <a:solidFill>
                <a:srgbClr val="000000"/>
              </a:solidFill>
              <a:latin typeface="Anton"/>
              <a:ea typeface="Anton"/>
              <a:cs typeface="Anton"/>
              <a:sym typeface="Anton"/>
            </a:endParaRPr>
          </a:p>
        </p:txBody>
      </p:sp>
      <p:pic>
        <p:nvPicPr>
          <p:cNvPr id="126" name="Google Shape;126;p2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27" name="Google Shape;127;p21"/>
          <p:cNvPicPr preferRelativeResize="0"/>
          <p:nvPr/>
        </p:nvPicPr>
        <p:blipFill rotWithShape="1">
          <a:blip r:embed="rId4">
            <a:alphaModFix/>
          </a:blip>
          <a:srcRect b="0" l="0" r="0" t="0"/>
          <a:stretch/>
        </p:blipFill>
        <p:spPr>
          <a:xfrm>
            <a:off x="8037325" y="222625"/>
            <a:ext cx="903525" cy="903525"/>
          </a:xfrm>
          <a:prstGeom prst="rect">
            <a:avLst/>
          </a:prstGeom>
          <a:noFill/>
          <a:ln>
            <a:noFill/>
          </a:ln>
        </p:spPr>
      </p:pic>
      <p:pic>
        <p:nvPicPr>
          <p:cNvPr id="128" name="Google Shape;128;p21"/>
          <p:cNvPicPr preferRelativeResize="0"/>
          <p:nvPr/>
        </p:nvPicPr>
        <p:blipFill rotWithShape="1">
          <a:blip r:embed="rId5">
            <a:alphaModFix/>
          </a:blip>
          <a:srcRect b="0" l="0" r="0" t="0"/>
          <a:stretch/>
        </p:blipFill>
        <p:spPr>
          <a:xfrm>
            <a:off x="611725" y="1738300"/>
            <a:ext cx="1590600" cy="159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