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Anton"/>
      <p:regular r:id="rId69"/>
    </p:embeddedFont>
    <p:embeddedFont>
      <p:font typeface="Lato"/>
      <p:regular r:id="rId70"/>
      <p:bold r:id="rId71"/>
      <p:italic r:id="rId72"/>
      <p:boldItalic r:id="rId73"/>
    </p:embeddedFont>
    <p:embeddedFont>
      <p:font typeface="Lato Light"/>
      <p:regular r:id="rId74"/>
      <p:bold r:id="rId75"/>
      <p:italic r:id="rId76"/>
      <p:boldItalic r:id="rId77"/>
    </p:embeddedFont>
    <p:embeddedFont>
      <p:font typeface="Didact Gothic"/>
      <p:regular r:id="rId78"/>
    </p:embeddedFont>
    <p:embeddedFont>
      <p:font typeface="Helvetica Neue"/>
      <p:regular r:id="rId79"/>
      <p:bold r:id="rId80"/>
      <p:italic r:id="rId81"/>
      <p:boldItalic r:id="rId82"/>
    </p:embeddedFont>
    <p:embeddedFont>
      <p:font typeface="Helvetica Neue Light"/>
      <p:regular r:id="rId83"/>
      <p:bold r:id="rId84"/>
      <p:italic r:id="rId85"/>
      <p:boldItalic r:id="rId86"/>
    </p:embeddedFont>
    <p:embeddedFont>
      <p:font typeface="DM Sans"/>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BBD45C-6376-4747-9521-B61A4246DCDB}">
  <a:tblStyle styleId="{F1BBD45C-6376-4747-9521-B61A4246DCD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CC1768-66B9-4EDF-9C16-403B7EEE87F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Light-bold.fntdata"/><Relationship Id="rId83" Type="http://schemas.openxmlformats.org/officeDocument/2006/relationships/font" Target="fonts/HelveticaNeueLight-regular.fntdata"/><Relationship Id="rId42" Type="http://schemas.openxmlformats.org/officeDocument/2006/relationships/slide" Target="slides/slide36.xml"/><Relationship Id="rId86" Type="http://schemas.openxmlformats.org/officeDocument/2006/relationships/font" Target="fonts/HelveticaNeueLight-boldItalic.fntdata"/><Relationship Id="rId41" Type="http://schemas.openxmlformats.org/officeDocument/2006/relationships/slide" Target="slides/slide35.xml"/><Relationship Id="rId85" Type="http://schemas.openxmlformats.org/officeDocument/2006/relationships/font" Target="fonts/HelveticaNeueLight-italic.fntdata"/><Relationship Id="rId44" Type="http://schemas.openxmlformats.org/officeDocument/2006/relationships/slide" Target="slides/slide38.xml"/><Relationship Id="rId88" Type="http://schemas.openxmlformats.org/officeDocument/2006/relationships/font" Target="fonts/DMSans-bold.fntdata"/><Relationship Id="rId43" Type="http://schemas.openxmlformats.org/officeDocument/2006/relationships/slide" Target="slides/slide37.xml"/><Relationship Id="rId87" Type="http://schemas.openxmlformats.org/officeDocument/2006/relationships/font" Target="fonts/DMSans-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DMSans-italic.fntdata"/><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5.xml"/><Relationship Id="rId75" Type="http://schemas.openxmlformats.org/officeDocument/2006/relationships/font" Target="fonts/LatoLight-bold.fntdata"/><Relationship Id="rId30" Type="http://schemas.openxmlformats.org/officeDocument/2006/relationships/slide" Target="slides/slide24.xml"/><Relationship Id="rId74" Type="http://schemas.openxmlformats.org/officeDocument/2006/relationships/font" Target="fonts/LatoLight-regular.fntdata"/><Relationship Id="rId33" Type="http://schemas.openxmlformats.org/officeDocument/2006/relationships/slide" Target="slides/slide27.xml"/><Relationship Id="rId77" Type="http://schemas.openxmlformats.org/officeDocument/2006/relationships/font" Target="fonts/LatoLight-boldItalic.fntdata"/><Relationship Id="rId32" Type="http://schemas.openxmlformats.org/officeDocument/2006/relationships/slide" Target="slides/slide26.xml"/><Relationship Id="rId76" Type="http://schemas.openxmlformats.org/officeDocument/2006/relationships/font" Target="fonts/LatoLight-italic.fntdata"/><Relationship Id="rId35" Type="http://schemas.openxmlformats.org/officeDocument/2006/relationships/slide" Target="slides/slide29.xml"/><Relationship Id="rId79" Type="http://schemas.openxmlformats.org/officeDocument/2006/relationships/font" Target="fonts/HelveticaNeue-regular.fntdata"/><Relationship Id="rId34" Type="http://schemas.openxmlformats.org/officeDocument/2006/relationships/slide" Target="slides/slide28.xml"/><Relationship Id="rId78" Type="http://schemas.openxmlformats.org/officeDocument/2006/relationships/font" Target="fonts/DidactGothic-regular.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nton-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DMSans-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97dd484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097dd484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7dd484af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097dd484af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97dd484a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097dd484a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b521ec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2b521ec9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97dd484a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097dd484af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97dd484a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097dd484af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97dd484a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097dd484a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97dd484af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097dd484af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97dd484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097dd484a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97dd484a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097dd484af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97dd484a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97dd484af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97dd48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097dd484a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97dd484af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097dd484a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97dd484a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097dd484a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97dd484a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097dd484a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97dd484a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097dd484af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97dd484af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97dd484af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97dd484a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097dd484af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97dd484a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97dd484af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97dd484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097dd484af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97dd484a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097dd484af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b521ec90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2b521ec90d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97dd484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097dd484a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b521ec90d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2b521ec90d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b521ec9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2b521ec90d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b521ec9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2b521ec90d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97dd484a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097dd484af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b521ec90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b521ec90d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97dd484a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97dd484a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97dd484a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097dd484af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97dd484a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097dd484af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97dd484a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097dd484a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97dd484a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097dd484af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7dd484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097dd484a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97dd484a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097dd484af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97dd484a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097dd484af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97dd484a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097dd484af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97dd484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097dd484af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b521ec9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2b521ec90d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97dd484af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97dd484af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97dd484a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097dd484af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97dd484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097dd484af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97dd484a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097dd484af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97dd484a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1097dd484af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521ec9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521ec90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97dd484a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097dd484af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97dd484a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097dd484af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2b521ec90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2b521ec90d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97dd484a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097dd484af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97dd484af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097dd484af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97dd484a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097dd484af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97dd484a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097dd484af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97dd484a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097dd484af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97dd484a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097dd484af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97dd484af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097dd484af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b521ec90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2b521ec90d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97dd484af_0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1097dd484af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97dd484af_0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097dd484af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97dd484a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097dd484af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97dd484a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97dd484a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7dd484a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97dd484a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97dd484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097dd484af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12.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41.png"/><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36.png"/><Relationship Id="rId5"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6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docs.google.com/spreadsheets/u/0/d/1-xOYKbk-nLL0jU881WYmLM23qQV0MgviqfI1Mzws-D0/edit?fromCopy=true" TargetMode="External"/><Relationship Id="rId4" Type="http://schemas.openxmlformats.org/officeDocument/2006/relationships/hyperlink" Target="https://docs.google.com/spreadsheets/d/1SISuWlFusbfROGqK1TzRXyU-m1YU2Bj_Txe5LVMIMx0/edi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1.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youtube.com/watch?v=at_y7PA-OQo" TargetMode="External"/><Relationship Id="rId4" Type="http://schemas.openxmlformats.org/officeDocument/2006/relationships/hyperlink" Target="https://www.w3schools.com/sql/sql_ref_mysql.asp" TargetMode="External"/><Relationship Id="rId5" Type="http://schemas.openxmlformats.org/officeDocument/2006/relationships/image" Target="../media/image12.png"/><Relationship Id="rId6" Type="http://schemas.openxmlformats.org/officeDocument/2006/relationships/image" Target="../media/image55.png"/><Relationship Id="rId7"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2.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2.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4"/>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TRIGGERS</a:t>
            </a:r>
            <a:endParaRPr b="0" i="1" sz="3600" u="none" cap="none" strike="noStrike">
              <a:solidFill>
                <a:srgbClr val="121212"/>
              </a:solidFill>
              <a:latin typeface="Anton"/>
              <a:ea typeface="Anton"/>
              <a:cs typeface="Anton"/>
              <a:sym typeface="Anton"/>
            </a:endParaRPr>
          </a:p>
        </p:txBody>
      </p:sp>
      <p:sp>
        <p:nvSpPr>
          <p:cNvPr id="57" name="Google Shape;57;p14"/>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17. </a:t>
            </a:r>
            <a:r>
              <a:rPr b="0" i="0" lang="es-419" sz="2000" u="none" cap="none" strike="noStrike">
                <a:solidFill>
                  <a:srgbClr val="121212"/>
                </a:solidFill>
                <a:latin typeface="Helvetica Neue Light"/>
                <a:ea typeface="Helvetica Neue Light"/>
                <a:cs typeface="Helvetica Neue Light"/>
                <a:sym typeface="Helvetica Neue Light"/>
              </a:rPr>
              <a:t> Curso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8" name="Google Shape;58;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3" name="Shape 133"/>
        <p:cNvGrpSpPr/>
        <p:nvPr/>
      </p:nvGrpSpPr>
      <p:grpSpPr>
        <a:xfrm>
          <a:off x="0" y="0"/>
          <a:ext cx="0" cy="0"/>
          <a:chOff x="0" y="0"/>
          <a:chExt cx="0" cy="0"/>
        </a:xfrm>
      </p:grpSpPr>
      <p:sp>
        <p:nvSpPr>
          <p:cNvPr id="134" name="Google Shape;134;p23"/>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USOS ESPECÍFICOS</a:t>
            </a:r>
            <a:endParaRPr b="0" i="1" sz="3600" u="none" cap="none" strike="noStrike">
              <a:solidFill>
                <a:schemeClr val="dk1"/>
              </a:solidFill>
              <a:latin typeface="Anton"/>
              <a:ea typeface="Anton"/>
              <a:cs typeface="Anton"/>
              <a:sym typeface="Anton"/>
            </a:endParaRPr>
          </a:p>
        </p:txBody>
      </p:sp>
      <p:pic>
        <p:nvPicPr>
          <p:cNvPr id="135" name="Google Shape;135;p2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852150" y="1658150"/>
            <a:ext cx="7439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Los Triggers nacieron integrados a las bases de datos para funcionar de la misma forma en la cual muchos lenguajes de programación activan la detección de eventos específicos cuando el programa se ejecuta.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3CEFAB"/>
                </a:highlight>
                <a:latin typeface="Helvetica Neue Light"/>
                <a:ea typeface="Helvetica Neue Light"/>
                <a:cs typeface="Helvetica Neue Light"/>
                <a:sym typeface="Helvetica Neue Light"/>
              </a:rPr>
              <a:t>Pero un Trigger no funciona de forma mágica. Nosotros somos quienes debemos definirlo y escribir su lógica.</a:t>
            </a:r>
            <a:endParaRPr b="0" i="0" sz="2000" u="none" cap="none" strike="noStrike">
              <a:solidFill>
                <a:schemeClr val="dk1"/>
              </a:solidFill>
              <a:highlight>
                <a:srgbClr val="3CEFAB"/>
              </a:highlight>
              <a:latin typeface="Helvetica Neue Light"/>
              <a:ea typeface="Helvetica Neue Light"/>
              <a:cs typeface="Helvetica Neue Light"/>
              <a:sym typeface="Helvetica Neue Light"/>
            </a:endParaRPr>
          </a:p>
        </p:txBody>
      </p:sp>
      <p:sp>
        <p:nvSpPr>
          <p:cNvPr id="141" name="Google Shape;141;p24"/>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USOS ESPECÍFICOS</a:t>
            </a:r>
            <a:endParaRPr b="0" i="1" sz="4500" u="none" cap="none" strike="noStrike">
              <a:solidFill>
                <a:srgbClr val="000000"/>
              </a:solidFill>
              <a:latin typeface="Anton"/>
              <a:ea typeface="Anton"/>
              <a:cs typeface="Anton"/>
              <a:sym typeface="Anton"/>
            </a:endParaRPr>
          </a:p>
        </p:txBody>
      </p:sp>
      <p:pic>
        <p:nvPicPr>
          <p:cNvPr id="142" name="Google Shape;142;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3" name="Google Shape;143;p2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852150" y="1658150"/>
            <a:ext cx="7439700" cy="3131700"/>
          </a:xfrm>
          <a:prstGeom prst="rect">
            <a:avLst/>
          </a:prstGeom>
          <a:noFill/>
          <a:ln>
            <a:noFill/>
          </a:ln>
        </p:spPr>
        <p:txBody>
          <a:bodyPr anchorCtr="0" anchor="t" bIns="91425" lIns="91425" spcFirstLastPara="1" rIns="91425" wrap="square" tIns="91425">
            <a:noAutofit/>
          </a:bodyPr>
          <a:lstStyle/>
          <a:p>
            <a:pPr indent="-349250" lvl="0" marL="457200" marR="0" rtl="0" algn="just">
              <a:lnSpc>
                <a:spcPct val="115000"/>
              </a:lnSpc>
              <a:spcBef>
                <a:spcPts val="0"/>
              </a:spcBef>
              <a:spcAft>
                <a:spcPts val="0"/>
              </a:spcAft>
              <a:buClr>
                <a:schemeClr val="dk1"/>
              </a:buClr>
              <a:buSzPts val="1900"/>
              <a:buFont typeface="Helvetica Neue Light"/>
              <a:buAutoNum type="arabicParenR"/>
            </a:pPr>
            <a:r>
              <a:rPr b="1" lang="es-419" sz="1900">
                <a:solidFill>
                  <a:schemeClr val="dk1"/>
                </a:solidFill>
                <a:latin typeface="Helvetica Neue"/>
                <a:ea typeface="Helvetica Neue"/>
                <a:cs typeface="Helvetica Neue"/>
                <a:sym typeface="Helvetica Neue"/>
              </a:rPr>
              <a:t>Tablas de auditorias</a:t>
            </a:r>
            <a:r>
              <a:rPr lang="es-419" sz="1900">
                <a:solidFill>
                  <a:schemeClr val="dk1"/>
                </a:solidFill>
                <a:latin typeface="Helvetica Neue Light"/>
                <a:ea typeface="Helvetica Neue Light"/>
                <a:cs typeface="Helvetica Neue Light"/>
                <a:sym typeface="Helvetica Neue Light"/>
              </a:rPr>
              <a:t>: Para registrar cambios en los datos, incluyendo quién hizo el cambio, cuándo se hizo y cuáles eran los valores antiguos y nuevos</a:t>
            </a:r>
            <a:endParaRPr sz="1900">
              <a:solidFill>
                <a:schemeClr val="dk1"/>
              </a:solidFill>
              <a:latin typeface="Helvetica Neue Light"/>
              <a:ea typeface="Helvetica Neue Light"/>
              <a:cs typeface="Helvetica Neue Light"/>
              <a:sym typeface="Helvetica Neue Light"/>
            </a:endParaRPr>
          </a:p>
          <a:p>
            <a:pPr indent="-349250" lvl="0" marL="457200" marR="0" rtl="0" algn="just">
              <a:lnSpc>
                <a:spcPct val="115000"/>
              </a:lnSpc>
              <a:spcBef>
                <a:spcPts val="0"/>
              </a:spcBef>
              <a:spcAft>
                <a:spcPts val="0"/>
              </a:spcAft>
              <a:buClr>
                <a:schemeClr val="dk1"/>
              </a:buClr>
              <a:buSzPts val="1900"/>
              <a:buFont typeface="Helvetica Neue Light"/>
              <a:buAutoNum type="arabicParenR"/>
            </a:pPr>
            <a:r>
              <a:rPr b="1" lang="es-419" sz="1900">
                <a:solidFill>
                  <a:schemeClr val="dk1"/>
                </a:solidFill>
                <a:latin typeface="Helvetica Neue"/>
                <a:ea typeface="Helvetica Neue"/>
                <a:cs typeface="Helvetica Neue"/>
                <a:sym typeface="Helvetica Neue"/>
              </a:rPr>
              <a:t>Reforzar la integridad de los datos</a:t>
            </a:r>
            <a:r>
              <a:rPr lang="es-419" sz="1900">
                <a:solidFill>
                  <a:schemeClr val="dk1"/>
                </a:solidFill>
                <a:latin typeface="Helvetica Neue Light"/>
                <a:ea typeface="Helvetica Neue Light"/>
                <a:cs typeface="Helvetica Neue Light"/>
                <a:sym typeface="Helvetica Neue Light"/>
              </a:rPr>
              <a:t>: P</a:t>
            </a:r>
            <a:r>
              <a:rPr lang="es-419" sz="1900">
                <a:solidFill>
                  <a:schemeClr val="dk1"/>
                </a:solidFill>
                <a:latin typeface="Helvetica Neue Light"/>
                <a:ea typeface="Helvetica Neue Light"/>
                <a:cs typeface="Helvetica Neue Light"/>
                <a:sym typeface="Helvetica Neue Light"/>
              </a:rPr>
              <a:t>ara aplicar reglas de negocio o restricciones en los datos.</a:t>
            </a:r>
            <a:endParaRPr sz="1900">
              <a:solidFill>
                <a:schemeClr val="dk1"/>
              </a:solidFill>
              <a:latin typeface="Helvetica Neue Light"/>
              <a:ea typeface="Helvetica Neue Light"/>
              <a:cs typeface="Helvetica Neue Light"/>
              <a:sym typeface="Helvetica Neue Light"/>
            </a:endParaRPr>
          </a:p>
          <a:p>
            <a:pPr indent="-349250" lvl="0" marL="457200" marR="0" rtl="0" algn="just">
              <a:lnSpc>
                <a:spcPct val="115000"/>
              </a:lnSpc>
              <a:spcBef>
                <a:spcPts val="0"/>
              </a:spcBef>
              <a:spcAft>
                <a:spcPts val="0"/>
              </a:spcAft>
              <a:buClr>
                <a:schemeClr val="dk1"/>
              </a:buClr>
              <a:buSzPts val="1900"/>
              <a:buFont typeface="Helvetica Neue Light"/>
              <a:buAutoNum type="arabicParenR"/>
            </a:pPr>
            <a:r>
              <a:rPr b="1" lang="es-419" sz="1900">
                <a:solidFill>
                  <a:schemeClr val="dk1"/>
                </a:solidFill>
                <a:latin typeface="Helvetica Neue"/>
                <a:ea typeface="Helvetica Neue"/>
                <a:cs typeface="Helvetica Neue"/>
                <a:sym typeface="Helvetica Neue"/>
              </a:rPr>
              <a:t>Mantener datos actualizados</a:t>
            </a:r>
            <a:r>
              <a:rPr lang="es-419" sz="1900">
                <a:solidFill>
                  <a:schemeClr val="dk1"/>
                </a:solidFill>
                <a:latin typeface="Helvetica Neue Light"/>
                <a:ea typeface="Helvetica Neue Light"/>
                <a:cs typeface="Helvetica Neue Light"/>
                <a:sym typeface="Helvetica Neue Light"/>
              </a:rPr>
              <a:t>: Los triggers se pueden utilizar para mantener la consistencia de los datos en varias tablas.</a:t>
            </a:r>
            <a:endParaRPr sz="1900">
              <a:solidFill>
                <a:schemeClr val="dk1"/>
              </a:solidFill>
              <a:latin typeface="Helvetica Neue Light"/>
              <a:ea typeface="Helvetica Neue Light"/>
              <a:cs typeface="Helvetica Neue Light"/>
              <a:sym typeface="Helvetica Neue Light"/>
            </a:endParaRPr>
          </a:p>
          <a:p>
            <a:pPr indent="-349250" lvl="0" marL="457200" marR="0" rtl="0" algn="just">
              <a:lnSpc>
                <a:spcPct val="115000"/>
              </a:lnSpc>
              <a:spcBef>
                <a:spcPts val="0"/>
              </a:spcBef>
              <a:spcAft>
                <a:spcPts val="0"/>
              </a:spcAft>
              <a:buClr>
                <a:schemeClr val="dk1"/>
              </a:buClr>
              <a:buSzPts val="1900"/>
              <a:buFont typeface="Helvetica Neue Light"/>
              <a:buAutoNum type="arabicParenR"/>
            </a:pPr>
            <a:r>
              <a:rPr b="1" lang="es-419" sz="1900">
                <a:solidFill>
                  <a:schemeClr val="dk1"/>
                </a:solidFill>
                <a:latin typeface="Helvetica Neue"/>
                <a:ea typeface="Helvetica Neue"/>
                <a:cs typeface="Helvetica Neue"/>
                <a:sym typeface="Helvetica Neue"/>
              </a:rPr>
              <a:t>Generar nuevos datos/columnas</a:t>
            </a:r>
            <a:r>
              <a:rPr lang="es-419" sz="1900">
                <a:solidFill>
                  <a:schemeClr val="dk1"/>
                </a:solidFill>
                <a:latin typeface="Helvetica Neue Light"/>
                <a:ea typeface="Helvetica Neue Light"/>
                <a:cs typeface="Helvetica Neue Light"/>
                <a:sym typeface="Helvetica Neue Light"/>
              </a:rPr>
              <a:t>:  Para generar datos derivados basados en los valores de otros campos o tablas.</a:t>
            </a:r>
            <a:endParaRPr sz="1900">
              <a:solidFill>
                <a:schemeClr val="dk1"/>
              </a:solidFill>
              <a:latin typeface="Helvetica Neue Light"/>
              <a:ea typeface="Helvetica Neue Light"/>
              <a:cs typeface="Helvetica Neue Light"/>
              <a:sym typeface="Helvetica Neue Light"/>
            </a:endParaRPr>
          </a:p>
        </p:txBody>
      </p:sp>
      <p:sp>
        <p:nvSpPr>
          <p:cNvPr id="149" name="Google Shape;149;p25"/>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TRIGGERS: LISTA DE </a:t>
            </a:r>
            <a:r>
              <a:rPr i="1" lang="es-419" sz="4500">
                <a:latin typeface="Anton"/>
                <a:ea typeface="Anton"/>
                <a:cs typeface="Anton"/>
                <a:sym typeface="Anton"/>
              </a:rPr>
              <a:t>USOS</a:t>
            </a:r>
            <a:endParaRPr b="0" i="1" sz="4500" u="none" cap="none" strike="noStrike">
              <a:solidFill>
                <a:srgbClr val="000000"/>
              </a:solidFill>
              <a:latin typeface="Anton"/>
              <a:ea typeface="Anton"/>
              <a:cs typeface="Anton"/>
              <a:sym typeface="Anton"/>
            </a:endParaRPr>
          </a:p>
        </p:txBody>
      </p:sp>
      <p:pic>
        <p:nvPicPr>
          <p:cNvPr id="150" name="Google Shape;150;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1" name="Google Shape;151;p25"/>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2390075" y="1738300"/>
            <a:ext cx="5894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La funcionalidad principal que más se les da a los Triggers en el ecosistema de bases de datos, es activarlos para alimentar las tablas de auditoría.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Estas tablas funcionan como complemento dentro de una bb.dd., recopilando información adicional que no es importante dentro de las tablas principales.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57" name="Google Shape;157;p26"/>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USOS ESPECÍFICOS</a:t>
            </a:r>
            <a:endParaRPr b="0" i="1" sz="4500" u="none" cap="none" strike="noStrike">
              <a:solidFill>
                <a:srgbClr val="000000"/>
              </a:solidFill>
              <a:latin typeface="Anton"/>
              <a:ea typeface="Anton"/>
              <a:cs typeface="Anton"/>
              <a:sym typeface="Anton"/>
            </a:endParaRPr>
          </a:p>
        </p:txBody>
      </p:sp>
      <p:pic>
        <p:nvPicPr>
          <p:cNvPr id="158" name="Google Shape;158;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9" name="Google Shape;159;p2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60" name="Google Shape;160;p26"/>
          <p:cNvPicPr preferRelativeResize="0"/>
          <p:nvPr/>
        </p:nvPicPr>
        <p:blipFill rotWithShape="1">
          <a:blip r:embed="rId5">
            <a:alphaModFix/>
          </a:blip>
          <a:srcRect b="0" l="0" r="0" t="0"/>
          <a:stretch/>
        </p:blipFill>
        <p:spPr>
          <a:xfrm>
            <a:off x="567025" y="1738300"/>
            <a:ext cx="1677825" cy="167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2390075" y="1738300"/>
            <a:ext cx="5894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Tablas de </a:t>
            </a:r>
            <a:r>
              <a:rPr b="1" i="0" lang="es-419" sz="1900" u="none" cap="none" strike="noStrike">
                <a:solidFill>
                  <a:schemeClr val="dk1"/>
                </a:solidFill>
                <a:highlight>
                  <a:srgbClr val="FFFFFF"/>
                </a:highlight>
                <a:latin typeface="Helvetica Neue"/>
                <a:ea typeface="Helvetica Neue"/>
                <a:cs typeface="Helvetica Neue"/>
                <a:sym typeface="Helvetica Neue"/>
              </a:rPr>
              <a:t>Auditoría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1900" u="none" cap="none" strike="noStrike">
                <a:solidFill>
                  <a:schemeClr val="dk1"/>
                </a:solidFill>
                <a:highlight>
                  <a:srgbClr val="FFFFFF"/>
                </a:highlight>
                <a:latin typeface="Helvetica Neue"/>
                <a:ea typeface="Helvetica Neue"/>
                <a:cs typeface="Helvetica Neue"/>
                <a:sym typeface="Helvetica Neue"/>
              </a:rPr>
              <a:t>Log</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1900" u="none" cap="none" strike="noStrike">
                <a:solidFill>
                  <a:schemeClr val="dk1"/>
                </a:solidFill>
                <a:highlight>
                  <a:srgbClr val="FFFFFF"/>
                </a:highlight>
                <a:latin typeface="Helvetica Neue"/>
                <a:ea typeface="Helvetica Neue"/>
                <a:cs typeface="Helvetica Neue"/>
                <a:sym typeface="Helvetica Neue"/>
              </a:rPr>
              <a:t>Bitácora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son algunos nombres con los cuales se definen a estas tablas secundarias, que se ocupan de almacenar información no importante para el negocio en sí, pero clave para el departamento de IT y/o de Seguridad Informática.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66" name="Google Shape;166;p27"/>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TABLAS DE AUDITORÍA</a:t>
            </a:r>
            <a:endParaRPr b="0" i="1" sz="4500" u="none" cap="none" strike="noStrike">
              <a:solidFill>
                <a:srgbClr val="000000"/>
              </a:solidFill>
              <a:latin typeface="Anton"/>
              <a:ea typeface="Anton"/>
              <a:cs typeface="Anton"/>
              <a:sym typeface="Anton"/>
            </a:endParaRPr>
          </a:p>
        </p:txBody>
      </p:sp>
      <p:pic>
        <p:nvPicPr>
          <p:cNvPr id="167" name="Google Shape;167;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8" name="Google Shape;168;p27"/>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69" name="Google Shape;169;p27"/>
          <p:cNvPicPr preferRelativeResize="0"/>
          <p:nvPr/>
        </p:nvPicPr>
        <p:blipFill rotWithShape="1">
          <a:blip r:embed="rId5">
            <a:alphaModFix/>
          </a:blip>
          <a:srcRect b="0" l="0" r="0" t="0"/>
          <a:stretch/>
        </p:blipFill>
        <p:spPr>
          <a:xfrm>
            <a:off x="711925" y="1738300"/>
            <a:ext cx="1525750" cy="152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nvSpPr>
        <p:spPr>
          <a:xfrm>
            <a:off x="2351425" y="1738300"/>
            <a:ext cx="64794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Por ejemplo una tabla </a:t>
            </a:r>
            <a:r>
              <a:rPr b="1" i="0" lang="es-419" sz="1900" u="none" cap="none" strike="noStrike">
                <a:solidFill>
                  <a:schemeClr val="dk1"/>
                </a:solidFill>
                <a:highlight>
                  <a:srgbClr val="FFFFFF"/>
                </a:highlight>
                <a:latin typeface="Helvetica Neue"/>
                <a:ea typeface="Helvetica Neue"/>
                <a:cs typeface="Helvetica Neue"/>
                <a:sym typeface="Helvetica Neue"/>
              </a:rPr>
              <a:t>Productos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almacena información del mismo como ser: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código</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descripción</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fecha de alta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o fabricación,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precio de costo</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y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precio de venta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entre otros.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Podemos registrar en una tabla de auditoría paralela, quién lo creó, fecha de creación, quién modificó su precio de venta o de costo, cuándo, y quién lo eliminó de la lista de Productos.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75" name="Google Shape;175;p28"/>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solidFill>
                  <a:schemeClr val="dk1"/>
                </a:solidFill>
                <a:latin typeface="Anton"/>
                <a:ea typeface="Anton"/>
                <a:cs typeface="Anton"/>
                <a:sym typeface="Anton"/>
              </a:rPr>
              <a:t>TABLAS DE AUDITORÍA</a:t>
            </a:r>
            <a:endParaRPr b="0" i="1" sz="4500" u="none" cap="none" strike="noStrike">
              <a:solidFill>
                <a:srgbClr val="000000"/>
              </a:solidFill>
              <a:latin typeface="Anton"/>
              <a:ea typeface="Anton"/>
              <a:cs typeface="Anton"/>
              <a:sym typeface="Anton"/>
            </a:endParaRPr>
          </a:p>
        </p:txBody>
      </p:sp>
      <p:pic>
        <p:nvPicPr>
          <p:cNvPr id="176" name="Google Shape;176;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7" name="Google Shape;177;p28"/>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78" name="Google Shape;178;p28"/>
          <p:cNvPicPr preferRelativeResize="0"/>
          <p:nvPr/>
        </p:nvPicPr>
        <p:blipFill rotWithShape="1">
          <a:blip r:embed="rId5">
            <a:alphaModFix/>
          </a:blip>
          <a:srcRect b="0" l="0" r="0" t="0"/>
          <a:stretch/>
        </p:blipFill>
        <p:spPr>
          <a:xfrm>
            <a:off x="581375" y="1738300"/>
            <a:ext cx="1563000" cy="156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9"/>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TIPOS DE TRIGGER</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2110150" y="1810550"/>
            <a:ext cx="61818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El uso de Trigger se puede establecer en dos momentos diferentes de cuando se realiza una operación del tipo UPDATE, DELETE, o INSERT.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Ese momento puede ser antes (</a:t>
            </a:r>
            <a:r>
              <a:rPr b="1" i="0" lang="es-419" sz="1900" u="none" cap="none" strike="noStrike">
                <a:solidFill>
                  <a:schemeClr val="dk1"/>
                </a:solidFill>
                <a:highlight>
                  <a:srgbClr val="FFFFFF"/>
                </a:highlight>
                <a:latin typeface="Consolas"/>
                <a:ea typeface="Consolas"/>
                <a:cs typeface="Consolas"/>
                <a:sym typeface="Consolas"/>
              </a:rPr>
              <a:t>BEFORE</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de que ocurra la operación, o después (</a:t>
            </a:r>
            <a:r>
              <a:rPr b="1" i="0" lang="es-419" sz="1900" u="none" cap="none" strike="noStrike">
                <a:solidFill>
                  <a:schemeClr val="dk1"/>
                </a:solidFill>
                <a:highlight>
                  <a:srgbClr val="FFFFFF"/>
                </a:highlight>
                <a:latin typeface="Consolas"/>
                <a:ea typeface="Consolas"/>
                <a:cs typeface="Consolas"/>
                <a:sym typeface="Consolas"/>
              </a:rPr>
              <a:t>AFTER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de que ocurra la misma.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89" name="Google Shape;189;p30"/>
          <p:cNvSpPr txBox="1"/>
          <p:nvPr/>
        </p:nvSpPr>
        <p:spPr>
          <a:xfrm>
            <a:off x="-75" y="749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a:t>
            </a:r>
            <a:endParaRPr b="0" i="1" sz="4500" u="none" cap="none" strike="noStrike">
              <a:solidFill>
                <a:srgbClr val="000000"/>
              </a:solidFill>
              <a:latin typeface="Anton"/>
              <a:ea typeface="Anton"/>
              <a:cs typeface="Anton"/>
              <a:sym typeface="Anton"/>
            </a:endParaRPr>
          </a:p>
        </p:txBody>
      </p:sp>
      <p:pic>
        <p:nvPicPr>
          <p:cNvPr id="190" name="Google Shape;190;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1" name="Google Shape;191;p3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92" name="Google Shape;192;p30"/>
          <p:cNvPicPr preferRelativeResize="0"/>
          <p:nvPr/>
        </p:nvPicPr>
        <p:blipFill rotWithShape="1">
          <a:blip r:embed="rId5">
            <a:alphaModFix/>
          </a:blip>
          <a:srcRect b="0" l="0" r="0" t="0"/>
          <a:stretch/>
        </p:blipFill>
        <p:spPr>
          <a:xfrm>
            <a:off x="617250" y="1810550"/>
            <a:ext cx="1340500" cy="134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2876325" y="1658150"/>
            <a:ext cx="58782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Cuando el usuario envía una operación del tipo INSERT, UPDATE o DELETE sobre una tabla, y esta tiene activo el Trigger que detecta la operación, se disparará la acción BEFORE, la cual permitirá por ejemplo registrar en una tabla de auditoría que se realizará la operación xx sobre la tabla yy.</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98" name="Google Shape;198;p31"/>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BEFORE</a:t>
            </a:r>
            <a:endParaRPr b="0" i="1" sz="4500" u="none" cap="none" strike="noStrike">
              <a:solidFill>
                <a:srgbClr val="000000"/>
              </a:solidFill>
              <a:latin typeface="Anton"/>
              <a:ea typeface="Anton"/>
              <a:cs typeface="Anton"/>
              <a:sym typeface="Anton"/>
            </a:endParaRPr>
          </a:p>
        </p:txBody>
      </p:sp>
      <p:pic>
        <p:nvPicPr>
          <p:cNvPr id="199" name="Google Shape;199;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0" name="Google Shape;200;p3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01" name="Google Shape;201;p31"/>
          <p:cNvPicPr preferRelativeResize="0"/>
          <p:nvPr/>
        </p:nvPicPr>
        <p:blipFill rotWithShape="1">
          <a:blip r:embed="rId5">
            <a:alphaModFix/>
          </a:blip>
          <a:srcRect b="0" l="0" r="0" t="0"/>
          <a:stretch/>
        </p:blipFill>
        <p:spPr>
          <a:xfrm>
            <a:off x="518600" y="1585900"/>
            <a:ext cx="2357718" cy="3100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b="11032" l="0" r="0" t="0"/>
          <a:stretch/>
        </p:blipFill>
        <p:spPr>
          <a:xfrm>
            <a:off x="489350" y="1614338"/>
            <a:ext cx="2625599" cy="2891125"/>
          </a:xfrm>
          <a:prstGeom prst="rect">
            <a:avLst/>
          </a:prstGeom>
          <a:noFill/>
          <a:ln>
            <a:noFill/>
          </a:ln>
        </p:spPr>
      </p:pic>
      <p:sp>
        <p:nvSpPr>
          <p:cNvPr id="207" name="Google Shape;207;p32"/>
          <p:cNvSpPr txBox="1"/>
          <p:nvPr/>
        </p:nvSpPr>
        <p:spPr>
          <a:xfrm>
            <a:off x="3165225" y="1581950"/>
            <a:ext cx="5126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Cuando el usuario envía una operación del tipo INSERT, UPDATE o DELETE sobre una tabla, y esta tiene activo el Trigger que detecta la operación, se disparará la acción AFTER, la cual registrará en una tabla de auditoría que se realizará la operación xx sobre la tabla yy.</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08" name="Google Shape;208;p32"/>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TRIGGER: </a:t>
            </a:r>
            <a:r>
              <a:rPr i="1" lang="es-419" sz="4500">
                <a:latin typeface="Anton"/>
                <a:ea typeface="Anton"/>
                <a:cs typeface="Anton"/>
                <a:sym typeface="Anton"/>
              </a:rPr>
              <a:t>AFTER</a:t>
            </a:r>
            <a:endParaRPr b="0" i="1" sz="4500" u="none" cap="none" strike="noStrike">
              <a:solidFill>
                <a:srgbClr val="000000"/>
              </a:solidFill>
              <a:latin typeface="Anton"/>
              <a:ea typeface="Anton"/>
              <a:cs typeface="Anton"/>
              <a:sym typeface="Anton"/>
            </a:endParaRPr>
          </a:p>
        </p:txBody>
      </p:sp>
      <p:pic>
        <p:nvPicPr>
          <p:cNvPr id="209" name="Google Shape;209;p3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210" name="Google Shape;210;p32"/>
          <p:cNvPicPr preferRelativeResize="0"/>
          <p:nvPr/>
        </p:nvPicPr>
        <p:blipFill rotWithShape="1">
          <a:blip r:embed="rId5">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 name="Shape 62"/>
        <p:cNvGrpSpPr/>
        <p:nvPr/>
      </p:nvGrpSpPr>
      <p:grpSpPr>
        <a:xfrm>
          <a:off x="0" y="0"/>
          <a:ext cx="0" cy="0"/>
          <a:chOff x="0" y="0"/>
          <a:chExt cx="0" cy="0"/>
        </a:xfrm>
      </p:grpSpPr>
      <p:sp>
        <p:nvSpPr>
          <p:cNvPr id="63" name="Google Shape;63;p1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4" name="Google Shape;64;p1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5" name="Google Shape;65;p1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4" name="Shape 214"/>
        <p:cNvGrpSpPr/>
        <p:nvPr/>
      </p:nvGrpSpPr>
      <p:grpSpPr>
        <a:xfrm>
          <a:off x="0" y="0"/>
          <a:ext cx="0" cy="0"/>
          <a:chOff x="0" y="0"/>
          <a:chExt cx="0" cy="0"/>
        </a:xfrm>
      </p:grpSpPr>
      <p:sp>
        <p:nvSpPr>
          <p:cNvPr id="215" name="Google Shape;215;p33"/>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IDENTIFICAR TRIGGERS EN UNA TABLA</a:t>
            </a:r>
            <a:endParaRPr b="0" i="1" sz="3600" u="none" cap="none" strike="noStrike">
              <a:solidFill>
                <a:schemeClr val="dk1"/>
              </a:solidFill>
              <a:latin typeface="Anton"/>
              <a:ea typeface="Anton"/>
              <a:cs typeface="Anton"/>
              <a:sym typeface="Anton"/>
            </a:endParaRPr>
          </a:p>
        </p:txBody>
      </p:sp>
      <p:pic>
        <p:nvPicPr>
          <p:cNvPr id="216" name="Google Shape;216;p3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2835075" y="1505750"/>
            <a:ext cx="5457000" cy="2319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Si deseamos ver el o los Trigger(s) asociado(s) a una tabla, desde el SGBD pulsamos </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sobre la tabla </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con el botón secundario del mouse, y seleccionamos del menú contextual la opción </a:t>
            </a:r>
            <a:r>
              <a:rPr b="1" i="0" lang="es-419" sz="1900" u="none" cap="none" strike="noStrike">
                <a:solidFill>
                  <a:schemeClr val="dk1"/>
                </a:solidFill>
                <a:highlight>
                  <a:srgbClr val="FFFFFF"/>
                </a:highlight>
                <a:latin typeface="Helvetica Neue"/>
                <a:ea typeface="Helvetica Neue"/>
                <a:cs typeface="Helvetica Neue"/>
                <a:sym typeface="Helvetica Neue"/>
              </a:rPr>
              <a:t>Table Inspector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2" name="Google Shape;222;p34"/>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419" sz="4500">
                <a:latin typeface="Anton"/>
                <a:ea typeface="Anton"/>
                <a:cs typeface="Anton"/>
                <a:sym typeface="Anton"/>
              </a:rPr>
              <a:t>T</a:t>
            </a:r>
            <a:r>
              <a:rPr b="0" i="1" lang="es-419" sz="4500" u="none" cap="none" strike="noStrike">
                <a:solidFill>
                  <a:srgbClr val="000000"/>
                </a:solidFill>
                <a:latin typeface="Anton"/>
                <a:ea typeface="Anton"/>
                <a:cs typeface="Anton"/>
                <a:sym typeface="Anton"/>
              </a:rPr>
              <a:t>RIGGERS EN WORKBENCH</a:t>
            </a:r>
            <a:endParaRPr b="0" i="1" sz="4500" u="none" cap="none" strike="noStrike">
              <a:solidFill>
                <a:srgbClr val="000000"/>
              </a:solidFill>
              <a:latin typeface="Anton"/>
              <a:ea typeface="Anton"/>
              <a:cs typeface="Anton"/>
              <a:sym typeface="Anton"/>
            </a:endParaRPr>
          </a:p>
        </p:txBody>
      </p:sp>
      <p:pic>
        <p:nvPicPr>
          <p:cNvPr id="223" name="Google Shape;223;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4" name="Google Shape;224;p3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25" name="Google Shape;225;p34"/>
          <p:cNvPicPr preferRelativeResize="0"/>
          <p:nvPr/>
        </p:nvPicPr>
        <p:blipFill>
          <a:blip r:embed="rId5">
            <a:alphaModFix/>
          </a:blip>
          <a:stretch>
            <a:fillRect/>
          </a:stretch>
        </p:blipFill>
        <p:spPr>
          <a:xfrm>
            <a:off x="152400" y="1262050"/>
            <a:ext cx="2372350" cy="372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nvSpPr>
        <p:spPr>
          <a:xfrm>
            <a:off x="1055075" y="1505750"/>
            <a:ext cx="7236900" cy="137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Se abre la pestaña de inspección, donde debemos pulsar sobre la opción </a:t>
            </a:r>
            <a:r>
              <a:rPr b="1" i="0" lang="es-419" sz="1900" u="none" cap="none" strike="noStrike">
                <a:solidFill>
                  <a:schemeClr val="dk1"/>
                </a:solidFill>
                <a:highlight>
                  <a:srgbClr val="FFFFFF"/>
                </a:highlight>
                <a:latin typeface="Helvetica Neue"/>
                <a:ea typeface="Helvetica Neue"/>
                <a:cs typeface="Helvetica Neue"/>
                <a:sym typeface="Helvetica Neue"/>
              </a:rPr>
              <a:t>Triggers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Allí veremos listado cada uno de los Triggers creados sobre esta tabla, el tipo de evento y el momento en el cual se activa, su fecha de creación, usuario, y demás información.</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1" name="Google Shape;231;p35"/>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500"/>
              <a:buFont typeface="Arial"/>
              <a:buNone/>
            </a:pPr>
            <a:r>
              <a:rPr i="1" lang="es-419" sz="4500">
                <a:solidFill>
                  <a:schemeClr val="dk1"/>
                </a:solidFill>
                <a:latin typeface="Anton"/>
                <a:ea typeface="Anton"/>
                <a:cs typeface="Anton"/>
                <a:sym typeface="Anton"/>
              </a:rPr>
              <a:t>TRIGGERS EN WORKBENCH</a:t>
            </a:r>
            <a:endParaRPr i="1" sz="4500">
              <a:latin typeface="Anton"/>
              <a:ea typeface="Anton"/>
              <a:cs typeface="Anton"/>
              <a:sym typeface="Anton"/>
            </a:endParaRPr>
          </a:p>
        </p:txBody>
      </p:sp>
      <p:pic>
        <p:nvPicPr>
          <p:cNvPr id="232" name="Google Shape;23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3" name="Google Shape;233;p35"/>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34" name="Google Shape;234;p35"/>
          <p:cNvPicPr preferRelativeResize="0"/>
          <p:nvPr/>
        </p:nvPicPr>
        <p:blipFill>
          <a:blip r:embed="rId5">
            <a:alphaModFix/>
          </a:blip>
          <a:stretch>
            <a:fillRect/>
          </a:stretch>
        </p:blipFill>
        <p:spPr>
          <a:xfrm>
            <a:off x="82585" y="3412746"/>
            <a:ext cx="8978830" cy="98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2935350" y="2017363"/>
            <a:ext cx="5819100" cy="1741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Cada tabla podrá contener más de un trigger asociado. Si deseamos visualizar los mismos, debemos ubicar en el SGBD, el apartado </a:t>
            </a:r>
            <a:r>
              <a:rPr b="0" i="0" lang="es-419" sz="1800" u="none" cap="none" strike="noStrike">
                <a:solidFill>
                  <a:schemeClr val="dk1"/>
                </a:solidFill>
                <a:highlight>
                  <a:srgbClr val="EEFF41"/>
                </a:highlight>
                <a:latin typeface="Helvetica Neue Light"/>
                <a:ea typeface="Helvetica Neue Light"/>
                <a:cs typeface="Helvetica Neue Light"/>
                <a:sym typeface="Helvetica Neue Light"/>
              </a:rPr>
              <a:t>Tables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luego </a:t>
            </a:r>
            <a:r>
              <a:rPr b="0" i="0" lang="es-419" sz="1800" u="none" cap="none" strike="noStrike">
                <a:solidFill>
                  <a:schemeClr val="dk1"/>
                </a:solidFill>
                <a:highlight>
                  <a:srgbClr val="93C47D"/>
                </a:highlight>
                <a:latin typeface="Helvetica Neue Light"/>
                <a:ea typeface="Helvetica Neue Light"/>
                <a:cs typeface="Helvetica Neue Light"/>
                <a:sym typeface="Helvetica Neue Light"/>
              </a:rPr>
              <a:t>la tabla</a:t>
            </a:r>
            <a:r>
              <a:rPr b="0" i="0" lang="es-419" sz="1800" u="none" cap="none" strike="noStrike">
                <a:solidFill>
                  <a:schemeClr val="dk1"/>
                </a:solidFill>
                <a:latin typeface="Helvetica Neue Light"/>
                <a:ea typeface="Helvetica Neue Light"/>
                <a:cs typeface="Helvetica Neue Light"/>
                <a:sym typeface="Helvetica Neue Light"/>
              </a:rPr>
              <a:t> a la cual le asociamos los triggers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y finalmente el </a:t>
            </a:r>
            <a:r>
              <a:rPr b="0" i="0" lang="es-419" sz="1800" u="none" cap="none" strike="noStrike">
                <a:solidFill>
                  <a:schemeClr val="dk1"/>
                </a:solidFill>
                <a:highlight>
                  <a:srgbClr val="FF9900"/>
                </a:highlight>
                <a:latin typeface="Helvetica Neue Light"/>
                <a:ea typeface="Helvetica Neue Light"/>
                <a:cs typeface="Helvetica Neue Light"/>
                <a:sym typeface="Helvetica Neue Light"/>
              </a:rPr>
              <a:t>apartado Triggers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40" name="Google Shape;240;p36"/>
          <p:cNvSpPr txBox="1"/>
          <p:nvPr/>
        </p:nvSpPr>
        <p:spPr>
          <a:xfrm>
            <a:off x="0" y="596800"/>
            <a:ext cx="9144000" cy="71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TRIGGERS ASOCIADOS</a:t>
            </a:r>
            <a:endParaRPr b="0" i="1" sz="4500" u="none" cap="none" strike="noStrike">
              <a:solidFill>
                <a:srgbClr val="000000"/>
              </a:solidFill>
              <a:latin typeface="Anton"/>
              <a:ea typeface="Anton"/>
              <a:cs typeface="Anton"/>
              <a:sym typeface="Anton"/>
            </a:endParaRPr>
          </a:p>
        </p:txBody>
      </p:sp>
      <p:pic>
        <p:nvPicPr>
          <p:cNvPr id="241" name="Google Shape;241;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42" name="Google Shape;242;p3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43" name="Google Shape;243;p36"/>
          <p:cNvPicPr preferRelativeResize="0"/>
          <p:nvPr/>
        </p:nvPicPr>
        <p:blipFill>
          <a:blip r:embed="rId5">
            <a:alphaModFix/>
          </a:blip>
          <a:stretch>
            <a:fillRect/>
          </a:stretch>
        </p:blipFill>
        <p:spPr>
          <a:xfrm>
            <a:off x="152400" y="1467700"/>
            <a:ext cx="2630550" cy="3504427"/>
          </a:xfrm>
          <a:prstGeom prst="rect">
            <a:avLst/>
          </a:prstGeom>
          <a:noFill/>
          <a:ln>
            <a:noFill/>
          </a:ln>
        </p:spPr>
      </p:pic>
      <p:sp>
        <p:nvSpPr>
          <p:cNvPr id="244" name="Google Shape;244;p36"/>
          <p:cNvSpPr/>
          <p:nvPr/>
        </p:nvSpPr>
        <p:spPr>
          <a:xfrm>
            <a:off x="470043" y="3384225"/>
            <a:ext cx="1880100" cy="3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7"/>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SINTAXIS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81950"/>
            <a:ext cx="7439700" cy="2544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Antes de crear un trigger, debemos tener previamente definidas: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9250" lvl="0" marL="457200" marR="0" rtl="0" algn="l">
              <a:lnSpc>
                <a:spcPct val="150000"/>
              </a:lnSpc>
              <a:spcBef>
                <a:spcPts val="0"/>
              </a:spcBef>
              <a:spcAft>
                <a:spcPts val="0"/>
              </a:spcAft>
              <a:buClr>
                <a:srgbClr val="3CEFAB"/>
              </a:buClr>
              <a:buSzPts val="1900"/>
              <a:buFont typeface="Helvetica Neue Light"/>
              <a:buChar char="●"/>
            </a:pPr>
            <a:r>
              <a:rPr lang="es-419" sz="1900">
                <a:solidFill>
                  <a:schemeClr val="dk1"/>
                </a:solidFill>
                <a:highlight>
                  <a:srgbClr val="FFFFFF"/>
                </a:highlight>
                <a:latin typeface="Helvetica Neue Light"/>
                <a:ea typeface="Helvetica Neue Light"/>
                <a:cs typeface="Helvetica Neue Light"/>
                <a:sym typeface="Helvetica Neue Light"/>
              </a:rPr>
              <a:t>La razon del trigger</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s-419" sz="1900">
                <a:solidFill>
                  <a:schemeClr val="dk1"/>
                </a:solidFill>
                <a:highlight>
                  <a:schemeClr val="lt1"/>
                </a:highlight>
                <a:latin typeface="Helvetica Neue Light"/>
                <a:ea typeface="Helvetica Neue Light"/>
                <a:cs typeface="Helvetica Neue Light"/>
                <a:sym typeface="Helvetica Neue Light"/>
              </a:rPr>
              <a:t>La tabla a la cual le asociaremos el trigger</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s-419" sz="1900">
                <a:solidFill>
                  <a:schemeClr val="dk1"/>
                </a:solidFill>
                <a:highlight>
                  <a:schemeClr val="lt1"/>
                </a:highlight>
                <a:latin typeface="Helvetica Neue Light"/>
                <a:ea typeface="Helvetica Neue Light"/>
                <a:cs typeface="Helvetica Neue Light"/>
                <a:sym typeface="Helvetica Neue Light"/>
              </a:rPr>
              <a:t>Si se ejecutará antes o después de la acción a evaluar. Esto impactará en su sintaxis.</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marR="0" rtl="0" algn="l">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La tabla donde se realizarán operaciones relacionadas al Trigger</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75" y="5206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 PRE-WORK</a:t>
            </a:r>
            <a:endParaRPr b="0" i="1" sz="4500" u="none" cap="none" strike="noStrike">
              <a:solidFill>
                <a:srgbClr val="000000"/>
              </a:solidFill>
              <a:latin typeface="Anton"/>
              <a:ea typeface="Anton"/>
              <a:cs typeface="Anton"/>
              <a:sym typeface="Anton"/>
            </a:endParaRPr>
          </a:p>
        </p:txBody>
      </p:sp>
      <p:pic>
        <p:nvPicPr>
          <p:cNvPr id="256" name="Google Shape;256;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57" name="Google Shape;257;p38"/>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nvSpPr>
        <p:spPr>
          <a:xfrm>
            <a:off x="852150" y="1658150"/>
            <a:ext cx="7439700" cy="254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En una ventana de script, utilizaremos la sentencia </a:t>
            </a:r>
            <a:r>
              <a:rPr b="1" i="0" lang="es-419" sz="1900" u="none" cap="none" strike="noStrike">
                <a:solidFill>
                  <a:schemeClr val="dk1"/>
                </a:solidFill>
                <a:highlight>
                  <a:srgbClr val="FFFFFF"/>
                </a:highlight>
                <a:latin typeface="Consolas"/>
                <a:ea typeface="Consolas"/>
                <a:cs typeface="Consolas"/>
                <a:sym typeface="Consolas"/>
              </a:rPr>
              <a:t>CREATE TRIGGER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seguida al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nombre amigable</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que nos permitirá identificar su función.</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Seguido a dicha sentencia, debemos agregar el comando que indica si se ejecuta antes o después de la acción a evaluar</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highlight>
                  <a:srgbClr val="FFFFFF"/>
                </a:highlight>
                <a:latin typeface="Helvetica Neue Light"/>
                <a:ea typeface="Helvetica Neue Light"/>
                <a:cs typeface="Helvetica Neue Light"/>
                <a:sym typeface="Helvetica Neue Light"/>
              </a:rPr>
              <a:t>Luego, definimos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el tipo de acción que controlará,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highlight>
                  <a:srgbClr val="FFFFFF"/>
                </a:highlight>
                <a:latin typeface="Helvetica Neue Light"/>
                <a:ea typeface="Helvetica Neue Light"/>
                <a:cs typeface="Helvetica Neue Light"/>
                <a:sym typeface="Helvetica Neue Light"/>
              </a:rPr>
              <a:t>Finalmente, escribiremos </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sobre qué tabla trabajará.</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63" name="Google Shape;263;p39"/>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a:t>
            </a:r>
            <a:r>
              <a:rPr i="1" lang="es-419" sz="4500">
                <a:latin typeface="Anton"/>
                <a:ea typeface="Anton"/>
                <a:cs typeface="Anton"/>
                <a:sym typeface="Anton"/>
              </a:rPr>
              <a:t> GENERAL</a:t>
            </a:r>
            <a:endParaRPr b="0" i="1" sz="4500" u="none" cap="none" strike="noStrike">
              <a:solidFill>
                <a:srgbClr val="000000"/>
              </a:solidFill>
              <a:latin typeface="Anton"/>
              <a:ea typeface="Anton"/>
              <a:cs typeface="Anton"/>
              <a:sym typeface="Anton"/>
            </a:endParaRPr>
          </a:p>
        </p:txBody>
      </p:sp>
      <p:pic>
        <p:nvPicPr>
          <p:cNvPr id="264" name="Google Shape;264;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5" name="Google Shape;265;p3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p:nvPr/>
        </p:nvSpPr>
        <p:spPr>
          <a:xfrm>
            <a:off x="14350" y="3409250"/>
            <a:ext cx="9144000" cy="17415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0"/>
          <p:cNvSpPr txBox="1"/>
          <p:nvPr/>
        </p:nvSpPr>
        <p:spPr>
          <a:xfrm>
            <a:off x="773800" y="1465650"/>
            <a:ext cx="7692600" cy="1741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i="0" lang="es-419" sz="1900" u="none" cap="none" strike="noStrike">
                <a:solidFill>
                  <a:schemeClr val="dk1"/>
                </a:solidFill>
                <a:highlight>
                  <a:srgbClr val="FFFFFF"/>
                </a:highlight>
                <a:latin typeface="Helvetica Neue"/>
                <a:ea typeface="Helvetica Neue"/>
                <a:cs typeface="Helvetica Neue"/>
                <a:sym typeface="Helvetica Neue"/>
              </a:rPr>
              <a:t>En el siguiente ejemplo, utilizamos la sentencia (CREATE TRIGGER) para definir una acción previa (BEFORE) o posterior (AFTER</a:t>
            </a:r>
            <a:r>
              <a:rPr lang="es-419" sz="1900">
                <a:solidFill>
                  <a:schemeClr val="dk1"/>
                </a:solidFill>
                <a:highlight>
                  <a:srgbClr val="FFFFFF"/>
                </a:highlight>
                <a:latin typeface="Helvetica Neue"/>
                <a:ea typeface="Helvetica Neue"/>
                <a:cs typeface="Helvetica Neue"/>
                <a:sym typeface="Helvetica Neue"/>
              </a:rPr>
              <a:t>).</a:t>
            </a:r>
            <a:r>
              <a:rPr i="0" lang="es-419" sz="1900" u="none" cap="none" strike="noStrike">
                <a:solidFill>
                  <a:schemeClr val="dk1"/>
                </a:solidFill>
                <a:highlight>
                  <a:srgbClr val="FFFFFF"/>
                </a:highlight>
                <a:latin typeface="Helvetica Neue"/>
                <a:ea typeface="Helvetica Neue"/>
                <a:cs typeface="Helvetica Neue"/>
                <a:sym typeface="Helvetica Neue"/>
              </a:rPr>
              <a:t> Seguido a esto, iria el comando DML (INSERT) </a:t>
            </a:r>
            <a:r>
              <a:rPr lang="es-419" sz="1900">
                <a:solidFill>
                  <a:schemeClr val="dk1"/>
                </a:solidFill>
                <a:highlight>
                  <a:srgbClr val="FFFFFF"/>
                </a:highlight>
                <a:latin typeface="Helvetica Neue"/>
                <a:ea typeface="Helvetica Neue"/>
                <a:cs typeface="Helvetica Neue"/>
                <a:sym typeface="Helvetica Neue"/>
              </a:rPr>
              <a:t>y la tabla a la que vamos a afectar</a:t>
            </a:r>
            <a:r>
              <a:rPr i="0" lang="es-419" sz="1900" u="none" cap="none" strike="noStrike">
                <a:solidFill>
                  <a:schemeClr val="dk1"/>
                </a:solidFill>
                <a:highlight>
                  <a:srgbClr val="FFFFFF"/>
                </a:highlight>
                <a:latin typeface="Helvetica Neue"/>
                <a:ea typeface="Helvetica Neue"/>
                <a:cs typeface="Helvetica Neue"/>
                <a:sym typeface="Helvetica Neue"/>
              </a:rPr>
              <a:t> (ON productos).</a:t>
            </a:r>
            <a:endParaRPr i="0" sz="1900" u="none" cap="none" strike="noStrike">
              <a:solidFill>
                <a:schemeClr val="dk1"/>
              </a:solidFill>
              <a:highlight>
                <a:srgbClr val="FFFFFF"/>
              </a:highlight>
              <a:latin typeface="Helvetica Neue"/>
              <a:ea typeface="Helvetica Neue"/>
              <a:cs typeface="Helvetica Neue"/>
              <a:sym typeface="Helvetica Neue"/>
            </a:endParaRPr>
          </a:p>
        </p:txBody>
      </p:sp>
      <p:sp>
        <p:nvSpPr>
          <p:cNvPr id="272" name="Google Shape;272;p40"/>
          <p:cNvSpPr txBox="1"/>
          <p:nvPr/>
        </p:nvSpPr>
        <p:spPr>
          <a:xfrm>
            <a:off x="0"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SINTAXIS: CREATE</a:t>
            </a:r>
            <a:endParaRPr b="0" i="1" sz="4500" u="none" cap="none" strike="noStrike">
              <a:solidFill>
                <a:srgbClr val="000000"/>
              </a:solidFill>
              <a:latin typeface="Anton"/>
              <a:ea typeface="Anton"/>
              <a:cs typeface="Anton"/>
              <a:sym typeface="Anton"/>
            </a:endParaRPr>
          </a:p>
        </p:txBody>
      </p:sp>
      <p:pic>
        <p:nvPicPr>
          <p:cNvPr id="273" name="Google Shape;273;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4" name="Google Shape;274;p4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75" name="Google Shape;275;p40"/>
          <p:cNvSpPr txBox="1"/>
          <p:nvPr/>
        </p:nvSpPr>
        <p:spPr>
          <a:xfrm>
            <a:off x="173925" y="3425750"/>
            <a:ext cx="87669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es-419" sz="1800" u="none" cap="none" strike="noStrike">
                <a:solidFill>
                  <a:schemeClr val="accent1"/>
                </a:solidFill>
                <a:latin typeface="Consolas"/>
                <a:ea typeface="Consolas"/>
                <a:cs typeface="Consolas"/>
                <a:sym typeface="Consolas"/>
              </a:rPr>
              <a:t>CREATE TRIGGER</a:t>
            </a:r>
            <a:r>
              <a:rPr b="0" i="0" lang="es-419" sz="1800" u="none" cap="none" strike="noStrike">
                <a:solidFill>
                  <a:schemeClr val="lt1"/>
                </a:solidFill>
                <a:latin typeface="Consolas"/>
                <a:ea typeface="Consolas"/>
                <a:cs typeface="Consolas"/>
                <a:sym typeface="Consolas"/>
              </a:rPr>
              <a:t> `accion_y_nombre_del_trigger`</a:t>
            </a:r>
            <a:br>
              <a:rPr b="0" i="0" lang="es-419" sz="1800" u="none" cap="none" strike="noStrike">
                <a:solidFill>
                  <a:schemeClr val="lt1"/>
                </a:solidFill>
                <a:latin typeface="Consolas"/>
                <a:ea typeface="Consolas"/>
                <a:cs typeface="Consolas"/>
                <a:sym typeface="Consolas"/>
              </a:rPr>
            </a:br>
            <a:r>
              <a:rPr b="0" i="0" lang="es-419" sz="1800" u="none" cap="none" strike="noStrike">
                <a:solidFill>
                  <a:schemeClr val="accent1"/>
                </a:solidFill>
                <a:latin typeface="Consolas"/>
                <a:ea typeface="Consolas"/>
                <a:cs typeface="Consolas"/>
                <a:sym typeface="Consolas"/>
              </a:rPr>
              <a:t>AFTER INSERT </a:t>
            </a:r>
            <a:endParaRPr b="0" i="0" sz="1800" u="none" cap="none" strike="noStrike">
              <a:solidFill>
                <a:schemeClr val="accen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1800" u="none" cap="none" strike="noStrike">
                <a:solidFill>
                  <a:schemeClr val="accent1"/>
                </a:solidFill>
                <a:latin typeface="Consolas"/>
                <a:ea typeface="Consolas"/>
                <a:cs typeface="Consolas"/>
                <a:sym typeface="Consolas"/>
              </a:rPr>
              <a:t>ON</a:t>
            </a:r>
            <a:r>
              <a:rPr b="0" i="0" lang="es-419" sz="1800" u="none" cap="none" strike="noStrike">
                <a:solidFill>
                  <a:schemeClr val="lt1"/>
                </a:solidFill>
                <a:latin typeface="Consolas"/>
                <a:ea typeface="Consolas"/>
                <a:cs typeface="Consolas"/>
                <a:sym typeface="Consolas"/>
              </a:rPr>
              <a:t> `productos`</a:t>
            </a:r>
            <a:endParaRPr b="0" i="0" sz="18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p:nvPr/>
        </p:nvSpPr>
        <p:spPr>
          <a:xfrm>
            <a:off x="14350" y="2571750"/>
            <a:ext cx="9144000" cy="25791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1"/>
          <p:cNvSpPr txBox="1"/>
          <p:nvPr/>
        </p:nvSpPr>
        <p:spPr>
          <a:xfrm>
            <a:off x="1090950" y="1313250"/>
            <a:ext cx="6962100" cy="95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esta forma nos aseguramos que el Trigger se disparará una vez por cada nuevo registro agregado de forma masiva.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82" name="Google Shape;282;p41"/>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FOR EACH ROW</a:t>
            </a:r>
            <a:endParaRPr b="0" i="1" sz="4500" u="none" cap="none" strike="noStrike">
              <a:solidFill>
                <a:srgbClr val="000000"/>
              </a:solidFill>
              <a:latin typeface="Anton"/>
              <a:ea typeface="Anton"/>
              <a:cs typeface="Anton"/>
              <a:sym typeface="Anton"/>
            </a:endParaRPr>
          </a:p>
        </p:txBody>
      </p:sp>
      <p:pic>
        <p:nvPicPr>
          <p:cNvPr id="283" name="Google Shape;28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4" name="Google Shape;284;p4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85" name="Google Shape;285;p41"/>
          <p:cNvSpPr txBox="1"/>
          <p:nvPr/>
        </p:nvSpPr>
        <p:spPr>
          <a:xfrm>
            <a:off x="173925" y="2774100"/>
            <a:ext cx="8766900" cy="177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accent1"/>
                </a:solidFill>
                <a:latin typeface="Consolas"/>
                <a:ea typeface="Consolas"/>
                <a:cs typeface="Consolas"/>
                <a:sym typeface="Consolas"/>
              </a:rPr>
              <a:t>CREATE TRIGGER</a:t>
            </a:r>
            <a:r>
              <a:rPr b="0" i="0" lang="es-419" sz="1900" u="none" cap="none" strike="noStrike">
                <a:solidFill>
                  <a:schemeClr val="lt1"/>
                </a:solidFill>
                <a:latin typeface="Consolas"/>
                <a:ea typeface="Consolas"/>
                <a:cs typeface="Consolas"/>
                <a:sym typeface="Consolas"/>
              </a:rPr>
              <a:t> `accion_y_nombre_del_trigger`</a:t>
            </a:r>
            <a:br>
              <a:rPr b="0" i="0" lang="es-419" sz="1900" u="none" cap="none" strike="noStrike">
                <a:solidFill>
                  <a:schemeClr val="lt1"/>
                </a:solidFill>
                <a:latin typeface="Consolas"/>
                <a:ea typeface="Consolas"/>
                <a:cs typeface="Consolas"/>
                <a:sym typeface="Consolas"/>
              </a:rPr>
            </a:br>
            <a:r>
              <a:rPr b="0" i="0" lang="es-419" sz="1900" u="none" cap="none" strike="noStrike">
                <a:solidFill>
                  <a:schemeClr val="accent1"/>
                </a:solidFill>
                <a:latin typeface="Consolas"/>
                <a:ea typeface="Consolas"/>
                <a:cs typeface="Consolas"/>
                <a:sym typeface="Consolas"/>
              </a:rPr>
              <a:t>AFTER INSERT ON</a:t>
            </a:r>
            <a:r>
              <a:rPr b="0" i="0" lang="es-419" sz="1900" u="none" cap="none" strike="noStrike">
                <a:solidFill>
                  <a:schemeClr val="lt1"/>
                </a:solidFill>
                <a:latin typeface="Consolas"/>
                <a:ea typeface="Consolas"/>
                <a:cs typeface="Consolas"/>
                <a:sym typeface="Consolas"/>
              </a:rPr>
              <a:t> `productos`</a:t>
            </a:r>
            <a:endParaRPr b="0" i="0" sz="19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900"/>
              <a:buFont typeface="Arial"/>
              <a:buNone/>
            </a:pPr>
            <a:r>
              <a:rPr b="0" i="0" lang="es-419" sz="1900" u="none" cap="none" strike="noStrike">
                <a:solidFill>
                  <a:schemeClr val="accent1"/>
                </a:solidFill>
                <a:latin typeface="Consolas"/>
                <a:ea typeface="Consolas"/>
                <a:cs typeface="Consolas"/>
                <a:sym typeface="Consolas"/>
              </a:rPr>
              <a:t>FOR EACH ROW</a:t>
            </a:r>
            <a:endParaRPr b="0" i="0" sz="1900" u="none" cap="none" strike="noStrike">
              <a:solidFill>
                <a:schemeClr val="lt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2100"/>
              <a:buFont typeface="Arial"/>
              <a:buNone/>
            </a:pPr>
            <a:r>
              <a:rPr lang="es-419" sz="1800">
                <a:solidFill>
                  <a:schemeClr val="lt1"/>
                </a:solidFill>
                <a:latin typeface="Consolas"/>
                <a:ea typeface="Consolas"/>
                <a:cs typeface="Consolas"/>
                <a:sym typeface="Consolas"/>
              </a:rPr>
              <a:t>...</a:t>
            </a:r>
            <a:endParaRPr b="0" i="0" sz="1900" u="none" cap="none" strike="noStrike">
              <a:solidFill>
                <a:schemeClr val="lt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9" name="Shape 289"/>
        <p:cNvGrpSpPr/>
        <p:nvPr/>
      </p:nvGrpSpPr>
      <p:grpSpPr>
        <a:xfrm>
          <a:off x="0" y="0"/>
          <a:ext cx="0" cy="0"/>
          <a:chOff x="0" y="0"/>
          <a:chExt cx="0" cy="0"/>
        </a:xfrm>
      </p:grpSpPr>
      <p:sp>
        <p:nvSpPr>
          <p:cNvPr id="290" name="Google Shape;290;p42"/>
          <p:cNvSpPr txBox="1"/>
          <p:nvPr/>
        </p:nvSpPr>
        <p:spPr>
          <a:xfrm>
            <a:off x="2000950" y="7405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FOR EACH ROW</a:t>
            </a:r>
            <a:endParaRPr i="1" sz="4000">
              <a:latin typeface="Anton"/>
              <a:ea typeface="Anton"/>
              <a:cs typeface="Anton"/>
              <a:sym typeface="Anton"/>
            </a:endParaRPr>
          </a:p>
        </p:txBody>
      </p:sp>
      <p:pic>
        <p:nvPicPr>
          <p:cNvPr id="291" name="Google Shape;29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2" name="Google Shape;292;p42"/>
          <p:cNvSpPr txBox="1"/>
          <p:nvPr/>
        </p:nvSpPr>
        <p:spPr>
          <a:xfrm>
            <a:off x="784950" y="1727175"/>
            <a:ext cx="7574100" cy="1821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En general, u</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n Trigger es un evento que se dispara una vez por cada sentencia </a:t>
            </a:r>
            <a:r>
              <a:rPr b="1" i="0" lang="es-419" sz="1800" u="none" cap="none" strike="noStrike">
                <a:solidFill>
                  <a:schemeClr val="dk1"/>
                </a:solidFill>
                <a:highlight>
                  <a:schemeClr val="lt1"/>
                </a:highlight>
                <a:latin typeface="Consolas"/>
                <a:ea typeface="Consolas"/>
                <a:cs typeface="Consolas"/>
                <a:sym typeface="Consolas"/>
              </a:rPr>
              <a:t>INSERT</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 que se realice sobre la tabla asociada.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En SQL en general, vamos a podemos elegir o no si queremos contemplar el insert como un todo, o si queremos que se active el trigger para cada uno de las filas modificadas. En mysql, no vamos a poder elegir, siempre tenemos que contemplar los casos fila a fila, es decir, la </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cláusula </a:t>
            </a:r>
            <a:r>
              <a:rPr b="1" i="0" lang="es-419" sz="1800" u="none" cap="none" strike="noStrike">
                <a:solidFill>
                  <a:schemeClr val="dk1"/>
                </a:solidFill>
                <a:highlight>
                  <a:schemeClr val="lt1"/>
                </a:highlight>
                <a:latin typeface="Consolas"/>
                <a:ea typeface="Consolas"/>
                <a:cs typeface="Consolas"/>
                <a:sym typeface="Consolas"/>
              </a:rPr>
              <a:t>FOR EACH ROW</a:t>
            </a:r>
            <a:r>
              <a:rPr lang="es-419" sz="1800">
                <a:solidFill>
                  <a:schemeClr val="dk1"/>
                </a:solidFill>
                <a:highlight>
                  <a:schemeClr val="lt1"/>
                </a:highlight>
                <a:latin typeface="Helvetica Neue Light"/>
                <a:ea typeface="Helvetica Neue Light"/>
                <a:cs typeface="Helvetica Neue Light"/>
                <a:sym typeface="Helvetica Neue Light"/>
              </a:rPr>
              <a:t> es obligatoria.</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9" name="Shape 69"/>
        <p:cNvGrpSpPr/>
        <p:nvPr/>
      </p:nvGrpSpPr>
      <p:grpSpPr>
        <a:xfrm>
          <a:off x="0" y="0"/>
          <a:ext cx="0" cy="0"/>
          <a:chOff x="0" y="0"/>
          <a:chExt cx="0" cy="0"/>
        </a:xfrm>
      </p:grpSpPr>
      <p:sp>
        <p:nvSpPr>
          <p:cNvPr id="70" name="Google Shape;70;p16"/>
          <p:cNvSpPr txBox="1"/>
          <p:nvPr/>
        </p:nvSpPr>
        <p:spPr>
          <a:xfrm>
            <a:off x="4055975" y="1134750"/>
            <a:ext cx="46986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Concepto general de un Trigger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Tipos de Triggers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Sintaxis e implementación de un Trigger</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71" name="Google Shape;71;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2" name="Google Shape;72;p16"/>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3" name="Google Shape;73;p16"/>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43"/>
          <p:cNvSpPr txBox="1"/>
          <p:nvPr/>
        </p:nvSpPr>
        <p:spPr>
          <a:xfrm>
            <a:off x="150" y="18486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NEW vs OLD</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a:off x="852150" y="1658150"/>
            <a:ext cx="7439700" cy="25443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900"/>
              <a:buFont typeface="Arial"/>
              <a:buNone/>
            </a:pPr>
            <a:r>
              <a:rPr lang="es-419" sz="1600">
                <a:solidFill>
                  <a:schemeClr val="dk1"/>
                </a:solidFill>
                <a:highlight>
                  <a:srgbClr val="FFFFFF"/>
                </a:highlight>
                <a:latin typeface="Helvetica Neue Light"/>
                <a:ea typeface="Helvetica Neue Light"/>
                <a:cs typeface="Helvetica Neue Light"/>
                <a:sym typeface="Helvetica Neue Light"/>
              </a:rPr>
              <a:t>Vamos a tener dos tipos de datos, segun el tipo de sentencia que ejecutemos: </a:t>
            </a:r>
            <a:endParaRPr sz="1600">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just">
              <a:lnSpc>
                <a:spcPct val="150000"/>
              </a:lnSpc>
              <a:spcBef>
                <a:spcPts val="0"/>
              </a:spcBef>
              <a:spcAft>
                <a:spcPts val="0"/>
              </a:spcAft>
              <a:buClr>
                <a:schemeClr val="dk1"/>
              </a:buClr>
              <a:buSzPts val="1600"/>
              <a:buFont typeface="Helvetica Neue Light"/>
              <a:buChar char="●"/>
            </a:pPr>
            <a:r>
              <a:rPr lang="es-419" sz="1600">
                <a:solidFill>
                  <a:schemeClr val="dk1"/>
                </a:solidFill>
                <a:highlight>
                  <a:srgbClr val="FFFFFF"/>
                </a:highlight>
                <a:latin typeface="Helvetica Neue Light"/>
                <a:ea typeface="Helvetica Neue Light"/>
                <a:cs typeface="Helvetica Neue Light"/>
                <a:sym typeface="Helvetica Neue Light"/>
              </a:rPr>
              <a:t>Cuando insertemos o actualicemos nuevos valores en una tabla, vamos a tener valores “nuevos”: los valores que se agregaron a la tabla INSERT o los que se actualizaron con el UPDATE. Estos valores seran llamados “NEW”, es decir, “NUEVOS”.</a:t>
            </a:r>
            <a:endParaRPr sz="1600">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just">
              <a:lnSpc>
                <a:spcPct val="150000"/>
              </a:lnSpc>
              <a:spcBef>
                <a:spcPts val="0"/>
              </a:spcBef>
              <a:spcAft>
                <a:spcPts val="0"/>
              </a:spcAft>
              <a:buClr>
                <a:schemeClr val="dk1"/>
              </a:buClr>
              <a:buSzPts val="1600"/>
              <a:buFont typeface="Helvetica Neue Light"/>
              <a:buChar char="●"/>
            </a:pPr>
            <a:r>
              <a:rPr lang="es-419" sz="1600">
                <a:solidFill>
                  <a:schemeClr val="dk1"/>
                </a:solidFill>
                <a:highlight>
                  <a:srgbClr val="FFFFFF"/>
                </a:highlight>
                <a:latin typeface="Helvetica Neue Light"/>
                <a:ea typeface="Helvetica Neue Light"/>
                <a:cs typeface="Helvetica Neue Light"/>
                <a:sym typeface="Helvetica Neue Light"/>
              </a:rPr>
              <a:t>Cuando eliminemos o actualicemos valores en una tabla, vamos a tener los valores “viejos”: los que se eliminaron con el DELETE o los que reemplazamos con el UPDATE. Estos valores seran llamados “OLD”, es decir, “Viejos”.</a:t>
            </a:r>
            <a:endParaRPr sz="1600">
              <a:solidFill>
                <a:schemeClr val="dk1"/>
              </a:solidFill>
              <a:highlight>
                <a:srgbClr val="FFFFFF"/>
              </a:highlight>
              <a:latin typeface="Helvetica Neue Light"/>
              <a:ea typeface="Helvetica Neue Light"/>
              <a:cs typeface="Helvetica Neue Light"/>
              <a:sym typeface="Helvetica Neue Light"/>
            </a:endParaRPr>
          </a:p>
        </p:txBody>
      </p:sp>
      <p:sp>
        <p:nvSpPr>
          <p:cNvPr id="303" name="Google Shape;303;p44"/>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419" sz="4500">
                <a:latin typeface="Anton"/>
                <a:ea typeface="Anton"/>
                <a:cs typeface="Anton"/>
                <a:sym typeface="Anton"/>
              </a:rPr>
              <a:t>NEW vs OLD</a:t>
            </a:r>
            <a:endParaRPr b="0" i="1" sz="4500" u="none" cap="none" strike="noStrike">
              <a:solidFill>
                <a:srgbClr val="000000"/>
              </a:solidFill>
              <a:latin typeface="Anton"/>
              <a:ea typeface="Anton"/>
              <a:cs typeface="Anton"/>
              <a:sym typeface="Anton"/>
            </a:endParaRPr>
          </a:p>
        </p:txBody>
      </p:sp>
      <p:pic>
        <p:nvPicPr>
          <p:cNvPr id="304" name="Google Shape;304;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5" name="Google Shape;305;p44"/>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09" name="Shape 309"/>
        <p:cNvGrpSpPr/>
        <p:nvPr/>
      </p:nvGrpSpPr>
      <p:grpSpPr>
        <a:xfrm>
          <a:off x="0" y="0"/>
          <a:ext cx="0" cy="0"/>
          <a:chOff x="0" y="0"/>
          <a:chExt cx="0" cy="0"/>
        </a:xfrm>
      </p:grpSpPr>
      <p:sp>
        <p:nvSpPr>
          <p:cNvPr id="310" name="Google Shape;310;p45"/>
          <p:cNvSpPr txBox="1"/>
          <p:nvPr/>
        </p:nvSpPr>
        <p:spPr>
          <a:xfrm>
            <a:off x="2000950" y="7405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RESUMEN </a:t>
            </a:r>
            <a:r>
              <a:rPr i="1" lang="es-419" sz="4000">
                <a:latin typeface="Anton"/>
                <a:ea typeface="Anton"/>
                <a:cs typeface="Anton"/>
                <a:sym typeface="Anton"/>
              </a:rPr>
              <a:t>NEW </a:t>
            </a:r>
            <a:r>
              <a:rPr i="1" lang="es-419" sz="4000">
                <a:latin typeface="Anton"/>
                <a:ea typeface="Anton"/>
                <a:cs typeface="Anton"/>
                <a:sym typeface="Anton"/>
              </a:rPr>
              <a:t>VS </a:t>
            </a:r>
            <a:r>
              <a:rPr i="1" lang="es-419" sz="4000">
                <a:latin typeface="Anton"/>
                <a:ea typeface="Anton"/>
                <a:cs typeface="Anton"/>
                <a:sym typeface="Anton"/>
              </a:rPr>
              <a:t>OLD</a:t>
            </a:r>
            <a:endParaRPr b="0" i="1" sz="4000" u="none" cap="none" strike="noStrike">
              <a:solidFill>
                <a:srgbClr val="000000"/>
              </a:solidFill>
              <a:latin typeface="Anton"/>
              <a:ea typeface="Anton"/>
              <a:cs typeface="Anton"/>
              <a:sym typeface="Anton"/>
            </a:endParaRPr>
          </a:p>
        </p:txBody>
      </p:sp>
      <p:pic>
        <p:nvPicPr>
          <p:cNvPr id="311" name="Google Shape;311;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2" name="Google Shape;312;p45"/>
          <p:cNvPicPr preferRelativeResize="0"/>
          <p:nvPr/>
        </p:nvPicPr>
        <p:blipFill>
          <a:blip r:embed="rId4">
            <a:alphaModFix/>
          </a:blip>
          <a:stretch>
            <a:fillRect/>
          </a:stretch>
        </p:blipFill>
        <p:spPr>
          <a:xfrm>
            <a:off x="720213" y="1854925"/>
            <a:ext cx="7865776" cy="1274400"/>
          </a:xfrm>
          <a:prstGeom prst="rect">
            <a:avLst/>
          </a:prstGeom>
          <a:noFill/>
          <a:ln>
            <a:noFill/>
          </a:ln>
        </p:spPr>
      </p:pic>
      <p:pic>
        <p:nvPicPr>
          <p:cNvPr id="313" name="Google Shape;313;p45"/>
          <p:cNvPicPr preferRelativeResize="0"/>
          <p:nvPr/>
        </p:nvPicPr>
        <p:blipFill rotWithShape="1">
          <a:blip r:embed="rId5">
            <a:alphaModFix/>
          </a:blip>
          <a:srcRect b="0" l="0" r="0" t="0"/>
          <a:stretch/>
        </p:blipFill>
        <p:spPr>
          <a:xfrm>
            <a:off x="7120287" y="356825"/>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p:nvPr/>
        </p:nvSpPr>
        <p:spPr>
          <a:xfrm>
            <a:off x="14350" y="2571750"/>
            <a:ext cx="9144000" cy="25791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6"/>
          <p:cNvSpPr txBox="1"/>
          <p:nvPr/>
        </p:nvSpPr>
        <p:spPr>
          <a:xfrm>
            <a:off x="1707450" y="1434025"/>
            <a:ext cx="5729100" cy="95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Ejemplo de cómo integrar la sentencia </a:t>
            </a:r>
            <a:r>
              <a:rPr b="1" i="0" lang="es-419" sz="1800" u="none" cap="none" strike="noStrike">
                <a:solidFill>
                  <a:schemeClr val="dk1"/>
                </a:solidFill>
                <a:highlight>
                  <a:srgbClr val="FFFFFF"/>
                </a:highlight>
                <a:latin typeface="Helvetica Neue"/>
                <a:ea typeface="Helvetica Neue"/>
                <a:cs typeface="Helvetica Neue"/>
                <a:sym typeface="Helvetica Neue"/>
              </a:rPr>
              <a:t>NEW</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20" name="Google Shape;320;p46"/>
          <p:cNvSpPr txBox="1"/>
          <p:nvPr/>
        </p:nvSpPr>
        <p:spPr>
          <a:xfrm>
            <a:off x="0" y="596800"/>
            <a:ext cx="9144000" cy="71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NEW</a:t>
            </a:r>
            <a:endParaRPr b="0" i="1" sz="4500" u="none" cap="none" strike="noStrike">
              <a:solidFill>
                <a:srgbClr val="000000"/>
              </a:solidFill>
              <a:latin typeface="Anton"/>
              <a:ea typeface="Anton"/>
              <a:cs typeface="Anton"/>
              <a:sym typeface="Anton"/>
            </a:endParaRPr>
          </a:p>
        </p:txBody>
      </p:sp>
      <p:pic>
        <p:nvPicPr>
          <p:cNvPr id="321" name="Google Shape;321;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2" name="Google Shape;322;p46"/>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323" name="Google Shape;323;p46"/>
          <p:cNvSpPr txBox="1"/>
          <p:nvPr/>
        </p:nvSpPr>
        <p:spPr>
          <a:xfrm>
            <a:off x="173925" y="2774100"/>
            <a:ext cx="87669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CREATE TRIGGER</a:t>
            </a:r>
            <a:r>
              <a:rPr b="0" i="0" lang="es-419" sz="2100" u="none" cap="none" strike="noStrike">
                <a:solidFill>
                  <a:schemeClr val="lt1"/>
                </a:solidFill>
                <a:latin typeface="Consolas"/>
                <a:ea typeface="Consolas"/>
                <a:cs typeface="Consolas"/>
                <a:sym typeface="Consolas"/>
              </a:rPr>
              <a:t> `accion_y_nombre_del_trigger`</a:t>
            </a:r>
            <a:br>
              <a:rPr b="0" i="0" lang="es-419" sz="2100" u="none" cap="none" strike="noStrike">
                <a:solidFill>
                  <a:schemeClr val="lt1"/>
                </a:solidFill>
                <a:latin typeface="Consolas"/>
                <a:ea typeface="Consolas"/>
                <a:cs typeface="Consolas"/>
                <a:sym typeface="Consolas"/>
              </a:rPr>
            </a:br>
            <a:r>
              <a:rPr b="0" i="0" lang="es-419" sz="2100" u="none" cap="none" strike="noStrike">
                <a:solidFill>
                  <a:schemeClr val="accent1"/>
                </a:solidFill>
                <a:latin typeface="Consolas"/>
                <a:ea typeface="Consolas"/>
                <a:cs typeface="Consolas"/>
                <a:sym typeface="Consolas"/>
              </a:rPr>
              <a:t>AFTER INSERT ON</a:t>
            </a:r>
            <a:r>
              <a:rPr b="0" i="0" lang="es-419" sz="2100" u="none" cap="none" strike="noStrike">
                <a:solidFill>
                  <a:schemeClr val="lt1"/>
                </a:solidFill>
                <a:latin typeface="Consolas"/>
                <a:ea typeface="Consolas"/>
                <a:cs typeface="Consolas"/>
                <a:sym typeface="Consolas"/>
              </a:rPr>
              <a:t> `productos`</a:t>
            </a:r>
            <a:endParaRPr b="0" i="0" sz="2100" u="none" cap="none" strike="noStrike">
              <a:solidFill>
                <a:schemeClr val="lt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900"/>
              <a:buFont typeface="Arial"/>
              <a:buNone/>
            </a:pPr>
            <a:r>
              <a:rPr lang="es-419" sz="1900">
                <a:solidFill>
                  <a:schemeClr val="accent1"/>
                </a:solidFill>
                <a:latin typeface="Consolas"/>
                <a:ea typeface="Consolas"/>
                <a:cs typeface="Consolas"/>
                <a:sym typeface="Consolas"/>
              </a:rPr>
              <a:t>FOR EACH ROW</a:t>
            </a:r>
            <a:endParaRPr sz="2100">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INSERT INTO</a:t>
            </a:r>
            <a:r>
              <a:rPr b="0" i="0" lang="es-419" sz="2100" u="none" cap="none" strike="noStrike">
                <a:solidFill>
                  <a:schemeClr val="lt1"/>
                </a:solidFill>
                <a:latin typeface="Consolas"/>
                <a:ea typeface="Consolas"/>
                <a:cs typeface="Consolas"/>
                <a:sym typeface="Consolas"/>
              </a:rPr>
              <a:t> `tabla_auxiliar` (campo1, campo2...)</a:t>
            </a:r>
            <a:endParaRPr b="0" i="0" sz="21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accent1"/>
                </a:solidFill>
                <a:latin typeface="Consolas"/>
                <a:ea typeface="Consolas"/>
                <a:cs typeface="Consolas"/>
                <a:sym typeface="Consolas"/>
              </a:rPr>
              <a:t>VALUES</a:t>
            </a:r>
            <a:r>
              <a:rPr b="0" i="0" lang="es-419" sz="2100" u="none" cap="none" strike="noStrike">
                <a:solidFill>
                  <a:schemeClr val="lt1"/>
                </a:solidFill>
                <a:latin typeface="Consolas"/>
                <a:ea typeface="Consolas"/>
                <a:cs typeface="Consolas"/>
                <a:sym typeface="Consolas"/>
              </a:rPr>
              <a:t> (</a:t>
            </a:r>
            <a:r>
              <a:rPr b="0" i="0" lang="es-419" sz="2100" u="none" cap="none" strike="noStrike">
                <a:solidFill>
                  <a:schemeClr val="accent1"/>
                </a:solidFill>
                <a:latin typeface="Consolas"/>
                <a:ea typeface="Consolas"/>
                <a:cs typeface="Consolas"/>
                <a:sym typeface="Consolas"/>
              </a:rPr>
              <a:t>NEW</a:t>
            </a:r>
            <a:r>
              <a:rPr b="0" i="0" lang="es-419" sz="2100" u="none" cap="none" strike="noStrike">
                <a:solidFill>
                  <a:schemeClr val="lt1"/>
                </a:solidFill>
                <a:latin typeface="Consolas"/>
                <a:ea typeface="Consolas"/>
                <a:cs typeface="Consolas"/>
                <a:sym typeface="Consolas"/>
              </a:rPr>
              <a:t>.campo1, </a:t>
            </a:r>
            <a:r>
              <a:rPr b="0" i="0" lang="es-419" sz="2100" u="none" cap="none" strike="noStrike">
                <a:solidFill>
                  <a:schemeClr val="accent1"/>
                </a:solidFill>
                <a:latin typeface="Consolas"/>
                <a:ea typeface="Consolas"/>
                <a:cs typeface="Consolas"/>
                <a:sym typeface="Consolas"/>
              </a:rPr>
              <a:t>NEW</a:t>
            </a:r>
            <a:r>
              <a:rPr b="0" i="0" lang="es-419" sz="2100" u="none" cap="none" strike="noStrike">
                <a:solidFill>
                  <a:schemeClr val="lt1"/>
                </a:solidFill>
                <a:latin typeface="Consolas"/>
                <a:ea typeface="Consolas"/>
                <a:cs typeface="Consolas"/>
                <a:sym typeface="Consolas"/>
              </a:rPr>
              <a:t>.campo2...)</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7" name="Shape 327"/>
        <p:cNvGrpSpPr/>
        <p:nvPr/>
      </p:nvGrpSpPr>
      <p:grpSpPr>
        <a:xfrm>
          <a:off x="0" y="0"/>
          <a:ext cx="0" cy="0"/>
          <a:chOff x="0" y="0"/>
          <a:chExt cx="0" cy="0"/>
        </a:xfrm>
      </p:grpSpPr>
      <p:sp>
        <p:nvSpPr>
          <p:cNvPr id="328" name="Google Shape;328;p47"/>
          <p:cNvSpPr txBox="1"/>
          <p:nvPr/>
        </p:nvSpPr>
        <p:spPr>
          <a:xfrm>
            <a:off x="2000950" y="7405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POSIBLES TRIGGERS</a:t>
            </a:r>
            <a:endParaRPr b="0" i="1" sz="4000" u="none" cap="none" strike="noStrike">
              <a:solidFill>
                <a:srgbClr val="000000"/>
              </a:solidFill>
              <a:latin typeface="Anton"/>
              <a:ea typeface="Anton"/>
              <a:cs typeface="Anton"/>
              <a:sym typeface="Anton"/>
            </a:endParaRPr>
          </a:p>
        </p:txBody>
      </p:sp>
      <p:pic>
        <p:nvPicPr>
          <p:cNvPr id="329" name="Google Shape;329;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30" name="Google Shape;330;p47"/>
          <p:cNvGraphicFramePr/>
          <p:nvPr/>
        </p:nvGraphicFramePr>
        <p:xfrm>
          <a:off x="414125" y="1665875"/>
          <a:ext cx="3000000" cy="3000000"/>
        </p:xfrm>
        <a:graphic>
          <a:graphicData uri="http://schemas.openxmlformats.org/drawingml/2006/table">
            <a:tbl>
              <a:tblPr>
                <a:noFill/>
                <a:tableStyleId>{F1BBD45C-6376-4747-9521-B61A4246DCDB}</a:tableStyleId>
              </a:tblPr>
              <a:tblGrid>
                <a:gridCol w="1290925"/>
                <a:gridCol w="748750"/>
                <a:gridCol w="1381300"/>
                <a:gridCol w="1910575"/>
                <a:gridCol w="2633500"/>
              </a:tblGrid>
              <a:tr h="315700">
                <a:tc>
                  <a:txBody>
                    <a:bodyPr/>
                    <a:lstStyle/>
                    <a:p>
                      <a:pPr indent="0" lvl="0" marL="0" rtl="0" algn="ctr">
                        <a:lnSpc>
                          <a:spcPct val="115000"/>
                        </a:lnSpc>
                        <a:spcBef>
                          <a:spcPts val="0"/>
                        </a:spcBef>
                        <a:spcAft>
                          <a:spcPts val="0"/>
                        </a:spcAft>
                        <a:buNone/>
                      </a:pPr>
                      <a:r>
                        <a:rPr b="1" lang="es-419" sz="1200"/>
                        <a:t>Momento</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419" sz="1200"/>
                        <a:t>DML</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419" sz="1200"/>
                        <a:t>TIPO DE DATOS</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419" sz="1200"/>
                        <a:t>Ejemplo en "code.sql"</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s-419" sz="1200"/>
                        <a:t>Razon del Trigger del ejemplo</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rowSpan="3">
                  <a:txBody>
                    <a:bodyPr/>
                    <a:lstStyle/>
                    <a:p>
                      <a:pPr indent="0" lvl="0" marL="0" rtl="0" algn="ctr">
                        <a:lnSpc>
                          <a:spcPct val="115000"/>
                        </a:lnSpc>
                        <a:spcBef>
                          <a:spcPts val="0"/>
                        </a:spcBef>
                        <a:spcAft>
                          <a:spcPts val="0"/>
                        </a:spcAft>
                        <a:buNone/>
                      </a:pPr>
                      <a:r>
                        <a:rPr lang="es-419" sz="1000"/>
                        <a:t>Before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INSERT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NEW</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PARTE 2:B</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Tablas de auditorias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vMerge="1"/>
                <a:tc>
                  <a:txBody>
                    <a:bodyPr/>
                    <a:lstStyle/>
                    <a:p>
                      <a:pPr indent="0" lvl="0" marL="0" rtl="0" algn="ctr">
                        <a:lnSpc>
                          <a:spcPct val="115000"/>
                        </a:lnSpc>
                        <a:spcBef>
                          <a:spcPts val="0"/>
                        </a:spcBef>
                        <a:spcAft>
                          <a:spcPts val="0"/>
                        </a:spcAft>
                        <a:buNone/>
                      </a:pPr>
                      <a:r>
                        <a:rPr lang="es-419" sz="1000"/>
                        <a:t>UPDATE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NEW/OLD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PARTE 1:D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Reforzar la integridad de los datos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vMerge="1"/>
                <a:tc>
                  <a:txBody>
                    <a:bodyPr/>
                    <a:lstStyle/>
                    <a:p>
                      <a:pPr indent="0" lvl="0" marL="0" rtl="0" algn="ctr">
                        <a:lnSpc>
                          <a:spcPct val="115000"/>
                        </a:lnSpc>
                        <a:spcBef>
                          <a:spcPts val="0"/>
                        </a:spcBef>
                        <a:spcAft>
                          <a:spcPts val="0"/>
                        </a:spcAft>
                        <a:buNone/>
                      </a:pPr>
                      <a:r>
                        <a:rPr lang="es-419" sz="1000"/>
                        <a:t>DELETE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OLD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rowSpan="3">
                  <a:txBody>
                    <a:bodyPr/>
                    <a:lstStyle/>
                    <a:p>
                      <a:pPr indent="0" lvl="0" marL="0" rtl="0" algn="ctr">
                        <a:lnSpc>
                          <a:spcPct val="115000"/>
                        </a:lnSpc>
                        <a:spcBef>
                          <a:spcPts val="0"/>
                        </a:spcBef>
                        <a:spcAft>
                          <a:spcPts val="0"/>
                        </a:spcAft>
                        <a:buNone/>
                      </a:pPr>
                      <a:r>
                        <a:rPr lang="es-419" sz="1000"/>
                        <a:t>After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INSERT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NEW</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PARTE 1:A</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Generar nuevos datos/columnas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vMerge="1"/>
                <a:tc>
                  <a:txBody>
                    <a:bodyPr/>
                    <a:lstStyle/>
                    <a:p>
                      <a:pPr indent="0" lvl="0" marL="0" rtl="0" algn="ctr">
                        <a:lnSpc>
                          <a:spcPct val="115000"/>
                        </a:lnSpc>
                        <a:spcBef>
                          <a:spcPts val="0"/>
                        </a:spcBef>
                        <a:spcAft>
                          <a:spcPts val="0"/>
                        </a:spcAft>
                        <a:buNone/>
                      </a:pPr>
                      <a:r>
                        <a:rPr lang="es-419" sz="1000"/>
                        <a:t>UPDATE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NEW/OLD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850">
                <a:tc vMerge="1"/>
                <a:tc>
                  <a:txBody>
                    <a:bodyPr/>
                    <a:lstStyle/>
                    <a:p>
                      <a:pPr indent="0" lvl="0" marL="0" rtl="0" algn="ctr">
                        <a:lnSpc>
                          <a:spcPct val="115000"/>
                        </a:lnSpc>
                        <a:spcBef>
                          <a:spcPts val="0"/>
                        </a:spcBef>
                        <a:spcAft>
                          <a:spcPts val="0"/>
                        </a:spcAft>
                        <a:buNone/>
                      </a:pPr>
                      <a:r>
                        <a:rPr lang="es-419" sz="1000"/>
                        <a:t>DELETE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OLD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PARTE 1:B</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419" sz="1000"/>
                        <a:t>Mantener datos actualizados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331" name="Google Shape;331;p47"/>
          <p:cNvPicPr preferRelativeResize="0"/>
          <p:nvPr/>
        </p:nvPicPr>
        <p:blipFill rotWithShape="1">
          <a:blip r:embed="rId4">
            <a:alphaModFix/>
          </a:blip>
          <a:srcRect b="0" l="0" r="0" t="0"/>
          <a:stretch/>
        </p:blipFill>
        <p:spPr>
          <a:xfrm>
            <a:off x="7120287" y="356825"/>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4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49"/>
          <p:cNvSpPr txBox="1"/>
          <p:nvPr/>
        </p:nvSpPr>
        <p:spPr>
          <a:xfrm>
            <a:off x="768750" y="1480200"/>
            <a:ext cx="76065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Veremos cómo implementar Triggers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342" name="Google Shape;342;p49"/>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nvSpPr>
        <p:spPr>
          <a:xfrm>
            <a:off x="556350" y="1443525"/>
            <a:ext cx="7574100" cy="2561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Crearemos un tabla simple y una tabla similar que sea un espejo de la primera. Luego, le agregaremos un trigger que detecte la inserción de un registro en la tabla simple, y replique el mismo en la tabla espejo.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3CEFAB"/>
                </a:highlight>
                <a:latin typeface="Helvetica Neue Light"/>
                <a:ea typeface="Helvetica Neue Light"/>
                <a:cs typeface="Helvetica Neue Light"/>
                <a:sym typeface="Helvetica Neue Light"/>
              </a:rPr>
              <a:t>El trigger se disparará justo antes de que se inserte el registro en la tabla simple.</a:t>
            </a:r>
            <a:endParaRPr b="0" i="0" sz="1800" u="none" cap="none" strike="noStrike">
              <a:solidFill>
                <a:schemeClr val="dk1"/>
              </a:solidFill>
              <a:highlight>
                <a:srgbClr val="3CEFAB"/>
              </a:highlight>
              <a:latin typeface="Helvetica Neue Light"/>
              <a:ea typeface="Helvetica Neue Light"/>
              <a:cs typeface="Helvetica Neue Light"/>
              <a:sym typeface="Helvetica Neue Light"/>
            </a:endParaRPr>
          </a:p>
        </p:txBody>
      </p:sp>
      <p:sp>
        <p:nvSpPr>
          <p:cNvPr id="348" name="Google Shape;348;p50"/>
          <p:cNvSpPr txBox="1"/>
          <p:nvPr/>
        </p:nvSpPr>
        <p:spPr>
          <a:xfrm>
            <a:off x="0" y="363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IMPLEMENTAR TRIGGER</a:t>
            </a:r>
            <a:endParaRPr b="0" i="1" sz="4500" u="none" cap="none" strike="noStrike">
              <a:solidFill>
                <a:srgbClr val="000000"/>
              </a:solidFill>
              <a:latin typeface="Anton"/>
              <a:ea typeface="Anton"/>
              <a:cs typeface="Anton"/>
              <a:sym typeface="Anton"/>
            </a:endParaRPr>
          </a:p>
        </p:txBody>
      </p:sp>
      <p:pic>
        <p:nvPicPr>
          <p:cNvPr id="349" name="Google Shape;349;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0" name="Google Shape;350;p50"/>
          <p:cNvPicPr preferRelativeResize="0"/>
          <p:nvPr/>
        </p:nvPicPr>
        <p:blipFill rotWithShape="1">
          <a:blip r:embed="rId4">
            <a:alphaModFix/>
          </a:blip>
          <a:srcRect b="0" l="0" r="0" t="0"/>
          <a:stretch/>
        </p:blipFill>
        <p:spPr>
          <a:xfrm>
            <a:off x="7425075" y="46593"/>
            <a:ext cx="1634174" cy="639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nvSpPr>
        <p:spPr>
          <a:xfrm>
            <a:off x="152325" y="368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TABLA </a:t>
            </a:r>
            <a:r>
              <a:rPr i="1" lang="es-419" sz="4500">
                <a:latin typeface="Anton"/>
                <a:ea typeface="Anton"/>
                <a:cs typeface="Anton"/>
                <a:sym typeface="Anton"/>
              </a:rPr>
              <a:t>GAME</a:t>
            </a:r>
            <a:endParaRPr b="0" i="1" sz="4500" u="none" cap="none" strike="noStrike">
              <a:solidFill>
                <a:srgbClr val="000000"/>
              </a:solidFill>
              <a:latin typeface="Anton"/>
              <a:ea typeface="Anton"/>
              <a:cs typeface="Anton"/>
              <a:sym typeface="Anton"/>
            </a:endParaRPr>
          </a:p>
        </p:txBody>
      </p:sp>
      <p:pic>
        <p:nvPicPr>
          <p:cNvPr id="356" name="Google Shape;356;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7" name="Google Shape;357;p51"/>
          <p:cNvSpPr txBox="1"/>
          <p:nvPr/>
        </p:nvSpPr>
        <p:spPr>
          <a:xfrm>
            <a:off x="355550" y="1986900"/>
            <a:ext cx="45234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Trabajaremos con la tabla </a:t>
            </a:r>
            <a:r>
              <a:rPr b="1" lang="es-419" sz="1800">
                <a:solidFill>
                  <a:schemeClr val="dk1"/>
                </a:solidFill>
                <a:highlight>
                  <a:schemeClr val="lt1"/>
                </a:highlight>
                <a:latin typeface="Helvetica Neue"/>
                <a:ea typeface="Helvetica Neue"/>
                <a:cs typeface="Helvetica Neue"/>
                <a:sym typeface="Helvetica Neue"/>
              </a:rPr>
              <a:t>game. </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Detectaremos la inserción de nuevos registros, creando un LOG de </a:t>
            </a:r>
            <a:r>
              <a:rPr lang="es-419" sz="1800">
                <a:solidFill>
                  <a:schemeClr val="dk1"/>
                </a:solidFill>
                <a:highlight>
                  <a:schemeClr val="lt1"/>
                </a:highlight>
                <a:latin typeface="Helvetica Neue Light"/>
                <a:ea typeface="Helvetica Neue Light"/>
                <a:cs typeface="Helvetica Neue Light"/>
                <a:sym typeface="Helvetica Neue Light"/>
              </a:rPr>
              <a:t>los nuevos juegos ingresados dentro del sistema </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que registre el </a:t>
            </a:r>
            <a:r>
              <a:rPr b="1" lang="es-419" sz="1800">
                <a:solidFill>
                  <a:schemeClr val="dk1"/>
                </a:solidFill>
                <a:highlight>
                  <a:schemeClr val="lt1"/>
                </a:highlight>
                <a:latin typeface="Helvetica Neue"/>
                <a:ea typeface="Helvetica Neue"/>
                <a:cs typeface="Helvetica Neue"/>
                <a:sym typeface="Helvetica Neue"/>
              </a:rPr>
              <a:t>id_game, name </a:t>
            </a:r>
            <a:r>
              <a:rPr lang="es-419" sz="1800">
                <a:solidFill>
                  <a:schemeClr val="dk1"/>
                </a:solidFill>
                <a:highlight>
                  <a:schemeClr val="lt1"/>
                </a:highlight>
                <a:latin typeface="Helvetica Neue"/>
                <a:ea typeface="Helvetica Neue"/>
                <a:cs typeface="Helvetica Neue"/>
                <a:sym typeface="Helvetica Neue"/>
              </a:rPr>
              <a:t>y</a:t>
            </a:r>
            <a:r>
              <a:rPr b="1" lang="es-419" sz="1800">
                <a:solidFill>
                  <a:schemeClr val="dk1"/>
                </a:solidFill>
                <a:highlight>
                  <a:schemeClr val="lt1"/>
                </a:highlight>
                <a:latin typeface="Helvetica Neue"/>
                <a:ea typeface="Helvetica Neue"/>
                <a:cs typeface="Helvetica Neue"/>
                <a:sym typeface="Helvetica Neue"/>
              </a:rPr>
              <a:t> description </a:t>
            </a:r>
            <a:endParaRPr b="0" i="0" sz="1800" u="none" cap="none" strike="noStrike">
              <a:solidFill>
                <a:srgbClr val="000000"/>
              </a:solidFill>
              <a:latin typeface="Arial"/>
              <a:ea typeface="Arial"/>
              <a:cs typeface="Arial"/>
              <a:sym typeface="Arial"/>
            </a:endParaRPr>
          </a:p>
        </p:txBody>
      </p:sp>
      <p:pic>
        <p:nvPicPr>
          <p:cNvPr id="358" name="Google Shape;358;p51"/>
          <p:cNvPicPr preferRelativeResize="0"/>
          <p:nvPr/>
        </p:nvPicPr>
        <p:blipFill>
          <a:blip r:embed="rId4">
            <a:alphaModFix/>
          </a:blip>
          <a:stretch>
            <a:fillRect/>
          </a:stretch>
        </p:blipFill>
        <p:spPr>
          <a:xfrm>
            <a:off x="5004500" y="1509700"/>
            <a:ext cx="3987100" cy="2874595"/>
          </a:xfrm>
          <a:prstGeom prst="rect">
            <a:avLst/>
          </a:prstGeom>
          <a:noFill/>
          <a:ln>
            <a:noFill/>
          </a:ln>
        </p:spPr>
      </p:pic>
      <p:pic>
        <p:nvPicPr>
          <p:cNvPr id="359" name="Google Shape;359;p51"/>
          <p:cNvPicPr preferRelativeResize="0"/>
          <p:nvPr/>
        </p:nvPicPr>
        <p:blipFill rotWithShape="1">
          <a:blip r:embed="rId5">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nvSpPr>
        <p:spPr>
          <a:xfrm>
            <a:off x="-75" y="749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TABLA </a:t>
            </a:r>
            <a:r>
              <a:rPr i="1" lang="es-419" sz="4500">
                <a:latin typeface="Anton"/>
                <a:ea typeface="Anton"/>
                <a:cs typeface="Anton"/>
                <a:sym typeface="Anton"/>
              </a:rPr>
              <a:t>NEW_GAMES</a:t>
            </a:r>
            <a:endParaRPr b="0" i="1" sz="4500" u="none" cap="none" strike="noStrike">
              <a:solidFill>
                <a:srgbClr val="000000"/>
              </a:solidFill>
              <a:latin typeface="Anton"/>
              <a:ea typeface="Anton"/>
              <a:cs typeface="Anton"/>
              <a:sym typeface="Anton"/>
            </a:endParaRPr>
          </a:p>
        </p:txBody>
      </p:sp>
      <p:pic>
        <p:nvPicPr>
          <p:cNvPr id="365" name="Google Shape;365;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6" name="Google Shape;366;p52"/>
          <p:cNvSpPr txBox="1"/>
          <p:nvPr/>
        </p:nvSpPr>
        <p:spPr>
          <a:xfrm>
            <a:off x="390150" y="1852025"/>
            <a:ext cx="3853500" cy="2232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Creamos el script para la tabla que usaremos de </a:t>
            </a:r>
            <a:r>
              <a:rPr b="1" lang="es-419" sz="1900">
                <a:solidFill>
                  <a:schemeClr val="dk1"/>
                </a:solidFill>
                <a:highlight>
                  <a:schemeClr val="lt1"/>
                </a:highlight>
                <a:latin typeface="Helvetica Neue"/>
                <a:ea typeface="Helvetica Neue"/>
                <a:cs typeface="Helvetica Neue"/>
                <a:sym typeface="Helvetica Neue"/>
              </a:rPr>
              <a:t>new_games</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Los únicos campos que registrará desde la tabla </a:t>
            </a:r>
            <a:r>
              <a:rPr b="1" lang="es-419" sz="1900">
                <a:solidFill>
                  <a:schemeClr val="dk1"/>
                </a:solidFill>
                <a:highlight>
                  <a:schemeClr val="lt1"/>
                </a:highlight>
                <a:latin typeface="Helvetica Neue"/>
                <a:ea typeface="Helvetica Neue"/>
                <a:cs typeface="Helvetica Neue"/>
                <a:sym typeface="Helvetica Neue"/>
              </a:rPr>
              <a:t>game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serán (</a:t>
            </a:r>
            <a:r>
              <a:rPr b="1" i="0" lang="es-419" sz="1900" u="none" cap="none" strike="noStrike">
                <a:solidFill>
                  <a:schemeClr val="dk1"/>
                </a:solidFill>
                <a:highlight>
                  <a:schemeClr val="lt1"/>
                </a:highlight>
                <a:latin typeface="Consolas"/>
                <a:ea typeface="Consolas"/>
                <a:cs typeface="Consolas"/>
                <a:sym typeface="Consolas"/>
              </a:rPr>
              <a:t>id_game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a:t>
            </a:r>
            <a:r>
              <a:rPr b="1" lang="es-419" sz="1900">
                <a:solidFill>
                  <a:schemeClr val="dk1"/>
                </a:solidFill>
                <a:highlight>
                  <a:schemeClr val="lt1"/>
                </a:highlight>
                <a:latin typeface="Consolas"/>
                <a:ea typeface="Consolas"/>
                <a:cs typeface="Consolas"/>
                <a:sym typeface="Consolas"/>
              </a:rPr>
              <a:t>name</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419" sz="1900">
                <a:solidFill>
                  <a:schemeClr val="dk1"/>
                </a:solidFill>
                <a:highlight>
                  <a:schemeClr val="lt1"/>
                </a:highlight>
                <a:latin typeface="Consolas"/>
                <a:ea typeface="Consolas"/>
                <a:cs typeface="Consolas"/>
                <a:sym typeface="Consolas"/>
              </a:rPr>
              <a:t>description</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a:t>
            </a:r>
            <a:endParaRPr b="0" i="0" sz="1900" u="none" cap="none" strike="noStrike">
              <a:solidFill>
                <a:srgbClr val="000000"/>
              </a:solidFill>
              <a:latin typeface="Arial"/>
              <a:ea typeface="Arial"/>
              <a:cs typeface="Arial"/>
              <a:sym typeface="Arial"/>
            </a:endParaRPr>
          </a:p>
        </p:txBody>
      </p:sp>
      <p:sp>
        <p:nvSpPr>
          <p:cNvPr id="367" name="Google Shape;367;p52"/>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1</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68" name="Google Shape;368;p52"/>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369" name="Google Shape;369;p52"/>
          <p:cNvPicPr preferRelativeResize="0"/>
          <p:nvPr/>
        </p:nvPicPr>
        <p:blipFill>
          <a:blip r:embed="rId5">
            <a:alphaModFix/>
          </a:blip>
          <a:stretch>
            <a:fillRect/>
          </a:stretch>
        </p:blipFill>
        <p:spPr>
          <a:xfrm>
            <a:off x="4804725" y="2093675"/>
            <a:ext cx="4228675" cy="174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17</a:t>
            </a:r>
            <a:endParaRPr i="1" sz="2000">
              <a:latin typeface="Anton"/>
              <a:ea typeface="Anton"/>
              <a:cs typeface="Anton"/>
              <a:sym typeface="Anton"/>
            </a:endParaRPr>
          </a:p>
        </p:txBody>
      </p:sp>
      <p:pic>
        <p:nvPicPr>
          <p:cNvPr id="79" name="Google Shape;79;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0" name="Google Shape;80;p1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grpSp>
        <p:nvGrpSpPr>
          <p:cNvPr id="81" name="Google Shape;81;p17"/>
          <p:cNvGrpSpPr/>
          <p:nvPr/>
        </p:nvGrpSpPr>
        <p:grpSpPr>
          <a:xfrm>
            <a:off x="476259" y="949061"/>
            <a:ext cx="8191479" cy="3550181"/>
            <a:chOff x="322309" y="916811"/>
            <a:chExt cx="8191479" cy="3550181"/>
          </a:xfrm>
        </p:grpSpPr>
        <p:sp>
          <p:nvSpPr>
            <p:cNvPr id="82" name="Google Shape;82;p17"/>
            <p:cNvSpPr/>
            <p:nvPr/>
          </p:nvSpPr>
          <p:spPr>
            <a:xfrm>
              <a:off x="3271488" y="312765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CÓMO ELABORAR UN TRIGGER</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3" name="Google Shape;83;p17"/>
            <p:cNvSpPr/>
            <p:nvPr/>
          </p:nvSpPr>
          <p:spPr>
            <a:xfrm>
              <a:off x="322309" y="239070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FFFFF"/>
                  </a:solidFill>
                  <a:latin typeface="Helvetica Neue Light"/>
                  <a:ea typeface="Helvetica Neue Light"/>
                  <a:cs typeface="Helvetica Neue Light"/>
                  <a:sym typeface="Helvetica Neue Light"/>
                </a:rPr>
                <a:t>TRIGGERS</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84" name="Google Shape;84;p17"/>
            <p:cNvSpPr/>
            <p:nvPr/>
          </p:nvSpPr>
          <p:spPr>
            <a:xfrm>
              <a:off x="3271488" y="165375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FUNDAMENTOS</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85" name="Google Shape;85;p17"/>
            <p:cNvCxnSpPr>
              <a:stCxn id="83" idx="3"/>
              <a:endCxn id="84" idx="1"/>
            </p:cNvCxnSpPr>
            <p:nvPr/>
          </p:nvCxnSpPr>
          <p:spPr>
            <a:xfrm flipH="1" rot="10800000">
              <a:off x="1775209" y="19548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cxnSp>
          <p:nvCxnSpPr>
            <p:cNvPr id="86" name="Google Shape;86;p17"/>
            <p:cNvCxnSpPr>
              <a:stCxn id="83" idx="3"/>
              <a:endCxn id="82" idx="1"/>
            </p:cNvCxnSpPr>
            <p:nvPr/>
          </p:nvCxnSpPr>
          <p:spPr>
            <a:xfrm>
              <a:off x="1775209" y="26919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sp>
          <p:nvSpPr>
            <p:cNvPr id="87" name="Google Shape;87;p17"/>
            <p:cNvSpPr/>
            <p:nvPr/>
          </p:nvSpPr>
          <p:spPr>
            <a:xfrm>
              <a:off x="6855988" y="312765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SINTAXIS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8" name="Google Shape;88;p17"/>
            <p:cNvSpPr/>
            <p:nvPr/>
          </p:nvSpPr>
          <p:spPr>
            <a:xfrm>
              <a:off x="6855988" y="9168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CONCEPTO GENERAL</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9" name="Google Shape;89;p17"/>
            <p:cNvSpPr/>
            <p:nvPr/>
          </p:nvSpPr>
          <p:spPr>
            <a:xfrm>
              <a:off x="6855988" y="165374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TIPOS DE TRIGGERS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0" name="Google Shape;90;p17"/>
            <p:cNvSpPr/>
            <p:nvPr/>
          </p:nvSpPr>
          <p:spPr>
            <a:xfrm>
              <a:off x="6855988" y="386459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IMPLEMENTACIÓN</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91" name="Google Shape;91;p17"/>
            <p:cNvCxnSpPr>
              <a:stCxn id="84" idx="3"/>
              <a:endCxn id="88" idx="1"/>
            </p:cNvCxnSpPr>
            <p:nvPr/>
          </p:nvCxnSpPr>
          <p:spPr>
            <a:xfrm flipH="1" rot="10800000">
              <a:off x="4929288" y="1218150"/>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2" name="Google Shape;92;p17"/>
            <p:cNvCxnSpPr>
              <a:stCxn id="82" idx="3"/>
              <a:endCxn id="90" idx="1"/>
            </p:cNvCxnSpPr>
            <p:nvPr/>
          </p:nvCxnSpPr>
          <p:spPr>
            <a:xfrm>
              <a:off x="4929288" y="3428858"/>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3" name="Google Shape;93;p17"/>
            <p:cNvCxnSpPr>
              <a:stCxn id="84" idx="3"/>
              <a:endCxn id="89" idx="1"/>
            </p:cNvCxnSpPr>
            <p:nvPr/>
          </p:nvCxnSpPr>
          <p:spPr>
            <a:xfrm>
              <a:off x="4929288" y="1954950"/>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4" name="Google Shape;94;p17"/>
            <p:cNvCxnSpPr>
              <a:stCxn id="82" idx="3"/>
              <a:endCxn id="87" idx="1"/>
            </p:cNvCxnSpPr>
            <p:nvPr/>
          </p:nvCxnSpPr>
          <p:spPr>
            <a:xfrm>
              <a:off x="4929288" y="3428858"/>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nvSpPr>
        <p:spPr>
          <a:xfrm>
            <a:off x="394200" y="648050"/>
            <a:ext cx="83556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SCRIPT DEL TRIGGER</a:t>
            </a:r>
            <a:endParaRPr b="0" i="1" sz="4500" u="none" cap="none" strike="noStrike">
              <a:solidFill>
                <a:srgbClr val="000000"/>
              </a:solidFill>
              <a:latin typeface="Anton"/>
              <a:ea typeface="Anton"/>
              <a:cs typeface="Anton"/>
              <a:sym typeface="Anton"/>
            </a:endParaRPr>
          </a:p>
        </p:txBody>
      </p:sp>
      <p:pic>
        <p:nvPicPr>
          <p:cNvPr id="375" name="Google Shape;375;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6" name="Google Shape;376;p53"/>
          <p:cNvSpPr txBox="1"/>
          <p:nvPr/>
        </p:nvSpPr>
        <p:spPr>
          <a:xfrm>
            <a:off x="223650" y="1637150"/>
            <a:ext cx="86967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Armamos las bases del SCRIPT de generación del trigger, donde </a:t>
            </a:r>
            <a:r>
              <a:rPr lang="es-419" sz="1900">
                <a:solidFill>
                  <a:schemeClr val="dk1"/>
                </a:solidFill>
                <a:highlight>
                  <a:schemeClr val="lt1"/>
                </a:highlight>
                <a:latin typeface="Helvetica Neue Light"/>
                <a:ea typeface="Helvetica Neue Light"/>
                <a:cs typeface="Helvetica Neue Light"/>
                <a:sym typeface="Helvetica Neue Light"/>
              </a:rPr>
              <a:t>c</a:t>
            </a: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ontemplamos la inserción simultánea de múltiples registros.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chemeClr val="lt1"/>
                </a:highlight>
                <a:latin typeface="Helvetica Neue Light"/>
                <a:ea typeface="Helvetica Neue Light"/>
                <a:cs typeface="Helvetica Neue Light"/>
                <a:sym typeface="Helvetica Neue Light"/>
              </a:rPr>
              <a:t>Definamos, a continuación, los campos.</a:t>
            </a:r>
            <a:endParaRPr b="0" i="0" sz="19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77" name="Google Shape;377;p53"/>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2</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78" name="Google Shape;378;p53"/>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379" name="Google Shape;379;p53"/>
          <p:cNvPicPr preferRelativeResize="0"/>
          <p:nvPr/>
        </p:nvPicPr>
        <p:blipFill>
          <a:blip r:embed="rId5">
            <a:alphaModFix/>
          </a:blip>
          <a:stretch>
            <a:fillRect/>
          </a:stretch>
        </p:blipFill>
        <p:spPr>
          <a:xfrm>
            <a:off x="394200" y="3275675"/>
            <a:ext cx="8343538" cy="1068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p:nvPr/>
        </p:nvSpPr>
        <p:spPr>
          <a:xfrm>
            <a:off x="0" y="3907500"/>
            <a:ext cx="9144000" cy="12360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385" name="Google Shape;385;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6" name="Google Shape;386;p54"/>
          <p:cNvSpPr txBox="1"/>
          <p:nvPr/>
        </p:nvSpPr>
        <p:spPr>
          <a:xfrm>
            <a:off x="1532450" y="1450550"/>
            <a:ext cx="6146400" cy="22779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Verifiquemos si el Trigger fue creado exitosamente.</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 Luego, agreguemos un n</a:t>
            </a:r>
            <a:r>
              <a:rPr lang="es-419" sz="1600">
                <a:solidFill>
                  <a:schemeClr val="dk1"/>
                </a:solidFill>
                <a:highlight>
                  <a:schemeClr val="lt1"/>
                </a:highlight>
                <a:latin typeface="Helvetica Neue Light"/>
                <a:ea typeface="Helvetica Neue Light"/>
                <a:cs typeface="Helvetica Neue Light"/>
                <a:sym typeface="Helvetica Neue Light"/>
              </a:rPr>
              <a:t>uevo </a:t>
            </a: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registro a la tabla </a:t>
            </a:r>
            <a:r>
              <a:rPr b="1" lang="es-419" sz="1600">
                <a:solidFill>
                  <a:schemeClr val="dk1"/>
                </a:solidFill>
                <a:highlight>
                  <a:schemeClr val="lt1"/>
                </a:highlight>
                <a:latin typeface="Helvetica Neue"/>
                <a:ea typeface="Helvetica Neue"/>
                <a:cs typeface="Helvetica Neue"/>
                <a:sym typeface="Helvetica Neue"/>
              </a:rPr>
              <a:t>game </a:t>
            </a: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para verificar su correcto funcionamiento:</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87" name="Google Shape;387;p54"/>
          <p:cNvSpPr txBox="1"/>
          <p:nvPr/>
        </p:nvSpPr>
        <p:spPr>
          <a:xfrm>
            <a:off x="228600" y="4091827"/>
            <a:ext cx="85257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lang="es-419" sz="1700">
                <a:solidFill>
                  <a:schemeClr val="accent1"/>
                </a:solidFill>
                <a:latin typeface="Consolas"/>
                <a:ea typeface="Consolas"/>
                <a:cs typeface="Consolas"/>
                <a:sym typeface="Consolas"/>
              </a:rPr>
              <a:t>INSERT INTO game </a:t>
            </a:r>
            <a:r>
              <a:rPr lang="es-419" sz="1700">
                <a:solidFill>
                  <a:schemeClr val="lt1"/>
                </a:solidFill>
                <a:latin typeface="Consolas"/>
                <a:ea typeface="Consolas"/>
                <a:cs typeface="Consolas"/>
                <a:sym typeface="Consolas"/>
              </a:rPr>
              <a:t>(id_game, name, description, id_level, id_class)</a:t>
            </a:r>
            <a:r>
              <a:rPr lang="es-419" sz="1700">
                <a:solidFill>
                  <a:schemeClr val="accent1"/>
                </a:solidFill>
                <a:latin typeface="Consolas"/>
                <a:ea typeface="Consolas"/>
                <a:cs typeface="Consolas"/>
                <a:sym typeface="Consolas"/>
              </a:rPr>
              <a:t> </a:t>
            </a:r>
            <a:endParaRPr sz="1700">
              <a:solidFill>
                <a:schemeClr val="accent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VALUES </a:t>
            </a:r>
            <a:r>
              <a:rPr lang="es-419" sz="1700">
                <a:solidFill>
                  <a:schemeClr val="lt1"/>
                </a:solidFill>
                <a:latin typeface="Consolas"/>
                <a:ea typeface="Consolas"/>
                <a:cs typeface="Consolas"/>
                <a:sym typeface="Consolas"/>
              </a:rPr>
              <a:t>(150, 'Mortal Kombat', 'play station', 2, 143);</a:t>
            </a:r>
            <a:endParaRPr>
              <a:solidFill>
                <a:schemeClr val="accent1"/>
              </a:solidFill>
              <a:latin typeface="Consolas"/>
              <a:ea typeface="Consolas"/>
              <a:cs typeface="Consolas"/>
              <a:sym typeface="Consolas"/>
            </a:endParaRPr>
          </a:p>
        </p:txBody>
      </p:sp>
      <p:sp>
        <p:nvSpPr>
          <p:cNvPr id="388" name="Google Shape;388;p54"/>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a:t>
            </a:r>
            <a:r>
              <a:rPr i="1" lang="es-419" sz="2500">
                <a:solidFill>
                  <a:srgbClr val="FFFFFF"/>
                </a:solidFill>
                <a:highlight>
                  <a:srgbClr val="3CEFAB"/>
                </a:highlight>
                <a:latin typeface="Anton"/>
                <a:ea typeface="Anton"/>
                <a:cs typeface="Anton"/>
                <a:sym typeface="Anton"/>
              </a:rPr>
              <a:t>3</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89" name="Google Shape;389;p54"/>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390" name="Google Shape;390;p54"/>
          <p:cNvPicPr preferRelativeResize="0"/>
          <p:nvPr/>
        </p:nvPicPr>
        <p:blipFill>
          <a:blip r:embed="rId5">
            <a:alphaModFix/>
          </a:blip>
          <a:stretch>
            <a:fillRect/>
          </a:stretch>
        </p:blipFill>
        <p:spPr>
          <a:xfrm>
            <a:off x="2035" y="1923583"/>
            <a:ext cx="8978830" cy="989100"/>
          </a:xfrm>
          <a:prstGeom prst="rect">
            <a:avLst/>
          </a:prstGeom>
          <a:noFill/>
          <a:ln>
            <a:noFill/>
          </a:ln>
        </p:spPr>
      </p:pic>
      <p:sp>
        <p:nvSpPr>
          <p:cNvPr id="391" name="Google Shape;391;p54"/>
          <p:cNvSpPr txBox="1"/>
          <p:nvPr/>
        </p:nvSpPr>
        <p:spPr>
          <a:xfrm>
            <a:off x="394200" y="648050"/>
            <a:ext cx="83556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SCRIPT DEL TRIGGER</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7" name="Google Shape;397;p55"/>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a:t>
            </a:r>
            <a:r>
              <a:rPr i="1" lang="es-419" sz="2500">
                <a:solidFill>
                  <a:srgbClr val="FFFFFF"/>
                </a:solidFill>
                <a:highlight>
                  <a:srgbClr val="3CEFAB"/>
                </a:highlight>
                <a:latin typeface="Anton"/>
                <a:ea typeface="Anton"/>
                <a:cs typeface="Anton"/>
                <a:sym typeface="Anton"/>
              </a:rPr>
              <a:t>4</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98" name="Google Shape;398;p55"/>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99" name="Google Shape;399;p55"/>
          <p:cNvSpPr txBox="1"/>
          <p:nvPr/>
        </p:nvSpPr>
        <p:spPr>
          <a:xfrm>
            <a:off x="855025" y="730825"/>
            <a:ext cx="73032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600"/>
              <a:buFont typeface="Arial"/>
              <a:buNone/>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Finalmente verás que el Trigger almacenó la operación realizada, copiando los campos indicados en esta tabla de </a:t>
            </a:r>
            <a:r>
              <a:rPr b="1" i="0" lang="es-419" sz="1800" u="none" cap="none" strike="noStrike">
                <a:solidFill>
                  <a:schemeClr val="dk1"/>
                </a:solidFill>
                <a:highlight>
                  <a:schemeClr val="lt1"/>
                </a:highlight>
                <a:latin typeface="Helvetica Neue"/>
                <a:ea typeface="Helvetica Neue"/>
                <a:cs typeface="Helvetica Neue"/>
                <a:sym typeface="Helvetica Neue"/>
              </a:rPr>
              <a:t>new_games</a:t>
            </a: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5"/>
          <p:cNvPicPr preferRelativeResize="0"/>
          <p:nvPr/>
        </p:nvPicPr>
        <p:blipFill>
          <a:blip r:embed="rId5">
            <a:alphaModFix/>
          </a:blip>
          <a:stretch>
            <a:fillRect/>
          </a:stretch>
        </p:blipFill>
        <p:spPr>
          <a:xfrm>
            <a:off x="2716075" y="1704725"/>
            <a:ext cx="3711825" cy="3134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4" name="Shape 404"/>
        <p:cNvGrpSpPr/>
        <p:nvPr/>
      </p:nvGrpSpPr>
      <p:grpSpPr>
        <a:xfrm>
          <a:off x="0" y="0"/>
          <a:ext cx="0" cy="0"/>
          <a:chOff x="0" y="0"/>
          <a:chExt cx="0" cy="0"/>
        </a:xfrm>
      </p:grpSpPr>
      <p:sp>
        <p:nvSpPr>
          <p:cNvPr id="405" name="Google Shape;405;p56"/>
          <p:cNvSpPr txBox="1"/>
          <p:nvPr/>
        </p:nvSpPr>
        <p:spPr>
          <a:xfrm>
            <a:off x="852150" y="21331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1000"/>
              </a:spcBef>
              <a:spcAft>
                <a:spcPts val="100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06" name="Google Shape;406;p56"/>
          <p:cNvSpPr txBox="1"/>
          <p:nvPr/>
        </p:nvSpPr>
        <p:spPr>
          <a:xfrm>
            <a:off x="2000950" y="74052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TRIGGERS POR TABLA</a:t>
            </a:r>
            <a:endParaRPr b="0" i="1" sz="4000" u="none" cap="none" strike="noStrike">
              <a:solidFill>
                <a:srgbClr val="000000"/>
              </a:solidFill>
              <a:latin typeface="Anton"/>
              <a:ea typeface="Anton"/>
              <a:cs typeface="Anton"/>
              <a:sym typeface="Anton"/>
            </a:endParaRPr>
          </a:p>
        </p:txBody>
      </p:sp>
      <p:sp>
        <p:nvSpPr>
          <p:cNvPr id="407" name="Google Shape;407;p56"/>
          <p:cNvSpPr txBox="1"/>
          <p:nvPr/>
        </p:nvSpPr>
        <p:spPr>
          <a:xfrm>
            <a:off x="1104150" y="1853050"/>
            <a:ext cx="69357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000"/>
              </a:spcBef>
              <a:spcAft>
                <a:spcPts val="100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Si desde una tabla debemos </a:t>
            </a:r>
            <a:r>
              <a:rPr lang="es-419" sz="2000">
                <a:latin typeface="Helvetica Neue Light"/>
                <a:ea typeface="Helvetica Neue Light"/>
                <a:cs typeface="Helvetica Neue Light"/>
                <a:sym typeface="Helvetica Neue Light"/>
              </a:rPr>
              <a:t>derivar dos triggers, por ejemplo para </a:t>
            </a:r>
            <a:r>
              <a:rPr b="0" i="0" lang="es-419" sz="2000" u="none" cap="none" strike="noStrike">
                <a:solidFill>
                  <a:srgbClr val="000000"/>
                </a:solidFill>
                <a:latin typeface="Helvetica Neue Light"/>
                <a:ea typeface="Helvetica Neue Light"/>
                <a:cs typeface="Helvetica Neue Light"/>
                <a:sym typeface="Helvetica Neue Light"/>
              </a:rPr>
              <a:t>alimentar dos o más tablas del tipo bitácora, entonces debemos crear un Trigger para cada una de ellas, de acuerdo a la acción correspondiente que debamos ejecutar.</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08" name="Google Shape;408;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12" name="Shape 412"/>
        <p:cNvGrpSpPr/>
        <p:nvPr/>
      </p:nvGrpSpPr>
      <p:grpSpPr>
        <a:xfrm>
          <a:off x="0" y="0"/>
          <a:ext cx="0" cy="0"/>
          <a:chOff x="0" y="0"/>
          <a:chExt cx="0" cy="0"/>
        </a:xfrm>
      </p:grpSpPr>
      <p:sp>
        <p:nvSpPr>
          <p:cNvPr id="413" name="Google Shape;413;p57"/>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2</a:t>
            </a:r>
            <a:endParaRPr i="1" sz="2200">
              <a:solidFill>
                <a:srgbClr val="121212"/>
              </a:solidFill>
              <a:latin typeface="Anton"/>
              <a:ea typeface="Anton"/>
              <a:cs typeface="Anton"/>
              <a:sym typeface="Anton"/>
            </a:endParaRPr>
          </a:p>
        </p:txBody>
      </p:sp>
      <p:pic>
        <p:nvPicPr>
          <p:cNvPr id="414" name="Google Shape;414;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58"/>
          <p:cNvSpPr txBox="1"/>
          <p:nvPr/>
        </p:nvSpPr>
        <p:spPr>
          <a:xfrm>
            <a:off x="150" y="18486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INTEGRACIÓN DE FUNCIONES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784950" y="1803375"/>
            <a:ext cx="7574100" cy="1821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En casi todos los casos donde los Trigger se usan para registrar un LOG o Bitácora de cambios sobre diferentes tablas, debemos integrar datos adicionales a estas últimas, como ser el usuario que realiza el cambio, el ambiente de base de datos donde esto ocurre y/o la fecha y hora.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425" name="Google Shape;425;p59"/>
          <p:cNvSpPr txBox="1"/>
          <p:nvPr/>
        </p:nvSpPr>
        <p:spPr>
          <a:xfrm>
            <a:off x="-75" y="673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DEL SISTEMA</a:t>
            </a:r>
            <a:endParaRPr b="0" i="1" sz="4500" u="none" cap="none" strike="noStrike">
              <a:solidFill>
                <a:srgbClr val="000000"/>
              </a:solidFill>
              <a:latin typeface="Anton"/>
              <a:ea typeface="Anton"/>
              <a:cs typeface="Anton"/>
              <a:sym typeface="Anton"/>
            </a:endParaRPr>
          </a:p>
        </p:txBody>
      </p:sp>
      <p:pic>
        <p:nvPicPr>
          <p:cNvPr id="426" name="Google Shape;426;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7" name="Google Shape;427;p5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nvSpPr>
        <p:spPr>
          <a:xfrm>
            <a:off x="1241250" y="1727175"/>
            <a:ext cx="6661500" cy="25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Y para realizar esto de forma efectiva, Mysql cuenta con una serie de funciones las cuales nos facilitan el trabajo. Podemos dividir a las mismas en tres categorías diferentes: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Fecha y Hora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Usuario</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 Plataforma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433" name="Google Shape;433;p60"/>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DEL SISTEMA</a:t>
            </a:r>
            <a:endParaRPr b="0" i="1" sz="4500" u="none" cap="none" strike="noStrike">
              <a:solidFill>
                <a:srgbClr val="000000"/>
              </a:solidFill>
              <a:latin typeface="Anton"/>
              <a:ea typeface="Anton"/>
              <a:cs typeface="Anton"/>
              <a:sym typeface="Anton"/>
            </a:endParaRPr>
          </a:p>
        </p:txBody>
      </p:sp>
      <p:pic>
        <p:nvPicPr>
          <p:cNvPr id="434" name="Google Shape;434;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5" name="Google Shape;435;p6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nvSpPr>
        <p:spPr>
          <a:xfrm>
            <a:off x="784950" y="1650975"/>
            <a:ext cx="4649700" cy="2856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fecha y hora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NOW()</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CURRENT_DATE()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CURDATE()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CURRENT_TIME()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CURTIME()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CURRENT_TIMESTAMP()</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441" name="Google Shape;441;p61"/>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FECHA Y HORA</a:t>
            </a:r>
            <a:endParaRPr b="0" i="1" sz="4500" u="none" cap="none" strike="noStrike">
              <a:solidFill>
                <a:srgbClr val="000000"/>
              </a:solidFill>
              <a:latin typeface="Anton"/>
              <a:ea typeface="Anton"/>
              <a:cs typeface="Anton"/>
              <a:sym typeface="Anton"/>
            </a:endParaRPr>
          </a:p>
        </p:txBody>
      </p:sp>
      <p:pic>
        <p:nvPicPr>
          <p:cNvPr id="442" name="Google Shape;442;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43" name="Google Shape;443;p6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444" name="Google Shape;444;p61"/>
          <p:cNvPicPr preferRelativeResize="0"/>
          <p:nvPr/>
        </p:nvPicPr>
        <p:blipFill>
          <a:blip r:embed="rId5">
            <a:alphaModFix/>
          </a:blip>
          <a:stretch>
            <a:fillRect/>
          </a:stretch>
        </p:blipFill>
        <p:spPr>
          <a:xfrm>
            <a:off x="4758175" y="2602550"/>
            <a:ext cx="3940925" cy="1954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2"/>
          <p:cNvSpPr txBox="1"/>
          <p:nvPr/>
        </p:nvSpPr>
        <p:spPr>
          <a:xfrm>
            <a:off x="784950" y="1650975"/>
            <a:ext cx="3890400" cy="2138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usuario,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SESSION_USER()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SYSTEM_USER()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USER()</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450" name="Google Shape;450;p62"/>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USUARIO</a:t>
            </a:r>
            <a:endParaRPr b="0" i="1" sz="4500" u="none" cap="none" strike="noStrike">
              <a:solidFill>
                <a:srgbClr val="000000"/>
              </a:solidFill>
              <a:latin typeface="Anton"/>
              <a:ea typeface="Anton"/>
              <a:cs typeface="Anton"/>
              <a:sym typeface="Anton"/>
            </a:endParaRPr>
          </a:p>
        </p:txBody>
      </p:sp>
      <p:pic>
        <p:nvPicPr>
          <p:cNvPr id="451" name="Google Shape;451;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2" name="Google Shape;452;p6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453" name="Google Shape;453;p62"/>
          <p:cNvPicPr preferRelativeResize="0"/>
          <p:nvPr/>
        </p:nvPicPr>
        <p:blipFill>
          <a:blip r:embed="rId5">
            <a:alphaModFix/>
          </a:blip>
          <a:stretch>
            <a:fillRect/>
          </a:stretch>
        </p:blipFill>
        <p:spPr>
          <a:xfrm>
            <a:off x="4868025" y="2077200"/>
            <a:ext cx="3632384" cy="98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1404876" y="333475"/>
            <a:ext cx="6565200" cy="126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s-419" sz="3900">
                <a:solidFill>
                  <a:schemeClr val="accent6"/>
                </a:solidFill>
                <a:latin typeface="Anton"/>
                <a:ea typeface="Anton"/>
                <a:cs typeface="Anton"/>
                <a:sym typeface="Anton"/>
              </a:rPr>
              <a:t>RESOLUCION DE UNA </a:t>
            </a:r>
            <a:endParaRPr i="1" sz="3900">
              <a:solidFill>
                <a:schemeClr val="accent6"/>
              </a:solidFill>
              <a:latin typeface="Anton"/>
              <a:ea typeface="Anton"/>
              <a:cs typeface="Anton"/>
              <a:sym typeface="Anton"/>
            </a:endParaRPr>
          </a:p>
          <a:p>
            <a:pPr indent="0" lvl="0" marL="0" rtl="0" algn="ctr">
              <a:lnSpc>
                <a:spcPct val="90000"/>
              </a:lnSpc>
              <a:spcBef>
                <a:spcPts val="0"/>
              </a:spcBef>
              <a:spcAft>
                <a:spcPts val="0"/>
              </a:spcAft>
              <a:buNone/>
            </a:pPr>
            <a:r>
              <a:rPr i="1" lang="es-419" sz="3900">
                <a:solidFill>
                  <a:schemeClr val="accent6"/>
                </a:solidFill>
                <a:latin typeface="Anton"/>
                <a:ea typeface="Anton"/>
                <a:cs typeface="Anton"/>
                <a:sym typeface="Anton"/>
              </a:rPr>
              <a:t>CONSULTA DE UN ESTUDIANTE</a:t>
            </a:r>
            <a:endParaRPr sz="2800">
              <a:solidFill>
                <a:schemeClr val="lt1"/>
              </a:solidFill>
              <a:latin typeface="DM Sans"/>
              <a:ea typeface="DM Sans"/>
              <a:cs typeface="DM Sans"/>
              <a:sym typeface="DM Sans"/>
            </a:endParaRPr>
          </a:p>
        </p:txBody>
      </p:sp>
      <p:sp>
        <p:nvSpPr>
          <p:cNvPr id="100" name="Google Shape;100;p18"/>
          <p:cNvSpPr txBox="1"/>
          <p:nvPr/>
        </p:nvSpPr>
        <p:spPr>
          <a:xfrm>
            <a:off x="1047500" y="1468500"/>
            <a:ext cx="7063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200">
                <a:solidFill>
                  <a:schemeClr val="lt1"/>
                </a:solidFill>
                <a:latin typeface="DM Sans"/>
                <a:ea typeface="DM Sans"/>
                <a:cs typeface="DM Sans"/>
                <a:sym typeface="DM Sans"/>
              </a:rPr>
              <a:t>Dada la estructura que definimos en la clase anterior, voy a intentar agregar en cada inicio de clase la </a:t>
            </a:r>
            <a:r>
              <a:rPr lang="es-419" sz="2200">
                <a:solidFill>
                  <a:schemeClr val="lt1"/>
                </a:solidFill>
                <a:latin typeface="DM Sans"/>
                <a:ea typeface="DM Sans"/>
                <a:cs typeface="DM Sans"/>
                <a:sym typeface="DM Sans"/>
              </a:rPr>
              <a:t>resolución</a:t>
            </a:r>
            <a:r>
              <a:rPr lang="es-419" sz="2200">
                <a:solidFill>
                  <a:schemeClr val="lt1"/>
                </a:solidFill>
                <a:latin typeface="DM Sans"/>
                <a:ea typeface="DM Sans"/>
                <a:cs typeface="DM Sans"/>
                <a:sym typeface="DM Sans"/>
              </a:rPr>
              <a:t> de una duda que un estudiante me haya consultado por chat, para que la veamos y analicemos entre todos.</a:t>
            </a:r>
            <a:endParaRPr sz="2200">
              <a:solidFill>
                <a:schemeClr val="lt1"/>
              </a:solidFill>
              <a:latin typeface="DM Sans"/>
              <a:ea typeface="DM Sans"/>
              <a:cs typeface="DM Sans"/>
              <a:sym typeface="DM Sans"/>
            </a:endParaRPr>
          </a:p>
          <a:p>
            <a:pPr indent="0" lvl="0" marL="0" rtl="0" algn="l">
              <a:spcBef>
                <a:spcPts val="0"/>
              </a:spcBef>
              <a:spcAft>
                <a:spcPts val="0"/>
              </a:spcAft>
              <a:buNone/>
            </a:pPr>
            <a:r>
              <a:rPr lang="es-419" sz="2200">
                <a:solidFill>
                  <a:schemeClr val="lt1"/>
                </a:solidFill>
                <a:latin typeface="DM Sans"/>
                <a:ea typeface="DM Sans"/>
                <a:cs typeface="DM Sans"/>
                <a:sym typeface="DM Sans"/>
              </a:rPr>
              <a:t>La duda se </a:t>
            </a:r>
            <a:r>
              <a:rPr lang="es-419" sz="2200">
                <a:solidFill>
                  <a:schemeClr val="lt1"/>
                </a:solidFill>
                <a:latin typeface="DM Sans"/>
                <a:ea typeface="DM Sans"/>
                <a:cs typeface="DM Sans"/>
                <a:sym typeface="DM Sans"/>
              </a:rPr>
              <a:t>analizará</a:t>
            </a:r>
            <a:r>
              <a:rPr lang="es-419" sz="2200">
                <a:solidFill>
                  <a:schemeClr val="lt1"/>
                </a:solidFill>
                <a:latin typeface="DM Sans"/>
                <a:ea typeface="DM Sans"/>
                <a:cs typeface="DM Sans"/>
                <a:sym typeface="DM Sans"/>
              </a:rPr>
              <a:t> a partir de este </a:t>
            </a:r>
            <a:r>
              <a:rPr lang="es-419" sz="1900" u="sng">
                <a:solidFill>
                  <a:schemeClr val="accent5"/>
                </a:solidFill>
                <a:latin typeface="DM Sans"/>
                <a:ea typeface="DM Sans"/>
                <a:cs typeface="DM Sans"/>
                <a:sym typeface="DM Sans"/>
                <a:hlinkClick r:id="rId3">
                  <a:extLst>
                    <a:ext uri="{A12FA001-AC4F-418D-AE19-62706E023703}">
                      <ahyp:hlinkClr val="tx"/>
                    </a:ext>
                  </a:extLst>
                </a:hlinkClick>
              </a:rPr>
              <a:t>EJEMPLO</a:t>
            </a:r>
            <a:r>
              <a:rPr i="1" lang="es-419" sz="2000">
                <a:solidFill>
                  <a:schemeClr val="accent6"/>
                </a:solidFill>
                <a:latin typeface="Anton"/>
                <a:ea typeface="Anton"/>
                <a:cs typeface="Anton"/>
                <a:sym typeface="Anton"/>
              </a:rPr>
              <a:t> </a:t>
            </a:r>
            <a:r>
              <a:rPr lang="es-419" sz="2200">
                <a:solidFill>
                  <a:schemeClr val="lt1"/>
                </a:solidFill>
                <a:latin typeface="DM Sans"/>
                <a:ea typeface="DM Sans"/>
                <a:cs typeface="DM Sans"/>
                <a:sym typeface="DM Sans"/>
              </a:rPr>
              <a:t> de carga que se </a:t>
            </a:r>
            <a:r>
              <a:rPr lang="es-419" sz="2200">
                <a:solidFill>
                  <a:schemeClr val="lt1"/>
                </a:solidFill>
                <a:latin typeface="DM Sans"/>
                <a:ea typeface="DM Sans"/>
                <a:cs typeface="DM Sans"/>
                <a:sym typeface="DM Sans"/>
              </a:rPr>
              <a:t>mostró</a:t>
            </a:r>
            <a:r>
              <a:rPr lang="es-419" sz="2200">
                <a:solidFill>
                  <a:schemeClr val="lt1"/>
                </a:solidFill>
                <a:latin typeface="DM Sans"/>
                <a:ea typeface="DM Sans"/>
                <a:cs typeface="DM Sans"/>
                <a:sym typeface="DM Sans"/>
              </a:rPr>
              <a:t> en la clase pasada.</a:t>
            </a:r>
            <a:endParaRPr sz="2200">
              <a:solidFill>
                <a:schemeClr val="lt1"/>
              </a:solidFill>
              <a:latin typeface="DM Sans"/>
              <a:ea typeface="DM Sans"/>
              <a:cs typeface="DM Sans"/>
              <a:sym typeface="DM Sans"/>
            </a:endParaRPr>
          </a:p>
        </p:txBody>
      </p:sp>
      <p:sp>
        <p:nvSpPr>
          <p:cNvPr id="101" name="Google Shape;101;p18"/>
          <p:cNvSpPr txBox="1"/>
          <p:nvPr/>
        </p:nvSpPr>
        <p:spPr>
          <a:xfrm>
            <a:off x="1404876" y="4067275"/>
            <a:ext cx="6565200" cy="5865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s-419" sz="2900">
                <a:solidFill>
                  <a:schemeClr val="accent6"/>
                </a:solidFill>
                <a:latin typeface="Anton"/>
                <a:ea typeface="Anton"/>
                <a:cs typeface="Anton"/>
                <a:sym typeface="Anton"/>
              </a:rPr>
              <a:t>VEAMOS EL </a:t>
            </a:r>
            <a:r>
              <a:rPr i="1" lang="es-419" sz="2900" u="sng">
                <a:solidFill>
                  <a:schemeClr val="hlink"/>
                </a:solidFill>
                <a:latin typeface="Anton"/>
                <a:ea typeface="Anton"/>
                <a:cs typeface="Anton"/>
                <a:sym typeface="Anton"/>
                <a:hlinkClick r:id="rId4"/>
              </a:rPr>
              <a:t>FILE</a:t>
            </a:r>
            <a:r>
              <a:rPr i="1" lang="es-419" sz="2900">
                <a:solidFill>
                  <a:schemeClr val="accent6"/>
                </a:solidFill>
                <a:latin typeface="Anton"/>
                <a:ea typeface="Anton"/>
                <a:cs typeface="Anton"/>
                <a:sym typeface="Anton"/>
              </a:rPr>
              <a:t> </a:t>
            </a:r>
            <a:r>
              <a:rPr i="1" lang="es-419" sz="2900">
                <a:solidFill>
                  <a:schemeClr val="accent6"/>
                </a:solidFill>
                <a:latin typeface="Anton"/>
                <a:ea typeface="Anton"/>
                <a:cs typeface="Anton"/>
                <a:sym typeface="Anton"/>
              </a:rPr>
              <a:t>DEL COMPAÑERX</a:t>
            </a:r>
            <a:endParaRPr sz="1800">
              <a:solidFill>
                <a:schemeClr val="lt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nvSpPr>
        <p:spPr>
          <a:xfrm>
            <a:off x="784950" y="1650975"/>
            <a:ext cx="3890400" cy="2138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Algunas de las funciones de Plataforma, disponibles en Mysql, son: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DATABASE()</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0" i="0" lang="es-419" sz="1600" u="none" cap="none" strike="noStrike">
                <a:solidFill>
                  <a:schemeClr val="dk1"/>
                </a:solidFill>
                <a:highlight>
                  <a:srgbClr val="FFFFFF"/>
                </a:highlight>
                <a:latin typeface="Helvetica Neue Light"/>
                <a:ea typeface="Helvetica Neue Light"/>
                <a:cs typeface="Helvetica Neue Light"/>
                <a:sym typeface="Helvetica Neue Light"/>
              </a:rPr>
              <a:t>VERSION()</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459" name="Google Shape;459;p63"/>
          <p:cNvSpPr txBox="1"/>
          <p:nvPr/>
        </p:nvSpPr>
        <p:spPr>
          <a:xfrm>
            <a:off x="-75"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FUNCIONES DE PLATAFORMA</a:t>
            </a:r>
            <a:endParaRPr b="0" i="1" sz="4500" u="none" cap="none" strike="noStrike">
              <a:solidFill>
                <a:srgbClr val="000000"/>
              </a:solidFill>
              <a:latin typeface="Anton"/>
              <a:ea typeface="Anton"/>
              <a:cs typeface="Anton"/>
              <a:sym typeface="Anton"/>
            </a:endParaRPr>
          </a:p>
        </p:txBody>
      </p:sp>
      <p:pic>
        <p:nvPicPr>
          <p:cNvPr id="460" name="Google Shape;46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1" name="Google Shape;461;p6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462" name="Google Shape;462;p63"/>
          <p:cNvPicPr preferRelativeResize="0"/>
          <p:nvPr/>
        </p:nvPicPr>
        <p:blipFill>
          <a:blip r:embed="rId5">
            <a:alphaModFix/>
          </a:blip>
          <a:stretch>
            <a:fillRect/>
          </a:stretch>
        </p:blipFill>
        <p:spPr>
          <a:xfrm>
            <a:off x="5069475" y="2225525"/>
            <a:ext cx="3407575" cy="692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6" name="Shape 466"/>
        <p:cNvGrpSpPr/>
        <p:nvPr/>
      </p:nvGrpSpPr>
      <p:grpSpPr>
        <a:xfrm>
          <a:off x="0" y="0"/>
          <a:ext cx="0" cy="0"/>
          <a:chOff x="0" y="0"/>
          <a:chExt cx="0" cy="0"/>
        </a:xfrm>
      </p:grpSpPr>
      <p:sp>
        <p:nvSpPr>
          <p:cNvPr id="467" name="Google Shape;467;p64"/>
          <p:cNvSpPr txBox="1"/>
          <p:nvPr/>
        </p:nvSpPr>
        <p:spPr>
          <a:xfrm>
            <a:off x="852150" y="21331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1000"/>
              </a:spcBef>
              <a:spcAft>
                <a:spcPts val="100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8" name="Google Shape;468;p64"/>
          <p:cNvSpPr txBox="1"/>
          <p:nvPr/>
        </p:nvSpPr>
        <p:spPr>
          <a:xfrm>
            <a:off x="852150" y="664325"/>
            <a:ext cx="7439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FUNCIONES DE PLATAFORMA Y USUARIO</a:t>
            </a:r>
            <a:endParaRPr b="0" i="1" sz="4000" u="none" cap="none" strike="noStrike">
              <a:solidFill>
                <a:srgbClr val="000000"/>
              </a:solidFill>
              <a:latin typeface="Anton"/>
              <a:ea typeface="Anton"/>
              <a:cs typeface="Anton"/>
              <a:sym typeface="Anton"/>
            </a:endParaRPr>
          </a:p>
        </p:txBody>
      </p:sp>
      <p:sp>
        <p:nvSpPr>
          <p:cNvPr id="469" name="Google Shape;469;p64"/>
          <p:cNvSpPr txBox="1"/>
          <p:nvPr/>
        </p:nvSpPr>
        <p:spPr>
          <a:xfrm>
            <a:off x="1104150" y="1853050"/>
            <a:ext cx="69357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Las funciones de Plataforma son muy útiles para cuando trabajamos con sistemas distribuidos en varios servidores y luego se concentran en una base de datos general.</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1000"/>
              </a:spcBef>
              <a:spcAft>
                <a:spcPts val="100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Y las funciones de Usuario son sumamente útiles cuando trabajamos con bases de datos correctamente estructuradas a nivel de seguridad, estableciendo diferentes usuarios y permisos para cada objeto que la integra.</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70" name="Google Shape;470;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4" name="Shape 474"/>
        <p:cNvGrpSpPr/>
        <p:nvPr/>
      </p:nvGrpSpPr>
      <p:grpSpPr>
        <a:xfrm>
          <a:off x="0" y="0"/>
          <a:ext cx="0" cy="0"/>
          <a:chOff x="0" y="0"/>
          <a:chExt cx="0" cy="0"/>
        </a:xfrm>
      </p:grpSpPr>
      <p:sp>
        <p:nvSpPr>
          <p:cNvPr id="475" name="Google Shape;475;p65"/>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3</a:t>
            </a:r>
            <a:endParaRPr i="1" sz="2200">
              <a:solidFill>
                <a:srgbClr val="121212"/>
              </a:solidFill>
              <a:latin typeface="Anton"/>
              <a:ea typeface="Anton"/>
              <a:cs typeface="Anton"/>
              <a:sym typeface="Anton"/>
            </a:endParaRPr>
          </a:p>
        </p:txBody>
      </p:sp>
      <p:pic>
        <p:nvPicPr>
          <p:cNvPr id="476" name="Google Shape;476;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CREACIÓN DE TRIGGERS</a:t>
            </a:r>
            <a:endParaRPr b="0" i="1" sz="4000" u="none" cap="none" strike="noStrike">
              <a:solidFill>
                <a:srgbClr val="000000"/>
              </a:solidFill>
              <a:latin typeface="Anton"/>
              <a:ea typeface="Anton"/>
              <a:cs typeface="Anton"/>
              <a:sym typeface="Anton"/>
            </a:endParaRPr>
          </a:p>
        </p:txBody>
      </p:sp>
      <p:sp>
        <p:nvSpPr>
          <p:cNvPr id="482" name="Google Shape;482;p66"/>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Practicaremos la implementación de Triggers.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1"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83" name="Google Shape;483;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4" name="Google Shape;484;p66"/>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7"/>
          <p:cNvSpPr txBox="1"/>
          <p:nvPr/>
        </p:nvSpPr>
        <p:spPr>
          <a:xfrm>
            <a:off x="340350" y="1123500"/>
            <a:ext cx="8463300" cy="35361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Con</a:t>
            </a:r>
            <a:r>
              <a:rPr b="0" i="0" lang="es-419" sz="1800" u="none" cap="none" strike="noStrike">
                <a:solidFill>
                  <a:schemeClr val="dk1"/>
                </a:solidFill>
                <a:latin typeface="Helvetica Neue Light"/>
                <a:ea typeface="Helvetica Neue Light"/>
                <a:cs typeface="Helvetica Neue Light"/>
                <a:sym typeface="Helvetica Neue Light"/>
              </a:rPr>
              <a:t> la tabla </a:t>
            </a:r>
            <a:r>
              <a:rPr b="1" i="0" lang="es-419" sz="1800" u="none" cap="none" strike="noStrike">
                <a:solidFill>
                  <a:schemeClr val="dk1"/>
                </a:solidFill>
                <a:latin typeface="Helvetica Neue"/>
                <a:ea typeface="Helvetica Neue"/>
                <a:cs typeface="Helvetica Neue"/>
                <a:sym typeface="Helvetica Neue"/>
              </a:rPr>
              <a:t>comment</a:t>
            </a:r>
            <a:r>
              <a:rPr b="0" i="0" lang="es-419" sz="1800" u="none" cap="none" strike="noStrike">
                <a:solidFill>
                  <a:schemeClr val="dk1"/>
                </a:solidFill>
                <a:latin typeface="Helvetica Neue Light"/>
                <a:ea typeface="Helvetica Neue Light"/>
                <a:cs typeface="Helvetica Neue Light"/>
                <a:sym typeface="Helvetica Neue Light"/>
              </a:rPr>
              <a:t> d</a:t>
            </a:r>
            <a:r>
              <a:rPr lang="es-419" sz="1800">
                <a:solidFill>
                  <a:schemeClr val="dk1"/>
                </a:solidFill>
                <a:latin typeface="Helvetica Neue Light"/>
                <a:ea typeface="Helvetica Neue Light"/>
                <a:cs typeface="Helvetica Neue Light"/>
                <a:sym typeface="Helvetica Neue Light"/>
              </a:rPr>
              <a:t>el modelo gamers</a:t>
            </a:r>
            <a:r>
              <a:rPr b="0" i="0" lang="es-419" sz="1800" u="none" cap="none" strike="noStrike">
                <a:solidFill>
                  <a:schemeClr val="dk1"/>
                </a:solidFill>
                <a:latin typeface="Helvetica Neue Light"/>
                <a:ea typeface="Helvetica Neue Light"/>
                <a:cs typeface="Helvetica Neue Light"/>
                <a:sym typeface="Helvetica Neue Light"/>
              </a:rPr>
              <a:t> deberás crear dos triggers: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Debe detectar la modificación de un registro de la tabla en </a:t>
            </a:r>
            <a:r>
              <a:rPr lang="es-419" sz="1800">
                <a:solidFill>
                  <a:schemeClr val="dk1"/>
                </a:solidFill>
                <a:latin typeface="Helvetica Neue Light"/>
                <a:ea typeface="Helvetica Neue Light"/>
                <a:cs typeface="Helvetica Neue Light"/>
                <a:sym typeface="Helvetica Neue Light"/>
              </a:rPr>
              <a:t>cuestión</a:t>
            </a:r>
            <a:r>
              <a:rPr b="0" i="0" lang="es-419" sz="1800" u="none" cap="none" strike="noStrike">
                <a:solidFill>
                  <a:schemeClr val="dk1"/>
                </a:solidFill>
                <a:latin typeface="Helvetica Neue Light"/>
                <a:ea typeface="Helvetica Neue Light"/>
                <a:cs typeface="Helvetica Neue Light"/>
                <a:sym typeface="Helvetica Neue Light"/>
              </a:rPr>
              <a:t>, justo antes de que ocurra</a:t>
            </a:r>
            <a:r>
              <a:rPr lang="es-419" sz="1800">
                <a:solidFill>
                  <a:schemeClr val="dk1"/>
                </a:solidFill>
                <a:latin typeface="Helvetica Neue Light"/>
                <a:ea typeface="Helvetica Neue Light"/>
                <a:cs typeface="Helvetica Neue Light"/>
                <a:sym typeface="Helvetica Neue Light"/>
              </a:rPr>
              <a:t>, almacenando en otra tabla </a:t>
            </a:r>
            <a:r>
              <a:rPr b="1" lang="es-419" sz="1800">
                <a:solidFill>
                  <a:schemeClr val="dk1"/>
                </a:solidFill>
                <a:latin typeface="Helvetica Neue"/>
                <a:ea typeface="Helvetica Neue"/>
                <a:cs typeface="Helvetica Neue"/>
                <a:sym typeface="Helvetica Neue"/>
              </a:rPr>
              <a:t>first_date</a:t>
            </a:r>
            <a:r>
              <a:rPr lang="es-419" sz="1800">
                <a:solidFill>
                  <a:schemeClr val="dk1"/>
                </a:solidFill>
                <a:latin typeface="Helvetica Neue Light"/>
                <a:ea typeface="Helvetica Neue Light"/>
                <a:cs typeface="Helvetica Neue Light"/>
                <a:sym typeface="Helvetica Neue Light"/>
              </a:rPr>
              <a:t> y </a:t>
            </a:r>
            <a:r>
              <a:rPr b="1" lang="es-419" sz="1800">
                <a:solidFill>
                  <a:schemeClr val="dk1"/>
                </a:solidFill>
                <a:latin typeface="Helvetica Neue"/>
                <a:ea typeface="Helvetica Neue"/>
                <a:cs typeface="Helvetica Neue"/>
                <a:sym typeface="Helvetica Neue"/>
              </a:rPr>
              <a:t>last_date</a:t>
            </a:r>
            <a:endParaRPr b="1" i="0" sz="1800" u="none" cap="none" strike="noStrike">
              <a:solidFill>
                <a:schemeClr val="dk1"/>
              </a:solidFill>
              <a:latin typeface="Helvetica Neue"/>
              <a:ea typeface="Helvetica Neue"/>
              <a:cs typeface="Helvetica Neue"/>
              <a:sym typeface="Helvetica Neue"/>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Debe detectar la eliminación de un registro, posterior a dicha operación, registrando también fecha y hora, más el usuario que lo eliminó</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La tabla bitácora puede ser un espejo de la tabla elegida o una tabla del tipo LOG.</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90" name="Google Shape;490;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91" name="Google Shape;491;p67"/>
          <p:cNvPicPr preferRelativeResize="0"/>
          <p:nvPr/>
        </p:nvPicPr>
        <p:blipFill rotWithShape="1">
          <a:blip r:embed="rId4">
            <a:alphaModFix/>
          </a:blip>
          <a:srcRect b="0" l="0" r="0" t="0"/>
          <a:stretch/>
        </p:blipFill>
        <p:spPr>
          <a:xfrm>
            <a:off x="7169475" y="299625"/>
            <a:ext cx="1634174" cy="639850"/>
          </a:xfrm>
          <a:prstGeom prst="rect">
            <a:avLst/>
          </a:prstGeom>
          <a:noFill/>
          <a:ln>
            <a:noFill/>
          </a:ln>
        </p:spPr>
      </p:pic>
      <p:sp>
        <p:nvSpPr>
          <p:cNvPr id="492" name="Google Shape;492;p67"/>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419" sz="2400" u="none" cap="none" strike="noStrike">
                <a:solidFill>
                  <a:schemeClr val="dk1"/>
                </a:solidFill>
                <a:latin typeface="Anton"/>
                <a:ea typeface="Anton"/>
                <a:cs typeface="Anton"/>
                <a:sym typeface="Anton"/>
              </a:rPr>
              <a:t>CREACIÓN DE TRIGGERS</a:t>
            </a:r>
            <a:endParaRPr b="0" i="0" sz="2400" u="none" cap="none" strike="noStrike">
              <a:solidFill>
                <a:schemeClr val="dk1"/>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8"/>
          <p:cNvSpPr txBox="1"/>
          <p:nvPr/>
        </p:nvSpPr>
        <p:spPr>
          <a:xfrm>
            <a:off x="1443000" y="2520825"/>
            <a:ext cx="6629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SCRIPT DE CREACIÓN DE TRIGGERS</a:t>
            </a:r>
            <a:endParaRPr b="0" i="1" sz="4000" u="none" cap="none" strike="noStrike">
              <a:solidFill>
                <a:srgbClr val="000000"/>
              </a:solidFill>
              <a:latin typeface="Anton"/>
              <a:ea typeface="Anton"/>
              <a:cs typeface="Anton"/>
              <a:sym typeface="Anton"/>
            </a:endParaRPr>
          </a:p>
        </p:txBody>
      </p:sp>
      <p:sp>
        <p:nvSpPr>
          <p:cNvPr id="498" name="Google Shape;498;p68"/>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Presentar en formato .sql el script de creación de 2 triggers con base en los datos de la base de datos del proyecto final. </a:t>
            </a:r>
            <a:endParaRPr b="0" i="0" sz="2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99" name="Google Shape;499;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0" name="Google Shape;500;p6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501" name="Google Shape;501;p6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aphicFrame>
        <p:nvGraphicFramePr>
          <p:cNvPr id="506" name="Google Shape;506;p69"/>
          <p:cNvGraphicFramePr/>
          <p:nvPr/>
        </p:nvGraphicFramePr>
        <p:xfrm>
          <a:off x="153263" y="344100"/>
          <a:ext cx="3000000" cy="3000000"/>
        </p:xfrm>
        <a:graphic>
          <a:graphicData uri="http://schemas.openxmlformats.org/drawingml/2006/table">
            <a:tbl>
              <a:tblPr>
                <a:noFill/>
                <a:tableStyleId>{60CC1768-66B9-4EDF-9C16-403B7EEE87FA}</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300"/>
                        <a:buFont typeface="Arial"/>
                        <a:buNone/>
                      </a:pPr>
                      <a:r>
                        <a:rPr i="1" lang="es-419" sz="2300" u="none" cap="none" strike="noStrike">
                          <a:solidFill>
                            <a:schemeClr val="dk1"/>
                          </a:solidFill>
                          <a:latin typeface="Anton"/>
                          <a:ea typeface="Anton"/>
                          <a:cs typeface="Anton"/>
                          <a:sym typeface="Anton"/>
                        </a:rPr>
                        <a:t>SCRIPT DE CREACIÓN DE TRIGGERS</a:t>
                      </a:r>
                      <a:endParaRPr sz="23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chemeClr val="dk1"/>
                        </a:buClr>
                        <a:buSzPts val="1100"/>
                        <a:buFont typeface="Arial"/>
                        <a:buNone/>
                      </a:pPr>
                      <a:r>
                        <a:rPr b="1" lang="es-419" sz="1600" u="none" cap="none" strike="noStrike">
                          <a:solidFill>
                            <a:schemeClr val="dk1"/>
                          </a:solidFill>
                          <a:latin typeface="Helvetica Neue"/>
                          <a:ea typeface="Helvetica Neue"/>
                          <a:cs typeface="Helvetica Neue"/>
                          <a:sym typeface="Helvetica Neue"/>
                        </a:rPr>
                        <a:t>Formato: </a:t>
                      </a:r>
                      <a:r>
                        <a:rPr lang="es-419" sz="1600" u="none" cap="none" strike="noStrike">
                          <a:solidFill>
                            <a:schemeClr val="dk1"/>
                          </a:solidFill>
                          <a:latin typeface="Helvetica Neue Light"/>
                          <a:ea typeface="Helvetica Neue Light"/>
                          <a:cs typeface="Helvetica Neue Light"/>
                          <a:sym typeface="Helvetica Neue Light"/>
                        </a:rPr>
                        <a:t>El archivo a presentar debe ser del tipo .sql nombrado como </a:t>
                      </a:r>
                      <a:r>
                        <a:rPr lang="es-419" sz="1600" u="none" cap="none" strike="noStrike">
                          <a:solidFill>
                            <a:schemeClr val="dk1"/>
                          </a:solidFill>
                          <a:highlight>
                            <a:srgbClr val="3CEFAB"/>
                          </a:highlight>
                          <a:latin typeface="Helvetica Neue Light"/>
                          <a:ea typeface="Helvetica Neue Light"/>
                          <a:cs typeface="Helvetica Neue Light"/>
                          <a:sym typeface="Helvetica Neue Light"/>
                        </a:rPr>
                        <a:t>“Triggers+Apellido”</a:t>
                      </a:r>
                      <a:r>
                        <a:rPr lang="es-419" sz="1600" u="none" cap="none" strike="noStrike">
                          <a:solidFill>
                            <a:schemeClr val="dk1"/>
                          </a:solidFill>
                          <a:latin typeface="Helvetica Neue Light"/>
                          <a:ea typeface="Helvetica Neue Light"/>
                          <a:cs typeface="Helvetica Neue Light"/>
                          <a:sym typeface="Helvetica Neue Light"/>
                        </a:rPr>
                        <a:t>. </a:t>
                      </a:r>
                      <a:endParaRPr sz="15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100"/>
                        <a:buFont typeface="Arial"/>
                        <a:buNone/>
                      </a:pPr>
                      <a:br>
                        <a:rPr b="1" lang="es-419" sz="100" u="none" cap="none" strike="noStrike">
                          <a:solidFill>
                            <a:srgbClr val="4D5156"/>
                          </a:solidFill>
                        </a:rPr>
                      </a:br>
                      <a:r>
                        <a:rPr b="1" lang="es-419" sz="1600" u="none" cap="none" strike="noStrike"/>
                        <a:t>&gt;&gt;</a:t>
                      </a:r>
                      <a:r>
                        <a:rPr b="1" lang="es-419" sz="1600" u="none" cap="none" strike="noStrike">
                          <a:solidFill>
                            <a:srgbClr val="4D5156"/>
                          </a:solidFill>
                        </a:rPr>
                        <a:t> </a:t>
                      </a:r>
                      <a:r>
                        <a:rPr b="1" lang="es-419" sz="1600" u="none" cap="none" strike="noStrike">
                          <a:latin typeface="Helvetica Neue"/>
                          <a:ea typeface="Helvetica Neue"/>
                          <a:cs typeface="Helvetica Neue"/>
                          <a:sym typeface="Helvetica Neue"/>
                        </a:rPr>
                        <a:t>Consigna:</a:t>
                      </a:r>
                      <a:r>
                        <a:rPr lang="es-419" sz="1600" u="none" cap="none" strike="noStrike">
                          <a:latin typeface="Helvetica Neue Light"/>
                          <a:ea typeface="Helvetica Neue Light"/>
                          <a:cs typeface="Helvetica Neue Light"/>
                          <a:sym typeface="Helvetica Neue Light"/>
                        </a:rPr>
                        <a:t> </a:t>
                      </a:r>
                      <a:r>
                        <a:rPr lang="es-419" sz="1600" u="none" cap="none" strike="noStrike">
                          <a:solidFill>
                            <a:schemeClr val="dk1"/>
                          </a:solidFill>
                          <a:latin typeface="Helvetica Neue Light"/>
                          <a:ea typeface="Helvetica Neue Light"/>
                          <a:cs typeface="Helvetica Neue Light"/>
                          <a:sym typeface="Helvetica Neue Light"/>
                        </a:rPr>
                        <a:t>En la base de datos de tu proyecto final, debes incluir al menos dos tablas del tipo LOG, Bitácora o Movimientos. Elegir dos de las tablas más importantes donde se operan con registros de forma frecuente, y crearás dos Triggers en cada una de ellas.</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Arial"/>
                        <a:buChar char="➔"/>
                      </a:pPr>
                      <a:r>
                        <a:rPr lang="es-419" sz="1600" u="none" cap="none" strike="noStrike">
                          <a:solidFill>
                            <a:schemeClr val="dk1"/>
                          </a:solidFill>
                          <a:latin typeface="Helvetica Neue Light"/>
                          <a:ea typeface="Helvetica Neue Light"/>
                          <a:cs typeface="Helvetica Neue Light"/>
                          <a:sym typeface="Helvetica Neue Light"/>
                        </a:rPr>
                        <a:t>Los Triggers a crear deberán controlar la acción previo a la operación elegida (</a:t>
                      </a:r>
                      <a:r>
                        <a:rPr b="1" lang="es-419" sz="1600" u="none" cap="none" strike="noStrike">
                          <a:solidFill>
                            <a:schemeClr val="dk1"/>
                          </a:solidFill>
                          <a:latin typeface="Consolas"/>
                          <a:ea typeface="Consolas"/>
                          <a:cs typeface="Consolas"/>
                          <a:sym typeface="Consolas"/>
                        </a:rPr>
                        <a:t>BEFORE</a:t>
                      </a:r>
                      <a:r>
                        <a:rPr lang="es-419" sz="1600" u="none" cap="none" strike="noStrike">
                          <a:solidFill>
                            <a:schemeClr val="dk1"/>
                          </a:solidFill>
                          <a:latin typeface="Helvetica Neue Light"/>
                          <a:ea typeface="Helvetica Neue Light"/>
                          <a:cs typeface="Helvetica Neue Light"/>
                          <a:sym typeface="Helvetica Neue Light"/>
                        </a:rPr>
                        <a:t>), y una acción posterior a otra operación elegida (</a:t>
                      </a:r>
                      <a:r>
                        <a:rPr b="1" lang="es-419" sz="1600" u="none" cap="none" strike="noStrike">
                          <a:solidFill>
                            <a:schemeClr val="dk1"/>
                          </a:solidFill>
                          <a:latin typeface="Consolas"/>
                          <a:ea typeface="Consolas"/>
                          <a:cs typeface="Consolas"/>
                          <a:sym typeface="Consolas"/>
                        </a:rPr>
                        <a:t>AFTER</a:t>
                      </a:r>
                      <a:r>
                        <a:rPr lang="es-419"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400"/>
                        <a:buFont typeface="Arial"/>
                        <a:buNone/>
                      </a:pPr>
                      <a:r>
                        <a:t/>
                      </a:r>
                      <a:endParaRPr sz="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500"/>
                        <a:buFont typeface="Arial"/>
                        <a:buNone/>
                      </a:pPr>
                      <a:r>
                        <a:t/>
                      </a:r>
                      <a:endParaRPr b="1" sz="15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s-419" sz="1600" u="none" cap="none" strike="noStrike"/>
                        <a:t>&gt;&gt;</a:t>
                      </a:r>
                      <a:r>
                        <a:rPr b="1" lang="es-419" sz="1500" u="none" cap="none" strike="noStrike">
                          <a:solidFill>
                            <a:schemeClr val="dk1"/>
                          </a:solidFill>
                          <a:latin typeface="Helvetica Neue"/>
                          <a:ea typeface="Helvetica Neue"/>
                          <a:cs typeface="Helvetica Neue"/>
                          <a:sym typeface="Helvetica Neue"/>
                        </a:rPr>
                        <a:t>Aspectos a incluir en el entregable:</a:t>
                      </a:r>
                      <a:endParaRPr b="1" sz="15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500"/>
                        <a:buFont typeface="Arial"/>
                        <a:buNone/>
                      </a:pPr>
                      <a:r>
                        <a:rPr lang="es-419" sz="1500" u="none" cap="none" strike="noStrike">
                          <a:solidFill>
                            <a:schemeClr val="dk1"/>
                          </a:solidFill>
                          <a:latin typeface="Helvetica Neue Light"/>
                          <a:ea typeface="Helvetica Neue Light"/>
                          <a:cs typeface="Helvetica Neue Light"/>
                          <a:sym typeface="Helvetica Neue Light"/>
                        </a:rPr>
                        <a:t>Agrega una explicación por cada trigger a crear, explicando qué controlará el mismo.</a:t>
                      </a:r>
                      <a:endParaRPr sz="15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500"/>
                        <a:buFont typeface="Arial"/>
                        <a:buNone/>
                      </a:pPr>
                      <a:r>
                        <a:rPr lang="es-419" sz="1500" u="none" cap="none" strike="noStrike">
                          <a:solidFill>
                            <a:schemeClr val="dk1"/>
                          </a:solidFill>
                          <a:latin typeface="Helvetica Neue Light"/>
                          <a:ea typeface="Helvetica Neue Light"/>
                          <a:cs typeface="Helvetica Neue Light"/>
                          <a:sym typeface="Helvetica Neue Light"/>
                        </a:rPr>
                        <a:t>Recuerda agregar el script de creación de las tablas LOG.</a:t>
                      </a:r>
                      <a:endParaRPr sz="15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419" sz="1600" u="none" cap="none" strike="noStrike">
                          <a:solidFill>
                            <a:schemeClr val="dk1"/>
                          </a:solidFill>
                          <a:latin typeface="Helvetica Neue Light"/>
                          <a:ea typeface="Helvetica Neue Light"/>
                          <a:cs typeface="Helvetica Neue Light"/>
                          <a:sym typeface="Helvetica Neue Light"/>
                        </a:rPr>
                        <a:t>        Debe registrar </a:t>
                      </a:r>
                      <a:r>
                        <a:rPr b="1" lang="es-419" sz="1600" u="none" cap="none" strike="noStrike">
                          <a:solidFill>
                            <a:schemeClr val="dk1"/>
                          </a:solidFill>
                          <a:latin typeface="Helvetica Neue"/>
                          <a:ea typeface="Helvetica Neue"/>
                          <a:cs typeface="Helvetica Neue"/>
                          <a:sym typeface="Helvetica Neue"/>
                        </a:rPr>
                        <a:t>el usuario</a:t>
                      </a:r>
                      <a:r>
                        <a:rPr lang="es-419" sz="1600" u="none" cap="none" strike="noStrike">
                          <a:solidFill>
                            <a:schemeClr val="dk1"/>
                          </a:solidFill>
                          <a:latin typeface="Helvetica Neue Light"/>
                          <a:ea typeface="Helvetica Neue Light"/>
                          <a:cs typeface="Helvetica Neue Light"/>
                          <a:sym typeface="Helvetica Neue Light"/>
                        </a:rPr>
                        <a:t> que realizó la operación, </a:t>
                      </a:r>
                      <a:r>
                        <a:rPr b="1" lang="es-419" sz="1600" u="none" cap="none" strike="noStrike">
                          <a:solidFill>
                            <a:schemeClr val="dk1"/>
                          </a:solidFill>
                          <a:latin typeface="Helvetica Neue"/>
                          <a:ea typeface="Helvetica Neue"/>
                          <a:cs typeface="Helvetica Neue"/>
                          <a:sym typeface="Helvetica Neue"/>
                        </a:rPr>
                        <a:t>la fecha</a:t>
                      </a:r>
                      <a:r>
                        <a:rPr lang="es-419" sz="1600" u="none" cap="none" strike="noStrike">
                          <a:solidFill>
                            <a:schemeClr val="dk1"/>
                          </a:solidFill>
                          <a:latin typeface="Helvetica Neue Light"/>
                          <a:ea typeface="Helvetica Neue Light"/>
                          <a:cs typeface="Helvetica Neue Light"/>
                          <a:sym typeface="Helvetica Neue Light"/>
                        </a:rPr>
                        <a:t>, y </a:t>
                      </a:r>
                      <a:r>
                        <a:rPr b="1" lang="es-419" sz="1600" u="none" cap="none" strike="noStrike">
                          <a:solidFill>
                            <a:schemeClr val="dk1"/>
                          </a:solidFill>
                          <a:latin typeface="Helvetica Neue"/>
                          <a:ea typeface="Helvetica Neue"/>
                          <a:cs typeface="Helvetica Neue"/>
                          <a:sym typeface="Helvetica Neue"/>
                        </a:rPr>
                        <a:t>la hora</a:t>
                      </a:r>
                      <a:r>
                        <a:rPr lang="es-419" sz="1600" u="none" cap="none" strike="noStrike">
                          <a:solidFill>
                            <a:schemeClr val="dk1"/>
                          </a:solidFill>
                          <a:latin typeface="Helvetica Neue Light"/>
                          <a:ea typeface="Helvetica Neue Light"/>
                          <a:cs typeface="Helvetica Neue Light"/>
                          <a:sym typeface="Helvetica Neue Light"/>
                        </a:rPr>
                        <a:t> (</a:t>
                      </a:r>
                      <a:r>
                        <a:rPr i="1" lang="es-419" sz="1300" u="none" cap="none" strike="noStrike">
                          <a:solidFill>
                            <a:schemeClr val="dk1"/>
                          </a:solidFill>
                          <a:latin typeface="Helvetica Neue Light"/>
                          <a:ea typeface="Helvetica Neue Light"/>
                          <a:cs typeface="Helvetica Neue Light"/>
                          <a:sym typeface="Helvetica Neue Light"/>
                        </a:rPr>
                        <a:t>en campos separados</a:t>
                      </a:r>
                      <a:r>
                        <a:rPr lang="es-419" sz="1600" u="none" cap="none" strike="noStrike">
                          <a:solidFill>
                            <a:schemeClr val="dk1"/>
                          </a:solidFill>
                          <a:latin typeface="Helvetica Neue Light"/>
                          <a:ea typeface="Helvetica Neue Light"/>
                          <a:cs typeface="Helvetica Neue Light"/>
                          <a:sym typeface="Helvetica Neue Light"/>
                        </a:rPr>
                        <a:t>).</a:t>
                      </a:r>
                      <a:endParaRPr sz="15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07" name="Google Shape;507;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8" name="Google Shape;508;p69"/>
          <p:cNvPicPr preferRelativeResize="0"/>
          <p:nvPr/>
        </p:nvPicPr>
        <p:blipFill rotWithShape="1">
          <a:blip r:embed="rId4">
            <a:alphaModFix/>
          </a:blip>
          <a:srcRect b="0" l="0" r="0" t="0"/>
          <a:stretch/>
        </p:blipFill>
        <p:spPr>
          <a:xfrm>
            <a:off x="7173537" y="1182800"/>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2" name="Shape 512"/>
        <p:cNvGrpSpPr/>
        <p:nvPr/>
      </p:nvGrpSpPr>
      <p:grpSpPr>
        <a:xfrm>
          <a:off x="0" y="0"/>
          <a:ext cx="0" cy="0"/>
          <a:chOff x="0" y="0"/>
          <a:chExt cx="0" cy="0"/>
        </a:xfrm>
      </p:grpSpPr>
      <p:sp>
        <p:nvSpPr>
          <p:cNvPr id="513" name="Google Shape;513;p70"/>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14" name="Google Shape;514;p70"/>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15" name="Google Shape;515;p7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1"/>
          <p:cNvSpPr txBox="1"/>
          <p:nvPr/>
        </p:nvSpPr>
        <p:spPr>
          <a:xfrm>
            <a:off x="2854525" y="1780050"/>
            <a:ext cx="5711400" cy="979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sng" cap="none" strike="noStrike">
                <a:solidFill>
                  <a:schemeClr val="hlink"/>
                </a:solidFill>
                <a:latin typeface="Helvetica Neue Light"/>
                <a:ea typeface="Helvetica Neue Light"/>
                <a:cs typeface="Helvetica Neue Light"/>
                <a:sym typeface="Helvetica Neue Light"/>
                <a:hlinkClick r:id="rId3"/>
              </a:rPr>
              <a:t>Mysql Workbench - Triggers</a:t>
            </a:r>
            <a:r>
              <a:rPr b="0" i="0" lang="es-419" sz="1800" u="none" cap="none" strike="noStrike">
                <a:solidFill>
                  <a:schemeClr val="dk1"/>
                </a:solidFill>
                <a:latin typeface="Helvetica Neue Light"/>
                <a:ea typeface="Helvetica Neue Light"/>
                <a:cs typeface="Helvetica Neue Light"/>
                <a:sym typeface="Helvetica Neue Light"/>
              </a:rPr>
              <a:t> | </a:t>
            </a:r>
            <a:r>
              <a:rPr b="1" i="1" lang="es-419" sz="1800" u="none" cap="none" strike="noStrike">
                <a:solidFill>
                  <a:schemeClr val="dk1"/>
                </a:solidFill>
                <a:latin typeface="Helvetica Neue"/>
                <a:ea typeface="Helvetica Neue"/>
                <a:cs typeface="Helvetica Neue"/>
                <a:sym typeface="Helvetica Neue"/>
              </a:rPr>
              <a:t>SAKLAR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3CEFAB"/>
              </a:buClr>
              <a:buSzPts val="1800"/>
              <a:buFont typeface="Arial"/>
              <a:buChar char="●"/>
            </a:pPr>
            <a:r>
              <a:rPr b="0" i="0" lang="es-419" sz="1800" u="sng" cap="none" strike="noStrike">
                <a:solidFill>
                  <a:schemeClr val="hlink"/>
                </a:solidFill>
                <a:latin typeface="Helvetica Neue Light"/>
                <a:ea typeface="Helvetica Neue Light"/>
                <a:cs typeface="Helvetica Neue Light"/>
                <a:sym typeface="Helvetica Neue Light"/>
                <a:hlinkClick r:id="rId4"/>
              </a:rPr>
              <a:t>Mysql Functions</a:t>
            </a:r>
            <a:r>
              <a:rPr b="0" i="0" lang="es-419" sz="1800" u="none" cap="none" strike="noStrike">
                <a:solidFill>
                  <a:schemeClr val="dk1"/>
                </a:solidFill>
                <a:latin typeface="Helvetica Neue Light"/>
                <a:ea typeface="Helvetica Neue Light"/>
                <a:cs typeface="Helvetica Neue Light"/>
                <a:sym typeface="Helvetica Neue Light"/>
              </a:rPr>
              <a:t> | </a:t>
            </a:r>
            <a:r>
              <a:rPr b="1" i="1" lang="es-419" sz="1800" u="none" cap="none" strike="noStrike">
                <a:solidFill>
                  <a:schemeClr val="dk1"/>
                </a:solidFill>
                <a:latin typeface="Helvetica Neue"/>
                <a:ea typeface="Helvetica Neue"/>
                <a:cs typeface="Helvetica Neue"/>
                <a:sym typeface="Helvetica Neue"/>
              </a:rPr>
              <a:t>W3Schools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21" name="Google Shape;521;p71"/>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522" name="Google Shape;522;p71"/>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523" name="Google Shape;523;p71"/>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4" name="Google Shape;524;p71"/>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sp>
        <p:nvSpPr>
          <p:cNvPr id="529" name="Google Shape;529;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30" name="Google Shape;530;p7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9"/>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a:t>
            </a:r>
            <a:endParaRPr i="1" sz="2200">
              <a:solidFill>
                <a:srgbClr val="121212"/>
              </a:solidFill>
              <a:latin typeface="Anton"/>
              <a:ea typeface="Anton"/>
              <a:cs typeface="Anton"/>
              <a:sym typeface="Anton"/>
            </a:endParaRPr>
          </a:p>
        </p:txBody>
      </p:sp>
      <p:pic>
        <p:nvPicPr>
          <p:cNvPr id="107" name="Google Shape;107;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4" name="Shape 534"/>
        <p:cNvGrpSpPr/>
        <p:nvPr/>
      </p:nvGrpSpPr>
      <p:grpSpPr>
        <a:xfrm>
          <a:off x="0" y="0"/>
          <a:ext cx="0" cy="0"/>
          <a:chOff x="0" y="0"/>
          <a:chExt cx="0" cy="0"/>
        </a:xfrm>
      </p:grpSpPr>
      <p:sp>
        <p:nvSpPr>
          <p:cNvPr id="535" name="Google Shape;535;p73"/>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36" name="Google Shape;536;p73"/>
          <p:cNvSpPr txBox="1"/>
          <p:nvPr/>
        </p:nvSpPr>
        <p:spPr>
          <a:xfrm>
            <a:off x="2126175" y="2257750"/>
            <a:ext cx="6467100" cy="270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s-419" sz="2000" u="none" cap="none" strike="noStrike">
                <a:solidFill>
                  <a:srgbClr val="E0FF00"/>
                </a:solidFill>
                <a:latin typeface="Helvetica Neue Light"/>
                <a:ea typeface="Helvetica Neue Light"/>
                <a:cs typeface="Helvetica Neue Light"/>
                <a:sym typeface="Helvetica Neue Light"/>
              </a:rPr>
              <a:t>Resumen de lo visto en clase hoy: </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Fundamentos de Triggers.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Sintaxis de creación de Triggers.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Formas de implementación de un Trigger.</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540" name="Shape 540"/>
        <p:cNvGrpSpPr/>
        <p:nvPr/>
      </p:nvGrpSpPr>
      <p:grpSpPr>
        <a:xfrm>
          <a:off x="0" y="0"/>
          <a:ext cx="0" cy="0"/>
          <a:chOff x="0" y="0"/>
          <a:chExt cx="0" cy="0"/>
        </a:xfrm>
      </p:grpSpPr>
      <p:sp>
        <p:nvSpPr>
          <p:cNvPr id="541" name="Google Shape;541;p7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42" name="Google Shape;542;p74"/>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46" name="Shape 546"/>
        <p:cNvGrpSpPr/>
        <p:nvPr/>
      </p:nvGrpSpPr>
      <p:grpSpPr>
        <a:xfrm>
          <a:off x="0" y="0"/>
          <a:ext cx="0" cy="0"/>
          <a:chOff x="0" y="0"/>
          <a:chExt cx="0" cy="0"/>
        </a:xfrm>
      </p:grpSpPr>
      <p:sp>
        <p:nvSpPr>
          <p:cNvPr id="547" name="Google Shape;547;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548" name="Google Shape;548;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0"/>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TRIGGERS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Definimos como Trigger a un</a:t>
            </a:r>
            <a:r>
              <a:rPr lang="es-419" sz="2000">
                <a:solidFill>
                  <a:schemeClr val="dk1"/>
                </a:solidFill>
                <a:highlight>
                  <a:srgbClr val="FFFFFF"/>
                </a:highlight>
                <a:latin typeface="Helvetica Neue Light"/>
                <a:ea typeface="Helvetica Neue Light"/>
                <a:cs typeface="Helvetica Neue Light"/>
                <a:sym typeface="Helvetica Neue Light"/>
              </a:rPr>
              <a:t> </a:t>
            </a:r>
            <a:r>
              <a:rPr b="1" lang="es-419" sz="2000">
                <a:solidFill>
                  <a:schemeClr val="dk1"/>
                </a:solidFill>
                <a:highlight>
                  <a:srgbClr val="FFFFFF"/>
                </a:highlight>
                <a:latin typeface="Helvetica Neue"/>
                <a:ea typeface="Helvetica Neue"/>
                <a:cs typeface="Helvetica Neue"/>
                <a:sym typeface="Helvetica Neue"/>
              </a:rPr>
              <a:t>conjunto de sentencias </a:t>
            </a:r>
            <a:r>
              <a:rPr b="1" i="0" lang="es-419" sz="2000" u="none" cap="none" strike="noStrike">
                <a:solidFill>
                  <a:schemeClr val="dk1"/>
                </a:solidFill>
                <a:highlight>
                  <a:srgbClr val="FFFFFF"/>
                </a:highlight>
                <a:latin typeface="Helvetica Neue"/>
                <a:ea typeface="Helvetica Neue"/>
                <a:cs typeface="Helvetica Neue"/>
                <a:sym typeface="Helvetica Neue"/>
              </a:rPr>
              <a:t>o programa almacenado en el servidor</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de </a:t>
            </a:r>
            <a:r>
              <a:rPr i="1" lang="es-419" sz="2000">
                <a:solidFill>
                  <a:schemeClr val="dk1"/>
                </a:solidFill>
                <a:highlight>
                  <a:srgbClr val="FFFFFF"/>
                </a:highlight>
                <a:latin typeface="Helvetica Neue Light"/>
                <a:ea typeface="Helvetica Neue Light"/>
                <a:cs typeface="Helvetica Neue Light"/>
                <a:sym typeface="Helvetica Neue Light"/>
              </a:rPr>
              <a:t>DB</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2000" u="none" cap="none" strike="noStrike">
                <a:solidFill>
                  <a:schemeClr val="dk1"/>
                </a:solidFill>
                <a:highlight>
                  <a:srgbClr val="FFFFFF"/>
                </a:highlight>
                <a:latin typeface="Helvetica Neue"/>
                <a:ea typeface="Helvetica Neue"/>
                <a:cs typeface="Helvetica Neue"/>
                <a:sym typeface="Helvetica Neue"/>
              </a:rPr>
              <a:t>creado para ejecutarse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dispararse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de forma automática, </a:t>
            </a:r>
            <a:r>
              <a:rPr b="1" i="0" lang="es-419" sz="2000" u="none" cap="none" strike="noStrike">
                <a:solidFill>
                  <a:schemeClr val="dk1"/>
                </a:solidFill>
                <a:highlight>
                  <a:srgbClr val="FFFFFF"/>
                </a:highlight>
                <a:latin typeface="Helvetica Neue"/>
                <a:ea typeface="Helvetica Neue"/>
                <a:cs typeface="Helvetica Neue"/>
                <a:sym typeface="Helvetica Neue"/>
              </a:rPr>
              <a:t>cuando</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1" i="0" lang="es-419" sz="2000" u="none" cap="none" strike="noStrike">
                <a:solidFill>
                  <a:schemeClr val="dk1"/>
                </a:solidFill>
                <a:highlight>
                  <a:srgbClr val="FFFFFF"/>
                </a:highlight>
                <a:latin typeface="Helvetica Neue"/>
                <a:ea typeface="Helvetica Neue"/>
                <a:cs typeface="Helvetica Neue"/>
                <a:sym typeface="Helvetica Neue"/>
              </a:rPr>
              <a:t>uno o más eventos de DML específicos ocurren</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en la DB.</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118" name="Google Shape;118;p2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DEFINICIÓN</a:t>
            </a:r>
            <a:endParaRPr b="0" i="1" sz="4500" u="none" cap="none" strike="noStrike">
              <a:solidFill>
                <a:srgbClr val="000000"/>
              </a:solidFill>
              <a:latin typeface="Anton"/>
              <a:ea typeface="Anton"/>
              <a:cs typeface="Anton"/>
              <a:sym typeface="Anton"/>
            </a:endParaRPr>
          </a:p>
        </p:txBody>
      </p:sp>
      <p:pic>
        <p:nvPicPr>
          <p:cNvPr id="119" name="Google Shape;119;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0" name="Google Shape;120;p2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2454675" y="2043100"/>
            <a:ext cx="5837100" cy="2769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El Trigger se despierta y ejecuta sus senten</a:t>
            </a:r>
            <a:r>
              <a:rPr lang="es-419" sz="2000">
                <a:solidFill>
                  <a:schemeClr val="dk1"/>
                </a:solidFill>
                <a:highlight>
                  <a:srgbClr val="FFFFFF"/>
                </a:highlight>
                <a:latin typeface="Helvetica Neue Light"/>
                <a:ea typeface="Helvetica Neue Light"/>
                <a:cs typeface="Helvetica Neue Light"/>
                <a:sym typeface="Helvetica Neue Light"/>
              </a:rPr>
              <a:t>cias en el momento en que una</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lang="es-419" sz="2000">
                <a:solidFill>
                  <a:schemeClr val="dk1"/>
                </a:solidFill>
                <a:highlight>
                  <a:srgbClr val="FFFFFF"/>
                </a:highlight>
                <a:latin typeface="Helvetica Neue Light"/>
                <a:ea typeface="Helvetica Neue Light"/>
                <a:cs typeface="Helvetica Neue Light"/>
                <a:sym typeface="Helvetica Neue Light"/>
              </a:rPr>
              <a:t>operación de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DML (</a:t>
            </a:r>
            <a:r>
              <a:rPr b="0" i="0" lang="es-419" sz="2000" u="none" cap="none" strike="noStrike">
                <a:solidFill>
                  <a:schemeClr val="dk1"/>
                </a:solidFill>
                <a:highlight>
                  <a:srgbClr val="FFFFFF"/>
                </a:highlight>
                <a:latin typeface="Consolas"/>
                <a:ea typeface="Consolas"/>
                <a:cs typeface="Consolas"/>
                <a:sym typeface="Consolas"/>
              </a:rPr>
              <a:t>INSERT</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t>
            </a:r>
            <a:r>
              <a:rPr b="0" i="0" lang="es-419" sz="2000" u="none" cap="none" strike="noStrike">
                <a:solidFill>
                  <a:schemeClr val="dk1"/>
                </a:solidFill>
                <a:highlight>
                  <a:srgbClr val="FFFFFF"/>
                </a:highlight>
                <a:latin typeface="Consolas"/>
                <a:ea typeface="Consolas"/>
                <a:cs typeface="Consolas"/>
                <a:sym typeface="Consolas"/>
              </a:rPr>
              <a:t>UPDATE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y </a:t>
            </a:r>
            <a:r>
              <a:rPr b="0" i="0" lang="es-419" sz="2000" u="none" cap="none" strike="noStrike">
                <a:solidFill>
                  <a:schemeClr val="dk1"/>
                </a:solidFill>
                <a:highlight>
                  <a:srgbClr val="FFFFFF"/>
                </a:highlight>
                <a:latin typeface="Consolas"/>
                <a:ea typeface="Consolas"/>
                <a:cs typeface="Consolas"/>
                <a:sym typeface="Consolas"/>
              </a:rPr>
              <a:t>DELETE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t>
            </a:r>
            <a:r>
              <a:rPr lang="es-419" sz="2000">
                <a:solidFill>
                  <a:schemeClr val="dk1"/>
                </a:solidFill>
                <a:highlight>
                  <a:srgbClr val="FFFFFF"/>
                </a:highlight>
                <a:latin typeface="Helvetica Neue Light"/>
                <a:ea typeface="Helvetica Neue Light"/>
                <a:cs typeface="Helvetica Neue Light"/>
                <a:sym typeface="Helvetica Neue Light"/>
              </a:rPr>
              <a:t> asociada al disparador aparece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26" name="Google Shape;126;p22"/>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TRIGGER: </a:t>
            </a:r>
            <a:r>
              <a:rPr i="1" lang="es-419" sz="4500">
                <a:latin typeface="Anton"/>
                <a:ea typeface="Anton"/>
                <a:cs typeface="Anton"/>
                <a:sym typeface="Anton"/>
              </a:rPr>
              <a:t>DEFINICIÓN</a:t>
            </a:r>
            <a:endParaRPr b="0" i="1" sz="4500" u="none" cap="none" strike="noStrike">
              <a:solidFill>
                <a:srgbClr val="000000"/>
              </a:solidFill>
              <a:latin typeface="Anton"/>
              <a:ea typeface="Anton"/>
              <a:cs typeface="Anton"/>
              <a:sym typeface="Anton"/>
            </a:endParaRPr>
          </a:p>
        </p:txBody>
      </p:sp>
      <p:pic>
        <p:nvPicPr>
          <p:cNvPr id="127" name="Google Shape;127;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8" name="Google Shape;128;p2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29" name="Google Shape;129;p22"/>
          <p:cNvPicPr preferRelativeResize="0"/>
          <p:nvPr/>
        </p:nvPicPr>
        <p:blipFill rotWithShape="1">
          <a:blip r:embed="rId5">
            <a:alphaModFix/>
          </a:blip>
          <a:srcRect b="0" l="0" r="0" t="0"/>
          <a:stretch/>
        </p:blipFill>
        <p:spPr>
          <a:xfrm>
            <a:off x="667500" y="2043100"/>
            <a:ext cx="1333325" cy="133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