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embeddedFontLst>
    <p:embeddedFont>
      <p:font typeface="Anton"/>
      <p:regular r:id="rId69"/>
    </p:embeddedFont>
    <p:embeddedFont>
      <p:font typeface="Lato"/>
      <p:regular r:id="rId70"/>
      <p:bold r:id="rId71"/>
      <p:italic r:id="rId72"/>
      <p:boldItalic r:id="rId73"/>
    </p:embeddedFont>
    <p:embeddedFont>
      <p:font typeface="Lato Light"/>
      <p:regular r:id="rId74"/>
      <p:bold r:id="rId75"/>
      <p:italic r:id="rId76"/>
      <p:boldItalic r:id="rId77"/>
    </p:embeddedFont>
    <p:embeddedFont>
      <p:font typeface="Didact Gothic"/>
      <p:regular r:id="rId78"/>
    </p:embeddedFont>
    <p:embeddedFont>
      <p:font typeface="Helvetica Neue"/>
      <p:regular r:id="rId79"/>
      <p:bold r:id="rId80"/>
      <p:italic r:id="rId81"/>
      <p:boldItalic r:id="rId82"/>
    </p:embeddedFont>
    <p:embeddedFont>
      <p:font typeface="Helvetica Neue Light"/>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7DFCAA-C7BF-4CCC-852C-5697122E17D7}">
  <a:tblStyle styleId="{F07DFCAA-C7BF-4CCC-852C-5697122E17D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Light-bold.fntdata"/><Relationship Id="rId83" Type="http://schemas.openxmlformats.org/officeDocument/2006/relationships/font" Target="fonts/HelveticaNeueLight-regular.fntdata"/><Relationship Id="rId42" Type="http://schemas.openxmlformats.org/officeDocument/2006/relationships/slide" Target="slides/slide36.xml"/><Relationship Id="rId86" Type="http://schemas.openxmlformats.org/officeDocument/2006/relationships/font" Target="fonts/HelveticaNeueLight-boldItalic.fntdata"/><Relationship Id="rId41" Type="http://schemas.openxmlformats.org/officeDocument/2006/relationships/slide" Target="slides/slide35.xml"/><Relationship Id="rId85" Type="http://schemas.openxmlformats.org/officeDocument/2006/relationships/font" Target="fonts/HelveticaNeueLight-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bold.fntdata"/><Relationship Id="rId82" Type="http://schemas.openxmlformats.org/officeDocument/2006/relationships/font" Target="fonts/HelveticaNeue-boldItalic.fntdata"/><Relationship Id="rId81"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5.xml"/><Relationship Id="rId75" Type="http://schemas.openxmlformats.org/officeDocument/2006/relationships/font" Target="fonts/LatoLight-bold.fntdata"/><Relationship Id="rId30" Type="http://schemas.openxmlformats.org/officeDocument/2006/relationships/slide" Target="slides/slide24.xml"/><Relationship Id="rId74" Type="http://schemas.openxmlformats.org/officeDocument/2006/relationships/font" Target="fonts/LatoLight-regular.fntdata"/><Relationship Id="rId33" Type="http://schemas.openxmlformats.org/officeDocument/2006/relationships/slide" Target="slides/slide27.xml"/><Relationship Id="rId77" Type="http://schemas.openxmlformats.org/officeDocument/2006/relationships/font" Target="fonts/LatoLight-boldItalic.fntdata"/><Relationship Id="rId32" Type="http://schemas.openxmlformats.org/officeDocument/2006/relationships/slide" Target="slides/slide26.xml"/><Relationship Id="rId76" Type="http://schemas.openxmlformats.org/officeDocument/2006/relationships/font" Target="fonts/LatoLight-italic.fntdata"/><Relationship Id="rId35" Type="http://schemas.openxmlformats.org/officeDocument/2006/relationships/slide" Target="slides/slide29.xml"/><Relationship Id="rId79" Type="http://schemas.openxmlformats.org/officeDocument/2006/relationships/font" Target="fonts/HelveticaNeue-regular.fntdata"/><Relationship Id="rId34" Type="http://schemas.openxmlformats.org/officeDocument/2006/relationships/slide" Target="slides/slide28.xml"/><Relationship Id="rId78" Type="http://schemas.openxmlformats.org/officeDocument/2006/relationships/font" Target="fonts/DidactGothic-regular.fntdata"/><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nton-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97dd484a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097dd484a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97dd484af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097dd484af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97dd484a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097dd484a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97dd484a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097dd484af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97dd484a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097dd484af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97dd484a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097dd484af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97dd484a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097dd484af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97dd484af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097dd484af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97dd484a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097dd484af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97dd484a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097dd484af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97dd484a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097dd484af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97dd484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097dd484a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97dd484af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097dd484af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97dd484a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097dd484af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97dd484a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097dd484af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97dd484af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097dd484af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97dd484a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097dd484af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97dd484a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097dd484af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97dd484a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097dd484af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97dd484a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097dd484af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97dd484af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097dd484af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97dd484a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097dd484af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97dd484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097dd484a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97dd484a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097dd484af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97dd484a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097dd484af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97dd484a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097dd484af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97dd484af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097dd484af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97dd484af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097dd484af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97dd484a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097dd484af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97dd484a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097dd484af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97dd484a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097dd484af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97dd484af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097dd484af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97dd484af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097dd484af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97dd484a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097dd484a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97dd484a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097dd484af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97dd484a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097dd484af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97dd484a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1097dd484af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97dd484a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1097dd484af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97dd484a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1097dd484af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97dd484af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1097dd484af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97dd484a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1097dd484af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97dd484a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1097dd484af_0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097dd484a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1097dd484af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97dd484af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1097dd484af_0_3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 RECUERDA POSICIONARTE PRIMERO EN LA BASE DE DATOS DONDE CREARAS ESTA TABLA //USE &lt;database&gt;;</a:t>
            </a:r>
            <a:br>
              <a:rPr lang="es-419" sz="1400"/>
            </a:br>
            <a:br>
              <a:rPr lang="es-419" sz="1400"/>
            </a:br>
            <a:r>
              <a:rPr lang="es-419" sz="1400">
                <a:solidFill>
                  <a:schemeClr val="dk1"/>
                </a:solidFill>
              </a:rPr>
              <a:t>CREATE TABLE `ventas_ecommerce`.`movimientos_general`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400">
                <a:solidFill>
                  <a:schemeClr val="dk1"/>
                </a:solidFill>
              </a:rPr>
              <a:t>  `id_movimiento` INT NOT NULL AUTO_INCREMENT,</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400">
                <a:solidFill>
                  <a:schemeClr val="dk1"/>
                </a:solidFill>
              </a:rPr>
              <a:t>  `fecha` DATETIME NOT NULL,</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400">
                <a:solidFill>
                  <a:schemeClr val="dk1"/>
                </a:solidFill>
              </a:rPr>
              <a:t>  `usuario_id` VARCHAR(45) NULL,</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400">
                <a:solidFill>
                  <a:schemeClr val="dk1"/>
                </a:solidFill>
              </a:rPr>
              <a:t>  `id` INT NULL,</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400">
                <a:solidFill>
                  <a:schemeClr val="dk1"/>
                </a:solidFill>
              </a:rPr>
              <a:t>  `precio_costo` FLOAT NULL DEFAULT 0,</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400">
                <a:solidFill>
                  <a:schemeClr val="dk1"/>
                </a:solidFill>
              </a:rPr>
              <a:t>  `precio_venta` FLOAT NULL DEFAULT 0,</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400">
                <a:solidFill>
                  <a:schemeClr val="dk1"/>
                </a:solidFill>
              </a:rPr>
              <a:t>  `tipo_operacion` VARCHAR(200) NULL,</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400">
                <a:solidFill>
                  <a:schemeClr val="dk1"/>
                </a:solidFill>
              </a:rPr>
              <a:t>  PRIMARY KEY (`id_movimiento`));</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97dd484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097dd484a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97dd484a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1097dd484af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097dd484a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1097dd484af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s-419" sz="1400">
                <a:solidFill>
                  <a:schemeClr val="dk1"/>
                </a:solidFill>
              </a:rPr>
              <a:t>INSERT INTO productos VALUES (NULL, 'TRACKBALL VINTAGE GENIUS', 0, 950, 1240);</a:t>
            </a:r>
            <a:endParaRPr sz="7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97dd484af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1097dd484af_0_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97dd484af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097dd484af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097dd484af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1097dd484af_0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97dd484a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1097dd484af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097dd484a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1097dd484af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97dd484a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1097dd484af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97dd484a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097dd484af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097dd484af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1097dd484af_0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97dd484af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097dd484a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97dd484af_0_4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1097dd484af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97dd484af_0_4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1097dd484af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97dd484af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1097dd484af_0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7dd484af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097dd484af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97dd484a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097dd484a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97dd484a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097dd484af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 Id="rId4" Type="http://schemas.openxmlformats.org/officeDocument/2006/relationships/image" Target="../media/image32.png"/><Relationship Id="rId5"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8.png"/><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8.png"/><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1.pn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www.youtube.com/watch?v=at_y7PA-OQo" TargetMode="External"/><Relationship Id="rId4" Type="http://schemas.openxmlformats.org/officeDocument/2006/relationships/hyperlink" Target="https://www.w3schools.com/sql/sql_ref_mysql.asp" TargetMode="External"/><Relationship Id="rId5" Type="http://schemas.openxmlformats.org/officeDocument/2006/relationships/image" Target="../media/image8.png"/><Relationship Id="rId6" Type="http://schemas.openxmlformats.org/officeDocument/2006/relationships/image" Target="../media/image47.png"/><Relationship Id="rId7" Type="http://schemas.openxmlformats.org/officeDocument/2006/relationships/image" Target="../media/image5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2.png"/><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2.png"/><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TRIGGERS</a:t>
            </a:r>
            <a:endParaRPr b="0" i="1" sz="3600" u="none" cap="none" strike="noStrike">
              <a:solidFill>
                <a:srgbClr val="121212"/>
              </a:solidFill>
              <a:latin typeface="Anton"/>
              <a:ea typeface="Anton"/>
              <a:cs typeface="Anton"/>
              <a:sym typeface="Anton"/>
            </a:endParaRPr>
          </a:p>
        </p:txBody>
      </p:sp>
      <p:sp>
        <p:nvSpPr>
          <p:cNvPr id="55" name="Google Shape;55;p13"/>
          <p:cNvSpPr txBox="1"/>
          <p:nvPr/>
        </p:nvSpPr>
        <p:spPr>
          <a:xfrm>
            <a:off x="390650" y="1605250"/>
            <a:ext cx="8357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17. </a:t>
            </a:r>
            <a:r>
              <a:rPr b="0" i="0" lang="es-419" sz="2000" u="none" cap="none" strike="noStrike">
                <a:solidFill>
                  <a:srgbClr val="121212"/>
                </a:solidFill>
                <a:latin typeface="Helvetica Neue Light"/>
                <a:ea typeface="Helvetica Neue Light"/>
                <a:cs typeface="Helvetica Neue Light"/>
                <a:sym typeface="Helvetica Neue Light"/>
              </a:rPr>
              <a:t> Curso SQL</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0" name="Shape 130"/>
        <p:cNvGrpSpPr/>
        <p:nvPr/>
      </p:nvGrpSpPr>
      <p:grpSpPr>
        <a:xfrm>
          <a:off x="0" y="0"/>
          <a:ext cx="0" cy="0"/>
          <a:chOff x="0" y="0"/>
          <a:chExt cx="0" cy="0"/>
        </a:xfrm>
      </p:grpSpPr>
      <p:sp>
        <p:nvSpPr>
          <p:cNvPr id="131" name="Google Shape;131;p22"/>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USOS ESPECÍFICOS</a:t>
            </a:r>
            <a:endParaRPr b="0" i="1" sz="3600" u="none" cap="none" strike="noStrike">
              <a:solidFill>
                <a:schemeClr val="dk1"/>
              </a:solidFill>
              <a:latin typeface="Anton"/>
              <a:ea typeface="Anton"/>
              <a:cs typeface="Anton"/>
              <a:sym typeface="Anton"/>
            </a:endParaRPr>
          </a:p>
        </p:txBody>
      </p:sp>
      <p:pic>
        <p:nvPicPr>
          <p:cNvPr id="132" name="Google Shape;132;p2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nvSpPr>
        <p:spPr>
          <a:xfrm>
            <a:off x="852150" y="1658150"/>
            <a:ext cx="7439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Los Triggers nacieron integrados a las bases de datos para funcionar de la misma forma en la cual muchos lenguajes de programación activan la detección de eventos específicos cuando el programa se ejecuta.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E0FF00"/>
                </a:highlight>
                <a:latin typeface="Helvetica Neue Light"/>
                <a:ea typeface="Helvetica Neue Light"/>
                <a:cs typeface="Helvetica Neue Light"/>
                <a:sym typeface="Helvetica Neue Light"/>
              </a:rPr>
              <a:t>Pero un Trigger no funciona de forma mágica. Nosotros somos quienes debemos definirlo y escribir su lógica.</a:t>
            </a:r>
            <a:endParaRPr b="0" i="0" sz="2000" u="none" cap="none" strike="noStrike">
              <a:solidFill>
                <a:schemeClr val="dk1"/>
              </a:solidFill>
              <a:highlight>
                <a:srgbClr val="E0FF00"/>
              </a:highlight>
              <a:latin typeface="Helvetica Neue Light"/>
              <a:ea typeface="Helvetica Neue Light"/>
              <a:cs typeface="Helvetica Neue Light"/>
              <a:sym typeface="Helvetica Neue Light"/>
            </a:endParaRPr>
          </a:p>
        </p:txBody>
      </p:sp>
      <p:sp>
        <p:nvSpPr>
          <p:cNvPr id="138" name="Google Shape;138;p23"/>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USOS ESPECÍFICOS</a:t>
            </a:r>
            <a:endParaRPr b="0" i="1" sz="4500" u="none" cap="none" strike="noStrike">
              <a:solidFill>
                <a:srgbClr val="000000"/>
              </a:solidFill>
              <a:latin typeface="Anton"/>
              <a:ea typeface="Anton"/>
              <a:cs typeface="Anton"/>
              <a:sym typeface="Anton"/>
            </a:endParaRPr>
          </a:p>
        </p:txBody>
      </p:sp>
      <p:pic>
        <p:nvPicPr>
          <p:cNvPr id="139" name="Google Shape;139;p2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0" name="Google Shape;140;p2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2390075" y="1738300"/>
            <a:ext cx="5894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La funcionalidad principal que más se les da a los Triggers en el ecosistema de bases de datos, es activarlos para alimentar las tablas de auditoría.</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Estas tablas funcionan como complemento dentro de una bb.dd., recopilando información adicional que no es importante dentro de las tablas principales.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46" name="Google Shape;146;p24"/>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USOS ESPECÍFICOS</a:t>
            </a:r>
            <a:endParaRPr b="0" i="1" sz="4500" u="none" cap="none" strike="noStrike">
              <a:solidFill>
                <a:srgbClr val="000000"/>
              </a:solidFill>
              <a:latin typeface="Anton"/>
              <a:ea typeface="Anton"/>
              <a:cs typeface="Anton"/>
              <a:sym typeface="Anton"/>
            </a:endParaRPr>
          </a:p>
        </p:txBody>
      </p:sp>
      <p:pic>
        <p:nvPicPr>
          <p:cNvPr id="147" name="Google Shape;147;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8" name="Google Shape;148;p24"/>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49" name="Google Shape;149;p24"/>
          <p:cNvPicPr preferRelativeResize="0"/>
          <p:nvPr/>
        </p:nvPicPr>
        <p:blipFill rotWithShape="1">
          <a:blip r:embed="rId5">
            <a:alphaModFix/>
          </a:blip>
          <a:srcRect b="0" l="0" r="0" t="0"/>
          <a:stretch/>
        </p:blipFill>
        <p:spPr>
          <a:xfrm>
            <a:off x="567025" y="1738300"/>
            <a:ext cx="1677825" cy="167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nvSpPr>
        <p:spPr>
          <a:xfrm>
            <a:off x="2390075" y="1738300"/>
            <a:ext cx="5894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Tablas de </a:t>
            </a:r>
            <a:r>
              <a:rPr b="1" i="0" lang="es-419" sz="1900" u="none" cap="none" strike="noStrike">
                <a:solidFill>
                  <a:schemeClr val="dk1"/>
                </a:solidFill>
                <a:highlight>
                  <a:srgbClr val="FFFFFF"/>
                </a:highlight>
                <a:latin typeface="Helvetica Neue"/>
                <a:ea typeface="Helvetica Neue"/>
                <a:cs typeface="Helvetica Neue"/>
                <a:sym typeface="Helvetica Neue"/>
              </a:rPr>
              <a:t>Auditoría</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t>
            </a:r>
            <a:r>
              <a:rPr b="1" i="0" lang="es-419" sz="1900" u="none" cap="none" strike="noStrike">
                <a:solidFill>
                  <a:schemeClr val="dk1"/>
                </a:solidFill>
                <a:highlight>
                  <a:srgbClr val="FFFFFF"/>
                </a:highlight>
                <a:latin typeface="Helvetica Neue"/>
                <a:ea typeface="Helvetica Neue"/>
                <a:cs typeface="Helvetica Neue"/>
                <a:sym typeface="Helvetica Neue"/>
              </a:rPr>
              <a:t>Log</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t>
            </a:r>
            <a:r>
              <a:rPr b="1" i="0" lang="es-419" sz="1900" u="none" cap="none" strike="noStrike">
                <a:solidFill>
                  <a:schemeClr val="dk1"/>
                </a:solidFill>
                <a:highlight>
                  <a:srgbClr val="FFFFFF"/>
                </a:highlight>
                <a:latin typeface="Helvetica Neue"/>
                <a:ea typeface="Helvetica Neue"/>
                <a:cs typeface="Helvetica Neue"/>
                <a:sym typeface="Helvetica Neue"/>
              </a:rPr>
              <a:t>Bitácora</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son algunos nombres con los cuales se definen a estas tablas secundarias, que se ocupan de almacenar información no importante para el negocio en sí, pero clave para el departamento de IT y/o de Seguridad Informática.</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55" name="Google Shape;155;p25"/>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TABLAS DE AUDITORÍA</a:t>
            </a:r>
            <a:endParaRPr b="0" i="1" sz="4500" u="none" cap="none" strike="noStrike">
              <a:solidFill>
                <a:srgbClr val="000000"/>
              </a:solidFill>
              <a:latin typeface="Anton"/>
              <a:ea typeface="Anton"/>
              <a:cs typeface="Anton"/>
              <a:sym typeface="Anton"/>
            </a:endParaRPr>
          </a:p>
        </p:txBody>
      </p:sp>
      <p:pic>
        <p:nvPicPr>
          <p:cNvPr id="156" name="Google Shape;156;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57" name="Google Shape;157;p25"/>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58" name="Google Shape;158;p25"/>
          <p:cNvPicPr preferRelativeResize="0"/>
          <p:nvPr/>
        </p:nvPicPr>
        <p:blipFill rotWithShape="1">
          <a:blip r:embed="rId5">
            <a:alphaModFix/>
          </a:blip>
          <a:srcRect b="0" l="0" r="0" t="0"/>
          <a:stretch/>
        </p:blipFill>
        <p:spPr>
          <a:xfrm>
            <a:off x="711925" y="1738300"/>
            <a:ext cx="1525750" cy="152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nvSpPr>
        <p:spPr>
          <a:xfrm>
            <a:off x="2351425" y="1738300"/>
            <a:ext cx="64794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Por ejemplo una tabla </a:t>
            </a:r>
            <a:r>
              <a:rPr b="1" i="0" lang="es-419" sz="1900" u="none" cap="none" strike="noStrike">
                <a:solidFill>
                  <a:schemeClr val="dk1"/>
                </a:solidFill>
                <a:highlight>
                  <a:srgbClr val="FFFFFF"/>
                </a:highlight>
                <a:latin typeface="Helvetica Neue"/>
                <a:ea typeface="Helvetica Neue"/>
                <a:cs typeface="Helvetica Neue"/>
                <a:sym typeface="Helvetica Neue"/>
              </a:rPr>
              <a:t>Productos</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almacena información del mismo como ser: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código</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descripción</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fecha de alta</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o fabricación,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precio de costo</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y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precio de venta</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entre otros.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Podemos registrar en una tabla de auditoría paralela, quién lo creó, fecha de creación, quién modificó su precio de venta o de costo, cuándo, y quién lo eliminó de la lista de Productos.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64" name="Google Shape;164;p26"/>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solidFill>
                  <a:schemeClr val="dk1"/>
                </a:solidFill>
                <a:latin typeface="Anton"/>
                <a:ea typeface="Anton"/>
                <a:cs typeface="Anton"/>
                <a:sym typeface="Anton"/>
              </a:rPr>
              <a:t>TABLAS DE AUDITORÍA</a:t>
            </a:r>
            <a:endParaRPr b="0" i="1" sz="4500" u="none" cap="none" strike="noStrike">
              <a:solidFill>
                <a:srgbClr val="000000"/>
              </a:solidFill>
              <a:latin typeface="Anton"/>
              <a:ea typeface="Anton"/>
              <a:cs typeface="Anton"/>
              <a:sym typeface="Anton"/>
            </a:endParaRPr>
          </a:p>
        </p:txBody>
      </p:sp>
      <p:pic>
        <p:nvPicPr>
          <p:cNvPr id="165" name="Google Shape;165;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66" name="Google Shape;166;p26"/>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67" name="Google Shape;167;p26"/>
          <p:cNvPicPr preferRelativeResize="0"/>
          <p:nvPr/>
        </p:nvPicPr>
        <p:blipFill rotWithShape="1">
          <a:blip r:embed="rId5">
            <a:alphaModFix/>
          </a:blip>
          <a:srcRect b="0" l="0" r="0" t="0"/>
          <a:stretch/>
        </p:blipFill>
        <p:spPr>
          <a:xfrm>
            <a:off x="581375" y="1738300"/>
            <a:ext cx="1563000" cy="156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2466275" y="1662100"/>
            <a:ext cx="63645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 Todo este registro o bitácora de cambios, lo podemos realizar activando uno o más Triggers que monitoreen todos estos pasos y cambios sobre uno o más registros.</a:t>
            </a:r>
            <a:endParaRPr b="0" i="0" sz="19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Las tablas de LOGs o Bitácoras no suelen tener relación alguna con las entidades que monitorean y, muchas veces, almacenan información general de diferentes entidades.</a:t>
            </a:r>
            <a:endParaRPr b="0" i="0" sz="19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173" name="Google Shape;173;p27"/>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solidFill>
                  <a:schemeClr val="dk1"/>
                </a:solidFill>
                <a:latin typeface="Anton"/>
                <a:ea typeface="Anton"/>
                <a:cs typeface="Anton"/>
                <a:sym typeface="Anton"/>
              </a:rPr>
              <a:t>TABLAS DE AUDITORÍA</a:t>
            </a:r>
            <a:endParaRPr b="0" i="1" sz="4500" u="none" cap="none" strike="noStrike">
              <a:solidFill>
                <a:srgbClr val="000000"/>
              </a:solidFill>
              <a:latin typeface="Anton"/>
              <a:ea typeface="Anton"/>
              <a:cs typeface="Anton"/>
              <a:sym typeface="Anton"/>
            </a:endParaRPr>
          </a:p>
        </p:txBody>
      </p:sp>
      <p:pic>
        <p:nvPicPr>
          <p:cNvPr id="174" name="Google Shape;174;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75" name="Google Shape;175;p27"/>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76" name="Google Shape;176;p27"/>
          <p:cNvPicPr preferRelativeResize="0"/>
          <p:nvPr/>
        </p:nvPicPr>
        <p:blipFill rotWithShape="1">
          <a:blip r:embed="rId5">
            <a:alphaModFix/>
          </a:blip>
          <a:srcRect b="0" l="0" r="0" t="0"/>
          <a:stretch/>
        </p:blipFill>
        <p:spPr>
          <a:xfrm>
            <a:off x="581375" y="1738300"/>
            <a:ext cx="1563000" cy="156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8"/>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TIPOS DE TRIGGER</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nvSpPr>
        <p:spPr>
          <a:xfrm>
            <a:off x="2110150" y="1810550"/>
            <a:ext cx="61818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El uso de Trigger se puede establecer en dos momentos diferentes de cuando se realiza una operación del tipo UPDATE, DELETE, o INSERT.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Ese momento puede ser antes (</a:t>
            </a:r>
            <a:r>
              <a:rPr b="1" i="0" lang="es-419" sz="1900" u="none" cap="none" strike="noStrike">
                <a:solidFill>
                  <a:schemeClr val="dk1"/>
                </a:solidFill>
                <a:highlight>
                  <a:srgbClr val="FFFFFF"/>
                </a:highlight>
                <a:latin typeface="Consolas"/>
                <a:ea typeface="Consolas"/>
                <a:cs typeface="Consolas"/>
                <a:sym typeface="Consolas"/>
              </a:rPr>
              <a:t>BEFORE</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de que ocurra la operación, o después (</a:t>
            </a:r>
            <a:r>
              <a:rPr b="1" i="0" lang="es-419" sz="1900" u="none" cap="none" strike="noStrike">
                <a:solidFill>
                  <a:schemeClr val="dk1"/>
                </a:solidFill>
                <a:highlight>
                  <a:srgbClr val="FFFFFF"/>
                </a:highlight>
                <a:latin typeface="Consolas"/>
                <a:ea typeface="Consolas"/>
                <a:cs typeface="Consolas"/>
                <a:sym typeface="Consolas"/>
              </a:rPr>
              <a:t>AFTER</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de que ocurra la misma.</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87" name="Google Shape;187;p29"/>
          <p:cNvSpPr txBox="1"/>
          <p:nvPr/>
        </p:nvSpPr>
        <p:spPr>
          <a:xfrm>
            <a:off x="-75" y="749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TIPOS DE TRIGGER</a:t>
            </a:r>
            <a:endParaRPr b="0" i="1" sz="4500" u="none" cap="none" strike="noStrike">
              <a:solidFill>
                <a:srgbClr val="000000"/>
              </a:solidFill>
              <a:latin typeface="Anton"/>
              <a:ea typeface="Anton"/>
              <a:cs typeface="Anton"/>
              <a:sym typeface="Anton"/>
            </a:endParaRPr>
          </a:p>
        </p:txBody>
      </p:sp>
      <p:pic>
        <p:nvPicPr>
          <p:cNvPr id="188" name="Google Shape;188;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89" name="Google Shape;189;p29"/>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90" name="Google Shape;190;p29"/>
          <p:cNvPicPr preferRelativeResize="0"/>
          <p:nvPr/>
        </p:nvPicPr>
        <p:blipFill rotWithShape="1">
          <a:blip r:embed="rId5">
            <a:alphaModFix/>
          </a:blip>
          <a:srcRect b="0" l="0" r="0" t="0"/>
          <a:stretch/>
        </p:blipFill>
        <p:spPr>
          <a:xfrm>
            <a:off x="617250" y="1810550"/>
            <a:ext cx="1340500" cy="134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nvSpPr>
        <p:spPr>
          <a:xfrm>
            <a:off x="2876325" y="1658150"/>
            <a:ext cx="58782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Cuando el usuario envía una operación del tipo INSERT, UPDATE o DELETE sobre una tabla, y esta tiene activo el Trigger que detecta la operación, se disparará la acción BEFORE, la cual permitirá por ejemplo registrar en una tabla de auditoría que se realizará la operación xx sobre la tabla yy.</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96" name="Google Shape;196;p30"/>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TIPOS DE TRIGGER: </a:t>
            </a:r>
            <a:r>
              <a:rPr i="1" lang="es-419" sz="4500">
                <a:latin typeface="Anton"/>
                <a:ea typeface="Anton"/>
                <a:cs typeface="Anton"/>
                <a:sym typeface="Anton"/>
              </a:rPr>
              <a:t>BEFORE</a:t>
            </a:r>
            <a:endParaRPr b="0" i="1" sz="4500" u="none" cap="none" strike="noStrike">
              <a:solidFill>
                <a:srgbClr val="000000"/>
              </a:solidFill>
              <a:latin typeface="Anton"/>
              <a:ea typeface="Anton"/>
              <a:cs typeface="Anton"/>
              <a:sym typeface="Anton"/>
            </a:endParaRPr>
          </a:p>
        </p:txBody>
      </p:sp>
      <p:pic>
        <p:nvPicPr>
          <p:cNvPr id="197" name="Google Shape;19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8" name="Google Shape;198;p30"/>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99" name="Google Shape;199;p30"/>
          <p:cNvPicPr preferRelativeResize="0"/>
          <p:nvPr/>
        </p:nvPicPr>
        <p:blipFill rotWithShape="1">
          <a:blip r:embed="rId5">
            <a:alphaModFix/>
          </a:blip>
          <a:srcRect b="0" l="0" r="0" t="0"/>
          <a:stretch/>
        </p:blipFill>
        <p:spPr>
          <a:xfrm>
            <a:off x="518600" y="1585900"/>
            <a:ext cx="2357718" cy="3100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1"/>
          <p:cNvPicPr preferRelativeResize="0"/>
          <p:nvPr/>
        </p:nvPicPr>
        <p:blipFill rotWithShape="1">
          <a:blip r:embed="rId3">
            <a:alphaModFix/>
          </a:blip>
          <a:srcRect b="11032" l="0" r="0" t="0"/>
          <a:stretch/>
        </p:blipFill>
        <p:spPr>
          <a:xfrm>
            <a:off x="489350" y="1614338"/>
            <a:ext cx="2625599" cy="2891125"/>
          </a:xfrm>
          <a:prstGeom prst="rect">
            <a:avLst/>
          </a:prstGeom>
          <a:noFill/>
          <a:ln>
            <a:noFill/>
          </a:ln>
        </p:spPr>
      </p:pic>
      <p:sp>
        <p:nvSpPr>
          <p:cNvPr id="205" name="Google Shape;205;p31"/>
          <p:cNvSpPr txBox="1"/>
          <p:nvPr/>
        </p:nvSpPr>
        <p:spPr>
          <a:xfrm>
            <a:off x="3165225" y="1581950"/>
            <a:ext cx="5126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Cuando el usuario envía una operación del tipo INSERT, UPDATE o DELETE sobre una tabla, y esta tiene activo el Trigger que detecta la operación, se disparará la acción AFTER, la cual registrará en una tabla de auditoría que se realizará la operación xx sobre la tabla yy.</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06" name="Google Shape;206;p31"/>
          <p:cNvSpPr txBox="1"/>
          <p:nvPr/>
        </p:nvSpPr>
        <p:spPr>
          <a:xfrm>
            <a:off x="-75" y="5206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TIPOS DE TRIGGER: </a:t>
            </a:r>
            <a:r>
              <a:rPr i="1" lang="es-419" sz="4500">
                <a:latin typeface="Anton"/>
                <a:ea typeface="Anton"/>
                <a:cs typeface="Anton"/>
                <a:sym typeface="Anton"/>
              </a:rPr>
              <a:t>AFTER</a:t>
            </a:r>
            <a:endParaRPr b="0" i="1" sz="4500" u="none" cap="none" strike="noStrike">
              <a:solidFill>
                <a:srgbClr val="000000"/>
              </a:solidFill>
              <a:latin typeface="Anton"/>
              <a:ea typeface="Anton"/>
              <a:cs typeface="Anton"/>
              <a:sym typeface="Anton"/>
            </a:endParaRPr>
          </a:p>
        </p:txBody>
      </p:sp>
      <p:pic>
        <p:nvPicPr>
          <p:cNvPr id="207" name="Google Shape;207;p31"/>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208" name="Google Shape;208;p31"/>
          <p:cNvPicPr preferRelativeResize="0"/>
          <p:nvPr/>
        </p:nvPicPr>
        <p:blipFill rotWithShape="1">
          <a:blip r:embed="rId5">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0" name="Shape 60"/>
        <p:cNvGrpSpPr/>
        <p:nvPr/>
      </p:nvGrpSpPr>
      <p:grpSpPr>
        <a:xfrm>
          <a:off x="0" y="0"/>
          <a:ext cx="0" cy="0"/>
          <a:chOff x="0" y="0"/>
          <a:chExt cx="0" cy="0"/>
        </a:xfrm>
      </p:grpSpPr>
      <p:sp>
        <p:nvSpPr>
          <p:cNvPr id="61" name="Google Shape;61;p1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62" name="Google Shape;62;p14"/>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12" name="Shape 212"/>
        <p:cNvGrpSpPr/>
        <p:nvPr/>
      </p:nvGrpSpPr>
      <p:grpSpPr>
        <a:xfrm>
          <a:off x="0" y="0"/>
          <a:ext cx="0" cy="0"/>
          <a:chOff x="0" y="0"/>
          <a:chExt cx="0" cy="0"/>
        </a:xfrm>
      </p:grpSpPr>
      <p:sp>
        <p:nvSpPr>
          <p:cNvPr id="213" name="Google Shape;213;p32"/>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IDENTIFICAR TRIGGERS EN UNA TABLA</a:t>
            </a:r>
            <a:endParaRPr b="0" i="1" sz="3600" u="none" cap="none" strike="noStrike">
              <a:solidFill>
                <a:schemeClr val="dk1"/>
              </a:solidFill>
              <a:latin typeface="Anton"/>
              <a:ea typeface="Anton"/>
              <a:cs typeface="Anton"/>
              <a:sym typeface="Anton"/>
            </a:endParaRPr>
          </a:p>
        </p:txBody>
      </p:sp>
      <p:pic>
        <p:nvPicPr>
          <p:cNvPr id="214" name="Google Shape;214;p3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nvSpPr>
        <p:spPr>
          <a:xfrm>
            <a:off x="2835075" y="1505750"/>
            <a:ext cx="5457000" cy="2319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Si deseamos ver el o los Trigger(s) asociado(s) a una tabla, desde el SGBD pulsamos </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sobre la tabla </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con el botón secundario del mouse, y seleccionamos del menú contextual la opción </a:t>
            </a:r>
            <a:r>
              <a:rPr b="1" i="0" lang="es-419" sz="1900" u="none" cap="none" strike="noStrike">
                <a:solidFill>
                  <a:schemeClr val="dk1"/>
                </a:solidFill>
                <a:highlight>
                  <a:srgbClr val="FFFFFF"/>
                </a:highlight>
                <a:latin typeface="Helvetica Neue"/>
                <a:ea typeface="Helvetica Neue"/>
                <a:cs typeface="Helvetica Neue"/>
                <a:sym typeface="Helvetica Neue"/>
              </a:rPr>
              <a:t>Table Inspector</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20" name="Google Shape;220;p33"/>
          <p:cNvSpPr txBox="1"/>
          <p:nvPr/>
        </p:nvSpPr>
        <p:spPr>
          <a:xfrm>
            <a:off x="-75" y="5206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TIPOS DE TRIGGER: </a:t>
            </a:r>
            <a:r>
              <a:rPr i="1" lang="es-419" sz="4500">
                <a:latin typeface="Anton"/>
                <a:ea typeface="Anton"/>
                <a:cs typeface="Anton"/>
                <a:sym typeface="Anton"/>
              </a:rPr>
              <a:t>AFTER</a:t>
            </a:r>
            <a:endParaRPr b="0" i="1" sz="4500" u="none" cap="none" strike="noStrike">
              <a:solidFill>
                <a:srgbClr val="000000"/>
              </a:solidFill>
              <a:latin typeface="Anton"/>
              <a:ea typeface="Anton"/>
              <a:cs typeface="Anton"/>
              <a:sym typeface="Anton"/>
            </a:endParaRPr>
          </a:p>
        </p:txBody>
      </p:sp>
      <p:pic>
        <p:nvPicPr>
          <p:cNvPr id="221" name="Google Shape;221;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2" name="Google Shape;222;p3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223" name="Google Shape;223;p33"/>
          <p:cNvPicPr preferRelativeResize="0"/>
          <p:nvPr/>
        </p:nvPicPr>
        <p:blipFill>
          <a:blip r:embed="rId5">
            <a:alphaModFix/>
          </a:blip>
          <a:stretch>
            <a:fillRect/>
          </a:stretch>
        </p:blipFill>
        <p:spPr>
          <a:xfrm>
            <a:off x="152400" y="1262050"/>
            <a:ext cx="2372350" cy="3729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1055075" y="1505750"/>
            <a:ext cx="7236900" cy="1376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Se abre la pestaña de inspección, donde debemos pulsar sobre la opción </a:t>
            </a:r>
            <a:r>
              <a:rPr b="1" i="0" lang="es-419" sz="1900" u="none" cap="none" strike="noStrike">
                <a:solidFill>
                  <a:schemeClr val="dk1"/>
                </a:solidFill>
                <a:highlight>
                  <a:srgbClr val="FFFFFF"/>
                </a:highlight>
                <a:latin typeface="Helvetica Neue"/>
                <a:ea typeface="Helvetica Neue"/>
                <a:cs typeface="Helvetica Neue"/>
                <a:sym typeface="Helvetica Neue"/>
              </a:rPr>
              <a:t>Triggers</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Allí veremos listado cada uno de los Triggers creados sobre esta tabla, el tipo de evento y el momento en el cual se activa, su fecha de creación, usuario, y demás información.</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29" name="Google Shape;229;p34"/>
          <p:cNvSpPr txBox="1"/>
          <p:nvPr/>
        </p:nvSpPr>
        <p:spPr>
          <a:xfrm>
            <a:off x="-75" y="5206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TIPOS DE TRIGGER: </a:t>
            </a:r>
            <a:r>
              <a:rPr i="1" lang="es-419" sz="4500">
                <a:latin typeface="Anton"/>
                <a:ea typeface="Anton"/>
                <a:cs typeface="Anton"/>
                <a:sym typeface="Anton"/>
              </a:rPr>
              <a:t>AFTER</a:t>
            </a:r>
            <a:endParaRPr b="0" i="1" sz="4500" u="none" cap="none" strike="noStrike">
              <a:solidFill>
                <a:srgbClr val="000000"/>
              </a:solidFill>
              <a:latin typeface="Anton"/>
              <a:ea typeface="Anton"/>
              <a:cs typeface="Anton"/>
              <a:sym typeface="Anton"/>
            </a:endParaRPr>
          </a:p>
        </p:txBody>
      </p:sp>
      <p:pic>
        <p:nvPicPr>
          <p:cNvPr id="230" name="Google Shape;230;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1" name="Google Shape;231;p34"/>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232" name="Google Shape;232;p34"/>
          <p:cNvPicPr preferRelativeResize="0"/>
          <p:nvPr/>
        </p:nvPicPr>
        <p:blipFill>
          <a:blip r:embed="rId5">
            <a:alphaModFix/>
          </a:blip>
          <a:stretch>
            <a:fillRect/>
          </a:stretch>
        </p:blipFill>
        <p:spPr>
          <a:xfrm>
            <a:off x="82585" y="3412746"/>
            <a:ext cx="8978830" cy="98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5"/>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SINTAXIS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nvSpPr>
        <p:spPr>
          <a:xfrm>
            <a:off x="852150" y="1581950"/>
            <a:ext cx="7439700" cy="2544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Antes de crear un trigger, debemos tener previamente definidas: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9250" lvl="0" marL="457200" marR="0" rtl="0" algn="l">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La tabla a la cual le asociaremos el trigger</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9250" lvl="0" marL="457200" marR="0" rtl="0" algn="l">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La tabla donde se realizarán operaciones relacionadas al Trigger</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Resuelto estos dos puntos, queda definir si el Trigger se ejecutará antes o después de la acción a evaluar. Esto impactará en su sintaxis.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43" name="Google Shape;243;p36"/>
          <p:cNvSpPr txBox="1"/>
          <p:nvPr/>
        </p:nvSpPr>
        <p:spPr>
          <a:xfrm>
            <a:off x="-75" y="5206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SINTAXIS</a:t>
            </a:r>
            <a:endParaRPr b="0" i="1" sz="4500" u="none" cap="none" strike="noStrike">
              <a:solidFill>
                <a:srgbClr val="000000"/>
              </a:solidFill>
              <a:latin typeface="Anton"/>
              <a:ea typeface="Anton"/>
              <a:cs typeface="Anton"/>
              <a:sym typeface="Anton"/>
            </a:endParaRPr>
          </a:p>
        </p:txBody>
      </p:sp>
      <p:pic>
        <p:nvPicPr>
          <p:cNvPr id="244" name="Google Shape;244;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45" name="Google Shape;245;p36"/>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nvSpPr>
        <p:spPr>
          <a:xfrm>
            <a:off x="852150" y="1658150"/>
            <a:ext cx="7439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En una ventana de script, utilizaremos la sentencia </a:t>
            </a:r>
            <a:r>
              <a:rPr b="1" i="0" lang="es-419" sz="1900" u="none" cap="none" strike="noStrike">
                <a:solidFill>
                  <a:schemeClr val="dk1"/>
                </a:solidFill>
                <a:highlight>
                  <a:srgbClr val="FFFFFF"/>
                </a:highlight>
                <a:latin typeface="Consolas"/>
                <a:ea typeface="Consolas"/>
                <a:cs typeface="Consolas"/>
                <a:sym typeface="Consolas"/>
              </a:rPr>
              <a:t>CREATE TRIGGER</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seguida al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nombre amigable</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que nos permitirá identificar su función.</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Seguido a dicha sentencia, debemos agregar el comando que indica si se ejecuta antes o después de la acción a evaluar, el tipo de acción que controlará, y sobre qué tabla trabajará.</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51" name="Google Shape;251;p37"/>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SINTAXIS</a:t>
            </a:r>
            <a:endParaRPr b="0" i="1" sz="4500" u="none" cap="none" strike="noStrike">
              <a:solidFill>
                <a:srgbClr val="000000"/>
              </a:solidFill>
              <a:latin typeface="Anton"/>
              <a:ea typeface="Anton"/>
              <a:cs typeface="Anton"/>
              <a:sym typeface="Anton"/>
            </a:endParaRPr>
          </a:p>
        </p:txBody>
      </p:sp>
      <p:pic>
        <p:nvPicPr>
          <p:cNvPr id="252" name="Google Shape;252;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53" name="Google Shape;253;p37"/>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p:nvPr/>
        </p:nvSpPr>
        <p:spPr>
          <a:xfrm>
            <a:off x="14350" y="3409250"/>
            <a:ext cx="9144000" cy="17415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8"/>
          <p:cNvSpPr txBox="1"/>
          <p:nvPr/>
        </p:nvSpPr>
        <p:spPr>
          <a:xfrm>
            <a:off x="1090950" y="1465650"/>
            <a:ext cx="6962100" cy="1741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En el siguiente ejemplo, utilizamos la sentencia (</a:t>
            </a:r>
            <a:r>
              <a:rPr b="1" i="0" lang="es-419" sz="1800" u="none" cap="none" strike="noStrike">
                <a:solidFill>
                  <a:schemeClr val="dk1"/>
                </a:solidFill>
                <a:highlight>
                  <a:srgbClr val="FFFFFF"/>
                </a:highlight>
                <a:latin typeface="Consolas"/>
                <a:ea typeface="Consolas"/>
                <a:cs typeface="Consolas"/>
                <a:sym typeface="Consolas"/>
              </a:rPr>
              <a:t>CREATE TRIGGER</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para definir una acción posterior al alta (</a:t>
            </a:r>
            <a:r>
              <a:rPr b="1" i="0" lang="es-419" sz="1800" u="none" cap="none" strike="noStrike">
                <a:solidFill>
                  <a:schemeClr val="dk1"/>
                </a:solidFill>
                <a:highlight>
                  <a:srgbClr val="FFFFFF"/>
                </a:highlight>
                <a:latin typeface="Consolas"/>
                <a:ea typeface="Consolas"/>
                <a:cs typeface="Consolas"/>
                <a:sym typeface="Consolas"/>
              </a:rPr>
              <a:t>AFTER INSERT</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de un nuevo producto en la tabla homónima (</a:t>
            </a:r>
            <a:r>
              <a:rPr b="1" i="0" lang="es-419" sz="1800" u="none" cap="none" strike="noStrike">
                <a:solidFill>
                  <a:schemeClr val="dk1"/>
                </a:solidFill>
                <a:highlight>
                  <a:srgbClr val="FFFFFF"/>
                </a:highlight>
                <a:latin typeface="Consolas"/>
                <a:ea typeface="Consolas"/>
                <a:cs typeface="Consolas"/>
                <a:sym typeface="Consolas"/>
              </a:rPr>
              <a:t>ON productos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60" name="Google Shape;260;p38"/>
          <p:cNvSpPr txBox="1"/>
          <p:nvPr/>
        </p:nvSpPr>
        <p:spPr>
          <a:xfrm>
            <a:off x="0"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SINTAXIS</a:t>
            </a:r>
            <a:endParaRPr b="0" i="1" sz="4500" u="none" cap="none" strike="noStrike">
              <a:solidFill>
                <a:srgbClr val="000000"/>
              </a:solidFill>
              <a:latin typeface="Anton"/>
              <a:ea typeface="Anton"/>
              <a:cs typeface="Anton"/>
              <a:sym typeface="Anton"/>
            </a:endParaRPr>
          </a:p>
        </p:txBody>
      </p:sp>
      <p:pic>
        <p:nvPicPr>
          <p:cNvPr id="261" name="Google Shape;261;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62" name="Google Shape;262;p38"/>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263" name="Google Shape;263;p38"/>
          <p:cNvSpPr txBox="1"/>
          <p:nvPr/>
        </p:nvSpPr>
        <p:spPr>
          <a:xfrm>
            <a:off x="173925" y="3425750"/>
            <a:ext cx="87669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accent1"/>
                </a:solidFill>
                <a:latin typeface="Consolas"/>
                <a:ea typeface="Consolas"/>
                <a:cs typeface="Consolas"/>
                <a:sym typeface="Consolas"/>
              </a:rPr>
              <a:t>CREATE TRIGGER</a:t>
            </a:r>
            <a:r>
              <a:rPr b="0" i="0" lang="es-419" sz="2100" u="none" cap="none" strike="noStrike">
                <a:solidFill>
                  <a:schemeClr val="lt1"/>
                </a:solidFill>
                <a:latin typeface="Consolas"/>
                <a:ea typeface="Consolas"/>
                <a:cs typeface="Consolas"/>
                <a:sym typeface="Consolas"/>
              </a:rPr>
              <a:t> `accion_y_nombre_del_trigger`</a:t>
            </a:r>
            <a:br>
              <a:rPr b="0" i="0" lang="es-419" sz="2100" u="none" cap="none" strike="noStrike">
                <a:solidFill>
                  <a:schemeClr val="lt1"/>
                </a:solidFill>
                <a:latin typeface="Consolas"/>
                <a:ea typeface="Consolas"/>
                <a:cs typeface="Consolas"/>
                <a:sym typeface="Consolas"/>
              </a:rPr>
            </a:br>
            <a:r>
              <a:rPr b="0" i="0" lang="es-419" sz="2100" u="none" cap="none" strike="noStrike">
                <a:solidFill>
                  <a:schemeClr val="accent1"/>
                </a:solidFill>
                <a:latin typeface="Consolas"/>
                <a:ea typeface="Consolas"/>
                <a:cs typeface="Consolas"/>
                <a:sym typeface="Consolas"/>
              </a:rPr>
              <a:t>AFTER INSERT ON</a:t>
            </a:r>
            <a:r>
              <a:rPr b="0" i="0" lang="es-419" sz="2100" u="none" cap="none" strike="noStrike">
                <a:solidFill>
                  <a:schemeClr val="lt1"/>
                </a:solidFill>
                <a:latin typeface="Consolas"/>
                <a:ea typeface="Consolas"/>
                <a:cs typeface="Consolas"/>
                <a:sym typeface="Consolas"/>
              </a:rPr>
              <a:t> `productos`</a:t>
            </a:r>
            <a:endParaRPr b="0" i="0" sz="21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lt1"/>
                </a:solidFill>
                <a:latin typeface="Consolas"/>
                <a:ea typeface="Consolas"/>
                <a:cs typeface="Consolas"/>
                <a:sym typeface="Consolas"/>
              </a:rPr>
              <a:t>...</a:t>
            </a:r>
            <a:endParaRPr b="0" i="0" sz="2100" u="none" cap="none" strike="noStrike">
              <a:solidFill>
                <a:schemeClr val="lt1"/>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nvSpPr>
        <p:spPr>
          <a:xfrm>
            <a:off x="656875" y="1658150"/>
            <a:ext cx="75603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Nos quedan dos incógnitas a resolver para finalizar el armado del Trigger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manipular la inserción de múltiples registros e identificar los nuevos registros</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E0FF00"/>
                </a:highlight>
                <a:latin typeface="Helvetica Neue Light"/>
                <a:ea typeface="Helvetica Neue Light"/>
                <a:cs typeface="Helvetica Neue Light"/>
                <a:sym typeface="Helvetica Neue Light"/>
              </a:rPr>
              <a:t>Lo primero lo resolveremos con la sentencia </a:t>
            </a:r>
            <a:r>
              <a:rPr b="0" i="0" lang="es-419" sz="1900" u="none" cap="none" strike="noStrike">
                <a:solidFill>
                  <a:schemeClr val="dk1"/>
                </a:solidFill>
                <a:highlight>
                  <a:srgbClr val="E0FF00"/>
                </a:highlight>
                <a:latin typeface="Consolas"/>
                <a:ea typeface="Consolas"/>
                <a:cs typeface="Consolas"/>
                <a:sym typeface="Consolas"/>
              </a:rPr>
              <a:t>FOR EACH ROW</a:t>
            </a:r>
            <a:r>
              <a:rPr b="0" i="0" lang="es-419" sz="1900" u="none" cap="none" strike="noStrike">
                <a:solidFill>
                  <a:schemeClr val="dk1"/>
                </a:solidFill>
                <a:highlight>
                  <a:srgbClr val="E0FF00"/>
                </a:highlight>
                <a:latin typeface="Helvetica Neue Light"/>
                <a:ea typeface="Helvetica Neue Light"/>
                <a:cs typeface="Helvetica Neue Light"/>
                <a:sym typeface="Helvetica Neue Light"/>
              </a:rPr>
              <a:t>, mientras que, lo segundo, con el comando </a:t>
            </a:r>
            <a:r>
              <a:rPr b="0" i="0" lang="es-419" sz="1900" u="none" cap="none" strike="noStrike">
                <a:solidFill>
                  <a:schemeClr val="dk1"/>
                </a:solidFill>
                <a:highlight>
                  <a:srgbClr val="E0FF00"/>
                </a:highlight>
                <a:latin typeface="Consolas"/>
                <a:ea typeface="Consolas"/>
                <a:cs typeface="Consolas"/>
                <a:sym typeface="Consolas"/>
              </a:rPr>
              <a:t>NEW</a:t>
            </a:r>
            <a:r>
              <a:rPr b="0" i="0" lang="es-419" sz="1900" u="none" cap="none" strike="noStrike">
                <a:solidFill>
                  <a:schemeClr val="dk1"/>
                </a:solidFill>
                <a:highlight>
                  <a:srgbClr val="E0FF00"/>
                </a:highlight>
                <a:latin typeface="Helvetica Neue Light"/>
                <a:ea typeface="Helvetica Neue Light"/>
                <a:cs typeface="Helvetica Neue Light"/>
                <a:sym typeface="Helvetica Neue Light"/>
              </a:rPr>
              <a:t>.</a:t>
            </a:r>
            <a:endParaRPr b="0" i="0" sz="1900" u="none" cap="none" strike="noStrike">
              <a:solidFill>
                <a:schemeClr val="dk1"/>
              </a:solidFill>
              <a:highlight>
                <a:srgbClr val="E0FF00"/>
              </a:highlight>
              <a:latin typeface="Helvetica Neue Light"/>
              <a:ea typeface="Helvetica Neue Light"/>
              <a:cs typeface="Helvetica Neue Light"/>
              <a:sym typeface="Helvetica Neue Light"/>
            </a:endParaRPr>
          </a:p>
        </p:txBody>
      </p:sp>
      <p:sp>
        <p:nvSpPr>
          <p:cNvPr id="269" name="Google Shape;269;p39"/>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SINTAXIS</a:t>
            </a:r>
            <a:endParaRPr b="0" i="1" sz="4500" u="none" cap="none" strike="noStrike">
              <a:solidFill>
                <a:srgbClr val="000000"/>
              </a:solidFill>
              <a:latin typeface="Anton"/>
              <a:ea typeface="Anton"/>
              <a:cs typeface="Anton"/>
              <a:sym typeface="Anton"/>
            </a:endParaRPr>
          </a:p>
        </p:txBody>
      </p:sp>
      <p:pic>
        <p:nvPicPr>
          <p:cNvPr id="270" name="Google Shape;270;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1" name="Google Shape;271;p39"/>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75" name="Shape 275"/>
        <p:cNvGrpSpPr/>
        <p:nvPr/>
      </p:nvGrpSpPr>
      <p:grpSpPr>
        <a:xfrm>
          <a:off x="0" y="0"/>
          <a:ext cx="0" cy="0"/>
          <a:chOff x="0" y="0"/>
          <a:chExt cx="0" cy="0"/>
        </a:xfrm>
      </p:grpSpPr>
      <p:sp>
        <p:nvSpPr>
          <p:cNvPr id="276" name="Google Shape;276;p40"/>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NEW</a:t>
            </a:r>
            <a:endParaRPr b="0" i="1" sz="3600" u="none" cap="none" strike="noStrike">
              <a:solidFill>
                <a:schemeClr val="dk1"/>
              </a:solidFill>
              <a:latin typeface="Anton"/>
              <a:ea typeface="Anton"/>
              <a:cs typeface="Anton"/>
              <a:sym typeface="Anton"/>
            </a:endParaRPr>
          </a:p>
        </p:txBody>
      </p:sp>
      <p:pic>
        <p:nvPicPr>
          <p:cNvPr id="277" name="Google Shape;277;p4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nvSpPr>
        <p:spPr>
          <a:xfrm>
            <a:off x="461250" y="1662100"/>
            <a:ext cx="8221500" cy="2164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i="0" lang="es-419" sz="1800" u="none" cap="none" strike="noStrike">
                <a:solidFill>
                  <a:schemeClr val="dk1"/>
                </a:solidFill>
                <a:highlight>
                  <a:srgbClr val="FFFFFF"/>
                </a:highlight>
                <a:latin typeface="Helvetica Neue Light"/>
                <a:ea typeface="Helvetica Neue Light"/>
                <a:cs typeface="Helvetica Neue Light"/>
                <a:sym typeface="Helvetica Neue Light"/>
              </a:rPr>
              <a:t>La palabra reservada </a:t>
            </a:r>
            <a:r>
              <a:rPr b="1" i="0" lang="es-419" sz="1800" u="none" cap="none" strike="noStrike">
                <a:solidFill>
                  <a:schemeClr val="dk1"/>
                </a:solidFill>
                <a:highlight>
                  <a:srgbClr val="FFFFFF"/>
                </a:highlight>
                <a:latin typeface="Helvetica Neue"/>
                <a:ea typeface="Helvetica Neue"/>
                <a:cs typeface="Helvetica Neue"/>
                <a:sym typeface="Helvetica Neue"/>
              </a:rPr>
              <a:t>NEW</a:t>
            </a:r>
            <a:r>
              <a:rPr i="0" lang="es-419" sz="1800" u="none" cap="none" strike="noStrike">
                <a:solidFill>
                  <a:schemeClr val="dk1"/>
                </a:solidFill>
                <a:highlight>
                  <a:srgbClr val="FFFFFF"/>
                </a:highlight>
                <a:latin typeface="Helvetica Neue Light"/>
                <a:ea typeface="Helvetica Neue Light"/>
                <a:cs typeface="Helvetica Neue Light"/>
                <a:sym typeface="Helvetica Neue Light"/>
              </a:rPr>
              <a:t> se ocupará de detectar o ubicar a cada nuevo registro agregado. No la utilizamos para un registro (</a:t>
            </a:r>
            <a:r>
              <a:rPr i="1" lang="es-419" sz="1800" u="none" cap="none" strike="noStrike">
                <a:solidFill>
                  <a:schemeClr val="dk1"/>
                </a:solidFill>
                <a:highlight>
                  <a:srgbClr val="FFFFFF"/>
                </a:highlight>
                <a:latin typeface="Helvetica Neue Light"/>
                <a:ea typeface="Helvetica Neue Light"/>
                <a:cs typeface="Helvetica Neue Light"/>
                <a:sym typeface="Helvetica Neue Light"/>
              </a:rPr>
              <a:t>o fila</a:t>
            </a:r>
            <a:r>
              <a:rPr i="0" lang="es-419" sz="1800" u="none" cap="none" strike="noStrike">
                <a:solidFill>
                  <a:schemeClr val="dk1"/>
                </a:solidFill>
                <a:highlight>
                  <a:srgbClr val="FFFFFF"/>
                </a:highlight>
                <a:latin typeface="Helvetica Neue Light"/>
                <a:ea typeface="Helvetica Neue Light"/>
                <a:cs typeface="Helvetica Neue Light"/>
                <a:sym typeface="Helvetica Neue Light"/>
              </a:rPr>
              <a:t>) completo en sí, sino que debemos </a:t>
            </a:r>
            <a:r>
              <a:rPr lang="es-419" sz="1800">
                <a:solidFill>
                  <a:schemeClr val="dk1"/>
                </a:solidFill>
                <a:highlight>
                  <a:srgbClr val="FFFFFF"/>
                </a:highlight>
                <a:latin typeface="Helvetica Neue Light"/>
                <a:ea typeface="Helvetica Neue Light"/>
                <a:cs typeface="Helvetica Neue Light"/>
                <a:sym typeface="Helvetica Neue Light"/>
              </a:rPr>
              <a:t>integrar</a:t>
            </a:r>
            <a:r>
              <a:rPr i="0" lang="es-419" sz="1800" u="none" cap="none" strike="noStrike">
                <a:solidFill>
                  <a:schemeClr val="dk1"/>
                </a:solidFill>
                <a:highlight>
                  <a:srgbClr val="FFFFFF"/>
                </a:highlight>
                <a:latin typeface="Helvetica Neue Light"/>
                <a:ea typeface="Helvetica Neue Light"/>
                <a:cs typeface="Helvetica Neue Light"/>
                <a:sym typeface="Helvetica Neue Light"/>
              </a:rPr>
              <a:t> con cada uno de los datos que conforma un nuevo registro.</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i="0" lang="es-419" sz="1800" u="none" cap="none" strike="noStrike">
                <a:solidFill>
                  <a:schemeClr val="dk1"/>
                </a:solidFill>
                <a:highlight>
                  <a:srgbClr val="FFFFFF"/>
                </a:highlight>
                <a:latin typeface="Helvetica Neue Light"/>
                <a:ea typeface="Helvetica Neue Light"/>
                <a:cs typeface="Helvetica Neue Light"/>
                <a:sym typeface="Helvetica Neue Light"/>
              </a:rPr>
              <a:t> </a:t>
            </a:r>
            <a:r>
              <a:rPr i="0" lang="es-419" sz="1800" u="none" cap="none" strike="noStrike">
                <a:solidFill>
                  <a:schemeClr val="dk1"/>
                </a:solidFill>
                <a:highlight>
                  <a:srgbClr val="E0FF00"/>
                </a:highlight>
                <a:latin typeface="Helvetica Neue Light"/>
                <a:ea typeface="Helvetica Neue Light"/>
                <a:cs typeface="Helvetica Neue Light"/>
                <a:sym typeface="Helvetica Neue Light"/>
              </a:rPr>
              <a:t>De esta forma garantizamos que se llevará una bitácora de cada uno de los nuevos registros que se inserten en la tabla principal.</a:t>
            </a:r>
            <a:endParaRPr i="0" sz="1800" u="none" cap="none" strike="noStrike">
              <a:solidFill>
                <a:schemeClr val="dk1"/>
              </a:solidFill>
              <a:highlight>
                <a:srgbClr val="E0FF00"/>
              </a:highlight>
              <a:latin typeface="Helvetica Neue Light"/>
              <a:ea typeface="Helvetica Neue Light"/>
              <a:cs typeface="Helvetica Neue Light"/>
              <a:sym typeface="Helvetica Neue Light"/>
            </a:endParaRPr>
          </a:p>
        </p:txBody>
      </p:sp>
      <p:sp>
        <p:nvSpPr>
          <p:cNvPr id="283" name="Google Shape;283;p41"/>
          <p:cNvSpPr txBox="1"/>
          <p:nvPr/>
        </p:nvSpPr>
        <p:spPr>
          <a:xfrm>
            <a:off x="-75" y="6730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NEW</a:t>
            </a:r>
            <a:endParaRPr b="0" i="1" sz="4500" u="none" cap="none" strike="noStrike">
              <a:solidFill>
                <a:srgbClr val="000000"/>
              </a:solidFill>
              <a:latin typeface="Anton"/>
              <a:ea typeface="Anton"/>
              <a:cs typeface="Anton"/>
              <a:sym typeface="Anton"/>
            </a:endParaRPr>
          </a:p>
        </p:txBody>
      </p:sp>
      <p:pic>
        <p:nvPicPr>
          <p:cNvPr id="284" name="Google Shape;284;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85" name="Google Shape;285;p41"/>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55975" y="1134750"/>
            <a:ext cx="46986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Concepto general de un Trigger</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Tipos de Triggers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rgbClr val="000000"/>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Sintaxis e implementación de un Trigger</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450050" y="29617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87888" y="17443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p:nvPr/>
        </p:nvSpPr>
        <p:spPr>
          <a:xfrm>
            <a:off x="14350" y="2571750"/>
            <a:ext cx="9144000" cy="25791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2"/>
          <p:cNvSpPr txBox="1"/>
          <p:nvPr/>
        </p:nvSpPr>
        <p:spPr>
          <a:xfrm>
            <a:off x="1707450" y="1434025"/>
            <a:ext cx="5729100" cy="953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Ejemplo de cómo integrar la sentencia </a:t>
            </a:r>
            <a:r>
              <a:rPr b="1" i="0" lang="es-419" sz="1800" u="none" cap="none" strike="noStrike">
                <a:solidFill>
                  <a:schemeClr val="dk1"/>
                </a:solidFill>
                <a:highlight>
                  <a:srgbClr val="FFFFFF"/>
                </a:highlight>
                <a:latin typeface="Helvetica Neue"/>
                <a:ea typeface="Helvetica Neue"/>
                <a:cs typeface="Helvetica Neue"/>
                <a:sym typeface="Helvetica Neue"/>
              </a:rPr>
              <a:t>NEW</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en combinación con </a:t>
            </a:r>
            <a:r>
              <a:rPr b="1" i="0" lang="es-419" sz="1800" u="none" cap="none" strike="noStrike">
                <a:solidFill>
                  <a:schemeClr val="dk1"/>
                </a:solidFill>
                <a:highlight>
                  <a:srgbClr val="FFFFFF"/>
                </a:highlight>
                <a:latin typeface="Helvetica Neue"/>
                <a:ea typeface="Helvetica Neue"/>
                <a:cs typeface="Helvetica Neue"/>
                <a:sym typeface="Helvetica Neue"/>
              </a:rPr>
              <a:t>FOR EACH ROW</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92" name="Google Shape;292;p42"/>
          <p:cNvSpPr txBox="1"/>
          <p:nvPr/>
        </p:nvSpPr>
        <p:spPr>
          <a:xfrm>
            <a:off x="0" y="596800"/>
            <a:ext cx="9144000" cy="71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NEW</a:t>
            </a:r>
            <a:endParaRPr b="0" i="1" sz="4500" u="none" cap="none" strike="noStrike">
              <a:solidFill>
                <a:srgbClr val="000000"/>
              </a:solidFill>
              <a:latin typeface="Anton"/>
              <a:ea typeface="Anton"/>
              <a:cs typeface="Anton"/>
              <a:sym typeface="Anton"/>
            </a:endParaRPr>
          </a:p>
        </p:txBody>
      </p:sp>
      <p:pic>
        <p:nvPicPr>
          <p:cNvPr id="293" name="Google Shape;293;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4" name="Google Shape;294;p42"/>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295" name="Google Shape;295;p42"/>
          <p:cNvSpPr txBox="1"/>
          <p:nvPr/>
        </p:nvSpPr>
        <p:spPr>
          <a:xfrm>
            <a:off x="173925" y="2774100"/>
            <a:ext cx="8766900" cy="196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accent1"/>
                </a:solidFill>
                <a:latin typeface="Consolas"/>
                <a:ea typeface="Consolas"/>
                <a:cs typeface="Consolas"/>
                <a:sym typeface="Consolas"/>
              </a:rPr>
              <a:t>CREATE TRIGGER</a:t>
            </a:r>
            <a:r>
              <a:rPr b="0" i="0" lang="es-419" sz="2100" u="none" cap="none" strike="noStrike">
                <a:solidFill>
                  <a:schemeClr val="lt1"/>
                </a:solidFill>
                <a:latin typeface="Consolas"/>
                <a:ea typeface="Consolas"/>
                <a:cs typeface="Consolas"/>
                <a:sym typeface="Consolas"/>
              </a:rPr>
              <a:t> `accion_y_nombre_del_trigger`</a:t>
            </a:r>
            <a:br>
              <a:rPr b="0" i="0" lang="es-419" sz="2100" u="none" cap="none" strike="noStrike">
                <a:solidFill>
                  <a:schemeClr val="lt1"/>
                </a:solidFill>
                <a:latin typeface="Consolas"/>
                <a:ea typeface="Consolas"/>
                <a:cs typeface="Consolas"/>
                <a:sym typeface="Consolas"/>
              </a:rPr>
            </a:br>
            <a:r>
              <a:rPr b="0" i="0" lang="es-419" sz="2100" u="none" cap="none" strike="noStrike">
                <a:solidFill>
                  <a:schemeClr val="accent1"/>
                </a:solidFill>
                <a:latin typeface="Consolas"/>
                <a:ea typeface="Consolas"/>
                <a:cs typeface="Consolas"/>
                <a:sym typeface="Consolas"/>
              </a:rPr>
              <a:t>AFTER INSERT ON</a:t>
            </a:r>
            <a:r>
              <a:rPr b="0" i="0" lang="es-419" sz="2100" u="none" cap="none" strike="noStrike">
                <a:solidFill>
                  <a:schemeClr val="lt1"/>
                </a:solidFill>
                <a:latin typeface="Consolas"/>
                <a:ea typeface="Consolas"/>
                <a:cs typeface="Consolas"/>
                <a:sym typeface="Consolas"/>
              </a:rPr>
              <a:t> `productos`</a:t>
            </a:r>
            <a:endParaRPr b="0" i="0" sz="21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accent1"/>
                </a:solidFill>
                <a:latin typeface="Consolas"/>
                <a:ea typeface="Consolas"/>
                <a:cs typeface="Consolas"/>
                <a:sym typeface="Consolas"/>
              </a:rPr>
              <a:t>INSERT INTO</a:t>
            </a:r>
            <a:r>
              <a:rPr b="0" i="0" lang="es-419" sz="2100" u="none" cap="none" strike="noStrike">
                <a:solidFill>
                  <a:schemeClr val="lt1"/>
                </a:solidFill>
                <a:latin typeface="Consolas"/>
                <a:ea typeface="Consolas"/>
                <a:cs typeface="Consolas"/>
                <a:sym typeface="Consolas"/>
              </a:rPr>
              <a:t> `tabla_auxiliar` (campo1, campo2...)</a:t>
            </a:r>
            <a:endParaRPr b="0" i="0" sz="21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accent1"/>
                </a:solidFill>
                <a:latin typeface="Consolas"/>
                <a:ea typeface="Consolas"/>
                <a:cs typeface="Consolas"/>
                <a:sym typeface="Consolas"/>
              </a:rPr>
              <a:t>VALUES</a:t>
            </a:r>
            <a:r>
              <a:rPr b="0" i="0" lang="es-419" sz="2100" u="none" cap="none" strike="noStrike">
                <a:solidFill>
                  <a:schemeClr val="lt1"/>
                </a:solidFill>
                <a:latin typeface="Consolas"/>
                <a:ea typeface="Consolas"/>
                <a:cs typeface="Consolas"/>
                <a:sym typeface="Consolas"/>
              </a:rPr>
              <a:t> (</a:t>
            </a:r>
            <a:r>
              <a:rPr b="0" i="0" lang="es-419" sz="2100" u="none" cap="none" strike="noStrike">
                <a:solidFill>
                  <a:schemeClr val="accent1"/>
                </a:solidFill>
                <a:latin typeface="Consolas"/>
                <a:ea typeface="Consolas"/>
                <a:cs typeface="Consolas"/>
                <a:sym typeface="Consolas"/>
              </a:rPr>
              <a:t>NEW</a:t>
            </a:r>
            <a:r>
              <a:rPr b="0" i="0" lang="es-419" sz="2100" u="none" cap="none" strike="noStrike">
                <a:solidFill>
                  <a:schemeClr val="lt1"/>
                </a:solidFill>
                <a:latin typeface="Consolas"/>
                <a:ea typeface="Consolas"/>
                <a:cs typeface="Consolas"/>
                <a:sym typeface="Consolas"/>
              </a:rPr>
              <a:t>.campo1, </a:t>
            </a:r>
            <a:r>
              <a:rPr b="0" i="0" lang="es-419" sz="2100" u="none" cap="none" strike="noStrike">
                <a:solidFill>
                  <a:schemeClr val="accent1"/>
                </a:solidFill>
                <a:latin typeface="Consolas"/>
                <a:ea typeface="Consolas"/>
                <a:cs typeface="Consolas"/>
                <a:sym typeface="Consolas"/>
              </a:rPr>
              <a:t>NEW</a:t>
            </a:r>
            <a:r>
              <a:rPr b="0" i="0" lang="es-419" sz="2100" u="none" cap="none" strike="noStrike">
                <a:solidFill>
                  <a:schemeClr val="lt1"/>
                </a:solidFill>
                <a:latin typeface="Consolas"/>
                <a:ea typeface="Consolas"/>
                <a:cs typeface="Consolas"/>
                <a:sym typeface="Consolas"/>
              </a:rPr>
              <a:t>.campo2...)</a:t>
            </a:r>
            <a:endParaRPr b="0" i="0" sz="2100" u="none" cap="none" strike="noStrike">
              <a:solidFill>
                <a:schemeClr val="lt1"/>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nvSpPr>
        <p:spPr>
          <a:xfrm>
            <a:off x="2935350" y="2017363"/>
            <a:ext cx="5819100" cy="1741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Cada tabla podrá contener más de un trigger asociado. Si deseamos visualizar los mismos, debemos ubicar en el SGBD, el apartado </a:t>
            </a:r>
            <a:r>
              <a:rPr b="0" i="0" lang="es-419" sz="1800" u="none" cap="none" strike="noStrike">
                <a:solidFill>
                  <a:schemeClr val="dk1"/>
                </a:solidFill>
                <a:highlight>
                  <a:srgbClr val="EEFF41"/>
                </a:highlight>
                <a:latin typeface="Helvetica Neue Light"/>
                <a:ea typeface="Helvetica Neue Light"/>
                <a:cs typeface="Helvetica Neue Light"/>
                <a:sym typeface="Helvetica Neue Light"/>
              </a:rPr>
              <a:t>Tables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luego </a:t>
            </a:r>
            <a:r>
              <a:rPr b="0" i="0" lang="es-419" sz="1800" u="none" cap="none" strike="noStrike">
                <a:solidFill>
                  <a:schemeClr val="dk1"/>
                </a:solidFill>
                <a:highlight>
                  <a:srgbClr val="93C47D"/>
                </a:highlight>
                <a:latin typeface="Helvetica Neue Light"/>
                <a:ea typeface="Helvetica Neue Light"/>
                <a:cs typeface="Helvetica Neue Light"/>
                <a:sym typeface="Helvetica Neue Light"/>
              </a:rPr>
              <a:t>la tabla</a:t>
            </a:r>
            <a:r>
              <a:rPr b="0" i="0" lang="es-419" sz="1800" u="none" cap="none" strike="noStrike">
                <a:solidFill>
                  <a:schemeClr val="dk1"/>
                </a:solidFill>
                <a:latin typeface="Helvetica Neue Light"/>
                <a:ea typeface="Helvetica Neue Light"/>
                <a:cs typeface="Helvetica Neue Light"/>
                <a:sym typeface="Helvetica Neue Light"/>
              </a:rPr>
              <a:t> a la cual le asociamos los triggers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y finalmente el </a:t>
            </a:r>
            <a:r>
              <a:rPr b="0" i="0" lang="es-419" sz="1800" u="none" cap="none" strike="noStrike">
                <a:solidFill>
                  <a:schemeClr val="dk1"/>
                </a:solidFill>
                <a:highlight>
                  <a:srgbClr val="FF9900"/>
                </a:highlight>
                <a:latin typeface="Helvetica Neue Light"/>
                <a:ea typeface="Helvetica Neue Light"/>
                <a:cs typeface="Helvetica Neue Light"/>
                <a:sym typeface="Helvetica Neue Light"/>
              </a:rPr>
              <a:t>apartado Triggers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01" name="Google Shape;301;p43"/>
          <p:cNvSpPr txBox="1"/>
          <p:nvPr/>
        </p:nvSpPr>
        <p:spPr>
          <a:xfrm>
            <a:off x="0" y="596800"/>
            <a:ext cx="9144000" cy="71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TRIGGERS ASOCIADOS</a:t>
            </a:r>
            <a:endParaRPr b="0" i="1" sz="4500" u="none" cap="none" strike="noStrike">
              <a:solidFill>
                <a:srgbClr val="000000"/>
              </a:solidFill>
              <a:latin typeface="Anton"/>
              <a:ea typeface="Anton"/>
              <a:cs typeface="Anton"/>
              <a:sym typeface="Anton"/>
            </a:endParaRPr>
          </a:p>
        </p:txBody>
      </p:sp>
      <p:pic>
        <p:nvPicPr>
          <p:cNvPr id="302" name="Google Shape;302;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03" name="Google Shape;303;p4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304" name="Google Shape;304;p43"/>
          <p:cNvPicPr preferRelativeResize="0"/>
          <p:nvPr/>
        </p:nvPicPr>
        <p:blipFill>
          <a:blip r:embed="rId5">
            <a:alphaModFix/>
          </a:blip>
          <a:stretch>
            <a:fillRect/>
          </a:stretch>
        </p:blipFill>
        <p:spPr>
          <a:xfrm>
            <a:off x="152400" y="1467700"/>
            <a:ext cx="2630550" cy="3504427"/>
          </a:xfrm>
          <a:prstGeom prst="rect">
            <a:avLst/>
          </a:prstGeom>
          <a:noFill/>
          <a:ln>
            <a:noFill/>
          </a:ln>
        </p:spPr>
      </p:pic>
      <p:sp>
        <p:nvSpPr>
          <p:cNvPr id="305" name="Google Shape;305;p43"/>
          <p:cNvSpPr/>
          <p:nvPr/>
        </p:nvSpPr>
        <p:spPr>
          <a:xfrm>
            <a:off x="470043" y="3384225"/>
            <a:ext cx="1880100" cy="33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44"/>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419"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419"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419"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45"/>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FOR EACH ROW</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19" name="Shape 319"/>
        <p:cNvGrpSpPr/>
        <p:nvPr/>
      </p:nvGrpSpPr>
      <p:grpSpPr>
        <a:xfrm>
          <a:off x="0" y="0"/>
          <a:ext cx="0" cy="0"/>
          <a:chOff x="0" y="0"/>
          <a:chExt cx="0" cy="0"/>
        </a:xfrm>
      </p:grpSpPr>
      <p:sp>
        <p:nvSpPr>
          <p:cNvPr id="320" name="Google Shape;320;p46"/>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RECORRER MÚLTIPLES FILAS INSERTADAS</a:t>
            </a:r>
            <a:endParaRPr b="0" i="1" sz="3600" u="none" cap="none" strike="noStrike">
              <a:solidFill>
                <a:schemeClr val="dk1"/>
              </a:solidFill>
              <a:latin typeface="Anton"/>
              <a:ea typeface="Anton"/>
              <a:cs typeface="Anton"/>
              <a:sym typeface="Anton"/>
            </a:endParaRPr>
          </a:p>
        </p:txBody>
      </p:sp>
      <p:pic>
        <p:nvPicPr>
          <p:cNvPr id="321" name="Google Shape;321;p4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nvSpPr>
        <p:spPr>
          <a:xfrm>
            <a:off x="784950" y="1727175"/>
            <a:ext cx="7574100" cy="1821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Un Trigger es un evento que se dispara una vez por cada sentencia </a:t>
            </a:r>
            <a:r>
              <a:rPr b="1" i="0" lang="es-419" sz="1800" u="none" cap="none" strike="noStrike">
                <a:solidFill>
                  <a:schemeClr val="dk1"/>
                </a:solidFill>
                <a:highlight>
                  <a:srgbClr val="FFFFFF"/>
                </a:highlight>
                <a:latin typeface="Consolas"/>
                <a:ea typeface="Consolas"/>
                <a:cs typeface="Consolas"/>
                <a:sym typeface="Consolas"/>
              </a:rPr>
              <a:t>INSERT</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que se realice sobre la tabla asociada. Pero, como mencionamos anteriormente, para aquellos casos donde se inserten registros de forma masiva, necesitamos incluir la cláusula </a:t>
            </a:r>
            <a:r>
              <a:rPr b="1" i="0" lang="es-419" sz="1800" u="none" cap="none" strike="noStrike">
                <a:solidFill>
                  <a:schemeClr val="dk1"/>
                </a:solidFill>
                <a:highlight>
                  <a:srgbClr val="FFFFFF"/>
                </a:highlight>
                <a:latin typeface="Consolas"/>
                <a:ea typeface="Consolas"/>
                <a:cs typeface="Consolas"/>
                <a:sym typeface="Consolas"/>
              </a:rPr>
              <a:t>FOR EACH ROW</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27" name="Google Shape;327;p47"/>
          <p:cNvSpPr txBox="1"/>
          <p:nvPr/>
        </p:nvSpPr>
        <p:spPr>
          <a:xfrm>
            <a:off x="-75" y="6730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FOR EACH ROW</a:t>
            </a:r>
            <a:endParaRPr b="0" i="1" sz="4500" u="none" cap="none" strike="noStrike">
              <a:solidFill>
                <a:srgbClr val="000000"/>
              </a:solidFill>
              <a:latin typeface="Anton"/>
              <a:ea typeface="Anton"/>
              <a:cs typeface="Anton"/>
              <a:sym typeface="Anton"/>
            </a:endParaRPr>
          </a:p>
        </p:txBody>
      </p:sp>
      <p:pic>
        <p:nvPicPr>
          <p:cNvPr id="328" name="Google Shape;328;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29" name="Google Shape;329;p47"/>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p:nvPr/>
        </p:nvSpPr>
        <p:spPr>
          <a:xfrm>
            <a:off x="14350" y="2571750"/>
            <a:ext cx="9144000" cy="25791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8"/>
          <p:cNvSpPr txBox="1"/>
          <p:nvPr/>
        </p:nvSpPr>
        <p:spPr>
          <a:xfrm>
            <a:off x="1090950" y="1313250"/>
            <a:ext cx="6962100" cy="953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 esta forma nos aseguramos que el Trigger se disparará una vez por cada nuevo registro agregado de forma masiva.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36" name="Google Shape;336;p48"/>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FOR EACH ROW</a:t>
            </a:r>
            <a:endParaRPr b="0" i="1" sz="4500" u="none" cap="none" strike="noStrike">
              <a:solidFill>
                <a:srgbClr val="000000"/>
              </a:solidFill>
              <a:latin typeface="Anton"/>
              <a:ea typeface="Anton"/>
              <a:cs typeface="Anton"/>
              <a:sym typeface="Anton"/>
            </a:endParaRPr>
          </a:p>
        </p:txBody>
      </p:sp>
      <p:pic>
        <p:nvPicPr>
          <p:cNvPr id="337" name="Google Shape;337;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8" name="Google Shape;338;p48"/>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339" name="Google Shape;339;p48"/>
          <p:cNvSpPr txBox="1"/>
          <p:nvPr/>
        </p:nvSpPr>
        <p:spPr>
          <a:xfrm>
            <a:off x="173925" y="2774100"/>
            <a:ext cx="8766900" cy="2232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s-419" sz="1900" u="none" cap="none" strike="noStrike">
                <a:solidFill>
                  <a:schemeClr val="accent1"/>
                </a:solidFill>
                <a:latin typeface="Consolas"/>
                <a:ea typeface="Consolas"/>
                <a:cs typeface="Consolas"/>
                <a:sym typeface="Consolas"/>
              </a:rPr>
              <a:t>CREATE TRIGGER</a:t>
            </a:r>
            <a:r>
              <a:rPr b="0" i="0" lang="es-419" sz="1900" u="none" cap="none" strike="noStrike">
                <a:solidFill>
                  <a:schemeClr val="lt1"/>
                </a:solidFill>
                <a:latin typeface="Consolas"/>
                <a:ea typeface="Consolas"/>
                <a:cs typeface="Consolas"/>
                <a:sym typeface="Consolas"/>
              </a:rPr>
              <a:t> `accion_y_nombre_del_trigger`</a:t>
            </a:r>
            <a:br>
              <a:rPr b="0" i="0" lang="es-419" sz="1900" u="none" cap="none" strike="noStrike">
                <a:solidFill>
                  <a:schemeClr val="lt1"/>
                </a:solidFill>
                <a:latin typeface="Consolas"/>
                <a:ea typeface="Consolas"/>
                <a:cs typeface="Consolas"/>
                <a:sym typeface="Consolas"/>
              </a:rPr>
            </a:br>
            <a:r>
              <a:rPr b="0" i="0" lang="es-419" sz="1900" u="none" cap="none" strike="noStrike">
                <a:solidFill>
                  <a:schemeClr val="accent1"/>
                </a:solidFill>
                <a:latin typeface="Consolas"/>
                <a:ea typeface="Consolas"/>
                <a:cs typeface="Consolas"/>
                <a:sym typeface="Consolas"/>
              </a:rPr>
              <a:t>AFTER INSERT ON</a:t>
            </a:r>
            <a:r>
              <a:rPr b="0" i="0" lang="es-419" sz="1900" u="none" cap="none" strike="noStrike">
                <a:solidFill>
                  <a:schemeClr val="lt1"/>
                </a:solidFill>
                <a:latin typeface="Consolas"/>
                <a:ea typeface="Consolas"/>
                <a:cs typeface="Consolas"/>
                <a:sym typeface="Consolas"/>
              </a:rPr>
              <a:t> `productos`</a:t>
            </a:r>
            <a:endParaRPr b="0" i="0" sz="19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900"/>
              <a:buFont typeface="Arial"/>
              <a:buNone/>
            </a:pPr>
            <a:r>
              <a:rPr b="0" i="0" lang="es-419" sz="1900" u="none" cap="none" strike="noStrike">
                <a:solidFill>
                  <a:schemeClr val="accent1"/>
                </a:solidFill>
                <a:latin typeface="Consolas"/>
                <a:ea typeface="Consolas"/>
                <a:cs typeface="Consolas"/>
                <a:sym typeface="Consolas"/>
              </a:rPr>
              <a:t>FOR EACH ROW</a:t>
            </a:r>
            <a:endParaRPr b="0" i="0" sz="19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s-419" sz="1900" u="none" cap="none" strike="noStrike">
                <a:solidFill>
                  <a:schemeClr val="accent1"/>
                </a:solidFill>
                <a:latin typeface="Consolas"/>
                <a:ea typeface="Consolas"/>
                <a:cs typeface="Consolas"/>
                <a:sym typeface="Consolas"/>
              </a:rPr>
              <a:t>INSERT INTO</a:t>
            </a:r>
            <a:r>
              <a:rPr b="0" i="0" lang="es-419" sz="1900" u="none" cap="none" strike="noStrike">
                <a:solidFill>
                  <a:schemeClr val="lt1"/>
                </a:solidFill>
                <a:latin typeface="Consolas"/>
                <a:ea typeface="Consolas"/>
                <a:cs typeface="Consolas"/>
                <a:sym typeface="Consolas"/>
              </a:rPr>
              <a:t> `tabla_auxiliar` (campo1, campo2...)</a:t>
            </a:r>
            <a:endParaRPr b="0" i="0" sz="19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900"/>
              <a:buFont typeface="Arial"/>
              <a:buNone/>
            </a:pPr>
            <a:r>
              <a:rPr b="0" i="0" lang="es-419" sz="1900" u="none" cap="none" strike="noStrike">
                <a:solidFill>
                  <a:schemeClr val="accent1"/>
                </a:solidFill>
                <a:latin typeface="Consolas"/>
                <a:ea typeface="Consolas"/>
                <a:cs typeface="Consolas"/>
                <a:sym typeface="Consolas"/>
              </a:rPr>
              <a:t>VALUES</a:t>
            </a:r>
            <a:r>
              <a:rPr b="0" i="0" lang="es-419" sz="1900" u="none" cap="none" strike="noStrike">
                <a:solidFill>
                  <a:schemeClr val="lt1"/>
                </a:solidFill>
                <a:latin typeface="Consolas"/>
                <a:ea typeface="Consolas"/>
                <a:cs typeface="Consolas"/>
                <a:sym typeface="Consolas"/>
              </a:rPr>
              <a:t> (</a:t>
            </a:r>
            <a:r>
              <a:rPr b="0" i="0" lang="es-419" sz="1900" u="none" cap="none" strike="noStrike">
                <a:solidFill>
                  <a:schemeClr val="accent1"/>
                </a:solidFill>
                <a:latin typeface="Consolas"/>
                <a:ea typeface="Consolas"/>
                <a:cs typeface="Consolas"/>
                <a:sym typeface="Consolas"/>
              </a:rPr>
              <a:t>NEW</a:t>
            </a:r>
            <a:r>
              <a:rPr b="0" i="0" lang="es-419" sz="1900" u="none" cap="none" strike="noStrike">
                <a:solidFill>
                  <a:schemeClr val="lt1"/>
                </a:solidFill>
                <a:latin typeface="Consolas"/>
                <a:ea typeface="Consolas"/>
                <a:cs typeface="Consolas"/>
                <a:sym typeface="Consolas"/>
              </a:rPr>
              <a:t>.campo1, </a:t>
            </a:r>
            <a:r>
              <a:rPr b="0" i="0" lang="es-419" sz="1900" u="none" cap="none" strike="noStrike">
                <a:solidFill>
                  <a:schemeClr val="accent1"/>
                </a:solidFill>
                <a:latin typeface="Consolas"/>
                <a:ea typeface="Consolas"/>
                <a:cs typeface="Consolas"/>
                <a:sym typeface="Consolas"/>
              </a:rPr>
              <a:t>NEW</a:t>
            </a:r>
            <a:r>
              <a:rPr b="0" i="0" lang="es-419" sz="1900" u="none" cap="none" strike="noStrike">
                <a:solidFill>
                  <a:schemeClr val="lt1"/>
                </a:solidFill>
                <a:latin typeface="Consolas"/>
                <a:ea typeface="Consolas"/>
                <a:cs typeface="Consolas"/>
                <a:sym typeface="Consolas"/>
              </a:rPr>
              <a:t>.campo2...)</a:t>
            </a:r>
            <a:endParaRPr b="0" i="0" sz="1900" u="none" cap="none" strike="noStrike">
              <a:solidFill>
                <a:schemeClr val="lt1"/>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43" name="Shape 343"/>
        <p:cNvGrpSpPr/>
        <p:nvPr/>
      </p:nvGrpSpPr>
      <p:grpSpPr>
        <a:xfrm>
          <a:off x="0" y="0"/>
          <a:ext cx="0" cy="0"/>
          <a:chOff x="0" y="0"/>
          <a:chExt cx="0" cy="0"/>
        </a:xfrm>
      </p:grpSpPr>
      <p:sp>
        <p:nvSpPr>
          <p:cNvPr id="344" name="Google Shape;344;p49"/>
          <p:cNvSpPr txBox="1"/>
          <p:nvPr/>
        </p:nvSpPr>
        <p:spPr>
          <a:xfrm>
            <a:off x="852150" y="21331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1000"/>
              </a:spcBef>
              <a:spcAft>
                <a:spcPts val="100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345" name="Google Shape;345;p49"/>
          <p:cNvSpPr txBox="1"/>
          <p:nvPr/>
        </p:nvSpPr>
        <p:spPr>
          <a:xfrm>
            <a:off x="2000950" y="74052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TRIGGERS POR TABLA</a:t>
            </a:r>
            <a:endParaRPr b="0" i="1" sz="4000" u="none" cap="none" strike="noStrike">
              <a:solidFill>
                <a:srgbClr val="000000"/>
              </a:solidFill>
              <a:latin typeface="Anton"/>
              <a:ea typeface="Anton"/>
              <a:cs typeface="Anton"/>
              <a:sym typeface="Anton"/>
            </a:endParaRPr>
          </a:p>
        </p:txBody>
      </p:sp>
      <p:sp>
        <p:nvSpPr>
          <p:cNvPr id="346" name="Google Shape;346;p49"/>
          <p:cNvSpPr txBox="1"/>
          <p:nvPr/>
        </p:nvSpPr>
        <p:spPr>
          <a:xfrm>
            <a:off x="1104150" y="1853050"/>
            <a:ext cx="69357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Cada tabla que requiera tener un trigger, podrá asociarse a la misma un Trigger por cada acción que necesitemos cubrir.</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1000"/>
              </a:spcBef>
              <a:spcAft>
                <a:spcPts val="1000"/>
              </a:spcAft>
              <a:buClr>
                <a:srgbClr val="000000"/>
              </a:buClr>
              <a:buSzPts val="20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Si desde una tabla debemos alimentar dos o más tablas del tipo bitácora, entonces debemos crear un Trigger para cada una de ellas, de acuerdo a la acción correspondiente que debamos ejecutar.</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347" name="Google Shape;347;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50"/>
          <p:cNvSpPr txBox="1"/>
          <p:nvPr/>
        </p:nvSpPr>
        <p:spPr>
          <a:xfrm>
            <a:off x="150" y="18486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INTEGRACIÓN DE FUNCIONES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6" name="Shape 356"/>
        <p:cNvGrpSpPr/>
        <p:nvPr/>
      </p:nvGrpSpPr>
      <p:grpSpPr>
        <a:xfrm>
          <a:off x="0" y="0"/>
          <a:ext cx="0" cy="0"/>
          <a:chOff x="0" y="0"/>
          <a:chExt cx="0" cy="0"/>
        </a:xfrm>
      </p:grpSpPr>
      <p:sp>
        <p:nvSpPr>
          <p:cNvPr id="357" name="Google Shape;357;p5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FUNCIONES DEL SISTEMA</a:t>
            </a:r>
            <a:endParaRPr b="0" i="1" sz="3600" u="none" cap="none" strike="noStrike">
              <a:solidFill>
                <a:schemeClr val="dk1"/>
              </a:solidFill>
              <a:latin typeface="Anton"/>
              <a:ea typeface="Anton"/>
              <a:cs typeface="Anton"/>
              <a:sym typeface="Anton"/>
            </a:endParaRPr>
          </a:p>
        </p:txBody>
      </p:sp>
      <p:pic>
        <p:nvPicPr>
          <p:cNvPr id="358" name="Google Shape;358;p5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5" name="Shape 75"/>
        <p:cNvGrpSpPr/>
        <p:nvPr/>
      </p:nvGrpSpPr>
      <p:grpSpPr>
        <a:xfrm>
          <a:off x="0" y="0"/>
          <a:ext cx="0" cy="0"/>
          <a:chOff x="0" y="0"/>
          <a:chExt cx="0" cy="0"/>
        </a:xfrm>
      </p:grpSpPr>
      <p:sp>
        <p:nvSpPr>
          <p:cNvPr id="76" name="Google Shape;76;p1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77" name="Google Shape;77;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nvSpPr>
        <p:spPr>
          <a:xfrm>
            <a:off x="784950" y="1803375"/>
            <a:ext cx="7574100" cy="1821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En casi todos los casos donde los Trigger se usan para registrar un LOG o Bitácora de cambios sobre diferentes tablas, debemos integrar datos adicionales a estas últimas, como ser el usuario que realiza el cambio, el ambiente de base de datos donde esto ocurre y/o la fecha y hora.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64" name="Google Shape;364;p52"/>
          <p:cNvSpPr txBox="1"/>
          <p:nvPr/>
        </p:nvSpPr>
        <p:spPr>
          <a:xfrm>
            <a:off x="-75" y="6730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DEL SISTEMA</a:t>
            </a:r>
            <a:endParaRPr b="0" i="1" sz="4500" u="none" cap="none" strike="noStrike">
              <a:solidFill>
                <a:srgbClr val="000000"/>
              </a:solidFill>
              <a:latin typeface="Anton"/>
              <a:ea typeface="Anton"/>
              <a:cs typeface="Anton"/>
              <a:sym typeface="Anton"/>
            </a:endParaRPr>
          </a:p>
        </p:txBody>
      </p:sp>
      <p:pic>
        <p:nvPicPr>
          <p:cNvPr id="365" name="Google Shape;365;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6" name="Google Shape;366;p52"/>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nvSpPr>
        <p:spPr>
          <a:xfrm>
            <a:off x="1241250" y="1727175"/>
            <a:ext cx="6661500" cy="2530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Y para realizar esto de forma efectiva, Mysql cuenta con una serie de funciones las cuales nos facilitan el trabajo. Podemos dividir a las mismas en tres categorías diferentes:</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 Fecha y Hora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 Usuario</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 Plataforma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72" name="Google Shape;372;p53"/>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DEL SISTEMA</a:t>
            </a:r>
            <a:endParaRPr b="0" i="1" sz="4500" u="none" cap="none" strike="noStrike">
              <a:solidFill>
                <a:srgbClr val="000000"/>
              </a:solidFill>
              <a:latin typeface="Anton"/>
              <a:ea typeface="Anton"/>
              <a:cs typeface="Anton"/>
              <a:sym typeface="Anton"/>
            </a:endParaRPr>
          </a:p>
        </p:txBody>
      </p:sp>
      <p:pic>
        <p:nvPicPr>
          <p:cNvPr id="373" name="Google Shape;373;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4" name="Google Shape;374;p5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nvSpPr>
        <p:spPr>
          <a:xfrm>
            <a:off x="784950" y="1650975"/>
            <a:ext cx="4649700" cy="2856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Algunas de las funciones de fecha y hora disponibles en Mysql, son:</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NOW()</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CURRENT_DATE()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CURDATE()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CURRENT_TIME()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CURTIME()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CURRENT_TIMESTAMP()</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80" name="Google Shape;380;p54"/>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 FECHA Y HORA</a:t>
            </a:r>
            <a:endParaRPr b="0" i="1" sz="4500" u="none" cap="none" strike="noStrike">
              <a:solidFill>
                <a:srgbClr val="000000"/>
              </a:solidFill>
              <a:latin typeface="Anton"/>
              <a:ea typeface="Anton"/>
              <a:cs typeface="Anton"/>
              <a:sym typeface="Anton"/>
            </a:endParaRPr>
          </a:p>
        </p:txBody>
      </p:sp>
      <p:pic>
        <p:nvPicPr>
          <p:cNvPr id="381" name="Google Shape;381;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2" name="Google Shape;382;p54"/>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383" name="Google Shape;383;p54"/>
          <p:cNvPicPr preferRelativeResize="0"/>
          <p:nvPr/>
        </p:nvPicPr>
        <p:blipFill>
          <a:blip r:embed="rId5">
            <a:alphaModFix/>
          </a:blip>
          <a:stretch>
            <a:fillRect/>
          </a:stretch>
        </p:blipFill>
        <p:spPr>
          <a:xfrm>
            <a:off x="4758175" y="2145350"/>
            <a:ext cx="3940925" cy="1954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nvSpPr>
        <p:spPr>
          <a:xfrm>
            <a:off x="784950" y="1650975"/>
            <a:ext cx="3890400" cy="2138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Algunas de las funciones de usuario, disponibles en Mysql, son:</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SESSION_USER()</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SYSTEM_USER()</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USER()</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89" name="Google Shape;389;p55"/>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 USUARIO</a:t>
            </a:r>
            <a:endParaRPr b="0" i="1" sz="4500" u="none" cap="none" strike="noStrike">
              <a:solidFill>
                <a:srgbClr val="000000"/>
              </a:solidFill>
              <a:latin typeface="Anton"/>
              <a:ea typeface="Anton"/>
              <a:cs typeface="Anton"/>
              <a:sym typeface="Anton"/>
            </a:endParaRPr>
          </a:p>
        </p:txBody>
      </p:sp>
      <p:pic>
        <p:nvPicPr>
          <p:cNvPr id="390" name="Google Shape;390;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91" name="Google Shape;391;p55"/>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392" name="Google Shape;392;p55"/>
          <p:cNvPicPr preferRelativeResize="0"/>
          <p:nvPr/>
        </p:nvPicPr>
        <p:blipFill>
          <a:blip r:embed="rId5">
            <a:alphaModFix/>
          </a:blip>
          <a:stretch>
            <a:fillRect/>
          </a:stretch>
        </p:blipFill>
        <p:spPr>
          <a:xfrm>
            <a:off x="4868025" y="2077200"/>
            <a:ext cx="3632384" cy="989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nvSpPr>
        <p:spPr>
          <a:xfrm>
            <a:off x="784950" y="1650975"/>
            <a:ext cx="3890400" cy="2138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Algunas de las funciones de Plataforma, disponibles en Mysql, son:</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DATABASE()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VERSION()</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98" name="Google Shape;398;p56"/>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 PLATAFORMA</a:t>
            </a:r>
            <a:endParaRPr b="0" i="1" sz="4500" u="none" cap="none" strike="noStrike">
              <a:solidFill>
                <a:srgbClr val="000000"/>
              </a:solidFill>
              <a:latin typeface="Anton"/>
              <a:ea typeface="Anton"/>
              <a:cs typeface="Anton"/>
              <a:sym typeface="Anton"/>
            </a:endParaRPr>
          </a:p>
        </p:txBody>
      </p:sp>
      <p:pic>
        <p:nvPicPr>
          <p:cNvPr id="399" name="Google Shape;399;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0" name="Google Shape;400;p56"/>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401" name="Google Shape;401;p56"/>
          <p:cNvPicPr preferRelativeResize="0"/>
          <p:nvPr/>
        </p:nvPicPr>
        <p:blipFill>
          <a:blip r:embed="rId5">
            <a:alphaModFix/>
          </a:blip>
          <a:stretch>
            <a:fillRect/>
          </a:stretch>
        </p:blipFill>
        <p:spPr>
          <a:xfrm>
            <a:off x="5069475" y="2225525"/>
            <a:ext cx="3407575" cy="692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05" name="Shape 405"/>
        <p:cNvGrpSpPr/>
        <p:nvPr/>
      </p:nvGrpSpPr>
      <p:grpSpPr>
        <a:xfrm>
          <a:off x="0" y="0"/>
          <a:ext cx="0" cy="0"/>
          <a:chOff x="0" y="0"/>
          <a:chExt cx="0" cy="0"/>
        </a:xfrm>
      </p:grpSpPr>
      <p:sp>
        <p:nvSpPr>
          <p:cNvPr id="406" name="Google Shape;406;p57"/>
          <p:cNvSpPr txBox="1"/>
          <p:nvPr/>
        </p:nvSpPr>
        <p:spPr>
          <a:xfrm>
            <a:off x="852150" y="21331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1000"/>
              </a:spcBef>
              <a:spcAft>
                <a:spcPts val="100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07" name="Google Shape;407;p57"/>
          <p:cNvSpPr txBox="1"/>
          <p:nvPr/>
        </p:nvSpPr>
        <p:spPr>
          <a:xfrm>
            <a:off x="2000950" y="66432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TRIGGERS POR TABLA</a:t>
            </a:r>
            <a:endParaRPr b="0" i="1" sz="4000" u="none" cap="none" strike="noStrike">
              <a:solidFill>
                <a:srgbClr val="000000"/>
              </a:solidFill>
              <a:latin typeface="Anton"/>
              <a:ea typeface="Anton"/>
              <a:cs typeface="Anton"/>
              <a:sym typeface="Anton"/>
            </a:endParaRPr>
          </a:p>
        </p:txBody>
      </p:sp>
      <p:sp>
        <p:nvSpPr>
          <p:cNvPr id="408" name="Google Shape;408;p57"/>
          <p:cNvSpPr txBox="1"/>
          <p:nvPr/>
        </p:nvSpPr>
        <p:spPr>
          <a:xfrm>
            <a:off x="1104150" y="1853050"/>
            <a:ext cx="69357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Las funciones de Plataforma son muy útiles para cuando trabajamos con sistemas distribuidos en varios servidores y luego se concentran en una base de datos general.</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1000"/>
              </a:spcBef>
              <a:spcAft>
                <a:spcPts val="1000"/>
              </a:spcAft>
              <a:buClr>
                <a:srgbClr val="000000"/>
              </a:buClr>
              <a:buSzPts val="20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Y las funciones de Usuario son sumamente útiles cuando trabajamos con bases de datos correctamente estructuradas a nivel de seguridad, estableciendo diferentes usuarios y permisos para cada objeto que la integra.</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409" name="Google Shape;409;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58"/>
          <p:cNvSpPr txBox="1"/>
          <p:nvPr/>
        </p:nvSpPr>
        <p:spPr>
          <a:xfrm>
            <a:off x="768750" y="1480200"/>
            <a:ext cx="76065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EJEMPLO EN VIVO</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Veremos cómo implementar Triggers algo más complejos.</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Pueden seguir a la par, en sus computadoras, el ejemplo en vivo.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415" name="Google Shape;415;p58"/>
          <p:cNvPicPr preferRelativeResize="0"/>
          <p:nvPr/>
        </p:nvPicPr>
        <p:blipFill rotWithShape="1">
          <a:blip r:embed="rId4">
            <a:alphaModFix/>
          </a:blip>
          <a:srcRect b="0" l="0" r="0" t="0"/>
          <a:stretch/>
        </p:blipFill>
        <p:spPr>
          <a:xfrm>
            <a:off x="3978738" y="326800"/>
            <a:ext cx="1186525" cy="1186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9"/>
          <p:cNvSpPr txBox="1"/>
          <p:nvPr/>
        </p:nvSpPr>
        <p:spPr>
          <a:xfrm>
            <a:off x="556350" y="1443525"/>
            <a:ext cx="7574100" cy="2561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Crearemos un tabla simple y una tabla similar que sea un espejo de la primera. Luego, le agregaremos un trigger que detecte la inserción de un registro en la tabla simple, y replique el mismo en la tabla espejo. </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E0FF00"/>
                </a:highlight>
                <a:latin typeface="Helvetica Neue Light"/>
                <a:ea typeface="Helvetica Neue Light"/>
                <a:cs typeface="Helvetica Neue Light"/>
                <a:sym typeface="Helvetica Neue Light"/>
              </a:rPr>
              <a:t>El trigger se disparará justo antes de que se inserte el registro en la tabla simple.</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p:txBody>
      </p:sp>
      <p:sp>
        <p:nvSpPr>
          <p:cNvPr id="421" name="Google Shape;421;p59"/>
          <p:cNvSpPr txBox="1"/>
          <p:nvPr/>
        </p:nvSpPr>
        <p:spPr>
          <a:xfrm>
            <a:off x="0" y="363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IMPLEMENTAR TRIGGER</a:t>
            </a:r>
            <a:endParaRPr b="0" i="1" sz="4500" u="none" cap="none" strike="noStrike">
              <a:solidFill>
                <a:srgbClr val="000000"/>
              </a:solidFill>
              <a:latin typeface="Anton"/>
              <a:ea typeface="Anton"/>
              <a:cs typeface="Anton"/>
              <a:sym typeface="Anton"/>
            </a:endParaRPr>
          </a:p>
        </p:txBody>
      </p:sp>
      <p:pic>
        <p:nvPicPr>
          <p:cNvPr id="422" name="Google Shape;422;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3" name="Google Shape;423;p59"/>
          <p:cNvPicPr preferRelativeResize="0"/>
          <p:nvPr/>
        </p:nvPicPr>
        <p:blipFill rotWithShape="1">
          <a:blip r:embed="rId4">
            <a:alphaModFix/>
          </a:blip>
          <a:srcRect b="0" l="0" r="0" t="0"/>
          <a:stretch/>
        </p:blipFill>
        <p:spPr>
          <a:xfrm>
            <a:off x="7425075" y="46593"/>
            <a:ext cx="1634174" cy="639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nvSpPr>
        <p:spPr>
          <a:xfrm>
            <a:off x="152325" y="368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TABLA </a:t>
            </a:r>
            <a:r>
              <a:rPr i="1" lang="es-419" sz="4500">
                <a:latin typeface="Anton"/>
                <a:ea typeface="Anton"/>
                <a:cs typeface="Anton"/>
                <a:sym typeface="Anton"/>
              </a:rPr>
              <a:t>GAME</a:t>
            </a:r>
            <a:endParaRPr b="0" i="1" sz="4500" u="none" cap="none" strike="noStrike">
              <a:solidFill>
                <a:srgbClr val="000000"/>
              </a:solidFill>
              <a:latin typeface="Anton"/>
              <a:ea typeface="Anton"/>
              <a:cs typeface="Anton"/>
              <a:sym typeface="Anton"/>
            </a:endParaRPr>
          </a:p>
        </p:txBody>
      </p:sp>
      <p:pic>
        <p:nvPicPr>
          <p:cNvPr id="429" name="Google Shape;429;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0" name="Google Shape;430;p60"/>
          <p:cNvSpPr txBox="1"/>
          <p:nvPr/>
        </p:nvSpPr>
        <p:spPr>
          <a:xfrm>
            <a:off x="355550" y="1986900"/>
            <a:ext cx="4523400" cy="21240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600"/>
              <a:buFont typeface="Arial"/>
              <a:buNone/>
            </a:pP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Trabajaremos con la tabla </a:t>
            </a:r>
            <a:r>
              <a:rPr b="1" lang="es-419" sz="1800">
                <a:solidFill>
                  <a:schemeClr val="dk1"/>
                </a:solidFill>
                <a:highlight>
                  <a:schemeClr val="lt1"/>
                </a:highlight>
                <a:latin typeface="Helvetica Neue"/>
                <a:ea typeface="Helvetica Neue"/>
                <a:cs typeface="Helvetica Neue"/>
                <a:sym typeface="Helvetica Neue"/>
              </a:rPr>
              <a:t>game. </a:t>
            </a: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Detectaremos la inserción de nuevos registros, creando un LOG de </a:t>
            </a:r>
            <a:r>
              <a:rPr lang="es-419" sz="1800">
                <a:solidFill>
                  <a:schemeClr val="dk1"/>
                </a:solidFill>
                <a:highlight>
                  <a:schemeClr val="lt1"/>
                </a:highlight>
                <a:latin typeface="Helvetica Neue Light"/>
                <a:ea typeface="Helvetica Neue Light"/>
                <a:cs typeface="Helvetica Neue Light"/>
                <a:sym typeface="Helvetica Neue Light"/>
              </a:rPr>
              <a:t>los nuevos juegos ingresados dentro del sistema </a:t>
            </a: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que registre el </a:t>
            </a:r>
            <a:r>
              <a:rPr b="1" lang="es-419" sz="1800">
                <a:solidFill>
                  <a:schemeClr val="dk1"/>
                </a:solidFill>
                <a:highlight>
                  <a:schemeClr val="lt1"/>
                </a:highlight>
                <a:latin typeface="Helvetica Neue"/>
                <a:ea typeface="Helvetica Neue"/>
                <a:cs typeface="Helvetica Neue"/>
                <a:sym typeface="Helvetica Neue"/>
              </a:rPr>
              <a:t>id_game, name </a:t>
            </a:r>
            <a:r>
              <a:rPr lang="es-419" sz="1800">
                <a:solidFill>
                  <a:schemeClr val="dk1"/>
                </a:solidFill>
                <a:highlight>
                  <a:schemeClr val="lt1"/>
                </a:highlight>
                <a:latin typeface="Helvetica Neue"/>
                <a:ea typeface="Helvetica Neue"/>
                <a:cs typeface="Helvetica Neue"/>
                <a:sym typeface="Helvetica Neue"/>
              </a:rPr>
              <a:t>y</a:t>
            </a:r>
            <a:r>
              <a:rPr b="1" lang="es-419" sz="1800">
                <a:solidFill>
                  <a:schemeClr val="dk1"/>
                </a:solidFill>
                <a:highlight>
                  <a:schemeClr val="lt1"/>
                </a:highlight>
                <a:latin typeface="Helvetica Neue"/>
                <a:ea typeface="Helvetica Neue"/>
                <a:cs typeface="Helvetica Neue"/>
                <a:sym typeface="Helvetica Neue"/>
              </a:rPr>
              <a:t> description </a:t>
            </a:r>
            <a:endParaRPr b="0" i="0" sz="1800" u="none" cap="none" strike="noStrike">
              <a:solidFill>
                <a:srgbClr val="000000"/>
              </a:solidFill>
              <a:latin typeface="Arial"/>
              <a:ea typeface="Arial"/>
              <a:cs typeface="Arial"/>
              <a:sym typeface="Arial"/>
            </a:endParaRPr>
          </a:p>
        </p:txBody>
      </p:sp>
      <p:pic>
        <p:nvPicPr>
          <p:cNvPr id="431" name="Google Shape;431;p60"/>
          <p:cNvPicPr preferRelativeResize="0"/>
          <p:nvPr/>
        </p:nvPicPr>
        <p:blipFill>
          <a:blip r:embed="rId4">
            <a:alphaModFix/>
          </a:blip>
          <a:stretch>
            <a:fillRect/>
          </a:stretch>
        </p:blipFill>
        <p:spPr>
          <a:xfrm>
            <a:off x="5004500" y="1509700"/>
            <a:ext cx="3987100" cy="2874595"/>
          </a:xfrm>
          <a:prstGeom prst="rect">
            <a:avLst/>
          </a:prstGeom>
          <a:noFill/>
          <a:ln>
            <a:noFill/>
          </a:ln>
        </p:spPr>
      </p:pic>
      <p:pic>
        <p:nvPicPr>
          <p:cNvPr id="432" name="Google Shape;432;p60"/>
          <p:cNvPicPr preferRelativeResize="0"/>
          <p:nvPr/>
        </p:nvPicPr>
        <p:blipFill rotWithShape="1">
          <a:blip r:embed="rId5">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nvSpPr>
        <p:spPr>
          <a:xfrm>
            <a:off x="-75" y="749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TABLA </a:t>
            </a:r>
            <a:r>
              <a:rPr i="1" lang="es-419" sz="4500">
                <a:latin typeface="Anton"/>
                <a:ea typeface="Anton"/>
                <a:cs typeface="Anton"/>
                <a:sym typeface="Anton"/>
              </a:rPr>
              <a:t>NEW_GAMES</a:t>
            </a:r>
            <a:endParaRPr b="0" i="1" sz="4500" u="none" cap="none" strike="noStrike">
              <a:solidFill>
                <a:srgbClr val="000000"/>
              </a:solidFill>
              <a:latin typeface="Anton"/>
              <a:ea typeface="Anton"/>
              <a:cs typeface="Anton"/>
              <a:sym typeface="Anton"/>
            </a:endParaRPr>
          </a:p>
        </p:txBody>
      </p:sp>
      <p:pic>
        <p:nvPicPr>
          <p:cNvPr id="438" name="Google Shape;438;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9" name="Google Shape;439;p61"/>
          <p:cNvSpPr txBox="1"/>
          <p:nvPr/>
        </p:nvSpPr>
        <p:spPr>
          <a:xfrm>
            <a:off x="390150" y="1852025"/>
            <a:ext cx="3853500" cy="22320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Creamos el script para la tabla que usaremos de </a:t>
            </a:r>
            <a:r>
              <a:rPr b="1" lang="es-419" sz="1900">
                <a:solidFill>
                  <a:schemeClr val="dk1"/>
                </a:solidFill>
                <a:highlight>
                  <a:schemeClr val="lt1"/>
                </a:highlight>
                <a:latin typeface="Helvetica Neue"/>
                <a:ea typeface="Helvetica Neue"/>
                <a:cs typeface="Helvetica Neue"/>
                <a:sym typeface="Helvetica Neue"/>
              </a:rPr>
              <a:t>new_games</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 Los únicos campos que registrará desde la tabla </a:t>
            </a:r>
            <a:r>
              <a:rPr b="1" lang="es-419" sz="1900">
                <a:solidFill>
                  <a:schemeClr val="dk1"/>
                </a:solidFill>
                <a:highlight>
                  <a:schemeClr val="lt1"/>
                </a:highlight>
                <a:latin typeface="Helvetica Neue"/>
                <a:ea typeface="Helvetica Neue"/>
                <a:cs typeface="Helvetica Neue"/>
                <a:sym typeface="Helvetica Neue"/>
              </a:rPr>
              <a:t>game</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 serán (</a:t>
            </a:r>
            <a:r>
              <a:rPr b="1" i="0" lang="es-419" sz="1900" u="none" cap="none" strike="noStrike">
                <a:solidFill>
                  <a:schemeClr val="dk1"/>
                </a:solidFill>
                <a:highlight>
                  <a:schemeClr val="lt1"/>
                </a:highlight>
                <a:latin typeface="Consolas"/>
                <a:ea typeface="Consolas"/>
                <a:cs typeface="Consolas"/>
                <a:sym typeface="Consolas"/>
              </a:rPr>
              <a:t>id_game</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 </a:t>
            </a:r>
            <a:r>
              <a:rPr b="1" lang="es-419" sz="1900">
                <a:solidFill>
                  <a:schemeClr val="dk1"/>
                </a:solidFill>
                <a:highlight>
                  <a:schemeClr val="lt1"/>
                </a:highlight>
                <a:latin typeface="Consolas"/>
                <a:ea typeface="Consolas"/>
                <a:cs typeface="Consolas"/>
                <a:sym typeface="Consolas"/>
              </a:rPr>
              <a:t>name</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 y </a:t>
            </a:r>
            <a:r>
              <a:rPr b="1" lang="es-419" sz="1900">
                <a:solidFill>
                  <a:schemeClr val="dk1"/>
                </a:solidFill>
                <a:highlight>
                  <a:schemeClr val="lt1"/>
                </a:highlight>
                <a:latin typeface="Consolas"/>
                <a:ea typeface="Consolas"/>
                <a:cs typeface="Consolas"/>
                <a:sym typeface="Consolas"/>
              </a:rPr>
              <a:t>description</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a:t>
            </a:r>
            <a:endParaRPr b="0" i="0" sz="1900" u="none" cap="none" strike="noStrike">
              <a:solidFill>
                <a:srgbClr val="000000"/>
              </a:solidFill>
              <a:latin typeface="Arial"/>
              <a:ea typeface="Arial"/>
              <a:cs typeface="Arial"/>
              <a:sym typeface="Arial"/>
            </a:endParaRPr>
          </a:p>
        </p:txBody>
      </p:sp>
      <p:sp>
        <p:nvSpPr>
          <p:cNvPr id="440" name="Google Shape;440;p61"/>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1</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441" name="Google Shape;441;p61"/>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pic>
        <p:nvPicPr>
          <p:cNvPr id="442" name="Google Shape;442;p61"/>
          <p:cNvPicPr preferRelativeResize="0"/>
          <p:nvPr/>
        </p:nvPicPr>
        <p:blipFill>
          <a:blip r:embed="rId5">
            <a:alphaModFix/>
          </a:blip>
          <a:stretch>
            <a:fillRect/>
          </a:stretch>
        </p:blipFill>
        <p:spPr>
          <a:xfrm>
            <a:off x="4804725" y="2093675"/>
            <a:ext cx="4228675" cy="174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7"/>
          <p:cNvSpPr txBox="1"/>
          <p:nvPr>
            <p:ph type="ctrTitle"/>
          </p:nvPr>
        </p:nvSpPr>
        <p:spPr>
          <a:xfrm>
            <a:off x="176575" y="199288"/>
            <a:ext cx="7552800" cy="42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500"/>
              <a:buNone/>
            </a:pPr>
            <a:r>
              <a:rPr i="1" lang="es-419" sz="2000">
                <a:latin typeface="Anton"/>
                <a:ea typeface="Anton"/>
                <a:cs typeface="Anton"/>
                <a:sym typeface="Anton"/>
              </a:rPr>
              <a:t>MAPA DE CONCEPTOS CLASE 17</a:t>
            </a:r>
            <a:endParaRPr i="1" sz="2000">
              <a:latin typeface="Anton"/>
              <a:ea typeface="Anton"/>
              <a:cs typeface="Anton"/>
              <a:sym typeface="Anton"/>
            </a:endParaRPr>
          </a:p>
        </p:txBody>
      </p:sp>
      <p:pic>
        <p:nvPicPr>
          <p:cNvPr id="83" name="Google Shape;83;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84" name="Google Shape;84;p17"/>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grpSp>
        <p:nvGrpSpPr>
          <p:cNvPr id="85" name="Google Shape;85;p17"/>
          <p:cNvGrpSpPr/>
          <p:nvPr/>
        </p:nvGrpSpPr>
        <p:grpSpPr>
          <a:xfrm>
            <a:off x="476259" y="949061"/>
            <a:ext cx="8191479" cy="3550181"/>
            <a:chOff x="322309" y="916811"/>
            <a:chExt cx="8191479" cy="3550181"/>
          </a:xfrm>
        </p:grpSpPr>
        <p:sp>
          <p:nvSpPr>
            <p:cNvPr id="86" name="Google Shape;86;p17"/>
            <p:cNvSpPr/>
            <p:nvPr/>
          </p:nvSpPr>
          <p:spPr>
            <a:xfrm>
              <a:off x="3271488" y="3127658"/>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CÓMO ELABORAR UN TRIGGER</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87" name="Google Shape;87;p17"/>
            <p:cNvSpPr/>
            <p:nvPr/>
          </p:nvSpPr>
          <p:spPr>
            <a:xfrm>
              <a:off x="322309" y="239070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FFFFFF"/>
                  </a:solidFill>
                  <a:latin typeface="Helvetica Neue Light"/>
                  <a:ea typeface="Helvetica Neue Light"/>
                  <a:cs typeface="Helvetica Neue Light"/>
                  <a:sym typeface="Helvetica Neue Light"/>
                </a:rPr>
                <a:t>TRIGGERS</a:t>
              </a:r>
              <a:endParaRPr b="0" i="0" sz="1100" u="none" cap="none" strike="noStrike">
                <a:solidFill>
                  <a:srgbClr val="FFFFFF"/>
                </a:solidFill>
                <a:latin typeface="Helvetica Neue Light"/>
                <a:ea typeface="Helvetica Neue Light"/>
                <a:cs typeface="Helvetica Neue Light"/>
                <a:sym typeface="Helvetica Neue Light"/>
              </a:endParaRPr>
            </a:p>
          </p:txBody>
        </p:sp>
        <p:sp>
          <p:nvSpPr>
            <p:cNvPr id="88" name="Google Shape;88;p17"/>
            <p:cNvSpPr/>
            <p:nvPr/>
          </p:nvSpPr>
          <p:spPr>
            <a:xfrm>
              <a:off x="3271488" y="1653750"/>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FUNDAMENTOS</a:t>
              </a:r>
              <a:endParaRPr b="0" i="0" sz="1100" u="none" cap="none" strike="noStrike">
                <a:solidFill>
                  <a:srgbClr val="222222"/>
                </a:solidFill>
                <a:latin typeface="Helvetica Neue Light"/>
                <a:ea typeface="Helvetica Neue Light"/>
                <a:cs typeface="Helvetica Neue Light"/>
                <a:sym typeface="Helvetica Neue Light"/>
              </a:endParaRPr>
            </a:p>
          </p:txBody>
        </p:sp>
        <p:cxnSp>
          <p:nvCxnSpPr>
            <p:cNvPr id="89" name="Google Shape;89;p17"/>
            <p:cNvCxnSpPr>
              <a:stCxn id="87" idx="3"/>
              <a:endCxn id="88" idx="1"/>
            </p:cNvCxnSpPr>
            <p:nvPr/>
          </p:nvCxnSpPr>
          <p:spPr>
            <a:xfrm flipH="1" rot="10800000">
              <a:off x="1775209" y="1954803"/>
              <a:ext cx="1496400" cy="737100"/>
            </a:xfrm>
            <a:prstGeom prst="bentConnector3">
              <a:avLst>
                <a:gd fmla="val 39708" name="adj1"/>
              </a:avLst>
            </a:prstGeom>
            <a:noFill/>
            <a:ln cap="flat" cmpd="sng" w="9525">
              <a:solidFill>
                <a:srgbClr val="CCCCCC"/>
              </a:solidFill>
              <a:prstDash val="solid"/>
              <a:round/>
              <a:headEnd len="sm" w="sm" type="none"/>
              <a:tailEnd len="med" w="med" type="oval"/>
            </a:ln>
          </p:spPr>
        </p:cxnSp>
        <p:cxnSp>
          <p:nvCxnSpPr>
            <p:cNvPr id="90" name="Google Shape;90;p17"/>
            <p:cNvCxnSpPr>
              <a:stCxn id="87" idx="3"/>
              <a:endCxn id="86" idx="1"/>
            </p:cNvCxnSpPr>
            <p:nvPr/>
          </p:nvCxnSpPr>
          <p:spPr>
            <a:xfrm>
              <a:off x="1775209" y="2691903"/>
              <a:ext cx="1496400" cy="737100"/>
            </a:xfrm>
            <a:prstGeom prst="bentConnector3">
              <a:avLst>
                <a:gd fmla="val 39708" name="adj1"/>
              </a:avLst>
            </a:prstGeom>
            <a:noFill/>
            <a:ln cap="flat" cmpd="sng" w="9525">
              <a:solidFill>
                <a:srgbClr val="CCCCCC"/>
              </a:solidFill>
              <a:prstDash val="solid"/>
              <a:round/>
              <a:headEnd len="sm" w="sm" type="none"/>
              <a:tailEnd len="med" w="med" type="oval"/>
            </a:ln>
          </p:spPr>
        </p:cxnSp>
        <p:sp>
          <p:nvSpPr>
            <p:cNvPr id="91" name="Google Shape;91;p17"/>
            <p:cNvSpPr/>
            <p:nvPr/>
          </p:nvSpPr>
          <p:spPr>
            <a:xfrm>
              <a:off x="6855988" y="312765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SINTAXIS</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92" name="Google Shape;92;p17"/>
            <p:cNvSpPr/>
            <p:nvPr/>
          </p:nvSpPr>
          <p:spPr>
            <a:xfrm>
              <a:off x="6855988" y="916811"/>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CONCEPTO GENERAL</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93" name="Google Shape;93;p17"/>
            <p:cNvSpPr/>
            <p:nvPr/>
          </p:nvSpPr>
          <p:spPr>
            <a:xfrm>
              <a:off x="6855988" y="1653748"/>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TIPOS DE TRIGGERS</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94" name="Google Shape;94;p17"/>
            <p:cNvSpPr/>
            <p:nvPr/>
          </p:nvSpPr>
          <p:spPr>
            <a:xfrm>
              <a:off x="6855988" y="386459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IMPLEMENTACIÓN</a:t>
              </a:r>
              <a:endParaRPr b="0" i="0" sz="1100" u="none" cap="none" strike="noStrike">
                <a:solidFill>
                  <a:srgbClr val="222222"/>
                </a:solidFill>
                <a:latin typeface="Helvetica Neue Light"/>
                <a:ea typeface="Helvetica Neue Light"/>
                <a:cs typeface="Helvetica Neue Light"/>
                <a:sym typeface="Helvetica Neue Light"/>
              </a:endParaRPr>
            </a:p>
          </p:txBody>
        </p:sp>
        <p:cxnSp>
          <p:nvCxnSpPr>
            <p:cNvPr id="95" name="Google Shape;95;p17"/>
            <p:cNvCxnSpPr>
              <a:stCxn id="88" idx="3"/>
              <a:endCxn id="92" idx="1"/>
            </p:cNvCxnSpPr>
            <p:nvPr/>
          </p:nvCxnSpPr>
          <p:spPr>
            <a:xfrm flipH="1" rot="10800000">
              <a:off x="4929288" y="1218150"/>
              <a:ext cx="1926600" cy="7368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96" name="Google Shape;96;p17"/>
            <p:cNvCxnSpPr>
              <a:stCxn id="86" idx="3"/>
              <a:endCxn id="94" idx="1"/>
            </p:cNvCxnSpPr>
            <p:nvPr/>
          </p:nvCxnSpPr>
          <p:spPr>
            <a:xfrm>
              <a:off x="4929288" y="3428858"/>
              <a:ext cx="1926600" cy="7368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97" name="Google Shape;97;p17"/>
            <p:cNvCxnSpPr>
              <a:stCxn id="88" idx="3"/>
              <a:endCxn id="93" idx="1"/>
            </p:cNvCxnSpPr>
            <p:nvPr/>
          </p:nvCxnSpPr>
          <p:spPr>
            <a:xfrm>
              <a:off x="4929288" y="1954950"/>
              <a:ext cx="1926600" cy="6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98" name="Google Shape;98;p17"/>
            <p:cNvCxnSpPr>
              <a:stCxn id="86" idx="3"/>
              <a:endCxn id="91" idx="1"/>
            </p:cNvCxnSpPr>
            <p:nvPr/>
          </p:nvCxnSpPr>
          <p:spPr>
            <a:xfrm>
              <a:off x="4929288" y="3428858"/>
              <a:ext cx="1926600" cy="600"/>
            </a:xfrm>
            <a:prstGeom prst="bentConnector3">
              <a:avLst>
                <a:gd fmla="val 42012" name="adj1"/>
              </a:avLst>
            </a:prstGeom>
            <a:noFill/>
            <a:ln cap="flat" cmpd="sng" w="9525">
              <a:solidFill>
                <a:srgbClr val="CCCCCC"/>
              </a:solidFill>
              <a:prstDash val="solid"/>
              <a:round/>
              <a:headEnd len="med" w="med" type="oval"/>
              <a:tailEnd len="med" w="med" type="oval"/>
            </a:ln>
          </p:spPr>
        </p:cxn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2"/>
          <p:cNvSpPr txBox="1"/>
          <p:nvPr/>
        </p:nvSpPr>
        <p:spPr>
          <a:xfrm>
            <a:off x="394200" y="648050"/>
            <a:ext cx="83556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SCRIPT DEL TRIGGER</a:t>
            </a:r>
            <a:endParaRPr b="0" i="1" sz="4500" u="none" cap="none" strike="noStrike">
              <a:solidFill>
                <a:srgbClr val="000000"/>
              </a:solidFill>
              <a:latin typeface="Anton"/>
              <a:ea typeface="Anton"/>
              <a:cs typeface="Anton"/>
              <a:sym typeface="Anton"/>
            </a:endParaRPr>
          </a:p>
        </p:txBody>
      </p:sp>
      <p:pic>
        <p:nvPicPr>
          <p:cNvPr id="448" name="Google Shape;448;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9" name="Google Shape;449;p62"/>
          <p:cNvSpPr txBox="1"/>
          <p:nvPr/>
        </p:nvSpPr>
        <p:spPr>
          <a:xfrm>
            <a:off x="223650" y="1637150"/>
            <a:ext cx="8696700" cy="13545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Armamos las bases del SCRIPT de generación del trigger, donde </a:t>
            </a:r>
            <a:r>
              <a:rPr lang="es-419" sz="1900">
                <a:solidFill>
                  <a:schemeClr val="dk1"/>
                </a:solidFill>
                <a:highlight>
                  <a:schemeClr val="lt1"/>
                </a:highlight>
                <a:latin typeface="Helvetica Neue Light"/>
                <a:ea typeface="Helvetica Neue Light"/>
                <a:cs typeface="Helvetica Neue Light"/>
                <a:sym typeface="Helvetica Neue Light"/>
              </a:rPr>
              <a:t>c</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ontemplamos la inserción simultánea de múltiples registros.</a:t>
            </a:r>
            <a:endParaRPr b="0" i="0" sz="19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Definamos, a continuación, los campos.</a:t>
            </a:r>
            <a:endParaRPr b="0" i="0" sz="19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450" name="Google Shape;450;p62"/>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2</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451" name="Google Shape;451;p62"/>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pic>
        <p:nvPicPr>
          <p:cNvPr id="452" name="Google Shape;452;p62"/>
          <p:cNvPicPr preferRelativeResize="0"/>
          <p:nvPr/>
        </p:nvPicPr>
        <p:blipFill>
          <a:blip r:embed="rId5">
            <a:alphaModFix/>
          </a:blip>
          <a:stretch>
            <a:fillRect/>
          </a:stretch>
        </p:blipFill>
        <p:spPr>
          <a:xfrm>
            <a:off x="272513" y="3176031"/>
            <a:ext cx="8598976" cy="129920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p:nvPr/>
        </p:nvSpPr>
        <p:spPr>
          <a:xfrm>
            <a:off x="0" y="3907500"/>
            <a:ext cx="9144000" cy="12360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pic>
        <p:nvPicPr>
          <p:cNvPr id="458" name="Google Shape;458;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9" name="Google Shape;459;p63"/>
          <p:cNvSpPr txBox="1"/>
          <p:nvPr/>
        </p:nvSpPr>
        <p:spPr>
          <a:xfrm>
            <a:off x="1532450" y="1450550"/>
            <a:ext cx="6146400" cy="22779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Verifiquemos si el Trigger fue creado exitosamente.</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 Luego, agreguemos un n</a:t>
            </a:r>
            <a:r>
              <a:rPr lang="es-419" sz="1600">
                <a:solidFill>
                  <a:schemeClr val="dk1"/>
                </a:solidFill>
                <a:highlight>
                  <a:schemeClr val="lt1"/>
                </a:highlight>
                <a:latin typeface="Helvetica Neue Light"/>
                <a:ea typeface="Helvetica Neue Light"/>
                <a:cs typeface="Helvetica Neue Light"/>
                <a:sym typeface="Helvetica Neue Light"/>
              </a:rPr>
              <a:t>uevo </a:t>
            </a: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registro a la tabla </a:t>
            </a:r>
            <a:r>
              <a:rPr b="1" lang="es-419" sz="1600">
                <a:solidFill>
                  <a:schemeClr val="dk1"/>
                </a:solidFill>
                <a:highlight>
                  <a:schemeClr val="lt1"/>
                </a:highlight>
                <a:latin typeface="Helvetica Neue"/>
                <a:ea typeface="Helvetica Neue"/>
                <a:cs typeface="Helvetica Neue"/>
                <a:sym typeface="Helvetica Neue"/>
              </a:rPr>
              <a:t>game </a:t>
            </a: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para verificar su correcto funcionamiento:</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460" name="Google Shape;460;p63"/>
          <p:cNvSpPr txBox="1"/>
          <p:nvPr/>
        </p:nvSpPr>
        <p:spPr>
          <a:xfrm>
            <a:off x="228600" y="4091827"/>
            <a:ext cx="85257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400"/>
              <a:buFont typeface="Arial"/>
              <a:buNone/>
            </a:pPr>
            <a:r>
              <a:rPr lang="es-419" sz="1700">
                <a:solidFill>
                  <a:schemeClr val="accent1"/>
                </a:solidFill>
                <a:latin typeface="Consolas"/>
                <a:ea typeface="Consolas"/>
                <a:cs typeface="Consolas"/>
                <a:sym typeface="Consolas"/>
              </a:rPr>
              <a:t>INSERT INTO game </a:t>
            </a:r>
            <a:r>
              <a:rPr lang="es-419" sz="1700">
                <a:solidFill>
                  <a:schemeClr val="lt1"/>
                </a:solidFill>
                <a:latin typeface="Consolas"/>
                <a:ea typeface="Consolas"/>
                <a:cs typeface="Consolas"/>
                <a:sym typeface="Consolas"/>
              </a:rPr>
              <a:t>(id_game, name, description, id_level, id_class)</a:t>
            </a:r>
            <a:r>
              <a:rPr lang="es-419" sz="1700">
                <a:solidFill>
                  <a:schemeClr val="accent1"/>
                </a:solidFill>
                <a:latin typeface="Consolas"/>
                <a:ea typeface="Consolas"/>
                <a:cs typeface="Consolas"/>
                <a:sym typeface="Consolas"/>
              </a:rPr>
              <a:t> </a:t>
            </a:r>
            <a:endParaRPr sz="1700">
              <a:solidFill>
                <a:schemeClr val="accent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s-419" sz="1700">
                <a:solidFill>
                  <a:schemeClr val="accent1"/>
                </a:solidFill>
                <a:latin typeface="Consolas"/>
                <a:ea typeface="Consolas"/>
                <a:cs typeface="Consolas"/>
                <a:sym typeface="Consolas"/>
              </a:rPr>
              <a:t>VALUES </a:t>
            </a:r>
            <a:r>
              <a:rPr lang="es-419" sz="1700">
                <a:solidFill>
                  <a:schemeClr val="lt1"/>
                </a:solidFill>
                <a:latin typeface="Consolas"/>
                <a:ea typeface="Consolas"/>
                <a:cs typeface="Consolas"/>
                <a:sym typeface="Consolas"/>
              </a:rPr>
              <a:t>(150, 'Mortal Kombat', 'play station', 2, 143);</a:t>
            </a:r>
            <a:endParaRPr>
              <a:solidFill>
                <a:schemeClr val="accent1"/>
              </a:solidFill>
              <a:latin typeface="Consolas"/>
              <a:ea typeface="Consolas"/>
              <a:cs typeface="Consolas"/>
              <a:sym typeface="Consolas"/>
            </a:endParaRPr>
          </a:p>
        </p:txBody>
      </p:sp>
      <p:sp>
        <p:nvSpPr>
          <p:cNvPr id="461" name="Google Shape;461;p63"/>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a:t>
            </a:r>
            <a:r>
              <a:rPr i="1" lang="es-419" sz="2500">
                <a:solidFill>
                  <a:srgbClr val="FFFFFF"/>
                </a:solidFill>
                <a:highlight>
                  <a:srgbClr val="3CEFAB"/>
                </a:highlight>
                <a:latin typeface="Anton"/>
                <a:ea typeface="Anton"/>
                <a:cs typeface="Anton"/>
                <a:sym typeface="Anton"/>
              </a:rPr>
              <a:t>3</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462" name="Google Shape;462;p63"/>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pic>
        <p:nvPicPr>
          <p:cNvPr id="463" name="Google Shape;463;p63"/>
          <p:cNvPicPr preferRelativeResize="0"/>
          <p:nvPr/>
        </p:nvPicPr>
        <p:blipFill>
          <a:blip r:embed="rId5">
            <a:alphaModFix/>
          </a:blip>
          <a:stretch>
            <a:fillRect/>
          </a:stretch>
        </p:blipFill>
        <p:spPr>
          <a:xfrm>
            <a:off x="2035" y="1923583"/>
            <a:ext cx="8978830" cy="989100"/>
          </a:xfrm>
          <a:prstGeom prst="rect">
            <a:avLst/>
          </a:prstGeom>
          <a:noFill/>
          <a:ln>
            <a:noFill/>
          </a:ln>
        </p:spPr>
      </p:pic>
      <p:sp>
        <p:nvSpPr>
          <p:cNvPr id="464" name="Google Shape;464;p63"/>
          <p:cNvSpPr txBox="1"/>
          <p:nvPr/>
        </p:nvSpPr>
        <p:spPr>
          <a:xfrm>
            <a:off x="394200" y="648050"/>
            <a:ext cx="83556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SCRIPT DEL TRIGGER</a:t>
            </a:r>
            <a:endParaRPr b="0" i="1" sz="4500" u="none" cap="none" strike="noStrike">
              <a:solidFill>
                <a:srgbClr val="000000"/>
              </a:solidFill>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0" name="Google Shape;470;p64"/>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a:t>
            </a:r>
            <a:r>
              <a:rPr i="1" lang="es-419" sz="2500">
                <a:solidFill>
                  <a:srgbClr val="FFFFFF"/>
                </a:solidFill>
                <a:highlight>
                  <a:srgbClr val="3CEFAB"/>
                </a:highlight>
                <a:latin typeface="Anton"/>
                <a:ea typeface="Anton"/>
                <a:cs typeface="Anton"/>
                <a:sym typeface="Anton"/>
              </a:rPr>
              <a:t>4</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471" name="Google Shape;471;p64"/>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472" name="Google Shape;472;p64"/>
          <p:cNvSpPr txBox="1"/>
          <p:nvPr/>
        </p:nvSpPr>
        <p:spPr>
          <a:xfrm>
            <a:off x="855025" y="730825"/>
            <a:ext cx="73032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600"/>
              <a:buFont typeface="Arial"/>
              <a:buNone/>
            </a:pP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Finalmente verás que el Trigger almacenó la operación realizada, copiando los campos indicados en esta tabla de </a:t>
            </a:r>
            <a:r>
              <a:rPr b="1" i="0" lang="es-419" sz="1800" u="none" cap="none" strike="noStrike">
                <a:solidFill>
                  <a:schemeClr val="dk1"/>
                </a:solidFill>
                <a:highlight>
                  <a:schemeClr val="lt1"/>
                </a:highlight>
                <a:latin typeface="Helvetica Neue"/>
                <a:ea typeface="Helvetica Neue"/>
                <a:cs typeface="Helvetica Neue"/>
                <a:sym typeface="Helvetica Neue"/>
              </a:rPr>
              <a:t>new_games</a:t>
            </a: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73" name="Google Shape;473;p64"/>
          <p:cNvPicPr preferRelativeResize="0"/>
          <p:nvPr/>
        </p:nvPicPr>
        <p:blipFill>
          <a:blip r:embed="rId5">
            <a:alphaModFix/>
          </a:blip>
          <a:stretch>
            <a:fillRect/>
          </a:stretch>
        </p:blipFill>
        <p:spPr>
          <a:xfrm>
            <a:off x="2716075" y="1704725"/>
            <a:ext cx="3711825" cy="31349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5"/>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CREACIÓN DE TRIGGERS</a:t>
            </a:r>
            <a:endParaRPr b="0" i="1" sz="4000" u="none" cap="none" strike="noStrike">
              <a:solidFill>
                <a:srgbClr val="000000"/>
              </a:solidFill>
              <a:latin typeface="Anton"/>
              <a:ea typeface="Anton"/>
              <a:cs typeface="Anton"/>
              <a:sym typeface="Anton"/>
            </a:endParaRPr>
          </a:p>
        </p:txBody>
      </p:sp>
      <p:sp>
        <p:nvSpPr>
          <p:cNvPr id="479" name="Google Shape;479;p65"/>
          <p:cNvSpPr txBox="1"/>
          <p:nvPr/>
        </p:nvSpPr>
        <p:spPr>
          <a:xfrm>
            <a:off x="729300" y="3392050"/>
            <a:ext cx="7715100" cy="1267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Practicaremos la implementación de Triggers.</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1" lang="es-419" sz="1600" u="none" cap="none" strike="noStrike">
                <a:solidFill>
                  <a:schemeClr val="dk1"/>
                </a:solidFill>
                <a:highlight>
                  <a:schemeClr val="lt1"/>
                </a:highlight>
                <a:latin typeface="Helvetica Neue Light"/>
                <a:ea typeface="Helvetica Neue Light"/>
                <a:cs typeface="Helvetica Neue Light"/>
                <a:sym typeface="Helvetica Neue Light"/>
              </a:rPr>
              <a:t>Tiempo estimado: 15 minutos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80" name="Google Shape;480;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81" name="Google Shape;481;p65"/>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nvSpPr>
        <p:spPr>
          <a:xfrm>
            <a:off x="340350" y="1123500"/>
            <a:ext cx="8463300" cy="35361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Con</a:t>
            </a:r>
            <a:r>
              <a:rPr b="0" i="0" lang="es-419" sz="1800" u="none" cap="none" strike="noStrike">
                <a:solidFill>
                  <a:schemeClr val="dk1"/>
                </a:solidFill>
                <a:latin typeface="Helvetica Neue Light"/>
                <a:ea typeface="Helvetica Neue Light"/>
                <a:cs typeface="Helvetica Neue Light"/>
                <a:sym typeface="Helvetica Neue Light"/>
              </a:rPr>
              <a:t> la tabla </a:t>
            </a:r>
            <a:r>
              <a:rPr b="1" i="0" lang="es-419" sz="1800" u="none" cap="none" strike="noStrike">
                <a:solidFill>
                  <a:schemeClr val="dk1"/>
                </a:solidFill>
                <a:latin typeface="Helvetica Neue"/>
                <a:ea typeface="Helvetica Neue"/>
                <a:cs typeface="Helvetica Neue"/>
                <a:sym typeface="Helvetica Neue"/>
              </a:rPr>
              <a:t>comment</a:t>
            </a:r>
            <a:r>
              <a:rPr b="0" i="0" lang="es-419" sz="1800" u="none" cap="none" strike="noStrike">
                <a:solidFill>
                  <a:schemeClr val="dk1"/>
                </a:solidFill>
                <a:latin typeface="Helvetica Neue Light"/>
                <a:ea typeface="Helvetica Neue Light"/>
                <a:cs typeface="Helvetica Neue Light"/>
                <a:sym typeface="Helvetica Neue Light"/>
              </a:rPr>
              <a:t> d</a:t>
            </a:r>
            <a:r>
              <a:rPr lang="es-419" sz="1800">
                <a:solidFill>
                  <a:schemeClr val="dk1"/>
                </a:solidFill>
                <a:latin typeface="Helvetica Neue Light"/>
                <a:ea typeface="Helvetica Neue Light"/>
                <a:cs typeface="Helvetica Neue Light"/>
                <a:sym typeface="Helvetica Neue Light"/>
              </a:rPr>
              <a:t>el modelo gamers</a:t>
            </a:r>
            <a:r>
              <a:rPr b="0" i="0" lang="es-419" sz="1800" u="none" cap="none" strike="noStrike">
                <a:solidFill>
                  <a:schemeClr val="dk1"/>
                </a:solidFill>
                <a:latin typeface="Helvetica Neue Light"/>
                <a:ea typeface="Helvetica Neue Light"/>
                <a:cs typeface="Helvetica Neue Light"/>
                <a:sym typeface="Helvetica Neue Light"/>
              </a:rPr>
              <a:t> deberás crear dos triggers: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chemeClr val="dk1"/>
              </a:buClr>
              <a:buSzPts val="1800"/>
              <a:buFont typeface="Helvetica Neue Light"/>
              <a:buAutoNum type="arabicPeriod"/>
            </a:pPr>
            <a:r>
              <a:rPr b="0" i="0" lang="es-419" sz="1800" u="none" cap="none" strike="noStrike">
                <a:solidFill>
                  <a:schemeClr val="dk1"/>
                </a:solidFill>
                <a:latin typeface="Helvetica Neue Light"/>
                <a:ea typeface="Helvetica Neue Light"/>
                <a:cs typeface="Helvetica Neue Light"/>
                <a:sym typeface="Helvetica Neue Light"/>
              </a:rPr>
              <a:t>Debe detectar la modificación de un registro de la tabla en </a:t>
            </a:r>
            <a:r>
              <a:rPr lang="es-419" sz="1800">
                <a:solidFill>
                  <a:schemeClr val="dk1"/>
                </a:solidFill>
                <a:latin typeface="Helvetica Neue Light"/>
                <a:ea typeface="Helvetica Neue Light"/>
                <a:cs typeface="Helvetica Neue Light"/>
                <a:sym typeface="Helvetica Neue Light"/>
              </a:rPr>
              <a:t>cuestión</a:t>
            </a:r>
            <a:r>
              <a:rPr b="0" i="0" lang="es-419" sz="1800" u="none" cap="none" strike="noStrike">
                <a:solidFill>
                  <a:schemeClr val="dk1"/>
                </a:solidFill>
                <a:latin typeface="Helvetica Neue Light"/>
                <a:ea typeface="Helvetica Neue Light"/>
                <a:cs typeface="Helvetica Neue Light"/>
                <a:sym typeface="Helvetica Neue Light"/>
              </a:rPr>
              <a:t>, justo antes de que ocurra</a:t>
            </a:r>
            <a:r>
              <a:rPr lang="es-419" sz="1800">
                <a:solidFill>
                  <a:schemeClr val="dk1"/>
                </a:solidFill>
                <a:latin typeface="Helvetica Neue Light"/>
                <a:ea typeface="Helvetica Neue Light"/>
                <a:cs typeface="Helvetica Neue Light"/>
                <a:sym typeface="Helvetica Neue Light"/>
              </a:rPr>
              <a:t>, almacenando en otra tabla </a:t>
            </a:r>
            <a:r>
              <a:rPr b="1" lang="es-419" sz="1800">
                <a:solidFill>
                  <a:schemeClr val="dk1"/>
                </a:solidFill>
                <a:latin typeface="Helvetica Neue"/>
                <a:ea typeface="Helvetica Neue"/>
                <a:cs typeface="Helvetica Neue"/>
                <a:sym typeface="Helvetica Neue"/>
              </a:rPr>
              <a:t>first_date</a:t>
            </a:r>
            <a:r>
              <a:rPr lang="es-419" sz="1800">
                <a:solidFill>
                  <a:schemeClr val="dk1"/>
                </a:solidFill>
                <a:latin typeface="Helvetica Neue Light"/>
                <a:ea typeface="Helvetica Neue Light"/>
                <a:cs typeface="Helvetica Neue Light"/>
                <a:sym typeface="Helvetica Neue Light"/>
              </a:rPr>
              <a:t> y </a:t>
            </a:r>
            <a:r>
              <a:rPr b="1" lang="es-419" sz="1800">
                <a:solidFill>
                  <a:schemeClr val="dk1"/>
                </a:solidFill>
                <a:latin typeface="Helvetica Neue"/>
                <a:ea typeface="Helvetica Neue"/>
                <a:cs typeface="Helvetica Neue"/>
                <a:sym typeface="Helvetica Neue"/>
              </a:rPr>
              <a:t>last_date</a:t>
            </a:r>
            <a:endParaRPr b="1" i="0" sz="1800" u="none" cap="none" strike="noStrike">
              <a:solidFill>
                <a:schemeClr val="dk1"/>
              </a:solidFill>
              <a:latin typeface="Helvetica Neue"/>
              <a:ea typeface="Helvetica Neue"/>
              <a:cs typeface="Helvetica Neue"/>
              <a:sym typeface="Helvetica Neue"/>
            </a:endParaRPr>
          </a:p>
          <a:p>
            <a:pPr indent="-342900" lvl="0" marL="457200" marR="0" rtl="0" algn="just">
              <a:lnSpc>
                <a:spcPct val="150000"/>
              </a:lnSpc>
              <a:spcBef>
                <a:spcPts val="0"/>
              </a:spcBef>
              <a:spcAft>
                <a:spcPts val="0"/>
              </a:spcAft>
              <a:buClr>
                <a:schemeClr val="dk1"/>
              </a:buClr>
              <a:buSzPts val="1800"/>
              <a:buFont typeface="Helvetica Neue Light"/>
              <a:buAutoNum type="arabicPeriod"/>
            </a:pPr>
            <a:r>
              <a:rPr b="0" i="0" lang="es-419" sz="1800" u="none" cap="none" strike="noStrike">
                <a:solidFill>
                  <a:schemeClr val="dk1"/>
                </a:solidFill>
                <a:latin typeface="Helvetica Neue Light"/>
                <a:ea typeface="Helvetica Neue Light"/>
                <a:cs typeface="Helvetica Neue Light"/>
                <a:sym typeface="Helvetica Neue Light"/>
              </a:rPr>
              <a:t>Debe detectar la eliminación de un registro, posterior a dicha operación, registrando también fecha y hora, más el usuario que lo eliminó</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0"/>
              </a:spcBef>
              <a:spcAft>
                <a:spcPts val="0"/>
              </a:spcAft>
              <a:buClr>
                <a:srgbClr val="000000"/>
              </a:buClr>
              <a:buSzPts val="18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La tabla bitácora puede ser un espejo de la tabla elegida o una tabla del tipo LOG.</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87" name="Google Shape;487;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88" name="Google Shape;488;p66"/>
          <p:cNvPicPr preferRelativeResize="0"/>
          <p:nvPr/>
        </p:nvPicPr>
        <p:blipFill rotWithShape="1">
          <a:blip r:embed="rId4">
            <a:alphaModFix/>
          </a:blip>
          <a:srcRect b="0" l="0" r="0" t="0"/>
          <a:stretch/>
        </p:blipFill>
        <p:spPr>
          <a:xfrm>
            <a:off x="7169475" y="299625"/>
            <a:ext cx="1634174" cy="639850"/>
          </a:xfrm>
          <a:prstGeom prst="rect">
            <a:avLst/>
          </a:prstGeom>
          <a:noFill/>
          <a:ln>
            <a:noFill/>
          </a:ln>
        </p:spPr>
      </p:pic>
      <p:sp>
        <p:nvSpPr>
          <p:cNvPr id="489" name="Google Shape;489;p66"/>
          <p:cNvSpPr txBox="1"/>
          <p:nvPr/>
        </p:nvSpPr>
        <p:spPr>
          <a:xfrm>
            <a:off x="2577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s-419" sz="2400" u="none" cap="none" strike="noStrike">
                <a:solidFill>
                  <a:schemeClr val="dk1"/>
                </a:solidFill>
                <a:latin typeface="Anton"/>
                <a:ea typeface="Anton"/>
                <a:cs typeface="Anton"/>
                <a:sym typeface="Anton"/>
              </a:rPr>
              <a:t>CREACIÓN DE TRIGGERS</a:t>
            </a:r>
            <a:endParaRPr b="0" i="0" sz="2400" u="none" cap="none" strike="noStrike">
              <a:solidFill>
                <a:schemeClr val="dk1"/>
              </a:solidFill>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7"/>
          <p:cNvSpPr txBox="1"/>
          <p:nvPr/>
        </p:nvSpPr>
        <p:spPr>
          <a:xfrm>
            <a:off x="1443000" y="2520825"/>
            <a:ext cx="6629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SCRIPT DE CREACIÓN DE TRIGGERS</a:t>
            </a:r>
            <a:endParaRPr b="0" i="1" sz="4000" u="none" cap="none" strike="noStrike">
              <a:solidFill>
                <a:srgbClr val="000000"/>
              </a:solidFill>
              <a:latin typeface="Anton"/>
              <a:ea typeface="Anton"/>
              <a:cs typeface="Anton"/>
              <a:sym typeface="Anton"/>
            </a:endParaRPr>
          </a:p>
        </p:txBody>
      </p:sp>
      <p:sp>
        <p:nvSpPr>
          <p:cNvPr id="495" name="Google Shape;495;p67"/>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Presentar en formato .sql el script de creación de 2 triggers con base en los datos de la base de datos del proyecto final. </a:t>
            </a:r>
            <a:endParaRPr b="0" i="0" sz="2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96" name="Google Shape;496;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97" name="Google Shape;497;p67"/>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98" name="Google Shape;498;p67"/>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FFFFFF"/>
                </a:solidFill>
                <a:latin typeface="Helvetica Neue"/>
                <a:ea typeface="Helvetica Neue"/>
                <a:cs typeface="Helvetica Neue"/>
                <a:sym typeface="Helvetica Neue"/>
              </a:rPr>
              <a:t>8</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graphicFrame>
        <p:nvGraphicFramePr>
          <p:cNvPr id="503" name="Google Shape;503;p68"/>
          <p:cNvGraphicFramePr/>
          <p:nvPr/>
        </p:nvGraphicFramePr>
        <p:xfrm>
          <a:off x="153263" y="344100"/>
          <a:ext cx="3000000" cy="3000000"/>
        </p:xfrm>
        <a:graphic>
          <a:graphicData uri="http://schemas.openxmlformats.org/drawingml/2006/table">
            <a:tbl>
              <a:tblPr>
                <a:noFill/>
                <a:tableStyleId>{F07DFCAA-C7BF-4CCC-852C-5697122E17D7}</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300"/>
                        <a:buFont typeface="Arial"/>
                        <a:buNone/>
                      </a:pPr>
                      <a:r>
                        <a:rPr i="1" lang="es-419" sz="2300" u="none" cap="none" strike="noStrike">
                          <a:solidFill>
                            <a:schemeClr val="dk1"/>
                          </a:solidFill>
                          <a:latin typeface="Anton"/>
                          <a:ea typeface="Anton"/>
                          <a:cs typeface="Anton"/>
                          <a:sym typeface="Anton"/>
                        </a:rPr>
                        <a:t>SCRIPT DE CREACIÓN DE TRIGGERS</a:t>
                      </a:r>
                      <a:endParaRPr sz="23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chemeClr val="dk1"/>
                        </a:buClr>
                        <a:buSzPts val="1100"/>
                        <a:buFont typeface="Arial"/>
                        <a:buNone/>
                      </a:pPr>
                      <a:r>
                        <a:rPr b="1" lang="es-419" sz="1600" u="none" cap="none" strike="noStrike">
                          <a:solidFill>
                            <a:schemeClr val="dk1"/>
                          </a:solidFill>
                          <a:latin typeface="Helvetica Neue"/>
                          <a:ea typeface="Helvetica Neue"/>
                          <a:cs typeface="Helvetica Neue"/>
                          <a:sym typeface="Helvetica Neue"/>
                        </a:rPr>
                        <a:t>Formato: </a:t>
                      </a:r>
                      <a:r>
                        <a:rPr lang="es-419" sz="1600" u="none" cap="none" strike="noStrike">
                          <a:solidFill>
                            <a:schemeClr val="dk1"/>
                          </a:solidFill>
                          <a:latin typeface="Helvetica Neue Light"/>
                          <a:ea typeface="Helvetica Neue Light"/>
                          <a:cs typeface="Helvetica Neue Light"/>
                          <a:sym typeface="Helvetica Neue Light"/>
                        </a:rPr>
                        <a:t>El archivo a presentar debe ser del tipo .sql nombrado como </a:t>
                      </a:r>
                      <a:r>
                        <a:rPr lang="es-419" sz="1600" u="none" cap="none" strike="noStrike">
                          <a:solidFill>
                            <a:schemeClr val="dk1"/>
                          </a:solidFill>
                          <a:highlight>
                            <a:srgbClr val="3CEFAB"/>
                          </a:highlight>
                          <a:latin typeface="Helvetica Neue Light"/>
                          <a:ea typeface="Helvetica Neue Light"/>
                          <a:cs typeface="Helvetica Neue Light"/>
                          <a:sym typeface="Helvetica Neue Light"/>
                        </a:rPr>
                        <a:t>“Triggers+Apellido”</a:t>
                      </a:r>
                      <a:r>
                        <a:rPr lang="es-419" sz="1600" u="none" cap="none" strike="noStrike">
                          <a:solidFill>
                            <a:schemeClr val="dk1"/>
                          </a:solidFill>
                          <a:latin typeface="Helvetica Neue Light"/>
                          <a:ea typeface="Helvetica Neue Light"/>
                          <a:cs typeface="Helvetica Neue Light"/>
                          <a:sym typeface="Helvetica Neue Light"/>
                        </a:rPr>
                        <a:t>. </a:t>
                      </a:r>
                      <a:endParaRPr sz="15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100"/>
                        <a:buFont typeface="Arial"/>
                        <a:buNone/>
                      </a:pPr>
                      <a:br>
                        <a:rPr b="1" lang="es-419" sz="100" u="none" cap="none" strike="noStrike">
                          <a:solidFill>
                            <a:srgbClr val="4D5156"/>
                          </a:solidFill>
                        </a:rPr>
                      </a:br>
                      <a:r>
                        <a:rPr b="1" lang="es-419" sz="1600" u="none" cap="none" strike="noStrike"/>
                        <a:t>&gt;&gt;</a:t>
                      </a:r>
                      <a:r>
                        <a:rPr b="1" lang="es-419" sz="1600" u="none" cap="none" strike="noStrike">
                          <a:solidFill>
                            <a:srgbClr val="4D5156"/>
                          </a:solidFill>
                        </a:rPr>
                        <a:t> </a:t>
                      </a:r>
                      <a:r>
                        <a:rPr b="1" lang="es-419" sz="1600" u="none" cap="none" strike="noStrike">
                          <a:latin typeface="Helvetica Neue"/>
                          <a:ea typeface="Helvetica Neue"/>
                          <a:cs typeface="Helvetica Neue"/>
                          <a:sym typeface="Helvetica Neue"/>
                        </a:rPr>
                        <a:t>Consigna:</a:t>
                      </a:r>
                      <a:r>
                        <a:rPr lang="es-419" sz="1600" u="none" cap="none" strike="noStrike">
                          <a:latin typeface="Helvetica Neue Light"/>
                          <a:ea typeface="Helvetica Neue Light"/>
                          <a:cs typeface="Helvetica Neue Light"/>
                          <a:sym typeface="Helvetica Neue Light"/>
                        </a:rPr>
                        <a:t> </a:t>
                      </a:r>
                      <a:r>
                        <a:rPr lang="es-419" sz="1600" u="none" cap="none" strike="noStrike">
                          <a:solidFill>
                            <a:schemeClr val="dk1"/>
                          </a:solidFill>
                          <a:latin typeface="Helvetica Neue Light"/>
                          <a:ea typeface="Helvetica Neue Light"/>
                          <a:cs typeface="Helvetica Neue Light"/>
                          <a:sym typeface="Helvetica Neue Light"/>
                        </a:rPr>
                        <a:t>En la base de datos de tu proyecto final, debes incluir al menos dos tablas del tipo LOG, Bitácora o Movimientos. Elegir dos de las tablas más importantes donde se operan con registros de forma frecuente, y crearás dos Triggers en cada una de ellas.</a:t>
                      </a:r>
                      <a:endParaRPr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Arial"/>
                        <a:buChar char="➔"/>
                      </a:pPr>
                      <a:r>
                        <a:rPr lang="es-419" sz="1600" u="none" cap="none" strike="noStrike">
                          <a:solidFill>
                            <a:schemeClr val="dk1"/>
                          </a:solidFill>
                          <a:latin typeface="Helvetica Neue Light"/>
                          <a:ea typeface="Helvetica Neue Light"/>
                          <a:cs typeface="Helvetica Neue Light"/>
                          <a:sym typeface="Helvetica Neue Light"/>
                        </a:rPr>
                        <a:t>Los Triggers a crear deberán controlar la acción previo a la operación elegida (</a:t>
                      </a:r>
                      <a:r>
                        <a:rPr b="1" lang="es-419" sz="1600" u="none" cap="none" strike="noStrike">
                          <a:solidFill>
                            <a:schemeClr val="dk1"/>
                          </a:solidFill>
                          <a:latin typeface="Consolas"/>
                          <a:ea typeface="Consolas"/>
                          <a:cs typeface="Consolas"/>
                          <a:sym typeface="Consolas"/>
                        </a:rPr>
                        <a:t>BEFORE</a:t>
                      </a:r>
                      <a:r>
                        <a:rPr lang="es-419" sz="1600" u="none" cap="none" strike="noStrike">
                          <a:solidFill>
                            <a:schemeClr val="dk1"/>
                          </a:solidFill>
                          <a:latin typeface="Helvetica Neue Light"/>
                          <a:ea typeface="Helvetica Neue Light"/>
                          <a:cs typeface="Helvetica Neue Light"/>
                          <a:sym typeface="Helvetica Neue Light"/>
                        </a:rPr>
                        <a:t>), y una acción posterior a otra operación elegida (</a:t>
                      </a:r>
                      <a:r>
                        <a:rPr b="1" lang="es-419" sz="1600" u="none" cap="none" strike="noStrike">
                          <a:solidFill>
                            <a:schemeClr val="dk1"/>
                          </a:solidFill>
                          <a:latin typeface="Consolas"/>
                          <a:ea typeface="Consolas"/>
                          <a:cs typeface="Consolas"/>
                          <a:sym typeface="Consolas"/>
                        </a:rPr>
                        <a:t>AFTER</a:t>
                      </a:r>
                      <a:r>
                        <a:rPr lang="es-419" sz="1600" u="none" cap="none" strike="noStrike">
                          <a:solidFill>
                            <a:schemeClr val="dk1"/>
                          </a:solidFill>
                          <a:latin typeface="Helvetica Neue Light"/>
                          <a:ea typeface="Helvetica Neue Light"/>
                          <a:cs typeface="Helvetica Neue Light"/>
                          <a:sym typeface="Helvetica Neue Light"/>
                        </a:rPr>
                        <a:t>).</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400"/>
                        <a:buFont typeface="Arial"/>
                        <a:buNone/>
                      </a:pPr>
                      <a:r>
                        <a:t/>
                      </a:r>
                      <a:endParaRPr sz="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500"/>
                        <a:buFont typeface="Arial"/>
                        <a:buNone/>
                      </a:pPr>
                      <a:r>
                        <a:t/>
                      </a:r>
                      <a:endParaRPr b="1" sz="15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s-419" sz="1600" u="none" cap="none" strike="noStrike"/>
                        <a:t>&gt;&gt;</a:t>
                      </a:r>
                      <a:r>
                        <a:rPr b="1" lang="es-419" sz="1500" u="none" cap="none" strike="noStrike">
                          <a:solidFill>
                            <a:schemeClr val="dk1"/>
                          </a:solidFill>
                          <a:latin typeface="Helvetica Neue"/>
                          <a:ea typeface="Helvetica Neue"/>
                          <a:cs typeface="Helvetica Neue"/>
                          <a:sym typeface="Helvetica Neue"/>
                        </a:rPr>
                        <a:t>Aspectos a incluir en el entregable:</a:t>
                      </a:r>
                      <a:endParaRPr b="1" sz="15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500"/>
                        <a:buFont typeface="Arial"/>
                        <a:buNone/>
                      </a:pPr>
                      <a:r>
                        <a:rPr lang="es-419" sz="1500" u="none" cap="none" strike="noStrike">
                          <a:solidFill>
                            <a:schemeClr val="dk1"/>
                          </a:solidFill>
                          <a:latin typeface="Helvetica Neue Light"/>
                          <a:ea typeface="Helvetica Neue Light"/>
                          <a:cs typeface="Helvetica Neue Light"/>
                          <a:sym typeface="Helvetica Neue Light"/>
                        </a:rPr>
                        <a:t>Agrega una explicación por cada trigger a crear, explicando qué controlará el mismo.</a:t>
                      </a:r>
                      <a:endParaRPr sz="1500" u="none" cap="none" strike="noStrike">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500"/>
                        <a:buFont typeface="Arial"/>
                        <a:buNone/>
                      </a:pPr>
                      <a:r>
                        <a:rPr lang="es-419" sz="1500" u="none" cap="none" strike="noStrike">
                          <a:solidFill>
                            <a:schemeClr val="dk1"/>
                          </a:solidFill>
                          <a:latin typeface="Helvetica Neue Light"/>
                          <a:ea typeface="Helvetica Neue Light"/>
                          <a:cs typeface="Helvetica Neue Light"/>
                          <a:sym typeface="Helvetica Neue Light"/>
                        </a:rPr>
                        <a:t>Recuerda agregar el script de creación de las tablas LOG.</a:t>
                      </a:r>
                      <a:endParaRPr sz="15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419" sz="1600" u="none" cap="none" strike="noStrike">
                          <a:solidFill>
                            <a:schemeClr val="dk1"/>
                          </a:solidFill>
                          <a:latin typeface="Helvetica Neue Light"/>
                          <a:ea typeface="Helvetica Neue Light"/>
                          <a:cs typeface="Helvetica Neue Light"/>
                          <a:sym typeface="Helvetica Neue Light"/>
                        </a:rPr>
                        <a:t>        Debe registrar </a:t>
                      </a:r>
                      <a:r>
                        <a:rPr b="1" lang="es-419" sz="1600" u="none" cap="none" strike="noStrike">
                          <a:solidFill>
                            <a:schemeClr val="dk1"/>
                          </a:solidFill>
                          <a:latin typeface="Helvetica Neue"/>
                          <a:ea typeface="Helvetica Neue"/>
                          <a:cs typeface="Helvetica Neue"/>
                          <a:sym typeface="Helvetica Neue"/>
                        </a:rPr>
                        <a:t>el usuario</a:t>
                      </a:r>
                      <a:r>
                        <a:rPr lang="es-419" sz="1600" u="none" cap="none" strike="noStrike">
                          <a:solidFill>
                            <a:schemeClr val="dk1"/>
                          </a:solidFill>
                          <a:latin typeface="Helvetica Neue Light"/>
                          <a:ea typeface="Helvetica Neue Light"/>
                          <a:cs typeface="Helvetica Neue Light"/>
                          <a:sym typeface="Helvetica Neue Light"/>
                        </a:rPr>
                        <a:t> que realizó la operación, </a:t>
                      </a:r>
                      <a:r>
                        <a:rPr b="1" lang="es-419" sz="1600" u="none" cap="none" strike="noStrike">
                          <a:solidFill>
                            <a:schemeClr val="dk1"/>
                          </a:solidFill>
                          <a:latin typeface="Helvetica Neue"/>
                          <a:ea typeface="Helvetica Neue"/>
                          <a:cs typeface="Helvetica Neue"/>
                          <a:sym typeface="Helvetica Neue"/>
                        </a:rPr>
                        <a:t>la fecha</a:t>
                      </a:r>
                      <a:r>
                        <a:rPr lang="es-419" sz="1600" u="none" cap="none" strike="noStrike">
                          <a:solidFill>
                            <a:schemeClr val="dk1"/>
                          </a:solidFill>
                          <a:latin typeface="Helvetica Neue Light"/>
                          <a:ea typeface="Helvetica Neue Light"/>
                          <a:cs typeface="Helvetica Neue Light"/>
                          <a:sym typeface="Helvetica Neue Light"/>
                        </a:rPr>
                        <a:t>, y </a:t>
                      </a:r>
                      <a:r>
                        <a:rPr b="1" lang="es-419" sz="1600" u="none" cap="none" strike="noStrike">
                          <a:solidFill>
                            <a:schemeClr val="dk1"/>
                          </a:solidFill>
                          <a:latin typeface="Helvetica Neue"/>
                          <a:ea typeface="Helvetica Neue"/>
                          <a:cs typeface="Helvetica Neue"/>
                          <a:sym typeface="Helvetica Neue"/>
                        </a:rPr>
                        <a:t>la hora</a:t>
                      </a:r>
                      <a:r>
                        <a:rPr lang="es-419" sz="1600" u="none" cap="none" strike="noStrike">
                          <a:solidFill>
                            <a:schemeClr val="dk1"/>
                          </a:solidFill>
                          <a:latin typeface="Helvetica Neue Light"/>
                          <a:ea typeface="Helvetica Neue Light"/>
                          <a:cs typeface="Helvetica Neue Light"/>
                          <a:sym typeface="Helvetica Neue Light"/>
                        </a:rPr>
                        <a:t> (</a:t>
                      </a:r>
                      <a:r>
                        <a:rPr i="1" lang="es-419" sz="1300" u="none" cap="none" strike="noStrike">
                          <a:solidFill>
                            <a:schemeClr val="dk1"/>
                          </a:solidFill>
                          <a:latin typeface="Helvetica Neue Light"/>
                          <a:ea typeface="Helvetica Neue Light"/>
                          <a:cs typeface="Helvetica Neue Light"/>
                          <a:sym typeface="Helvetica Neue Light"/>
                        </a:rPr>
                        <a:t>en campos separados</a:t>
                      </a:r>
                      <a:r>
                        <a:rPr lang="es-419" sz="1600" u="none" cap="none" strike="noStrike">
                          <a:solidFill>
                            <a:schemeClr val="dk1"/>
                          </a:solidFill>
                          <a:latin typeface="Helvetica Neue Light"/>
                          <a:ea typeface="Helvetica Neue Light"/>
                          <a:cs typeface="Helvetica Neue Light"/>
                          <a:sym typeface="Helvetica Neue Light"/>
                        </a:rPr>
                        <a:t>).</a:t>
                      </a:r>
                      <a:endParaRPr sz="15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04" name="Google Shape;504;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05" name="Google Shape;505;p68"/>
          <p:cNvPicPr preferRelativeResize="0"/>
          <p:nvPr/>
        </p:nvPicPr>
        <p:blipFill rotWithShape="1">
          <a:blip r:embed="rId4">
            <a:alphaModFix/>
          </a:blip>
          <a:srcRect b="0" l="0" r="0" t="0"/>
          <a:stretch/>
        </p:blipFill>
        <p:spPr>
          <a:xfrm>
            <a:off x="7173537" y="1182800"/>
            <a:ext cx="1634174" cy="639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09" name="Shape 509"/>
        <p:cNvGrpSpPr/>
        <p:nvPr/>
      </p:nvGrpSpPr>
      <p:grpSpPr>
        <a:xfrm>
          <a:off x="0" y="0"/>
          <a:ext cx="0" cy="0"/>
          <a:chOff x="0" y="0"/>
          <a:chExt cx="0" cy="0"/>
        </a:xfrm>
      </p:grpSpPr>
      <p:sp>
        <p:nvSpPr>
          <p:cNvPr id="510" name="Google Shape;510;p69"/>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511" name="Google Shape;511;p69"/>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512" name="Google Shape;512;p6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0"/>
          <p:cNvSpPr txBox="1"/>
          <p:nvPr/>
        </p:nvSpPr>
        <p:spPr>
          <a:xfrm>
            <a:off x="2854525" y="1780050"/>
            <a:ext cx="5711400" cy="979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419" sz="1800" u="sng" cap="none" strike="noStrike">
                <a:solidFill>
                  <a:schemeClr val="hlink"/>
                </a:solidFill>
                <a:latin typeface="Helvetica Neue Light"/>
                <a:ea typeface="Helvetica Neue Light"/>
                <a:cs typeface="Helvetica Neue Light"/>
                <a:sym typeface="Helvetica Neue Light"/>
                <a:hlinkClick r:id="rId3"/>
              </a:rPr>
              <a:t>Mysql Workbench - Triggers</a:t>
            </a:r>
            <a:r>
              <a:rPr b="0" i="0" lang="es-419" sz="1800" u="none" cap="none" strike="noStrike">
                <a:solidFill>
                  <a:schemeClr val="dk1"/>
                </a:solidFill>
                <a:latin typeface="Helvetica Neue Light"/>
                <a:ea typeface="Helvetica Neue Light"/>
                <a:cs typeface="Helvetica Neue Light"/>
                <a:sym typeface="Helvetica Neue Light"/>
              </a:rPr>
              <a:t> | </a:t>
            </a:r>
            <a:r>
              <a:rPr b="1" i="1" lang="es-419" sz="1800" u="none" cap="none" strike="noStrike">
                <a:solidFill>
                  <a:schemeClr val="dk1"/>
                </a:solidFill>
                <a:latin typeface="Helvetica Neue"/>
                <a:ea typeface="Helvetica Neue"/>
                <a:cs typeface="Helvetica Neue"/>
                <a:sym typeface="Helvetica Neue"/>
              </a:rPr>
              <a:t>SAKLAR</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rgbClr val="3CEFAB"/>
              </a:buClr>
              <a:buSzPts val="1800"/>
              <a:buFont typeface="Arial"/>
              <a:buChar char="●"/>
            </a:pPr>
            <a:r>
              <a:rPr b="0" i="0" lang="es-419" sz="1800" u="sng" cap="none" strike="noStrike">
                <a:solidFill>
                  <a:schemeClr val="hlink"/>
                </a:solidFill>
                <a:latin typeface="Helvetica Neue Light"/>
                <a:ea typeface="Helvetica Neue Light"/>
                <a:cs typeface="Helvetica Neue Light"/>
                <a:sym typeface="Helvetica Neue Light"/>
                <a:hlinkClick r:id="rId4"/>
              </a:rPr>
              <a:t>Mysql Functions</a:t>
            </a:r>
            <a:r>
              <a:rPr b="0" i="0" lang="es-419" sz="1800" u="none" cap="none" strike="noStrike">
                <a:solidFill>
                  <a:schemeClr val="dk1"/>
                </a:solidFill>
                <a:latin typeface="Helvetica Neue Light"/>
                <a:ea typeface="Helvetica Neue Light"/>
                <a:cs typeface="Helvetica Neue Light"/>
                <a:sym typeface="Helvetica Neue Light"/>
              </a:rPr>
              <a:t> | </a:t>
            </a:r>
            <a:r>
              <a:rPr b="1" i="1" lang="es-419" sz="1800" u="none" cap="none" strike="noStrike">
                <a:solidFill>
                  <a:schemeClr val="dk1"/>
                </a:solidFill>
                <a:latin typeface="Helvetica Neue"/>
                <a:ea typeface="Helvetica Neue"/>
                <a:cs typeface="Helvetica Neue"/>
                <a:sym typeface="Helvetica Neue"/>
              </a:rPr>
              <a:t>W3Schools</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518" name="Google Shape;518;p70"/>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519" name="Google Shape;519;p70"/>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520" name="Google Shape;520;p70"/>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1" name="Google Shape;521;p70"/>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Google Shape;526;p7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27" name="Google Shape;527;p71"/>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8"/>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TRIGGERS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p72"/>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533" name="Google Shape;533;p72"/>
          <p:cNvSpPr txBox="1"/>
          <p:nvPr/>
        </p:nvSpPr>
        <p:spPr>
          <a:xfrm>
            <a:off x="2126175" y="2257750"/>
            <a:ext cx="6467100" cy="270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s-419" sz="2000" u="none" cap="none" strike="noStrike">
                <a:solidFill>
                  <a:srgbClr val="E0FF00"/>
                </a:solidFill>
                <a:latin typeface="Helvetica Neue Light"/>
                <a:ea typeface="Helvetica Neue Light"/>
                <a:cs typeface="Helvetica Neue Light"/>
                <a:sym typeface="Helvetica Neue Light"/>
              </a:rPr>
              <a:t>Resumen de lo visto en clase hoy: </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b="0" i="0" lang="es-419" sz="2000" u="none" cap="none" strike="noStrike">
                <a:solidFill>
                  <a:srgbClr val="E0FF00"/>
                </a:solidFill>
                <a:latin typeface="Helvetica Neue Light"/>
                <a:ea typeface="Helvetica Neue Light"/>
                <a:cs typeface="Helvetica Neue Light"/>
                <a:sym typeface="Helvetica Neue Light"/>
              </a:rPr>
              <a:t>Fundamentos de Triggers.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b="0" i="0" lang="es-419" sz="2000" u="none" cap="none" strike="noStrike">
                <a:solidFill>
                  <a:srgbClr val="E0FF00"/>
                </a:solidFill>
                <a:latin typeface="Helvetica Neue Light"/>
                <a:ea typeface="Helvetica Neue Light"/>
                <a:cs typeface="Helvetica Neue Light"/>
                <a:sym typeface="Helvetica Neue Light"/>
              </a:rPr>
              <a:t>Sintaxis de creación de Triggers.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b="0" i="0" lang="es-419" sz="2000" u="none" cap="none" strike="noStrike">
                <a:solidFill>
                  <a:srgbClr val="E0FF00"/>
                </a:solidFill>
                <a:latin typeface="Helvetica Neue Light"/>
                <a:ea typeface="Helvetica Neue Light"/>
                <a:cs typeface="Helvetica Neue Light"/>
                <a:sym typeface="Helvetica Neue Light"/>
              </a:rPr>
              <a:t>Formas de implementación de un Trigger.</a:t>
            </a:r>
            <a:endParaRPr b="0" i="0" sz="20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7" name="Shape 537"/>
        <p:cNvGrpSpPr/>
        <p:nvPr/>
      </p:nvGrpSpPr>
      <p:grpSpPr>
        <a:xfrm>
          <a:off x="0" y="0"/>
          <a:ext cx="0" cy="0"/>
          <a:chOff x="0" y="0"/>
          <a:chExt cx="0" cy="0"/>
        </a:xfrm>
      </p:grpSpPr>
      <p:sp>
        <p:nvSpPr>
          <p:cNvPr id="538" name="Google Shape;538;p73"/>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539" name="Google Shape;539;p73"/>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43" name="Shape 543"/>
        <p:cNvGrpSpPr/>
        <p:nvPr/>
      </p:nvGrpSpPr>
      <p:grpSpPr>
        <a:xfrm>
          <a:off x="0" y="0"/>
          <a:ext cx="0" cy="0"/>
          <a:chOff x="0" y="0"/>
          <a:chExt cx="0" cy="0"/>
        </a:xfrm>
      </p:grpSpPr>
      <p:sp>
        <p:nvSpPr>
          <p:cNvPr id="544" name="Google Shape;544;p7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545" name="Google Shape;545;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07" name="Shape 107"/>
        <p:cNvGrpSpPr/>
        <p:nvPr/>
      </p:nvGrpSpPr>
      <p:grpSpPr>
        <a:xfrm>
          <a:off x="0" y="0"/>
          <a:ext cx="0" cy="0"/>
          <a:chOff x="0" y="0"/>
          <a:chExt cx="0" cy="0"/>
        </a:xfrm>
      </p:grpSpPr>
      <p:sp>
        <p:nvSpPr>
          <p:cNvPr id="108" name="Google Shape;108;p19"/>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CONCEPTO GENERAL</a:t>
            </a:r>
            <a:endParaRPr b="0" i="1" sz="3600" u="none" cap="none" strike="noStrike">
              <a:solidFill>
                <a:schemeClr val="dk1"/>
              </a:solidFill>
              <a:latin typeface="Anton"/>
              <a:ea typeface="Anton"/>
              <a:cs typeface="Anton"/>
              <a:sym typeface="Anton"/>
            </a:endParaRPr>
          </a:p>
        </p:txBody>
      </p:sp>
      <p:pic>
        <p:nvPicPr>
          <p:cNvPr id="109" name="Google Shape;109;p1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nvSpPr>
        <p:spPr>
          <a:xfrm>
            <a:off x="852150" y="2115350"/>
            <a:ext cx="74397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Definimos como Trigger a un</a:t>
            </a:r>
            <a:r>
              <a:rPr lang="es-419" sz="2000">
                <a:solidFill>
                  <a:schemeClr val="dk1"/>
                </a:solidFill>
                <a:highlight>
                  <a:srgbClr val="FFFFFF"/>
                </a:highlight>
                <a:latin typeface="Helvetica Neue Light"/>
                <a:ea typeface="Helvetica Neue Light"/>
                <a:cs typeface="Helvetica Neue Light"/>
                <a:sym typeface="Helvetica Neue Light"/>
              </a:rPr>
              <a:t> </a:t>
            </a:r>
            <a:r>
              <a:rPr b="1" lang="es-419" sz="2000">
                <a:solidFill>
                  <a:schemeClr val="dk1"/>
                </a:solidFill>
                <a:highlight>
                  <a:srgbClr val="FFFFFF"/>
                </a:highlight>
                <a:latin typeface="Helvetica Neue"/>
                <a:ea typeface="Helvetica Neue"/>
                <a:cs typeface="Helvetica Neue"/>
                <a:sym typeface="Helvetica Neue"/>
              </a:rPr>
              <a:t>conjunto de sentencias </a:t>
            </a:r>
            <a:r>
              <a:rPr b="1" i="0" lang="es-419" sz="2000" u="none" cap="none" strike="noStrike">
                <a:solidFill>
                  <a:schemeClr val="dk1"/>
                </a:solidFill>
                <a:highlight>
                  <a:srgbClr val="FFFFFF"/>
                </a:highlight>
                <a:latin typeface="Helvetica Neue"/>
                <a:ea typeface="Helvetica Neue"/>
                <a:cs typeface="Helvetica Neue"/>
                <a:sym typeface="Helvetica Neue"/>
              </a:rPr>
              <a:t>o programa almacenado en el servidor</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0" i="1" lang="es-419" sz="2000" u="none" cap="none" strike="noStrike">
                <a:solidFill>
                  <a:schemeClr val="dk1"/>
                </a:solidFill>
                <a:highlight>
                  <a:srgbClr val="FFFFFF"/>
                </a:highlight>
                <a:latin typeface="Helvetica Neue Light"/>
                <a:ea typeface="Helvetica Neue Light"/>
                <a:cs typeface="Helvetica Neue Light"/>
                <a:sym typeface="Helvetica Neue Light"/>
              </a:rPr>
              <a:t>de </a:t>
            </a:r>
            <a:r>
              <a:rPr i="1" lang="es-419" sz="2000">
                <a:solidFill>
                  <a:schemeClr val="dk1"/>
                </a:solidFill>
                <a:highlight>
                  <a:srgbClr val="FFFFFF"/>
                </a:highlight>
                <a:latin typeface="Helvetica Neue Light"/>
                <a:ea typeface="Helvetica Neue Light"/>
                <a:cs typeface="Helvetica Neue Light"/>
                <a:sym typeface="Helvetica Neue Light"/>
              </a:rPr>
              <a:t>DB</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1" i="0" lang="es-419" sz="2000" u="none" cap="none" strike="noStrike">
                <a:solidFill>
                  <a:schemeClr val="dk1"/>
                </a:solidFill>
                <a:highlight>
                  <a:srgbClr val="FFFFFF"/>
                </a:highlight>
                <a:latin typeface="Helvetica Neue"/>
                <a:ea typeface="Helvetica Neue"/>
                <a:cs typeface="Helvetica Neue"/>
                <a:sym typeface="Helvetica Neue"/>
              </a:rPr>
              <a:t>creado para ejecutarse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0" i="1" lang="es-419" sz="2000" u="none" cap="none" strike="noStrike">
                <a:solidFill>
                  <a:schemeClr val="dk1"/>
                </a:solidFill>
                <a:highlight>
                  <a:srgbClr val="FFFFFF"/>
                </a:highlight>
                <a:latin typeface="Helvetica Neue Light"/>
                <a:ea typeface="Helvetica Neue Light"/>
                <a:cs typeface="Helvetica Neue Light"/>
                <a:sym typeface="Helvetica Neue Light"/>
              </a:rPr>
              <a:t>dispararse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de forma automática, </a:t>
            </a:r>
            <a:r>
              <a:rPr b="1" i="0" lang="es-419" sz="2000" u="none" cap="none" strike="noStrike">
                <a:solidFill>
                  <a:schemeClr val="dk1"/>
                </a:solidFill>
                <a:highlight>
                  <a:srgbClr val="FFFFFF"/>
                </a:highlight>
                <a:latin typeface="Helvetica Neue"/>
                <a:ea typeface="Helvetica Neue"/>
                <a:cs typeface="Helvetica Neue"/>
                <a:sym typeface="Helvetica Neue"/>
              </a:rPr>
              <a:t>cuando</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1" i="0" lang="es-419" sz="2000" u="none" cap="none" strike="noStrike">
                <a:solidFill>
                  <a:schemeClr val="dk1"/>
                </a:solidFill>
                <a:highlight>
                  <a:srgbClr val="FFFFFF"/>
                </a:highlight>
                <a:latin typeface="Helvetica Neue"/>
                <a:ea typeface="Helvetica Neue"/>
                <a:cs typeface="Helvetica Neue"/>
                <a:sym typeface="Helvetica Neue"/>
              </a:rPr>
              <a:t>uno o más eventos de DML específicos ocurren</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en la DB.</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115" name="Google Shape;115;p20"/>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DEFINICIÓN</a:t>
            </a:r>
            <a:endParaRPr b="0" i="1" sz="4500" u="none" cap="none" strike="noStrike">
              <a:solidFill>
                <a:srgbClr val="000000"/>
              </a:solidFill>
              <a:latin typeface="Anton"/>
              <a:ea typeface="Anton"/>
              <a:cs typeface="Anton"/>
              <a:sym typeface="Anton"/>
            </a:endParaRPr>
          </a:p>
        </p:txBody>
      </p:sp>
      <p:pic>
        <p:nvPicPr>
          <p:cNvPr id="116" name="Google Shape;116;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17" name="Google Shape;117;p20"/>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2454675" y="2043100"/>
            <a:ext cx="5837100" cy="2769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El Trigger se despierta y ejecuta sus senten</a:t>
            </a:r>
            <a:r>
              <a:rPr lang="es-419" sz="2000">
                <a:solidFill>
                  <a:schemeClr val="dk1"/>
                </a:solidFill>
                <a:highlight>
                  <a:srgbClr val="FFFFFF"/>
                </a:highlight>
                <a:latin typeface="Helvetica Neue Light"/>
                <a:ea typeface="Helvetica Neue Light"/>
                <a:cs typeface="Helvetica Neue Light"/>
                <a:sym typeface="Helvetica Neue Light"/>
              </a:rPr>
              <a:t>cias en el momento en que una</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lang="es-419" sz="2000">
                <a:solidFill>
                  <a:schemeClr val="dk1"/>
                </a:solidFill>
                <a:highlight>
                  <a:srgbClr val="FFFFFF"/>
                </a:highlight>
                <a:latin typeface="Helvetica Neue Light"/>
                <a:ea typeface="Helvetica Neue Light"/>
                <a:cs typeface="Helvetica Neue Light"/>
                <a:sym typeface="Helvetica Neue Light"/>
              </a:rPr>
              <a:t>operación de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DML (</a:t>
            </a:r>
            <a:r>
              <a:rPr b="0" i="0" lang="es-419" sz="2000" u="none" cap="none" strike="noStrike">
                <a:solidFill>
                  <a:schemeClr val="dk1"/>
                </a:solidFill>
                <a:highlight>
                  <a:srgbClr val="FFFFFF"/>
                </a:highlight>
                <a:latin typeface="Consolas"/>
                <a:ea typeface="Consolas"/>
                <a:cs typeface="Consolas"/>
                <a:sym typeface="Consolas"/>
              </a:rPr>
              <a:t>INSERT</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0" i="0" lang="es-419" sz="2000" u="none" cap="none" strike="noStrike">
                <a:solidFill>
                  <a:schemeClr val="dk1"/>
                </a:solidFill>
                <a:highlight>
                  <a:srgbClr val="FFFFFF"/>
                </a:highlight>
                <a:latin typeface="Consolas"/>
                <a:ea typeface="Consolas"/>
                <a:cs typeface="Consolas"/>
                <a:sym typeface="Consolas"/>
              </a:rPr>
              <a:t>UPDATE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y </a:t>
            </a:r>
            <a:r>
              <a:rPr b="0" i="0" lang="es-419" sz="2000" u="none" cap="none" strike="noStrike">
                <a:solidFill>
                  <a:schemeClr val="dk1"/>
                </a:solidFill>
                <a:highlight>
                  <a:srgbClr val="FFFFFF"/>
                </a:highlight>
                <a:latin typeface="Consolas"/>
                <a:ea typeface="Consolas"/>
                <a:cs typeface="Consolas"/>
                <a:sym typeface="Consolas"/>
              </a:rPr>
              <a:t>DELETE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a:t>
            </a:r>
            <a:r>
              <a:rPr lang="es-419" sz="2000">
                <a:solidFill>
                  <a:schemeClr val="dk1"/>
                </a:solidFill>
                <a:highlight>
                  <a:srgbClr val="FFFFFF"/>
                </a:highlight>
                <a:latin typeface="Helvetica Neue Light"/>
                <a:ea typeface="Helvetica Neue Light"/>
                <a:cs typeface="Helvetica Neue Light"/>
                <a:sym typeface="Helvetica Neue Light"/>
              </a:rPr>
              <a:t> asociada al disparador aparece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23" name="Google Shape;123;p2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DEFINICIÓN</a:t>
            </a:r>
            <a:endParaRPr b="0" i="1" sz="4500" u="none" cap="none" strike="noStrike">
              <a:solidFill>
                <a:srgbClr val="000000"/>
              </a:solidFill>
              <a:latin typeface="Anton"/>
              <a:ea typeface="Anton"/>
              <a:cs typeface="Anton"/>
              <a:sym typeface="Anton"/>
            </a:endParaRPr>
          </a:p>
        </p:txBody>
      </p:sp>
      <p:pic>
        <p:nvPicPr>
          <p:cNvPr id="124" name="Google Shape;124;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25" name="Google Shape;125;p21"/>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26" name="Google Shape;126;p21"/>
          <p:cNvPicPr preferRelativeResize="0"/>
          <p:nvPr/>
        </p:nvPicPr>
        <p:blipFill rotWithShape="1">
          <a:blip r:embed="rId5">
            <a:alphaModFix/>
          </a:blip>
          <a:srcRect b="0" l="0" r="0" t="0"/>
          <a:stretch/>
        </p:blipFill>
        <p:spPr>
          <a:xfrm>
            <a:off x="667500" y="2043100"/>
            <a:ext cx="1333325" cy="133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