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Anton"/>
      <p:regular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Helvetica Neue"/>
      <p:regular r:id="rId41"/>
      <p:bold r:id="rId42"/>
      <p:italic r:id="rId43"/>
      <p:boldItalic r:id="rId44"/>
    </p:embeddedFont>
    <p:embeddedFont>
      <p:font typeface="Helvetica Neue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044F31-E1D2-44F4-A970-0EA553146D54}">
  <a:tblStyle styleId="{6E044F31-E1D2-44F4-A970-0EA553146D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46" Type="http://schemas.openxmlformats.org/officeDocument/2006/relationships/font" Target="fonts/HelveticaNeueLight-bold.fntdata"/><Relationship Id="rId23" Type="http://schemas.openxmlformats.org/officeDocument/2006/relationships/slide" Target="slides/slide17.xml"/><Relationship Id="rId45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HelveticaNeueLight-boldItalic.fntdata"/><Relationship Id="rId25" Type="http://schemas.openxmlformats.org/officeDocument/2006/relationships/slide" Target="slides/slide19.xml"/><Relationship Id="rId47" Type="http://schemas.openxmlformats.org/officeDocument/2006/relationships/font" Target="fonts/HelveticaNeueLight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Anton-regular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904203b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890420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904203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8904203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904203b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8904203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904203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8904203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904203b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8904203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8904203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08904203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8904203b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8904203b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4f0a0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2c4f0a0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8904203b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08904203b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c4f0a0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2c4f0a0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8904203b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08904203b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904203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8904203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904203b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8904203b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4f0a0ce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2c4f0a0ce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8904203be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8904203b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8904203b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8904203b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8904203b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08904203b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8904203b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08904203b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8904203be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08904203b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8904203be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08904203b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8904203be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8904203b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8904203b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8904203b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904203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8904203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904203b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8904203b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4f0a0c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2c4f0a0c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904203be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08904203b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904203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8904203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904203b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08904203b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904203b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8904203b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WORKSHOP DML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18.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Curso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5015900" y="985925"/>
            <a:ext cx="4128000" cy="4157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69575" y="1284000"/>
            <a:ext cx="44832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los diferentes modelos de importación de datos.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Integramos archivos CSV y JSON.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a optimizar los datos previos a importarlos.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Importamos datos mediante la línea de comandos Mysql. (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TBD)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88850" y="203475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13- INSERTAR DATOS MEDIANTE IMPORTACIÓN DE LOS MISMOS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227275" y="1284000"/>
            <a:ext cx="35271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mysql&gt;</a:t>
            </a:r>
            <a:r>
              <a:rPr b="1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load data local infile</a:t>
            </a:r>
            <a:endParaRPr b="0" i="0" sz="14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‘/Users/Downloads/nuevosproductos.csv’</a:t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into table</a:t>
            </a: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productos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fields terminated by</a:t>
            </a: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‘,’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terminated by</a:t>
            </a: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‘\r\n’;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589625" y="1290000"/>
            <a:ext cx="43158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Implementamos la actualización y eliminación de datos masivos.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las Restricciones de Integridad Referencial.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Integramos el comando DELETE CASCADE y el comando UPDATE CASCADE.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257850" y="330600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14- ACTUALIZACIÓN Y ELIMINACIÓN DE DATOS EN CASCADA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38729" r="6584" t="0"/>
          <a:stretch/>
        </p:blipFill>
        <p:spPr>
          <a:xfrm>
            <a:off x="5515624" y="1202750"/>
            <a:ext cx="3238825" cy="338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171300" y="686850"/>
            <a:ext cx="88416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Adquirimos el concepto de una función almacenada y sus ventajas.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su sintaxis y qué sentencias de Transact-SQL pueden integrarse en éstas.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a armar la estructura de una Función almacenada.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nuestra propia función almacenada.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323700" y="116750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15- FUNCIONES ALMACENADAS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675" y="2830200"/>
            <a:ext cx="62865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-143700" y="1056700"/>
            <a:ext cx="4715700" cy="28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los Fundamentos de los Stored Procedures y sus beneficios.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su sintaxis y las sentencias de Transact-SQL que pueden utilizarse.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a armar un Stored Procedure.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las diferencias entre EXEC, EXECUTE y CALL.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Implementamos nuestros propios Stored Procedures.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257775" y="356825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16- STORED PROCEDURES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850" y="1633200"/>
            <a:ext cx="4660400" cy="18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190950" y="821725"/>
            <a:ext cx="89532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los Fundamentos de los Triggers y los diferentes tipos de disparadores.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su sintaxis y cómo se estructura un Trigger, de acuerdo a nuestra necesidad.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Implementamos nuestros propios Triggers bajo diferentes ámbitos donde pueden ser necesarios.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257850" y="120875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17- TRIGGERS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50" y="3535675"/>
            <a:ext cx="74390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1663200" y="368625"/>
            <a:ext cx="5817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ADICIONALES A LO APRENDIDO HASTA AQUÍ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581725" y="1270350"/>
            <a:ext cx="64014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Junto a todo lo aprendido en estas últimas clases, integramos: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Ejercicios prácticos sobre cada punto abordado.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Integramos los diferente conceptos aprendidos en la primera etapa del curso de SQL.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Analizamos la lógica de diferentes proyectos.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84" name="Google Shape;184;p27"/>
          <p:cNvGrpSpPr/>
          <p:nvPr/>
        </p:nvGrpSpPr>
        <p:grpSpPr>
          <a:xfrm>
            <a:off x="328569" y="1524074"/>
            <a:ext cx="2095361" cy="2095361"/>
            <a:chOff x="257775" y="1123500"/>
            <a:chExt cx="1690625" cy="1690625"/>
          </a:xfrm>
        </p:grpSpPr>
        <p:pic>
          <p:nvPicPr>
            <p:cNvPr id="185" name="Google Shape;18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7775" y="1123500"/>
              <a:ext cx="1690625" cy="169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2239" y="1549838"/>
              <a:ext cx="841700" cy="84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1188500" y="324200"/>
            <a:ext cx="66216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EVALUACIÓN DE NIVEL DEL CURSO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1171350" y="1812875"/>
            <a:ext cx="6801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Objetivo: Poner en un puntaje del 1 al 100 el nivel del curso. El objetivo va a ser superarlo al final de la cursada.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Formato: Multiple Choice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Cantidad de preguntas: 10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para resolver: 15 minutos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400050" y="1115475"/>
            <a:ext cx="8343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SIMULACIÓN DE ESTA CLASE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52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615149" y="1886175"/>
            <a:ext cx="79137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Seguimos trabajando en la página que recopila las opiniones de los usuarios sobre videojuegos.Continuaremos con la base de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Pokémon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creamos la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última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vez, que si bien tuvimos un uen comienzo, la base aun no esta “viva”.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WORKSHOP 2: EJEMPLO EN VIVO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313" y="469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257775" y="204425"/>
            <a:ext cx="514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EJEMPLO EN VIVO:</a:t>
            </a: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1" lang="es-419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</a:t>
            </a: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onsignas a cumplir</a:t>
            </a:r>
            <a:endParaRPr b="0" i="0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81575" y="996675"/>
            <a:ext cx="84966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Potenciar el proyecto que creamos durante el Workshop I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views sobre top pokemon a la bas de datos. Crear una funcion que facilite este trabajo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trigger para evitar datos erroneos en tabla de pokemon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Actualizar dato erroneo en tabla pokemon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procedimiento para detectar errores en la base. Crear un trigger que active este procedimiento a partir de nuevos insert en la tabla pokemon.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Hacer una importacion desde un archivo csv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Estado de avance compañeros.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9469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938100" y="18418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continuación, nos vamos a separar en Breaking Rooms por tutor. Los estudiantes de cada Room compartirán el estado de avance de sus proyectos, las dudas que le hayan surgido y recibirán feedback personalizado.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2183550" y="3857650"/>
            <a:ext cx="47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218425" y="22296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SEGUNDA 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entregar los avances correspondiente a la segunda entrega de tu proyecto final, incluyendo lo presentado y ajustado en la primera entrega.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/>
          <p:nvPr/>
        </p:nvSpPr>
        <p:spPr>
          <a:xfrm>
            <a:off x="4823975" y="7338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37"/>
          <p:cNvGraphicFramePr/>
          <p:nvPr/>
        </p:nvGraphicFramePr>
        <p:xfrm>
          <a:off x="153250" y="1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{6E044F31-E1D2-44F4-A970-0EA553146D54}</a:tableStyleId>
              </a:tblPr>
              <a:tblGrid>
                <a:gridCol w="2945825"/>
                <a:gridCol w="3822275"/>
                <a:gridCol w="2069375"/>
              </a:tblGrid>
              <a:tr h="543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s-419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SEGUNDA </a:t>
                      </a:r>
                      <a:r>
                        <a:rPr i="1" lang="es-419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ENTREGA DEL PROYECTO FINAL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F00"/>
                    </a:solidFill>
                  </a:tcPr>
                </a:tc>
                <a:tc hMerge="1"/>
                <a:tc hMerge="1"/>
              </a:tr>
              <a:tr h="1085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Documento PDF con el nombre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“Entrega2 + 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activar la posibilidad de realizar comentarios en el archivo que subis como Entrega. Debe incluir el contenido del documento PDF de la primera entrega parcial, además de...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98875">
                <a:tc gridSpan="3">
                  <a:txBody>
                    <a:bodyPr/>
                    <a:lstStyle/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Listado de Vistas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más una descripción detallada, su objetivo, y qué tablas las componen.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Listado de Funciones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incluyan una descripción detallada, el objetivo para la cual fueron creadas y qué datos o tablas manipulan y/o son implementadas.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Listado de Stored Procedures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una descripción detallada, qué objetivo o beneficio aportan al proyecto, y las tablas que lo componen y/o tablas con las que interactúa.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Listado de Triggers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una descripción detallada, qué objetivo o beneficio aportan al proyecto, y las tablas que lo componen y/o tablas con las que interactúa.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 archivo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.sql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contenga: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Script de inserción de datos en las bases.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 se insertan datos mediante importación, agregar el paso a paso de éste en el DOC PDF más los archivos con el contenido a importar, en el formato que corresponda.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Script de creación de Vistas, Funciones, Stored Procedures y Triggers.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75" y="9433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/>
          <p:nvPr/>
        </p:nvSpPr>
        <p:spPr>
          <a:xfrm>
            <a:off x="8511150" y="875625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419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263" name="Google Shape;2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/>
        </p:nvSpPr>
        <p:spPr>
          <a:xfrm>
            <a:off x="1956450" y="1253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2033550" y="2242175"/>
            <a:ext cx="57387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Repaso de Sublenguaje DML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DML y Subconsultas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almacenadas, Stored Procedures y Triggers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Importación y Exportación de datos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 y Eliminar datos en Cascada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Workshop II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275" name="Google Shape;2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55975" y="1363350"/>
            <a:ext cx="4807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Repaso de las ultimas clases de DML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vistas, funciones, stored procedures y triggers.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un caso de ejemplo con los docentes.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18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127700" y="3915800"/>
            <a:ext cx="18375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 EN VIVO DE UN PROYECTO DE 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72184" y="26920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II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127700" y="1665450"/>
            <a:ext cx="18375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REPASO GENERAL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2" name="Google Shape;82;p16"/>
          <p:cNvCxnSpPr>
            <a:stCxn id="80" idx="3"/>
            <a:endCxn id="81" idx="1"/>
          </p:cNvCxnSpPr>
          <p:nvPr/>
        </p:nvCxnSpPr>
        <p:spPr>
          <a:xfrm flipH="1" rot="10800000">
            <a:off x="1825084" y="1876653"/>
            <a:ext cx="302700" cy="1116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83" name="Google Shape;83;p16"/>
          <p:cNvCxnSpPr>
            <a:stCxn id="80" idx="3"/>
            <a:endCxn id="79" idx="1"/>
          </p:cNvCxnSpPr>
          <p:nvPr/>
        </p:nvCxnSpPr>
        <p:spPr>
          <a:xfrm>
            <a:off x="1825084" y="2993253"/>
            <a:ext cx="302700" cy="12237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84" name="Google Shape;84;p16"/>
          <p:cNvSpPr/>
          <p:nvPr/>
        </p:nvSpPr>
        <p:spPr>
          <a:xfrm>
            <a:off x="4843800" y="178807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IMPORTACIÓN Y    EXPORTACIÓN 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DATOS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843800" y="91977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SENTENCIAS UPDATE, DELETE, INSERT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843800" y="135392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INTEGRAR SUBCONSULTAS CON UPDATE, DELETE, INSERT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6"/>
          <p:cNvCxnSpPr>
            <a:stCxn id="81" idx="3"/>
            <a:endCxn id="85" idx="1"/>
          </p:cNvCxnSpPr>
          <p:nvPr/>
        </p:nvCxnSpPr>
        <p:spPr>
          <a:xfrm flipH="1" rot="10800000">
            <a:off x="3965200" y="1112850"/>
            <a:ext cx="878700" cy="763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8" name="Google Shape;88;p16"/>
          <p:cNvCxnSpPr>
            <a:stCxn id="81" idx="3"/>
            <a:endCxn id="86" idx="1"/>
          </p:cNvCxnSpPr>
          <p:nvPr/>
        </p:nvCxnSpPr>
        <p:spPr>
          <a:xfrm flipH="1" rot="10800000">
            <a:off x="3965200" y="1547250"/>
            <a:ext cx="878700" cy="329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9" name="Google Shape;89;p16"/>
          <p:cNvCxnSpPr>
            <a:stCxn id="81" idx="3"/>
            <a:endCxn id="84" idx="1"/>
          </p:cNvCxnSpPr>
          <p:nvPr/>
        </p:nvCxnSpPr>
        <p:spPr>
          <a:xfrm>
            <a:off x="3965200" y="1876650"/>
            <a:ext cx="878700" cy="104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" name="Google Shape;90;p16"/>
          <p:cNvSpPr/>
          <p:nvPr/>
        </p:nvSpPr>
        <p:spPr>
          <a:xfrm>
            <a:off x="4843800" y="2240450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ACTUALIZACIÓN Y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ELIMINACIÓN DE DATOS EN CASCADA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843800" y="269682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PERSONALIZADAS / ALMACENADAS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843800" y="315152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 PROCEDURES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843800" y="360622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TRIGGERS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4" name="Google Shape;94;p16"/>
          <p:cNvCxnSpPr>
            <a:stCxn id="81" idx="3"/>
            <a:endCxn id="90" idx="1"/>
          </p:cNvCxnSpPr>
          <p:nvPr/>
        </p:nvCxnSpPr>
        <p:spPr>
          <a:xfrm>
            <a:off x="3965200" y="1876650"/>
            <a:ext cx="878700" cy="557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5" name="Google Shape;95;p16"/>
          <p:cNvCxnSpPr>
            <a:stCxn id="81" idx="3"/>
            <a:endCxn id="91" idx="1"/>
          </p:cNvCxnSpPr>
          <p:nvPr/>
        </p:nvCxnSpPr>
        <p:spPr>
          <a:xfrm>
            <a:off x="3965200" y="1876650"/>
            <a:ext cx="878700" cy="1013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6" name="Google Shape;96;p16"/>
          <p:cNvCxnSpPr>
            <a:stCxn id="81" idx="3"/>
            <a:endCxn id="92" idx="1"/>
          </p:cNvCxnSpPr>
          <p:nvPr/>
        </p:nvCxnSpPr>
        <p:spPr>
          <a:xfrm>
            <a:off x="3965200" y="1876650"/>
            <a:ext cx="878700" cy="1468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7" name="Google Shape;97;p16"/>
          <p:cNvCxnSpPr>
            <a:stCxn id="81" idx="3"/>
            <a:endCxn id="93" idx="1"/>
          </p:cNvCxnSpPr>
          <p:nvPr/>
        </p:nvCxnSpPr>
        <p:spPr>
          <a:xfrm>
            <a:off x="3965200" y="1876650"/>
            <a:ext cx="878700" cy="1922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1188500" y="324200"/>
            <a:ext cx="66216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REVISION EVALUACION 1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171350" y="1812875"/>
            <a:ext cx="6801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Objetivo: Analizar las cinco preguntas peor respondidas del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último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examen a ver como estamos hoy. 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Cantidad de preguntas: 5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para resolver: 5 minutos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REPASO GENERAL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535650" y="1204900"/>
            <a:ext cx="8072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Realicemos un rápido repaso por los conceptos aprendidos br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indados en estas últimas 7 clases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lenguaje SQL. 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Luego, llevaremos lo aprendido hacia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proyecto final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aplicándolo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efectiva.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581474" y="215800"/>
            <a:ext cx="5866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REPASO GENERAL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231" y="3265300"/>
            <a:ext cx="2049550" cy="15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2929850"/>
            <a:ext cx="9144000" cy="2213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50575" y="742500"/>
            <a:ext cx="77166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los conceptos avanzados del lenguaje DML.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Agregamos registros a las tablas mediante INSERT.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Modificamos registros en las tablas mediante UDPATE.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Eliminamos registros de las tablas mediante DELETE.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333500" y="204425"/>
            <a:ext cx="8496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11 - DML: ACTUALIZACIÓN,  </a:t>
            </a:r>
            <a:r>
              <a:rPr i="1" lang="es-419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</a:t>
            </a: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Y ELIMINACIÓN DE DATOS</a:t>
            </a:r>
            <a:endParaRPr b="0" i="0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09250" y="3309775"/>
            <a:ext cx="8345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 (campo1, campo2, campo3) </a:t>
            </a: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(‘valor1’, ‘valor2’, ‘valor3’);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 (campo1, campo2, campo3) </a:t>
            </a: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(‘valor1’, ‘valor2’, ‘valor3’) </a:t>
            </a:r>
            <a:r>
              <a:rPr lang="es-419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…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FROM tabla </a:t>
            </a: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campo2 = ‘valor2’;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0" y="2929850"/>
            <a:ext cx="9144000" cy="2213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08575" y="757325"/>
            <a:ext cx="77370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el concepto de Subconsultas en DML.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Utilizamos INSERT combinado con subconsultas.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Utilizamos UPDATE combinado con subconsultas.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Utilizamos DELETE combinado con subconsultas.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57775" y="204425"/>
            <a:ext cx="8823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12 - </a:t>
            </a:r>
            <a:r>
              <a:rPr i="1" lang="es-419" sz="2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DML: S</a:t>
            </a:r>
            <a:r>
              <a:rPr b="0" i="1" lang="es-419" sz="2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UBCONSULTAS PARA </a:t>
            </a:r>
            <a:r>
              <a:rPr i="1" lang="es-419" sz="2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INSERTAR, MODIFICAR Y ELIMINAR </a:t>
            </a:r>
            <a:r>
              <a:rPr b="0" i="1" lang="es-419" sz="2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DATOS</a:t>
            </a:r>
            <a:endParaRPr b="0" i="0" sz="23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09250" y="3175480"/>
            <a:ext cx="83451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new_level_game (id_level, description) (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DISTINCT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id_level, 'New level'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new_class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NOT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  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level_game));</a:t>
            </a:r>
            <a:endParaRPr sz="19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