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Anton"/>
      <p:regular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3CA468-CDE1-4545-8D36-12F734922731}">
  <a:tblStyle styleId="{343CA468-CDE1-4545-8D36-12F7349227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HelveticaNeue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-regular.fntdata"/><Relationship Id="rId36" Type="http://schemas.openxmlformats.org/officeDocument/2006/relationships/font" Target="fonts/Anton-regular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904203b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0890420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8904203b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08904203b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8904203b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08904203b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904203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8904203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8904203b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08904203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8904203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8904203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8904203b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08904203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8904203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8904203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8904203b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8904203b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8904203b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08904203b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8904203b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08904203b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904203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08904203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8904203b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8904203b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NDA: De los 10 conceptos que se piden para el Workshop II, se desprenden más de uno de los puntos: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DML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UPDATE y DELETE CASCADE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Importar y Exportar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4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Stored Procedures y Triggers</a:t>
            </a: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8904203b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08904203b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8904203be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8904203b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8904203b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08904203b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8904203b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08904203b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l.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8904203b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08904203b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8904203be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8904203b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8904203be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08904203b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8904203be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8904203b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8904203b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8904203b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904203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08904203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8904203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8904203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904203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08904203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8904203b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8904203b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8904203be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08904203b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904203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08904203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904203b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8904203b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image" Target="../media/image5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WORKSHOP DML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18.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Curso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0" y="2929850"/>
            <a:ext cx="9144000" cy="2213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250575" y="742500"/>
            <a:ext cx="77166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los conceptos avanzados del lenguaje DML.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Agregamos registros a las tablas mediante INSERT.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Modificamos registros en las tablas mediante UDPATE.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Eliminamos registros de las tablas mediante DELETE.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333500" y="204425"/>
            <a:ext cx="8496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11 - DML: ACTUALIZACIÓN,  MODIFICACIÓN Y ELIMINACIÓN DE DATOS</a:t>
            </a:r>
            <a:endParaRPr b="0" i="0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09250" y="3309775"/>
            <a:ext cx="8345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 (campo1, campo2, campo3) </a:t>
            </a: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(‘valor1’, ‘valor2’, ‘valor3’);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 (campo1, campo2, campo3) </a:t>
            </a: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(‘valor1’, ‘valor2’, ‘valor3’) </a:t>
            </a:r>
            <a:r>
              <a:rPr lang="es-419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…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FROM tabla </a:t>
            </a:r>
            <a:r>
              <a:rPr b="0" i="0" lang="es-419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campo2 = ‘valor2’;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0" y="2929850"/>
            <a:ext cx="9144000" cy="2213700"/>
          </a:xfrm>
          <a:prstGeom prst="rect">
            <a:avLst/>
          </a:prstGeom>
          <a:gradFill>
            <a:gsLst>
              <a:gs pos="0">
                <a:srgbClr val="424242"/>
              </a:gs>
              <a:gs pos="100000">
                <a:srgbClr val="01010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308575" y="757325"/>
            <a:ext cx="77370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el concepto de Subconsultas en DML.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Utilizamos INSERT combinado con subconsultas.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Utilizamos UPDATE combinado con subconsultas.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Utilizamos DELETE combinado con subconsultas.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257775" y="204425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3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12- SUBCONSULTAS PARA ACTUALIZAR, MODIFICAR Y ELIMINAR DATOS</a:t>
            </a:r>
            <a:endParaRPr b="0" i="0" sz="23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09250" y="3175480"/>
            <a:ext cx="83451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new_level_game (id_level, description) (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DISTINCT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id_level, 'New level'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new_class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NOT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   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level_game));</a:t>
            </a:r>
            <a:endParaRPr sz="19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5015900" y="985925"/>
            <a:ext cx="4128000" cy="41577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69575" y="1284000"/>
            <a:ext cx="44832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los diferentes modelos de importación de datos.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Integramos archivos CSV y JSON.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a optimizar los datos previos a importarlos.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Importamos datos mediante la línea de comandos Mysql.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488850" y="203475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13- INSERTAR DATOS MEDIANTE IMPORTACIÓN DE LOS MISMOS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227275" y="1284000"/>
            <a:ext cx="35271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mysql&gt;</a:t>
            </a:r>
            <a:r>
              <a:rPr b="1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load data local infile</a:t>
            </a:r>
            <a:endParaRPr b="0" i="0" sz="14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‘/Users/Downloads/nuevosproductos.csv’</a:t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into table</a:t>
            </a: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productos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fields terminated by</a:t>
            </a: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‘,’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terminated by</a:t>
            </a:r>
            <a:r>
              <a:rPr b="0" i="0" lang="es-419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‘\r\n’;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589625" y="1290000"/>
            <a:ext cx="43158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Implementamos la actualización y eliminación de datos masivos.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las Restricciones de Integridad Referencial.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Integramos el comando DELETE CASCADE y el comando UPDATE CASCADE.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57850" y="330600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14- ACTUALIZACIÓN Y ELIMINACIÓN DE DATOS EN CASCADA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38729" r="6584" t="0"/>
          <a:stretch/>
        </p:blipFill>
        <p:spPr>
          <a:xfrm>
            <a:off x="5515624" y="1202750"/>
            <a:ext cx="3238825" cy="338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171300" y="686850"/>
            <a:ext cx="88416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Adquirimos el concepto de una función almacenada y sus ventajas.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su sintaxis y qué sentencias de Transact-SQL pueden integrarse en éstas.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a armar la estructura de una Función almacenada.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nuestra propia función almacenada.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323700" y="116750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15- FUNCIONES ALMACENADAS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675" y="2830200"/>
            <a:ext cx="62865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-143700" y="1056700"/>
            <a:ext cx="4715700" cy="28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los Fundamentos de los Stored Procedures y sus beneficios.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su sintaxis y las sentencias de Transact-SQL que pueden utilizarse.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a armar un Stored Procedure.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Conocimos las diferencias entre EXEC, EXECUTE y CALL.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b="0" i="0" lang="es-419" sz="17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Implementamos nuestros propios Stored Procedures.</a:t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257775" y="356825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16- STORED PROCEDURES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850" y="1633200"/>
            <a:ext cx="4660400" cy="18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190950" y="821725"/>
            <a:ext cx="89532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Aprendimos los Fundamentos de los Triggers y los diferentes tipos de disparadores.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Repasamos su sintaxis y cómo se estructura un Trigger, de acuerdo a nuestra necesidad.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Implementamos nuestros propios Triggers bajo diferentes ámbitos donde pueden ser necesarios.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257850" y="120875"/>
            <a:ext cx="8496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17- TRIGGERS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50" y="3535675"/>
            <a:ext cx="74390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1663200" y="368625"/>
            <a:ext cx="5817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ADICIONALES A LO APRENDIDO HASTA AQUÍ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2581725" y="1270350"/>
            <a:ext cx="64014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Junto a todo lo aprendido en estas últimas clases, integramos: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Ejercicios prácticos sobre cada punto abordado.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Integramos los diferente conceptos aprendidos en la primera etapa del curso de SQL.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Analizamos la lógica de diferentes proyectos.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39" name="Google Shape;239;p29"/>
          <p:cNvGrpSpPr/>
          <p:nvPr/>
        </p:nvGrpSpPr>
        <p:grpSpPr>
          <a:xfrm>
            <a:off x="328569" y="1524074"/>
            <a:ext cx="2095361" cy="2095361"/>
            <a:chOff x="257775" y="1123500"/>
            <a:chExt cx="1690625" cy="1690625"/>
          </a:xfrm>
        </p:grpSpPr>
        <p:pic>
          <p:nvPicPr>
            <p:cNvPr id="240" name="Google Shape;24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7775" y="1123500"/>
              <a:ext cx="1690625" cy="169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2239" y="1549838"/>
              <a:ext cx="841700" cy="84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WORKSHOP 2: EJEMPLO EN VIVO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313" y="4696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257775" y="204425"/>
            <a:ext cx="5144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4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Anton"/>
                <a:ea typeface="Anton"/>
                <a:cs typeface="Anton"/>
                <a:sym typeface="Anton"/>
              </a:rPr>
              <a:t>EJEMPLO EN VIVO:</a:t>
            </a: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1" lang="es-419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</a:t>
            </a:r>
            <a:r>
              <a:rPr b="0" i="1" lang="es-419" sz="2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onsignas a cumplir</a:t>
            </a:r>
            <a:endParaRPr b="0" i="0" sz="24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181575" y="996675"/>
            <a:ext cx="84966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Potenciar el proyecto que creamos durante el Workshop I.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Manipular su contenido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través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(INSERT, UPDATE, DELETE).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Integrar Subconsultas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DML.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contenido a las tablas mediante importación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mismo.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Asegurar los datos a eliminar o actualizar mediante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UPDATE/DELETE CASCADE.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Integrar Funciones Almacenadas.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Stored Procedures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facilitar el manejo de datos.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Integrar Triggers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crear tablas de Auditoría.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EXPONER AVANCES DE PROYECTOS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Estado de avance compañeros.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9469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938100" y="18418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 3 estudiantes del curso compartirán el estado de avance de sus proyectos, las dudas que le hayan surgido y recibirán feedback personalizado.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2183550" y="3857650"/>
            <a:ext cx="47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/>
        </p:nvSpPr>
        <p:spPr>
          <a:xfrm>
            <a:off x="218425" y="22296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SEGUNDA 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entregar los avances correspondiente a la segunda entrega de tu proyecto final, incluyendo lo presentado y ajustado en la primera entrega.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4823975" y="7338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7"/>
          <p:cNvGraphicFramePr/>
          <p:nvPr/>
        </p:nvGraphicFramePr>
        <p:xfrm>
          <a:off x="153250" y="10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{343CA468-CDE1-4545-8D36-12F734922731}</a:tableStyleId>
              </a:tblPr>
              <a:tblGrid>
                <a:gridCol w="2945825"/>
                <a:gridCol w="3822275"/>
                <a:gridCol w="2069375"/>
              </a:tblGrid>
              <a:tr h="5430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s-419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PRIMERA ENTREGA DEL PROYECTO FINAL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F00"/>
                    </a:solidFill>
                  </a:tcPr>
                </a:tc>
                <a:tc hMerge="1"/>
                <a:tc hMerge="1"/>
              </a:tr>
              <a:tr h="1085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Documento PDF con el nombre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“Entrega2 + Apellido”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activar la posibilidad de realizar comentarios en el archivo que subis como Entrega. Debe incluir el contenido del documento PDF de la primera entrega parcial, además de...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698875">
                <a:tc gridSpan="3">
                  <a:txBody>
                    <a:bodyPr/>
                    <a:lstStyle/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Listado de Vistas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más una descripción detallada, su objetivo, y qué tablas las componen.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Listado de Funciones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incluyan una descripción detallada, el objetivo para la cual fueron creadas y qué datos o tablas manipulan y/o son implementadas.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Listado de Stored Procedures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una descripción detallada, qué objetivo o beneficio aportan al proyecto, y las tablas que lo componen y/o tablas con las que interactúa.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 archivo </a:t>
                      </a:r>
                      <a:r>
                        <a:rPr b="1" lang="es-419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.sql</a:t>
                      </a: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que contenga: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Script de inserción de datos en las bases.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 se insertan datos mediante importación, agregar el paso a paso de éste en el DOC PDF más los archivos con el contenido a importar, en el formato que corresponda.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●"/>
                      </a:pPr>
                      <a:r>
                        <a:rPr lang="es-419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Script de creación de Vistas, Funciones, Stored Procedures y Triggers.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298" name="Google Shape;29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75" y="9433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8511150" y="875625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s-419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305" name="Google Shape;30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/>
        </p:nvSpPr>
        <p:spPr>
          <a:xfrm>
            <a:off x="1956450" y="1253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2033550" y="2242175"/>
            <a:ext cx="57387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Repaso de Sublenguaje DML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DML y Subconsultas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almacenadas, Stored Procedures y Triggers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Importación y Exportación de datos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 y Eliminar datos en Cascada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700"/>
              <a:buFont typeface="Helvetica Neue Light"/>
              <a:buChar char="-"/>
            </a:pPr>
            <a:r>
              <a:rPr b="0" i="0" lang="es-419" sz="17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Workshop II</a:t>
            </a:r>
            <a:endParaRPr b="0" i="0" sz="17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317" name="Google Shape;31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55975" y="1363350"/>
            <a:ext cx="4807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las vistas creadas.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las funciones creadas.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los stored procedures creados.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los triggers creados.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524938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335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6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8203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1000" y="2999213"/>
            <a:ext cx="307150" cy="30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1765" y="2504512"/>
            <a:ext cx="365613" cy="3656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318536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19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160303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 DCL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575950" y="2353277"/>
            <a:ext cx="1528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CONCEPTO, SENTENCIAS GRANT Y REVOKE. iMPLEMENTACIÓN DEL SUBLENGUAJE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561500" y="3010900"/>
            <a:ext cx="159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PRÁCTICAS SQL 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6475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36300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36300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36300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36300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3803936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061350" y="2952734"/>
            <a:ext cx="1528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SEGUNDA ENTREGA DEL PROYECTO FINAL 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2853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12678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2678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2678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12678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64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1441736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17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283503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Trigger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645703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DML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9035" y="2956641"/>
            <a:ext cx="365600" cy="3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561500" y="3468100"/>
            <a:ext cx="159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PRESENTAR EN FORMATO SQL LAS SENTENCIAS QUE COMPONEN EL SUBLENGUAJE DCL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91775" y="3427450"/>
            <a:ext cx="365600" cy="368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684700" y="2553700"/>
            <a:ext cx="159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CREACIÓN DE TRIGGER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684700" y="3021043"/>
            <a:ext cx="159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 DE CREACIÓN DE TRIGGERS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4975" y="2970250"/>
            <a:ext cx="365600" cy="36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4253" y="2502836"/>
            <a:ext cx="365600" cy="36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4046900" y="2553700"/>
            <a:ext cx="15939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COMPARTIENDO PROYECTOS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6453" y="2502836"/>
            <a:ext cx="365600" cy="36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18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2127700" y="3915800"/>
            <a:ext cx="18375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 EN VIVO DE UN PROYECTO DE 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72184" y="26920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 II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127700" y="1665450"/>
            <a:ext cx="18375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REPASO GENERAL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6" name="Google Shape;136;p18"/>
          <p:cNvCxnSpPr>
            <a:stCxn id="134" idx="3"/>
            <a:endCxn id="135" idx="1"/>
          </p:cNvCxnSpPr>
          <p:nvPr/>
        </p:nvCxnSpPr>
        <p:spPr>
          <a:xfrm flipH="1" rot="10800000">
            <a:off x="1825084" y="1876653"/>
            <a:ext cx="302700" cy="1116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7" name="Google Shape;137;p18"/>
          <p:cNvCxnSpPr>
            <a:stCxn id="134" idx="3"/>
            <a:endCxn id="133" idx="1"/>
          </p:cNvCxnSpPr>
          <p:nvPr/>
        </p:nvCxnSpPr>
        <p:spPr>
          <a:xfrm>
            <a:off x="1825084" y="2993253"/>
            <a:ext cx="302700" cy="12237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8" name="Google Shape;138;p18"/>
          <p:cNvSpPr/>
          <p:nvPr/>
        </p:nvSpPr>
        <p:spPr>
          <a:xfrm>
            <a:off x="4843800" y="178807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IMPORTACIÓN Y    EXPORTACIÓN 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DATOS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843800" y="91977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SENTENCIAS UPDATE, DELETE, INSERT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843800" y="135392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INTEGRAR SUBCONSULTAS CON UPDATE, DELETE, INSERT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1" name="Google Shape;141;p18"/>
          <p:cNvCxnSpPr>
            <a:stCxn id="135" idx="3"/>
            <a:endCxn id="139" idx="1"/>
          </p:cNvCxnSpPr>
          <p:nvPr/>
        </p:nvCxnSpPr>
        <p:spPr>
          <a:xfrm flipH="1" rot="10800000">
            <a:off x="3965200" y="1112850"/>
            <a:ext cx="878700" cy="763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2" name="Google Shape;142;p18"/>
          <p:cNvCxnSpPr>
            <a:stCxn id="135" idx="3"/>
            <a:endCxn id="140" idx="1"/>
          </p:cNvCxnSpPr>
          <p:nvPr/>
        </p:nvCxnSpPr>
        <p:spPr>
          <a:xfrm flipH="1" rot="10800000">
            <a:off x="3965200" y="1547250"/>
            <a:ext cx="878700" cy="329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3" name="Google Shape;143;p18"/>
          <p:cNvCxnSpPr>
            <a:stCxn id="135" idx="3"/>
            <a:endCxn id="138" idx="1"/>
          </p:cNvCxnSpPr>
          <p:nvPr/>
        </p:nvCxnSpPr>
        <p:spPr>
          <a:xfrm>
            <a:off x="3965200" y="1876650"/>
            <a:ext cx="878700" cy="104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4" name="Google Shape;144;p18"/>
          <p:cNvSpPr/>
          <p:nvPr/>
        </p:nvSpPr>
        <p:spPr>
          <a:xfrm>
            <a:off x="4843800" y="2240450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ACTUALIZACIÓN Y</a:t>
            </a:r>
            <a:r>
              <a:rPr b="1"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ELIMINACIÓN DE DATOS EN CASCADA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843800" y="269682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PERSONALIZADAS / ALMACENADAS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843800" y="315152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 PROCEDURES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843800" y="3606225"/>
            <a:ext cx="2635500" cy="386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TRIGGERS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8" name="Google Shape;148;p18"/>
          <p:cNvCxnSpPr>
            <a:stCxn id="135" idx="3"/>
            <a:endCxn id="144" idx="1"/>
          </p:cNvCxnSpPr>
          <p:nvPr/>
        </p:nvCxnSpPr>
        <p:spPr>
          <a:xfrm>
            <a:off x="3965200" y="1876650"/>
            <a:ext cx="878700" cy="557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9" name="Google Shape;149;p18"/>
          <p:cNvCxnSpPr>
            <a:stCxn id="135" idx="3"/>
            <a:endCxn id="145" idx="1"/>
          </p:cNvCxnSpPr>
          <p:nvPr/>
        </p:nvCxnSpPr>
        <p:spPr>
          <a:xfrm>
            <a:off x="3965200" y="1876650"/>
            <a:ext cx="878700" cy="10134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0" name="Google Shape;150;p18"/>
          <p:cNvCxnSpPr>
            <a:stCxn id="135" idx="3"/>
            <a:endCxn id="146" idx="1"/>
          </p:cNvCxnSpPr>
          <p:nvPr/>
        </p:nvCxnSpPr>
        <p:spPr>
          <a:xfrm>
            <a:off x="3965200" y="1876650"/>
            <a:ext cx="878700" cy="1468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1" name="Google Shape;151;p18"/>
          <p:cNvCxnSpPr>
            <a:stCxn id="135" idx="3"/>
            <a:endCxn id="147" idx="1"/>
          </p:cNvCxnSpPr>
          <p:nvPr/>
        </p:nvCxnSpPr>
        <p:spPr>
          <a:xfrm>
            <a:off x="3965200" y="1876650"/>
            <a:ext cx="878700" cy="1922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REPASO GENERAL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599975" y="1124750"/>
            <a:ext cx="8072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Realicemos un rápido repaso por los conceptos aprendidos br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indados en estas últimas 7 clases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lenguaje SQL. 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Luego, llevaremos lo aprendido hacia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proyecto final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aplicándolo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efectiva.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1581474" y="215800"/>
            <a:ext cx="5866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REPASO GENERAL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7163" y="2950950"/>
            <a:ext cx="2638320" cy="2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1671825" y="6730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¿TODO LISTO?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023" y="1662100"/>
            <a:ext cx="3829715" cy="28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