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</p:sldIdLst>
  <p:sldSz cy="5143500" cx="9144000"/>
  <p:notesSz cx="6858000" cy="9144000"/>
  <p:embeddedFontLst>
    <p:embeddedFont>
      <p:font typeface="Anton"/>
      <p:regular r:id="rId75"/>
    </p:embeddedFont>
    <p:embeddedFont>
      <p:font typeface="Roboto"/>
      <p:regular r:id="rId76"/>
      <p:bold r:id="rId77"/>
      <p:italic r:id="rId78"/>
      <p:boldItalic r:id="rId79"/>
    </p:embeddedFont>
    <p:embeddedFont>
      <p:font typeface="Lato"/>
      <p:regular r:id="rId80"/>
      <p:bold r:id="rId81"/>
      <p:italic r:id="rId82"/>
      <p:boldItalic r:id="rId83"/>
    </p:embeddedFont>
    <p:embeddedFont>
      <p:font typeface="Lato Light"/>
      <p:regular r:id="rId84"/>
      <p:bold r:id="rId85"/>
      <p:italic r:id="rId86"/>
      <p:boldItalic r:id="rId87"/>
    </p:embeddedFont>
    <p:embeddedFont>
      <p:font typeface="Didact Gothic"/>
      <p:regular r:id="rId88"/>
    </p:embeddedFont>
    <p:embeddedFont>
      <p:font typeface="Helvetica Neue"/>
      <p:regular r:id="rId89"/>
      <p:bold r:id="rId90"/>
      <p:italic r:id="rId91"/>
      <p:boldItalic r:id="rId92"/>
    </p:embeddedFont>
    <p:embeddedFont>
      <p:font typeface="Helvetica Neue Light"/>
      <p:regular r:id="rId93"/>
      <p:bold r:id="rId94"/>
      <p:italic r:id="rId95"/>
      <p:boldItalic r:id="rId96"/>
    </p:embeddedFont>
    <p:embeddedFont>
      <p:font typeface="DM Sans"/>
      <p:regular r:id="rId97"/>
      <p:bold r:id="rId98"/>
      <p:italic r:id="rId99"/>
      <p:boldItalic r:id="rId10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88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695">
          <p15:clr>
            <a:srgbClr val="9AA0A6"/>
          </p15:clr>
        </p15:guide>
        <p15:guide id="4" pos="183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E533EB-B969-484C-9917-EB0B4CF227FE}">
  <a:tblStyle styleId="{ECE533EB-B969-484C-9917-EB0B4CF227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31DC4D4-9903-4213-A812-221DEA544948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88" orient="horz"/>
        <p:guide pos="2880"/>
        <p:guide pos="695" orient="horz"/>
        <p:guide pos="1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0" Type="http://schemas.openxmlformats.org/officeDocument/2006/relationships/font" Target="fonts/DMSans-bold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font" Target="fonts/HelveticaNeueLight-italic.fntdata"/><Relationship Id="rId94" Type="http://schemas.openxmlformats.org/officeDocument/2006/relationships/font" Target="fonts/HelveticaNeueLight-bold.fntdata"/><Relationship Id="rId97" Type="http://schemas.openxmlformats.org/officeDocument/2006/relationships/font" Target="fonts/DMSans-regular.fntdata"/><Relationship Id="rId96" Type="http://schemas.openxmlformats.org/officeDocument/2006/relationships/font" Target="fonts/HelveticaNeueLight-boldItalic.fntdata"/><Relationship Id="rId11" Type="http://schemas.openxmlformats.org/officeDocument/2006/relationships/slide" Target="slides/slide5.xml"/><Relationship Id="rId99" Type="http://schemas.openxmlformats.org/officeDocument/2006/relationships/font" Target="fonts/DMSans-italic.fntdata"/><Relationship Id="rId10" Type="http://schemas.openxmlformats.org/officeDocument/2006/relationships/slide" Target="slides/slide4.xml"/><Relationship Id="rId98" Type="http://schemas.openxmlformats.org/officeDocument/2006/relationships/font" Target="fonts/DM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font" Target="fonts/HelveticaNeue-italic.fntdata"/><Relationship Id="rId90" Type="http://schemas.openxmlformats.org/officeDocument/2006/relationships/font" Target="fonts/HelveticaNeue-bold.fntdata"/><Relationship Id="rId93" Type="http://schemas.openxmlformats.org/officeDocument/2006/relationships/font" Target="fonts/HelveticaNeueLight-regular.fntdata"/><Relationship Id="rId92" Type="http://schemas.openxmlformats.org/officeDocument/2006/relationships/font" Target="fonts/HelveticaNeue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font" Target="fonts/LatoLight-regular.fntdata"/><Relationship Id="rId83" Type="http://schemas.openxmlformats.org/officeDocument/2006/relationships/font" Target="fonts/Lato-boldItalic.fntdata"/><Relationship Id="rId86" Type="http://schemas.openxmlformats.org/officeDocument/2006/relationships/font" Target="fonts/LatoLight-italic.fntdata"/><Relationship Id="rId85" Type="http://schemas.openxmlformats.org/officeDocument/2006/relationships/font" Target="fonts/LatoLight-bold.fntdata"/><Relationship Id="rId88" Type="http://schemas.openxmlformats.org/officeDocument/2006/relationships/font" Target="fonts/DidactGothic-regular.fntdata"/><Relationship Id="rId87" Type="http://schemas.openxmlformats.org/officeDocument/2006/relationships/font" Target="fonts/LatoLight-boldItalic.fntdata"/><Relationship Id="rId89" Type="http://schemas.openxmlformats.org/officeDocument/2006/relationships/font" Target="fonts/HelveticaNeue-regular.fntdata"/><Relationship Id="rId80" Type="http://schemas.openxmlformats.org/officeDocument/2006/relationships/font" Target="fonts/Lato-regular.fntdata"/><Relationship Id="rId82" Type="http://schemas.openxmlformats.org/officeDocument/2006/relationships/font" Target="fonts/Lato-italic.fntdata"/><Relationship Id="rId81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font" Target="fonts/Anton-regular.fntdata"/><Relationship Id="rId74" Type="http://schemas.openxmlformats.org/officeDocument/2006/relationships/slide" Target="slides/slide68.xml"/><Relationship Id="rId77" Type="http://schemas.openxmlformats.org/officeDocument/2006/relationships/font" Target="fonts/Roboto-bold.fntdata"/><Relationship Id="rId76" Type="http://schemas.openxmlformats.org/officeDocument/2006/relationships/font" Target="fonts/Roboto-regular.fntdata"/><Relationship Id="rId79" Type="http://schemas.openxmlformats.org/officeDocument/2006/relationships/font" Target="fonts/Roboto-boldItalic.fntdata"/><Relationship Id="rId78" Type="http://schemas.openxmlformats.org/officeDocument/2006/relationships/font" Target="fonts/Roboto-italic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98490461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109849046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98490461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098490461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98490461c_0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098490461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98490461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098490461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98490461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098490461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98490461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098490461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98490461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098490461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d54df495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2d54df495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98490461c_0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098490461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98490461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098490461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8490461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1098490461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9849046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109849046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98490461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098490461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98490461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098490461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8490461c_0_1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098490461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98490461c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098490461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98490461c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098490461c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98490461c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1098490461c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d22530ba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22d22530ba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98490461c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098490461c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98490461c_0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1098490461c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98490461c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098490461c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cfcda0a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cfcda0a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98490461c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1098490461c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98490461c_0_2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1098490461c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98490461c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1098490461c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98490461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1098490461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2d22530ba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22d22530ba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2d22530ba4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22d22530ba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98490461c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1098490461c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98490461c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1098490461c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98490461c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1098490461c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98490461c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1098490461c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d22530ba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22d22530ba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098490461c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1098490461c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098490461c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1098490461c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098490461c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1098490461c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098490461c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1098490461c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2d22530ba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22d22530ba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098490461c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g1098490461c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098490461c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1098490461c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098490461c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1098490461c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98490461c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1098490461c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098490461c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g1098490461c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98490461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1098490461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098490461c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1098490461c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098490461c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g1098490461c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098490461c_0_4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1098490461c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098490461c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g1098490461c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098490461c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g1098490461c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098490461c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g1098490461c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098490461c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g1098490461c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098490461c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g1098490461c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2d22530ba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g22d22530ba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2d54df495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g22d54df49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98490461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098490461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2d54df495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g22d54df49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098490461c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g1098490461c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98490461c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g1098490461c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098490461c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g1098490461c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098490461c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g1098490461c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098490461c_0_5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g1098490461c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098490461c_0_5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g1098490461c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098490461c_0_5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g1098490461c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098490461c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g1098490461c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cfcda0a64_1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2cfcda0a64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98490461c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098490461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98490461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098490461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Relationship Id="rId3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5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4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5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3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4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4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5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Relationship Id="rId4" Type="http://schemas.openxmlformats.org/officeDocument/2006/relationships/image" Target="../media/image5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Relationship Id="rId4" Type="http://schemas.openxmlformats.org/officeDocument/2006/relationships/image" Target="../media/image4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Relationship Id="rId4" Type="http://schemas.openxmlformats.org/officeDocument/2006/relationships/image" Target="../media/image4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Relationship Id="rId4" Type="http://schemas.openxmlformats.org/officeDocument/2006/relationships/image" Target="../media/image5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Relationship Id="rId4" Type="http://schemas.openxmlformats.org/officeDocument/2006/relationships/image" Target="../media/image5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Relationship Id="rId4" Type="http://schemas.openxmlformats.org/officeDocument/2006/relationships/image" Target="../media/image4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2.png"/><Relationship Id="rId4" Type="http://schemas.openxmlformats.org/officeDocument/2006/relationships/image" Target="../media/image3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2.png"/><Relationship Id="rId4" Type="http://schemas.openxmlformats.org/officeDocument/2006/relationships/image" Target="../media/image44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SUBLENGUAJE DCL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390650" y="1605250"/>
            <a:ext cx="8357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19.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Curso SQL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/>
        </p:nvSpPr>
        <p:spPr>
          <a:xfrm>
            <a:off x="589575" y="1581950"/>
            <a:ext cx="6449100" cy="22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Definidos los usuarios a través de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DCL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contamos con otro set de comandos y cláusulas para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permitir o revocar el acceso a diferentes Objetos de la base de datos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Entendemos por Objetos a: Tablas, Campos, Vistas, Stored Procedures y Funciones Almacenadas.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1671825" y="5206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DATA CONTROL LANGUAGE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p23"/>
          <p:cNvGrpSpPr/>
          <p:nvPr/>
        </p:nvGrpSpPr>
        <p:grpSpPr>
          <a:xfrm>
            <a:off x="7379783" y="1729031"/>
            <a:ext cx="1439546" cy="1470840"/>
            <a:chOff x="2133600" y="-239167"/>
            <a:chExt cx="1804395" cy="1977467"/>
          </a:xfrm>
        </p:grpSpPr>
        <p:pic>
          <p:nvPicPr>
            <p:cNvPr id="140" name="Google Shape;140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54421" y="-239167"/>
              <a:ext cx="983574" cy="1071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133600" y="133350"/>
              <a:ext cx="1604950" cy="16049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BASE DE DATOS DEL SISTEMA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/>
        </p:nvSpPr>
        <p:spPr>
          <a:xfrm>
            <a:off x="692775" y="1796000"/>
            <a:ext cx="5075400" cy="23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Mysql cuenta con lo que se conoce como </a:t>
            </a:r>
            <a:r>
              <a:rPr b="1"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Base de Datos del Sistema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donde se almacena información referente al motor de base de datos en sí, performance y demás cuestiones propias de un sistema de software.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instalamos por primera vez a Mysql vemos que, por defecto, 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crea 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b="1" i="0" lang="es-419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base de datos SYS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junto al motor de Mysql. Despleguemos la misma para ver su contenido.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1671825" y="5206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DB</a:t>
            </a: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DE SISTEMA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0150" y="1729825"/>
            <a:ext cx="2527575" cy="24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4474219" y="1148825"/>
            <a:ext cx="41463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Veremos que apenas tiene una tabla visible, llamada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sys_config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con información sobre performance de carga. Si revisamos las Vistas y los Stored Procedures, encontraremos mucho más datos que aportan a la misma causa.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1738950" y="114225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DB</a:t>
            </a: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DE SISTEMA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825" y="1148825"/>
            <a:ext cx="3741750" cy="28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/>
        </p:nvSpPr>
        <p:spPr>
          <a:xfrm>
            <a:off x="1061550" y="1657050"/>
            <a:ext cx="7020900" cy="22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Además de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sys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Mysql tiene otra base de datos de sistema llamada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mysql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En la misma encontrarás otro set de tablas con información general para el sistema Mysql, más una tabla llamada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user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donde se almacena la información de usuarios de la o las bases de datos de Mysql.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1671825" y="5968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DB</a:t>
            </a: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DE SISTEMA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>
            <a:off x="-23225" y="-100"/>
            <a:ext cx="91671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0" y="-100"/>
            <a:ext cx="6652500" cy="3654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64900" y="1676625"/>
            <a:ext cx="6272100" cy="14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Puedes verificar esto mismo, directamente desde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Mysql Workbench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abriendo una pestaña de script y escribiendo los comandos: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64900" y="92450"/>
            <a:ext cx="6849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DB</a:t>
            </a: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DE SISTEMA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/>
        </p:nvSpPr>
        <p:spPr>
          <a:xfrm>
            <a:off x="185500" y="3679600"/>
            <a:ext cx="6030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b="0" i="0" lang="es-419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mysql;</a:t>
            </a:r>
            <a:endParaRPr b="0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b="0" i="0" lang="es-419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tables;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3900" y="313650"/>
            <a:ext cx="2095500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/>
        </p:nvSpPr>
        <p:spPr>
          <a:xfrm>
            <a:off x="2000950" y="816725"/>
            <a:ext cx="530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ALGUNAS DE ESTAS TABLAS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8" name="Google Shape;188;p29"/>
          <p:cNvGraphicFramePr/>
          <p:nvPr/>
        </p:nvGraphicFramePr>
        <p:xfrm>
          <a:off x="952500" y="188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{ECE533EB-B969-484C-9917-EB0B4CF227FE}</a:tableStyleId>
              </a:tblPr>
              <a:tblGrid>
                <a:gridCol w="2150450"/>
                <a:gridCol w="5307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b="1" lang="es-419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 de la tabla</a:t>
                      </a:r>
                      <a:endParaRPr b="1"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b="1" lang="es-419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s-419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mysql.user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s-419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Contiene información de la cuenta de usuario para la instancia de MySQL, incluyendo nombres de usuario, contraseñas y privilegios.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s-419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mysql.db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s-419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Contiene privilegios a nivel de base de datos para usuarios en la instancia de MySQL.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s-419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mysql.tables_priv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s-419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Contiene privilegios a nivel de tabla para usuarios en la instancia de MySQL.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s-419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mysql.columns_priv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s-419" sz="11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Contiene privilegios a nivel de columna para usuarios en la instancia de MySQL.</a:t>
                      </a:r>
                      <a:endParaRPr sz="115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LA TABLA mysql.user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/>
        </p:nvSpPr>
        <p:spPr>
          <a:xfrm>
            <a:off x="1061550" y="2119300"/>
            <a:ext cx="7020900" cy="22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 tabla user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Mysql almacena la información de usuarios junto a cada uno de los permisos o bloqueo para trabajar sobre la base de datos Mysql y los objetos de ésta.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0" name="Google Shape;2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 txBox="1"/>
          <p:nvPr/>
        </p:nvSpPr>
        <p:spPr>
          <a:xfrm>
            <a:off x="1671825" y="3682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LA TABLA mysql.user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/>
        </p:nvSpPr>
        <p:spPr>
          <a:xfrm>
            <a:off x="5205475" y="1357300"/>
            <a:ext cx="3761700" cy="13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invocamos la misma mediante la instrucción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veremos información sobre el host o máquina, el usuario en cuestión, y la lista de permisos totales que podemos aplicar sobre cada usuario.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1671825" y="3682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LA TABLA mysql.user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8" name="Google Shape;20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04" y="1357300"/>
            <a:ext cx="4904926" cy="25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/>
        </p:nvSpPr>
        <p:spPr>
          <a:xfrm>
            <a:off x="420300" y="3334000"/>
            <a:ext cx="833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s-419" sz="20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 permiso se define con un </a:t>
            </a:r>
            <a:r>
              <a:rPr b="1" i="1" lang="es-419" sz="20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b="0" i="1" lang="es-419" sz="20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b="1" i="1" lang="es-419" sz="20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1" lang="es-419" sz="20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si queremos brindarle al usuario Acceso o Restricción (respectivamente), sobre una acción determinada</a:t>
            </a:r>
            <a:endParaRPr b="0" i="1" sz="20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5" name="Google Shape;215;p33"/>
          <p:cNvSpPr txBox="1"/>
          <p:nvPr/>
        </p:nvSpPr>
        <p:spPr>
          <a:xfrm>
            <a:off x="1671825" y="3682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LA TABLA mysql.user;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 txBox="1"/>
          <p:nvPr/>
        </p:nvSpPr>
        <p:spPr>
          <a:xfrm>
            <a:off x="420300" y="1585300"/>
            <a:ext cx="4392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imagen podemos ver los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Campos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definen los permisos de usuario sobre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150" y="1637650"/>
            <a:ext cx="3819303" cy="14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4"/>
          <p:cNvSpPr txBox="1"/>
          <p:nvPr/>
        </p:nvSpPr>
        <p:spPr>
          <a:xfrm>
            <a:off x="420300" y="1563738"/>
            <a:ext cx="6379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Además de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DML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también encontramos las tablas que permiten o impiden al usuario </a:t>
            </a: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sentencias del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DDL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494025" y="3366625"/>
            <a:ext cx="8021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si recorremos el resto de la tabla, veremos en detalle que podemos tener un control específico sobre la ejecución, inserción, visualización y eliminación de objetos dentro de la o las bases de datos Mysql.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4480" y="1642325"/>
            <a:ext cx="1660620" cy="126578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4"/>
          <p:cNvSpPr txBox="1"/>
          <p:nvPr/>
        </p:nvSpPr>
        <p:spPr>
          <a:xfrm>
            <a:off x="1671825" y="3682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LA TABLA mysql.user;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/>
        </p:nvSpPr>
        <p:spPr>
          <a:xfrm>
            <a:off x="2187450" y="18486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GESTIONAR USUARIOS: CREATE USER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/>
          <p:nvPr/>
        </p:nvSpPr>
        <p:spPr>
          <a:xfrm>
            <a:off x="100" y="3777250"/>
            <a:ext cx="9144000" cy="13662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6"/>
          <p:cNvSpPr txBox="1"/>
          <p:nvPr/>
        </p:nvSpPr>
        <p:spPr>
          <a:xfrm>
            <a:off x="442675" y="1357300"/>
            <a:ext cx="6272100" cy="18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través de la sentencia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 USER ‘nombre’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creamos un nuevo usuario en la </a:t>
            </a: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base de datos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Podemos definir solo su nombre, o el nombre de éste seguido del dominio al cual pertenece.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25" y="368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CREATE USER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0" name="Google Shape;24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6"/>
          <p:cNvSpPr txBox="1"/>
          <p:nvPr/>
        </p:nvSpPr>
        <p:spPr>
          <a:xfrm>
            <a:off x="508400" y="3929625"/>
            <a:ext cx="695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USER</a:t>
            </a:r>
            <a:r>
              <a:rPr b="0" i="0" lang="es-419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b="0" i="0" lang="es-419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prueba</a:t>
            </a:r>
            <a:r>
              <a:rPr lang="es-419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b="0" i="0" lang="es-419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s-419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b="0" i="0" lang="es-419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dominio’;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2" name="Google Shape;24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21100" y="1357300"/>
            <a:ext cx="1366200" cy="13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100" y="3295000"/>
            <a:ext cx="9144000" cy="18486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7"/>
          <p:cNvSpPr txBox="1"/>
          <p:nvPr/>
        </p:nvSpPr>
        <p:spPr>
          <a:xfrm>
            <a:off x="606900" y="1509700"/>
            <a:ext cx="79302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dominio en sí hace referencia a la máquina o computadora donde se encuentra instalado Mysql. Podemos referirnos a ésta mediante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su nombre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IP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o si es local, utilizando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localhost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9" name="Google Shape;249;p37"/>
          <p:cNvSpPr txBox="1"/>
          <p:nvPr/>
        </p:nvSpPr>
        <p:spPr>
          <a:xfrm>
            <a:off x="25" y="5206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CREATE USER + DOMINIO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0" name="Google Shape;25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7"/>
          <p:cNvSpPr txBox="1"/>
          <p:nvPr/>
        </p:nvSpPr>
        <p:spPr>
          <a:xfrm>
            <a:off x="508400" y="3501000"/>
            <a:ext cx="8246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USER</a:t>
            </a:r>
            <a:r>
              <a:rPr b="0" i="0" lang="es-419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‘prueba</a:t>
            </a:r>
            <a:r>
              <a:rPr lang="es-419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b="0" i="0" lang="es-419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s-419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b="0" i="0" lang="es-419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dbProdServer’; </a:t>
            </a:r>
            <a:r>
              <a:rPr b="0" i="0" lang="es-419" sz="2000" u="none" cap="none" strike="noStrike">
                <a:solidFill>
                  <a:srgbClr val="3CEFAB"/>
                </a:solidFill>
                <a:latin typeface="Consolas"/>
                <a:ea typeface="Consolas"/>
                <a:cs typeface="Consolas"/>
                <a:sym typeface="Consolas"/>
              </a:rPr>
              <a:t>//su nombre</a:t>
            </a:r>
            <a:endParaRPr b="0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USER</a:t>
            </a:r>
            <a:r>
              <a:rPr b="0" i="0" lang="es-419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‘prueba</a:t>
            </a:r>
            <a:r>
              <a:rPr lang="es-419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b="0" i="0" lang="es-419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s-419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b="0" i="0" lang="es-419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192.168.0.213;  </a:t>
            </a:r>
            <a:r>
              <a:rPr b="0" i="0" lang="es-419" sz="2000" u="none" cap="none" strike="noStrike">
                <a:solidFill>
                  <a:srgbClr val="3CEFAB"/>
                </a:solidFill>
                <a:latin typeface="Consolas"/>
                <a:ea typeface="Consolas"/>
                <a:cs typeface="Consolas"/>
                <a:sym typeface="Consolas"/>
              </a:rPr>
              <a:t>//su dirección IP</a:t>
            </a:r>
            <a:endParaRPr b="0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USER</a:t>
            </a:r>
            <a:r>
              <a:rPr b="0" i="0" lang="es-419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‘prueba</a:t>
            </a:r>
            <a:r>
              <a:rPr lang="es-419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b="0" i="0" lang="es-419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s-419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b="0" i="0" lang="es-419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localhost’;    </a:t>
            </a:r>
            <a:r>
              <a:rPr b="0" i="0" lang="es-419" sz="2000" u="none" cap="none" strike="noStrike">
                <a:solidFill>
                  <a:srgbClr val="3CEFAB"/>
                </a:solidFill>
                <a:latin typeface="Consolas"/>
                <a:ea typeface="Consolas"/>
                <a:cs typeface="Consolas"/>
                <a:sym typeface="Consolas"/>
              </a:rPr>
              <a:t>//local</a:t>
            </a:r>
            <a:endParaRPr b="0" i="0" sz="2000" u="none" cap="none" strike="noStrike">
              <a:solidFill>
                <a:srgbClr val="3CEFA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/>
          <p:nvPr/>
        </p:nvSpPr>
        <p:spPr>
          <a:xfrm>
            <a:off x="100" y="3958200"/>
            <a:ext cx="9144000" cy="11853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8"/>
          <p:cNvSpPr txBox="1"/>
          <p:nvPr/>
        </p:nvSpPr>
        <p:spPr>
          <a:xfrm>
            <a:off x="1065875" y="1433500"/>
            <a:ext cx="7411800" cy="21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también deseamos especificar un password para el usuario en cuestión, podemos hacerlo incorporando a la sentencia, el comando  </a:t>
            </a:r>
            <a:r>
              <a:rPr b="1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IDENTIFIED BY</a:t>
            </a: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El password será visible en el comando en cuestión, pero se encriptará una vez almacenado en la tabla </a:t>
            </a:r>
            <a:r>
              <a:rPr b="1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user.</a:t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8" name="Google Shape;258;p38"/>
          <p:cNvSpPr txBox="1"/>
          <p:nvPr/>
        </p:nvSpPr>
        <p:spPr>
          <a:xfrm>
            <a:off x="-152375" y="2920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CREATE USER + DOMINIO + PASSWORD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9" name="Google Shape;2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8"/>
          <p:cNvSpPr txBox="1"/>
          <p:nvPr/>
        </p:nvSpPr>
        <p:spPr>
          <a:xfrm>
            <a:off x="508400" y="4110600"/>
            <a:ext cx="824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USER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prueba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s-419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localhost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IDENTIFIED BY ‘</a:t>
            </a:r>
            <a:r>
              <a:rPr b="0" i="0" lang="es-419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miPassword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’;</a:t>
            </a:r>
            <a:endParaRPr b="0" i="0" sz="1800" u="none" cap="none" strike="noStrike">
              <a:solidFill>
                <a:srgbClr val="3CEFA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/>
        </p:nvSpPr>
        <p:spPr>
          <a:xfrm>
            <a:off x="1398000" y="18302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UN POCO!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i="1" lang="es-419" sz="22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CODE PARTE 2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6" name="Google Shape;26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s-419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MODIFICAR UN PASSWORD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7" name="Google Shape;27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/>
          <p:nvPr/>
        </p:nvSpPr>
        <p:spPr>
          <a:xfrm>
            <a:off x="100" y="3701050"/>
            <a:ext cx="9144000" cy="12333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2"/>
          <p:cNvSpPr/>
          <p:nvPr/>
        </p:nvSpPr>
        <p:spPr>
          <a:xfrm>
            <a:off x="100" y="2313957"/>
            <a:ext cx="9144000" cy="4617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2"/>
          <p:cNvSpPr txBox="1"/>
          <p:nvPr/>
        </p:nvSpPr>
        <p:spPr>
          <a:xfrm>
            <a:off x="968725" y="1275725"/>
            <a:ext cx="7206300" cy="1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cambiar el password de un usuario, mediante el comando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ALTER USER: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hacerlo mediante la sentencia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UPDATE: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5" name="Google Shape;285;p42"/>
          <p:cNvSpPr txBox="1"/>
          <p:nvPr/>
        </p:nvSpPr>
        <p:spPr>
          <a:xfrm>
            <a:off x="25" y="368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MODIFICAR UN PASSWORD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6" name="Google Shape;28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2"/>
          <p:cNvSpPr txBox="1"/>
          <p:nvPr/>
        </p:nvSpPr>
        <p:spPr>
          <a:xfrm>
            <a:off x="-125" y="2313932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ALTER USER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‘prueba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s-419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dominio’ </a:t>
            </a: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IDENTIFIED BY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‘nuevoPassword’;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42"/>
          <p:cNvSpPr txBox="1"/>
          <p:nvPr/>
        </p:nvSpPr>
        <p:spPr>
          <a:xfrm>
            <a:off x="-125" y="3701025"/>
            <a:ext cx="8502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UPDATE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mysql.user</a:t>
            </a: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SET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Password=PASSWORD(‘nuevoPassword’)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 = ‘prueba’ </a:t>
            </a: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host = ‘dominio’;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1404876" y="333475"/>
            <a:ext cx="65652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7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¿Cuándo les gustaría que hagamos el </a:t>
            </a:r>
            <a:r>
              <a:rPr i="1" lang="es-419" sz="35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AFTER CLASS </a:t>
            </a:r>
            <a:r>
              <a:rPr i="1" lang="es-419" sz="4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?</a:t>
            </a:r>
            <a:endParaRPr i="1" sz="40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Objetivos:</a:t>
            </a:r>
            <a:endParaRPr sz="3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M Sans"/>
              <a:buChar char="●"/>
            </a:pPr>
            <a:r>
              <a:rPr lang="es-419" sz="1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Ver sus dudas sobre teoría o práctica</a:t>
            </a:r>
            <a:endParaRPr sz="17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M Sans"/>
              <a:buChar char="●"/>
            </a:pPr>
            <a:r>
              <a:rPr lang="es-419" sz="1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Traer casos y problemas que tengan de la vida real para que los trabajemos</a:t>
            </a:r>
            <a:endParaRPr sz="17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M Sans"/>
              <a:buChar char="●"/>
            </a:pPr>
            <a:r>
              <a:rPr lang="es-419" sz="1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Ver ejemplos de su trabajo para la entrega intermedia.</a:t>
            </a:r>
            <a:endParaRPr sz="17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¡Respondan la encuesta!</a:t>
            </a:r>
            <a:endParaRPr sz="2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/>
          <p:nvPr/>
        </p:nvSpPr>
        <p:spPr>
          <a:xfrm>
            <a:off x="100" y="3624850"/>
            <a:ext cx="9144000" cy="12930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3"/>
          <p:cNvSpPr txBox="1"/>
          <p:nvPr/>
        </p:nvSpPr>
        <p:spPr>
          <a:xfrm>
            <a:off x="1285900" y="1547713"/>
            <a:ext cx="6572400" cy="1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en algún momento debemos trabajar con una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base de datos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Mysql v5.7.5 o inferior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debemos utilizar el comando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 PASSWORD.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5" name="Google Shape;29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3"/>
          <p:cNvSpPr txBox="1"/>
          <p:nvPr/>
        </p:nvSpPr>
        <p:spPr>
          <a:xfrm>
            <a:off x="-125" y="3624825"/>
            <a:ext cx="89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SET PASSWORD FOR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‘prueba@dominio’ </a:t>
            </a: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PASSWORD(‘nuevoPassword’);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 para el usuario logeado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SET PASSWORD =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PASSWORD(‘nuevoPassword’)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43"/>
          <p:cNvSpPr txBox="1"/>
          <p:nvPr/>
        </p:nvSpPr>
        <p:spPr>
          <a:xfrm>
            <a:off x="25" y="368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MODIFICAR UN PASSWORD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RENOMBRAR Y ELIMINAR USUARIOS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3" name="Google Shape;30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/>
          <p:nvPr/>
        </p:nvSpPr>
        <p:spPr>
          <a:xfrm>
            <a:off x="100" y="2634250"/>
            <a:ext cx="9144000" cy="24735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5"/>
          <p:cNvSpPr txBox="1"/>
          <p:nvPr/>
        </p:nvSpPr>
        <p:spPr>
          <a:xfrm>
            <a:off x="1285800" y="1509700"/>
            <a:ext cx="6572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renombrar un usuario, una vez creado, utilizando el comando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RENAME USER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0" name="Google Shape;310;p45"/>
          <p:cNvSpPr txBox="1"/>
          <p:nvPr/>
        </p:nvSpPr>
        <p:spPr>
          <a:xfrm>
            <a:off x="0" y="5206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RENOMBRAR UN USUARIO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1" name="Google Shape;31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5"/>
          <p:cNvSpPr txBox="1"/>
          <p:nvPr/>
        </p:nvSpPr>
        <p:spPr>
          <a:xfrm>
            <a:off x="3992800" y="3224500"/>
            <a:ext cx="4969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RENAME USER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‘prueba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localhost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’ 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TO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coderhouse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dominio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3" name="Google Shape;313;p45"/>
          <p:cNvPicPr preferRelativeResize="0"/>
          <p:nvPr/>
        </p:nvPicPr>
        <p:blipFill rotWithShape="1">
          <a:blip r:embed="rId4">
            <a:alphaModFix/>
          </a:blip>
          <a:srcRect b="0" l="0" r="35529" t="0"/>
          <a:stretch/>
        </p:blipFill>
        <p:spPr>
          <a:xfrm>
            <a:off x="216471" y="2692950"/>
            <a:ext cx="3485174" cy="23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/>
          <p:nvPr/>
        </p:nvSpPr>
        <p:spPr>
          <a:xfrm>
            <a:off x="113" y="3152475"/>
            <a:ext cx="9144000" cy="9891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6"/>
          <p:cNvSpPr txBox="1"/>
          <p:nvPr/>
        </p:nvSpPr>
        <p:spPr>
          <a:xfrm>
            <a:off x="1285800" y="1509700"/>
            <a:ext cx="6572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Finalmente, si debemos eliminar un usuario, recurrimos al comando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DROP USER: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0" name="Google Shape;320;p46"/>
          <p:cNvSpPr txBox="1"/>
          <p:nvPr/>
        </p:nvSpPr>
        <p:spPr>
          <a:xfrm>
            <a:off x="0" y="5206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ELIMINAR UN USUARIO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1" name="Google Shape;32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6"/>
          <p:cNvSpPr txBox="1"/>
          <p:nvPr/>
        </p:nvSpPr>
        <p:spPr>
          <a:xfrm>
            <a:off x="-12" y="3416175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DROP USER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usuario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dominio’;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/>
        </p:nvSpPr>
        <p:spPr>
          <a:xfrm>
            <a:off x="852150" y="2285525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8" name="Google Shape;328;p47"/>
          <p:cNvSpPr txBox="1"/>
          <p:nvPr/>
        </p:nvSpPr>
        <p:spPr>
          <a:xfrm>
            <a:off x="2000950" y="816725"/>
            <a:ext cx="530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USUARIOS COMO OBJETOS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9" name="Google Shape;329;p47"/>
          <p:cNvSpPr txBox="1"/>
          <p:nvPr/>
        </p:nvSpPr>
        <p:spPr>
          <a:xfrm>
            <a:off x="948875" y="2146025"/>
            <a:ext cx="7602900" cy="24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Si prestan </a:t>
            </a:r>
            <a:r>
              <a:rPr lang="es-419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atención</a:t>
            </a:r>
            <a:r>
              <a:rPr lang="es-419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419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podrán</a:t>
            </a:r>
            <a:r>
              <a:rPr lang="es-419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ver que los comandos utilizados para crear, actualizar y eliminar a los usuarios son los mismos que utilizariamos para modificar objetos: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s-419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CREATE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s-419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ALTER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s-419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DROP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0" name="Google Shape;33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/>
        </p:nvSpPr>
        <p:spPr>
          <a:xfrm>
            <a:off x="2187450" y="18486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GESTIONAR USUARIOS: </a:t>
            </a: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PERMISOS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/>
        </p:nvSpPr>
        <p:spPr>
          <a:xfrm>
            <a:off x="852150" y="2285525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41" name="Google Shape;341;p49"/>
          <p:cNvSpPr txBox="1"/>
          <p:nvPr/>
        </p:nvSpPr>
        <p:spPr>
          <a:xfrm>
            <a:off x="2000950" y="816725"/>
            <a:ext cx="530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PERMISOS DEFINIDOS POR DEFECTO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2" name="Google Shape;342;p49"/>
          <p:cNvSpPr txBox="1"/>
          <p:nvPr/>
        </p:nvSpPr>
        <p:spPr>
          <a:xfrm>
            <a:off x="948875" y="2146025"/>
            <a:ext cx="7602900" cy="24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cada usuario que creamos, solo definimos un nombre de usuario y sobre qué SERVIDOR trabajará el mismo.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Nos queda por delante comenzar a definir los permisos que cada usuario tendrá, sobre un dominio, base de datos, tabla(s) y/o campo(s) específicos.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¡Veamos entonces cómo hacerlo!</a:t>
            </a:r>
            <a:endParaRPr b="0" i="1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3" name="Google Shape;34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/>
        </p:nvSpPr>
        <p:spPr>
          <a:xfrm>
            <a:off x="1385549" y="1023000"/>
            <a:ext cx="63729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EJEMPLO EN VIVO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Verificaremos los privilegios de un usuario</a:t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9" name="Google Shape;34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38" y="32680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/>
        </p:nvSpPr>
        <p:spPr>
          <a:xfrm>
            <a:off x="3606650" y="2012200"/>
            <a:ext cx="49452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queremos verificar los permisos de un usuario específico, podemos realizar una consulta de selección filtrando específicamente por el usuario en cuestión.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5" name="Google Shape;355;p51"/>
          <p:cNvSpPr txBox="1"/>
          <p:nvPr/>
        </p:nvSpPr>
        <p:spPr>
          <a:xfrm>
            <a:off x="0" y="7576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VERIFICAR EL USUARIO CREADO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6" name="Google Shape;35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1"/>
          <p:cNvSpPr txBox="1"/>
          <p:nvPr/>
        </p:nvSpPr>
        <p:spPr>
          <a:xfrm>
            <a:off x="228600" y="76200"/>
            <a:ext cx="1760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1" lang="es-419" sz="2500" u="none" cap="none" strike="noStrike">
                <a:solidFill>
                  <a:srgbClr val="FFFFFF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PASO 1</a:t>
            </a:r>
            <a:r>
              <a:rPr b="0" i="1" lang="es-419" sz="2500" u="none" cap="none" strike="noStrike">
                <a:solidFill>
                  <a:srgbClr val="3CEFAB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.</a:t>
            </a:r>
            <a:endParaRPr b="0" i="1" sz="2500" u="none" cap="none" strike="noStrike">
              <a:solidFill>
                <a:srgbClr val="3CEFAB"/>
              </a:solidFill>
              <a:highlight>
                <a:srgbClr val="3CEFAB"/>
              </a:highlight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8" name="Google Shape;35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9225" y="104593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225" y="1759850"/>
            <a:ext cx="2809900" cy="28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2"/>
          <p:cNvSpPr txBox="1"/>
          <p:nvPr/>
        </p:nvSpPr>
        <p:spPr>
          <a:xfrm>
            <a:off x="1258500" y="2424100"/>
            <a:ext cx="66270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Ejecutemos para ello, la sentencia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sobre la tabla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filtrando por el usuario en particular: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65" name="Google Shape;36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2"/>
          <p:cNvSpPr/>
          <p:nvPr/>
        </p:nvSpPr>
        <p:spPr>
          <a:xfrm>
            <a:off x="100" y="3929650"/>
            <a:ext cx="9144000" cy="4617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2"/>
          <p:cNvSpPr txBox="1"/>
          <p:nvPr/>
        </p:nvSpPr>
        <p:spPr>
          <a:xfrm>
            <a:off x="-125" y="3929625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 * FROM</a:t>
            </a:r>
            <a:r>
              <a:rPr b="0" i="0" lang="es-419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mysql.user </a:t>
            </a: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 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LIKE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‘coderhouse%’;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52"/>
          <p:cNvSpPr txBox="1"/>
          <p:nvPr/>
        </p:nvSpPr>
        <p:spPr>
          <a:xfrm>
            <a:off x="228600" y="76200"/>
            <a:ext cx="1760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1" lang="es-419" sz="2500" u="none" cap="none" strike="noStrike">
                <a:solidFill>
                  <a:srgbClr val="FFFFFF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PASO 2</a:t>
            </a:r>
            <a:r>
              <a:rPr b="0" i="1" lang="es-419" sz="2500" u="none" cap="none" strike="noStrike">
                <a:solidFill>
                  <a:srgbClr val="3CEFAB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.</a:t>
            </a:r>
            <a:endParaRPr b="0" i="1" sz="2500" u="none" cap="none" strike="noStrike">
              <a:solidFill>
                <a:srgbClr val="3CEFAB"/>
              </a:solidFill>
              <a:highlight>
                <a:srgbClr val="3CEFAB"/>
              </a:highlight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9" name="Google Shape;36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9225" y="104593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2"/>
          <p:cNvSpPr txBox="1"/>
          <p:nvPr/>
        </p:nvSpPr>
        <p:spPr>
          <a:xfrm>
            <a:off x="0" y="7576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VERIFICAR EL USUARIO CREADO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1398000" y="18302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RESOLUCION DE UNA 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CONSULTA DE UN ESTUDIANTE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i="1" lang="es-419" sz="22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CODE PARTE 1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3"/>
          <p:cNvSpPr txBox="1"/>
          <p:nvPr/>
        </p:nvSpPr>
        <p:spPr>
          <a:xfrm>
            <a:off x="4880925" y="1984800"/>
            <a:ext cx="3971400" cy="23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Como podemos apreciar, en cada campo de la tabla, el parámetro correspondiente al permiso 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está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seteado en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lo cual indica que no tiene establecido ningún permiso.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6" name="Google Shape;37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3"/>
          <p:cNvSpPr txBox="1"/>
          <p:nvPr/>
        </p:nvSpPr>
        <p:spPr>
          <a:xfrm>
            <a:off x="228600" y="76200"/>
            <a:ext cx="1760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1" lang="es-419" sz="2500" u="none" cap="none" strike="noStrike">
                <a:solidFill>
                  <a:srgbClr val="FFFFFF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PASO 3</a:t>
            </a:r>
            <a:r>
              <a:rPr b="0" i="1" lang="es-419" sz="2500" u="none" cap="none" strike="noStrike">
                <a:solidFill>
                  <a:srgbClr val="3CEFAB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.</a:t>
            </a:r>
            <a:endParaRPr b="0" i="1" sz="2500" u="none" cap="none" strike="noStrike">
              <a:solidFill>
                <a:srgbClr val="3CEFAB"/>
              </a:solidFill>
              <a:highlight>
                <a:srgbClr val="3CEFAB"/>
              </a:highlight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8" name="Google Shape;378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9225" y="104593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1788200"/>
            <a:ext cx="4551600" cy="27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3"/>
          <p:cNvSpPr txBox="1"/>
          <p:nvPr/>
        </p:nvSpPr>
        <p:spPr>
          <a:xfrm>
            <a:off x="0" y="7576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VERIFICAR EL USUARIO CREADO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4"/>
          <p:cNvSpPr txBox="1"/>
          <p:nvPr/>
        </p:nvSpPr>
        <p:spPr>
          <a:xfrm>
            <a:off x="3309200" y="1738300"/>
            <a:ext cx="5292300" cy="22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través de 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sentencia </a:t>
            </a:r>
            <a:r>
              <a:rPr b="1"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GRANT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podemos definir en detalle, los permisos de escritura, modificación, eliminación, y/o lectura de datos y creación, alteración y borrado de objetos de la base de datos, para 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usuario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6" name="Google Shape;386;p54"/>
          <p:cNvSpPr txBox="1"/>
          <p:nvPr/>
        </p:nvSpPr>
        <p:spPr>
          <a:xfrm>
            <a:off x="0" y="749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GRANT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7" name="Google Shape;38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125" y="1685575"/>
            <a:ext cx="2599525" cy="25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5"/>
          <p:cNvSpPr txBox="1"/>
          <p:nvPr/>
        </p:nvSpPr>
        <p:spPr>
          <a:xfrm>
            <a:off x="1258500" y="1966900"/>
            <a:ext cx="66270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 GRANTS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nos permite detallar sobre el usuario específico, cuáles permisos tiene asociado sobre 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diferentes objetos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DB.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4" name="Google Shape;394;p55"/>
          <p:cNvSpPr txBox="1"/>
          <p:nvPr/>
        </p:nvSpPr>
        <p:spPr>
          <a:xfrm>
            <a:off x="0" y="749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GRANT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5" name="Google Shape;39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5"/>
          <p:cNvSpPr/>
          <p:nvPr/>
        </p:nvSpPr>
        <p:spPr>
          <a:xfrm>
            <a:off x="100" y="3624850"/>
            <a:ext cx="9144000" cy="4617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5"/>
          <p:cNvSpPr txBox="1"/>
          <p:nvPr/>
        </p:nvSpPr>
        <p:spPr>
          <a:xfrm>
            <a:off x="-125" y="3624825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SHOW GRANTS FOR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‘coderhouse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dominio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’;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55"/>
          <p:cNvSpPr txBox="1"/>
          <p:nvPr/>
        </p:nvSpPr>
        <p:spPr>
          <a:xfrm>
            <a:off x="228600" y="76200"/>
            <a:ext cx="1760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1" lang="es-419" sz="2500" u="none" cap="none" strike="noStrike">
                <a:solidFill>
                  <a:srgbClr val="FFFFFF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PASO </a:t>
            </a:r>
            <a:r>
              <a:rPr i="1" lang="es-419" sz="2500">
                <a:solidFill>
                  <a:srgbClr val="FFFFFF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4</a:t>
            </a:r>
            <a:endParaRPr b="0" i="1" sz="2500" u="none" cap="none" strike="noStrike">
              <a:solidFill>
                <a:srgbClr val="3CEFAB"/>
              </a:solidFill>
              <a:highlight>
                <a:srgbClr val="3CEFAB"/>
              </a:highlight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6"/>
          <p:cNvSpPr txBox="1"/>
          <p:nvPr/>
        </p:nvSpPr>
        <p:spPr>
          <a:xfrm>
            <a:off x="4572000" y="1794363"/>
            <a:ext cx="4041900" cy="28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Su resultado no detalla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ningún permiso 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sobre sentencias DML, aún para el usuario seleccionado. 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Veamos entonces cómo comenzar a </a:t>
            </a:r>
            <a:r>
              <a:rPr i="1"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otorgarlos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4" name="Google Shape;404;p56"/>
          <p:cNvSpPr txBox="1"/>
          <p:nvPr/>
        </p:nvSpPr>
        <p:spPr>
          <a:xfrm>
            <a:off x="0" y="749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GRANT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5" name="Google Shape;40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00" y="1797750"/>
            <a:ext cx="3762899" cy="21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7"/>
          <p:cNvSpPr txBox="1"/>
          <p:nvPr/>
        </p:nvSpPr>
        <p:spPr>
          <a:xfrm>
            <a:off x="1398000" y="18302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UN POCO!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i="1" lang="es-419" sz="22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CODE PARTE 3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12" name="Google Shape;41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8"/>
          <p:cNvSpPr txBox="1"/>
          <p:nvPr/>
        </p:nvSpPr>
        <p:spPr>
          <a:xfrm>
            <a:off x="1258500" y="1738300"/>
            <a:ext cx="66270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otorgarle permisos completos a un usuario, sobre todos los objetos de todos los dominios, utilizamos la sentencia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GRANT ALL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uso de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*.*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refiere 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objetos.dominio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8" name="Google Shape;418;p58"/>
          <p:cNvSpPr txBox="1"/>
          <p:nvPr/>
        </p:nvSpPr>
        <p:spPr>
          <a:xfrm>
            <a:off x="0" y="749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1" lang="es-419" sz="41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OTORGARLE TODOS LOS PERMISOS</a:t>
            </a:r>
            <a:endParaRPr b="0" i="1" sz="41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19" name="Google Shape;41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8"/>
          <p:cNvSpPr/>
          <p:nvPr/>
        </p:nvSpPr>
        <p:spPr>
          <a:xfrm>
            <a:off x="100" y="3624850"/>
            <a:ext cx="9144000" cy="4617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58"/>
          <p:cNvSpPr txBox="1"/>
          <p:nvPr/>
        </p:nvSpPr>
        <p:spPr>
          <a:xfrm>
            <a:off x="-125" y="3624825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GRANT ALL ON</a:t>
            </a:r>
            <a:r>
              <a:rPr b="0" i="0" lang="es-419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*.* </a:t>
            </a: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TO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coderhouse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dominio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’;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9"/>
          <p:cNvSpPr txBox="1"/>
          <p:nvPr/>
        </p:nvSpPr>
        <p:spPr>
          <a:xfrm>
            <a:off x="5054025" y="1738300"/>
            <a:ext cx="3783000" cy="25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través de la </a:t>
            </a:r>
            <a:r>
              <a:rPr lang="es-419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estaña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Action Output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veremos la correcta aplicación de los permisos sobre el usuario referenciado.</a:t>
            </a:r>
            <a:endParaRPr b="0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7" name="Google Shape;427;p59"/>
          <p:cNvSpPr txBox="1"/>
          <p:nvPr/>
        </p:nvSpPr>
        <p:spPr>
          <a:xfrm>
            <a:off x="0" y="749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1" lang="es-419" sz="41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OTORGARLE TODOS LOS PERMISOS</a:t>
            </a:r>
            <a:endParaRPr b="0" i="1" sz="41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8" name="Google Shape;42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575" y="1738302"/>
            <a:ext cx="4475150" cy="25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0"/>
          <p:cNvSpPr txBox="1"/>
          <p:nvPr/>
        </p:nvSpPr>
        <p:spPr>
          <a:xfrm>
            <a:off x="1258500" y="1890700"/>
            <a:ext cx="6627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otorgarle permisos a un usuario sobre una tabla específica de una base de datos puntual, debemos referenciar la sentencia de la siguiente forma: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5" name="Google Shape;435;p60"/>
          <p:cNvSpPr txBox="1"/>
          <p:nvPr/>
        </p:nvSpPr>
        <p:spPr>
          <a:xfrm>
            <a:off x="0" y="749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1" lang="es-419" sz="38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OTORGAR PERMISOS SOBRE UNA TABLA</a:t>
            </a:r>
            <a:endParaRPr b="0" i="1" sz="38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6" name="Google Shape;43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60"/>
          <p:cNvSpPr/>
          <p:nvPr/>
        </p:nvSpPr>
        <p:spPr>
          <a:xfrm>
            <a:off x="100" y="3624850"/>
            <a:ext cx="9144000" cy="4617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0"/>
          <p:cNvSpPr txBox="1"/>
          <p:nvPr/>
        </p:nvSpPr>
        <p:spPr>
          <a:xfrm>
            <a:off x="-125" y="3624825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GRANT ALL ON</a:t>
            </a:r>
            <a:r>
              <a:rPr b="0" i="0" lang="es-419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gamer.level_game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5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‘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coderhouse’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localhost’;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1"/>
          <p:cNvSpPr/>
          <p:nvPr/>
        </p:nvSpPr>
        <p:spPr>
          <a:xfrm>
            <a:off x="100" y="3320050"/>
            <a:ext cx="9144000" cy="7620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61"/>
          <p:cNvSpPr txBox="1"/>
          <p:nvPr/>
        </p:nvSpPr>
        <p:spPr>
          <a:xfrm>
            <a:off x="-125" y="3320025"/>
            <a:ext cx="9144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GRANT ALL ON</a:t>
            </a:r>
            <a:r>
              <a:rPr b="0" i="0" lang="es-419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gamer.class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5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‘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coderhouse’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localhost’;</a:t>
            </a:r>
            <a:endParaRPr b="0" i="0" sz="15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GRANT ALL ON</a:t>
            </a:r>
            <a:r>
              <a:rPr b="0" i="0" lang="es-419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gamer.game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5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‘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coderhouse’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localhost’;</a:t>
            </a:r>
            <a:endParaRPr b="0" i="0" sz="15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5" name="Google Shape;445;p61"/>
          <p:cNvSpPr txBox="1"/>
          <p:nvPr/>
        </p:nvSpPr>
        <p:spPr>
          <a:xfrm>
            <a:off x="1258500" y="1966900"/>
            <a:ext cx="6627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Deberemos definir una línea específica por cada tabla en la que un usuario específico tendrá permisos: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6" name="Google Shape;446;p61"/>
          <p:cNvSpPr txBox="1"/>
          <p:nvPr/>
        </p:nvSpPr>
        <p:spPr>
          <a:xfrm>
            <a:off x="0" y="749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1" lang="es-419" sz="38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PERMISOS EN MÁS DE UNA TABLA</a:t>
            </a:r>
            <a:endParaRPr b="0" i="1" sz="38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7" name="Google Shape;447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2"/>
          <p:cNvSpPr txBox="1"/>
          <p:nvPr/>
        </p:nvSpPr>
        <p:spPr>
          <a:xfrm>
            <a:off x="1258500" y="1966900"/>
            <a:ext cx="6627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por ejemplo deseamos que un usuario tenga permisos selectivos referidos al DML sobre una tabla, debemos estructurar la cláusula de la siguiente forma: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3" name="Google Shape;453;p62"/>
          <p:cNvSpPr txBox="1"/>
          <p:nvPr/>
        </p:nvSpPr>
        <p:spPr>
          <a:xfrm>
            <a:off x="0" y="749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OTORGAR PERMISOS SELECTIVOS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54" name="Google Shape;45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62"/>
          <p:cNvSpPr/>
          <p:nvPr/>
        </p:nvSpPr>
        <p:spPr>
          <a:xfrm>
            <a:off x="100" y="3624850"/>
            <a:ext cx="9144000" cy="4617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62"/>
          <p:cNvSpPr txBox="1"/>
          <p:nvPr/>
        </p:nvSpPr>
        <p:spPr>
          <a:xfrm>
            <a:off x="-125" y="3624825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GRANT SELECT, UPDATE ON</a:t>
            </a:r>
            <a:r>
              <a:rPr b="0" i="0" lang="es-419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gamer.level_game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5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coderhouse’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localhost’;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4055975" y="1134750"/>
            <a:ext cx="469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Reconocer el implementar las sentencias del sublenguaje DCL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Identificar en qué situación usar cada sentencia.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/>
        </p:nvSpPr>
        <p:spPr>
          <a:xfrm>
            <a:off x="450050" y="29617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7888" y="17443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3"/>
          <p:cNvSpPr txBox="1"/>
          <p:nvPr/>
        </p:nvSpPr>
        <p:spPr>
          <a:xfrm>
            <a:off x="594925" y="1834825"/>
            <a:ext cx="8105700" cy="28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ir con más profundidad, estableciendo ciertos permisos sobre determinadas columnas de una tabla.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 así p</a:t>
            </a:r>
            <a:r>
              <a:rPr b="0" i="1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odemos permitir que un usuario modifique solamente ciertos campos y evitar cambios sobre otros claves, como ser un documento de identidad o importes monetarios, entre otros</a:t>
            </a:r>
            <a:endParaRPr b="0" i="1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2" name="Google Shape;462;p63"/>
          <p:cNvSpPr txBox="1"/>
          <p:nvPr/>
        </p:nvSpPr>
        <p:spPr>
          <a:xfrm>
            <a:off x="0" y="749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OTORGAR PERMISOS SOBRE COLUMNAS</a:t>
            </a:r>
            <a:endParaRPr b="0" i="1" sz="38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63" name="Google Shape;46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4"/>
          <p:cNvSpPr/>
          <p:nvPr/>
        </p:nvSpPr>
        <p:spPr>
          <a:xfrm>
            <a:off x="100" y="3624850"/>
            <a:ext cx="9144000" cy="15186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64"/>
          <p:cNvSpPr txBox="1"/>
          <p:nvPr/>
        </p:nvSpPr>
        <p:spPr>
          <a:xfrm>
            <a:off x="1258500" y="1814500"/>
            <a:ext cx="6627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esto, debemos definir cada campo específico separado por una coma, tal como hacemos una consulta del tipo SELECT, definiendo qué campos visualizar.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0" name="Google Shape;470;p64"/>
          <p:cNvSpPr txBox="1"/>
          <p:nvPr/>
        </p:nvSpPr>
        <p:spPr>
          <a:xfrm>
            <a:off x="0" y="749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1" lang="es-419" sz="38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OTORGAR PERMISOS SOBRE COLUMNAS</a:t>
            </a:r>
            <a:endParaRPr b="0" i="1" sz="38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71" name="Google Shape;47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64"/>
          <p:cNvSpPr txBox="1"/>
          <p:nvPr/>
        </p:nvSpPr>
        <p:spPr>
          <a:xfrm>
            <a:off x="1258500" y="3624825"/>
            <a:ext cx="6627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GRANT UPDATE, SELECT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description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es-419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gamer.level_game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‘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coderhouse’@‘localhost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’;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"/>
          <p:cNvSpPr txBox="1"/>
          <p:nvPr/>
        </p:nvSpPr>
        <p:spPr>
          <a:xfrm>
            <a:off x="2187450" y="18486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VERIFICAR PERMISOS ESTABLECIDOS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6"/>
          <p:cNvSpPr txBox="1"/>
          <p:nvPr/>
        </p:nvSpPr>
        <p:spPr>
          <a:xfrm>
            <a:off x="4658775" y="1814913"/>
            <a:ext cx="41826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Ejecutando nuevamente el comando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 GRANTS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el usuario en cuestión, podremos ver los diferentes permisos que le han sido otorgados al mismo.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3" name="Google Shape;483;p66"/>
          <p:cNvSpPr txBox="1"/>
          <p:nvPr/>
        </p:nvSpPr>
        <p:spPr>
          <a:xfrm>
            <a:off x="0" y="5968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PERMISOS ESTABLECIDOS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84" name="Google Shape;484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975" y="1797338"/>
            <a:ext cx="3878350" cy="21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7"/>
          <p:cNvSpPr txBox="1"/>
          <p:nvPr/>
        </p:nvSpPr>
        <p:spPr>
          <a:xfrm>
            <a:off x="4697325" y="1567600"/>
            <a:ext cx="39660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También, accediendo a las propiedades de la tabla mediante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 INSPECTOR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podremos ver un detalle de los permisos por usuario establecidos.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1" name="Google Shape;491;p67"/>
          <p:cNvSpPr txBox="1"/>
          <p:nvPr/>
        </p:nvSpPr>
        <p:spPr>
          <a:xfrm>
            <a:off x="0" y="5206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PERMISOS ESTABLECIDOS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92" name="Google Shape;49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100" y="1567600"/>
            <a:ext cx="4147501" cy="31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8"/>
          <p:cNvSpPr txBox="1"/>
          <p:nvPr/>
        </p:nvSpPr>
        <p:spPr>
          <a:xfrm>
            <a:off x="694050" y="1738300"/>
            <a:ext cx="8060400" cy="28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Tal como existe una sentencia para otorgar diferentes permisos a un usuario de base de datos, también existe la sentencia que le quita dichos permisos. Se llama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REVOKE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y funciona de igual forma 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GRANT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pero a la inversa.</a:t>
            </a:r>
            <a:endParaRPr i="1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9" name="Google Shape;499;p68"/>
          <p:cNvSpPr txBox="1"/>
          <p:nvPr/>
        </p:nvSpPr>
        <p:spPr>
          <a:xfrm>
            <a:off x="0" y="749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SENTENCIA REVOKE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00" name="Google Shape;500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9"/>
          <p:cNvSpPr txBox="1"/>
          <p:nvPr/>
        </p:nvSpPr>
        <p:spPr>
          <a:xfrm>
            <a:off x="1258500" y="1814500"/>
            <a:ext cx="66270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quitarle todos los permisos a un usuario, sobre todos los objetos de todos los dominios, utilizamos la sentencia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REVOKE ALL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uso de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*.*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refiere 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objetos.dominio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6" name="Google Shape;506;p69"/>
          <p:cNvSpPr txBox="1"/>
          <p:nvPr/>
        </p:nvSpPr>
        <p:spPr>
          <a:xfrm>
            <a:off x="0" y="5206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QUITAR TODOS LOS PERMISOS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07" name="Google Shape;507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69"/>
          <p:cNvSpPr/>
          <p:nvPr/>
        </p:nvSpPr>
        <p:spPr>
          <a:xfrm>
            <a:off x="100" y="3624850"/>
            <a:ext cx="9144000" cy="4617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69"/>
          <p:cNvSpPr txBox="1"/>
          <p:nvPr/>
        </p:nvSpPr>
        <p:spPr>
          <a:xfrm>
            <a:off x="-125" y="3624825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REVOKE ALL 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PRIVILEGES</a:t>
            </a: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ON</a:t>
            </a:r>
            <a:r>
              <a:rPr b="0" i="0" lang="es-419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*.* </a:t>
            </a: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‘coderhouse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localhost’;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0"/>
          <p:cNvSpPr txBox="1"/>
          <p:nvPr/>
        </p:nvSpPr>
        <p:spPr>
          <a:xfrm>
            <a:off x="0" y="5968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1" lang="es-419" sz="41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QUITAR UN PERMISO DETERMINADO</a:t>
            </a:r>
            <a:endParaRPr b="0" i="1" sz="41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15" name="Google Shape;515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70"/>
          <p:cNvSpPr/>
          <p:nvPr/>
        </p:nvSpPr>
        <p:spPr>
          <a:xfrm>
            <a:off x="100" y="3624850"/>
            <a:ext cx="9144000" cy="4617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70"/>
          <p:cNvSpPr txBox="1"/>
          <p:nvPr/>
        </p:nvSpPr>
        <p:spPr>
          <a:xfrm>
            <a:off x="1258500" y="1814500"/>
            <a:ext cx="66270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quitarle un permiso específico a un usuario, por ejemplo actualizar registros, sobre todos los objetos de todos los dominios, realizamos lo siguiente.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8" name="Google Shape;518;p70"/>
          <p:cNvSpPr txBox="1"/>
          <p:nvPr/>
        </p:nvSpPr>
        <p:spPr>
          <a:xfrm>
            <a:off x="-125" y="3624825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REVOKE UPDATE ON</a:t>
            </a:r>
            <a:r>
              <a:rPr b="0" i="0" lang="es-419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*.* </a:t>
            </a: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‘c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oderhouse’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localhost’;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1"/>
          <p:cNvSpPr txBox="1"/>
          <p:nvPr/>
        </p:nvSpPr>
        <p:spPr>
          <a:xfrm>
            <a:off x="1398000" y="18302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UN POCO!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i="1" lang="es-419" sz="22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CODE PARTE 4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24" name="Google Shape;524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2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COMPARTIENDO PROYECTOS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Estado de avance compañeros.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15 minutos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30" name="Google Shape;530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9469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i="1" lang="es-419" sz="2000">
                <a:latin typeface="Anton"/>
                <a:ea typeface="Anton"/>
                <a:cs typeface="Anton"/>
                <a:sym typeface="Anton"/>
              </a:rPr>
              <a:t>MAPA DE CONCEPTOS CLASE 19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/>
          <p:nvPr/>
        </p:nvSpPr>
        <p:spPr>
          <a:xfrm>
            <a:off x="3271488" y="3507183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PERMISOS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17334" y="2525253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LENGUAJE DCL</a:t>
            </a:r>
            <a:endParaRPr b="1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3271488" y="1653750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USUARIOS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5" name="Google Shape;95;p19"/>
          <p:cNvCxnSpPr>
            <a:stCxn id="93" idx="3"/>
            <a:endCxn id="94" idx="1"/>
          </p:cNvCxnSpPr>
          <p:nvPr/>
        </p:nvCxnSpPr>
        <p:spPr>
          <a:xfrm flipH="1" rot="10800000">
            <a:off x="2170234" y="1954953"/>
            <a:ext cx="1101300" cy="8715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96" name="Google Shape;96;p19"/>
          <p:cNvCxnSpPr>
            <a:stCxn id="93" idx="3"/>
            <a:endCxn id="92" idx="1"/>
          </p:cNvCxnSpPr>
          <p:nvPr/>
        </p:nvCxnSpPr>
        <p:spPr>
          <a:xfrm>
            <a:off x="2170234" y="2826453"/>
            <a:ext cx="1101300" cy="9819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97" name="Google Shape;97;p19"/>
          <p:cNvSpPr/>
          <p:nvPr/>
        </p:nvSpPr>
        <p:spPr>
          <a:xfrm>
            <a:off x="6536388" y="2393827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DROP USER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6536388" y="3130767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GRANT PRIVILEGES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6536388" y="919936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USER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6536388" y="1656873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RENAME USER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6536388" y="3867717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REVOKE PRIVILEGES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2" name="Google Shape;102;p19"/>
          <p:cNvCxnSpPr>
            <a:stCxn id="94" idx="3"/>
            <a:endCxn id="99" idx="1"/>
          </p:cNvCxnSpPr>
          <p:nvPr/>
        </p:nvCxnSpPr>
        <p:spPr>
          <a:xfrm flipH="1" rot="10800000">
            <a:off x="4929288" y="1221150"/>
            <a:ext cx="1607100" cy="733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03" name="Google Shape;103;p19"/>
          <p:cNvCxnSpPr>
            <a:stCxn id="92" idx="3"/>
            <a:endCxn id="101" idx="1"/>
          </p:cNvCxnSpPr>
          <p:nvPr/>
        </p:nvCxnSpPr>
        <p:spPr>
          <a:xfrm>
            <a:off x="4929288" y="3808383"/>
            <a:ext cx="1607100" cy="360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04" name="Google Shape;104;p19"/>
          <p:cNvCxnSpPr>
            <a:stCxn id="94" idx="3"/>
            <a:endCxn id="100" idx="1"/>
          </p:cNvCxnSpPr>
          <p:nvPr/>
        </p:nvCxnSpPr>
        <p:spPr>
          <a:xfrm>
            <a:off x="4929288" y="1954950"/>
            <a:ext cx="1607100" cy="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05" name="Google Shape;105;p19"/>
          <p:cNvCxnSpPr>
            <a:stCxn id="92" idx="3"/>
            <a:endCxn id="98" idx="1"/>
          </p:cNvCxnSpPr>
          <p:nvPr/>
        </p:nvCxnSpPr>
        <p:spPr>
          <a:xfrm flipH="1" rot="10800000">
            <a:off x="4929288" y="3431883"/>
            <a:ext cx="1607100" cy="376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06" name="Google Shape;106;p19"/>
          <p:cNvCxnSpPr>
            <a:stCxn id="94" idx="3"/>
            <a:endCxn id="97" idx="1"/>
          </p:cNvCxnSpPr>
          <p:nvPr/>
        </p:nvCxnSpPr>
        <p:spPr>
          <a:xfrm>
            <a:off x="4929288" y="1954950"/>
            <a:ext cx="1607100" cy="74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3"/>
          <p:cNvSpPr txBox="1"/>
          <p:nvPr/>
        </p:nvSpPr>
        <p:spPr>
          <a:xfrm>
            <a:off x="2183550" y="433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COMPARTIENDO PROYECTOS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37" name="Google Shape;537;p73"/>
          <p:cNvSpPr txBox="1"/>
          <p:nvPr/>
        </p:nvSpPr>
        <p:spPr>
          <a:xfrm>
            <a:off x="938100" y="18418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continuación, nos vamos a separar en Breaking Rooms por tutor. Los estudiantes de cada Room compartirán el estado de avance de sus proyectos, las dudas que le hayan surgido y recibirán feedback personalizado.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38" name="Google Shape;53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73"/>
          <p:cNvSpPr txBox="1"/>
          <p:nvPr/>
        </p:nvSpPr>
        <p:spPr>
          <a:xfrm>
            <a:off x="2183550" y="3857650"/>
            <a:ext cx="47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15 minutos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4"/>
          <p:cNvSpPr txBox="1"/>
          <p:nvPr/>
        </p:nvSpPr>
        <p:spPr>
          <a:xfrm>
            <a:off x="335600" y="2368425"/>
            <a:ext cx="85437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CREAR USUARIO Y PERMISOS SOBRE UNA</a:t>
            </a: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 DB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46" name="Google Shape;546;p74"/>
          <p:cNvSpPr txBox="1"/>
          <p:nvPr/>
        </p:nvSpPr>
        <p:spPr>
          <a:xfrm>
            <a:off x="729300" y="3544450"/>
            <a:ext cx="77151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Practicaremos la implementación del sublenguaje DCL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15 minutos 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47" name="Google Shape;547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992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5"/>
          <p:cNvSpPr txBox="1"/>
          <p:nvPr/>
        </p:nvSpPr>
        <p:spPr>
          <a:xfrm>
            <a:off x="340350" y="1047300"/>
            <a:ext cx="8463300" cy="3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Utilizaremos la base de datos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GAMERS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crear un nuevo usuario y le estableceremos determinados permisos.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 un usuario llamado </a:t>
            </a: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coderhouse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asígnale lo mismo como contraseña.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Establece permisos de solo lectura de datos sobre la tabla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Establece permisos de lectura e inserción sobre la tabla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Abre una nueva ventana de conexión e inicia sesión con este usuario.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Modifica un registro cualquiera de la tabla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aplica los cambios.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Agrega un registro en la tabla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Elimina este último registro agregado.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54" name="Google Shape;554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9475" y="29962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75"/>
          <p:cNvSpPr txBox="1"/>
          <p:nvPr/>
        </p:nvSpPr>
        <p:spPr>
          <a:xfrm>
            <a:off x="257775" y="356825"/>
            <a:ext cx="60465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4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CREAR USUARIO Y PERMISOS SOBRE UNA BB.DD.</a:t>
            </a:r>
            <a:endParaRPr b="0" i="0" sz="24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6"/>
          <p:cNvSpPr txBox="1"/>
          <p:nvPr/>
        </p:nvSpPr>
        <p:spPr>
          <a:xfrm>
            <a:off x="1443000" y="2520825"/>
            <a:ext cx="6661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IMPLEMENTACIÓN DE SENTENCIAS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62" name="Google Shape;562;p76"/>
          <p:cNvSpPr txBox="1"/>
          <p:nvPr/>
        </p:nvSpPr>
        <p:spPr>
          <a:xfrm>
            <a:off x="938100" y="35099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Implementaremos cada una de las sentencias que componen el sublenguaje DCL.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63" name="Google Shape;563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76"/>
          <p:cNvSpPr/>
          <p:nvPr/>
        </p:nvSpPr>
        <p:spPr>
          <a:xfrm>
            <a:off x="482397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0" name="Google Shape;570;p77"/>
          <p:cNvGraphicFramePr/>
          <p:nvPr/>
        </p:nvGraphicFramePr>
        <p:xfrm>
          <a:off x="153263" y="34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{E31DC4D4-9903-4213-A812-221DEA544948}</a:tableStyleId>
              </a:tblPr>
              <a:tblGrid>
                <a:gridCol w="2945825"/>
                <a:gridCol w="3822275"/>
                <a:gridCol w="2069375"/>
              </a:tblGrid>
              <a:tr h="7347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s-419" sz="24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IMPLEMENTACIÓN DE SENTENCIAS</a:t>
                      </a:r>
                      <a:endParaRPr i="1" sz="2400" u="none" cap="none" strike="noStrike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253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archivo a presentar debe ser del tipo .sql nombrado como 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highlight>
                            <a:srgbClr val="3CEFAB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“Sentencias+Apellido”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4117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br>
                        <a:rPr b="1" lang="es-419" sz="200" u="none" cap="none" strike="noStrike">
                          <a:solidFill>
                            <a:srgbClr val="4D5156"/>
                          </a:solidFill>
                        </a:rPr>
                      </a:br>
                      <a:r>
                        <a:rPr b="1" lang="es-419" sz="1700" u="none" cap="none" strike="noStrike"/>
                        <a:t>&gt;&gt;</a:t>
                      </a:r>
                      <a:r>
                        <a:rPr b="1" lang="es-419" sz="1700" u="none" cap="none" strike="noStrike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s-419" sz="1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s-419" sz="17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Se deberán crear dos usuarios nuevos a los cuales se le asignará una serie de permisos, a saber:</a:t>
                      </a:r>
                      <a:endParaRPr sz="17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s-419" sz="1700" u="none" cap="none" strike="noStrike"/>
                        <a:t>&gt;&gt;</a:t>
                      </a:r>
                      <a:r>
                        <a:rPr b="1" lang="es-419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Uno de los usuarios creados deberá tener permisos de sólo lectura sobre todas las tablas.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otro usuario deberá tener permisos de Lectura, Inserción y Modificación de datos.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Ninguno de ellos podrá eliminar registros de ninguna tabla.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Cada sentencia 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GRANT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y 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 USER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deberá estar comentada con lo que realiza la misma.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571" name="Google Shape;571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1828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8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578" name="Google Shape;578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9"/>
          <p:cNvSpPr txBox="1"/>
          <p:nvPr/>
        </p:nvSpPr>
        <p:spPr>
          <a:xfrm>
            <a:off x="1956450" y="9482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419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84" name="Google Shape;584;p79"/>
          <p:cNvSpPr txBox="1"/>
          <p:nvPr/>
        </p:nvSpPr>
        <p:spPr>
          <a:xfrm>
            <a:off x="1788275" y="2037975"/>
            <a:ext cx="64671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419" sz="21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</a:t>
            </a:r>
            <a:r>
              <a:rPr b="0" i="0" lang="es-419" sz="21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1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  <a:buFont typeface="Helvetica Neue Light"/>
              <a:buChar char="-"/>
            </a:pPr>
            <a:r>
              <a:rPr b="0" i="0" lang="es-419" sz="18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Creación de Usuarios.</a:t>
            </a:r>
            <a:endParaRPr b="0" i="0" sz="18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  <a:buFont typeface="Helvetica Neue Light"/>
              <a:buChar char="-"/>
            </a:pPr>
            <a:r>
              <a:rPr b="0" i="0" lang="es-419" sz="18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Asignación de Permisos totales y parciales.</a:t>
            </a:r>
            <a:endParaRPr b="0" i="0" sz="18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  <a:buFont typeface="Helvetica Neue Light"/>
              <a:buChar char="-"/>
            </a:pPr>
            <a:r>
              <a:rPr b="0" i="0" lang="es-419" sz="18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Eliminación de Permisos totales y parciales.</a:t>
            </a:r>
            <a:endParaRPr b="0" i="0" sz="18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0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590" name="Google Shape;590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81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96" name="Google Shape;596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549675" y="356825"/>
            <a:ext cx="8044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COMANDOS DE SQL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4">
            <a:alphaModFix/>
          </a:blip>
          <a:srcRect b="14236" l="0" r="0" t="0"/>
          <a:stretch/>
        </p:blipFill>
        <p:spPr>
          <a:xfrm>
            <a:off x="2130200" y="1159400"/>
            <a:ext cx="4883626" cy="28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2027450" y="2247150"/>
            <a:ext cx="126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2054000" y="2247150"/>
            <a:ext cx="2441700" cy="189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4572000" y="2247150"/>
            <a:ext cx="1128300" cy="1225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5791200" y="2247150"/>
            <a:ext cx="1128300" cy="1225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4606875" y="3574125"/>
            <a:ext cx="109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 19 (hoy)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5826075" y="357412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 20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2187450" y="18486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EL LENGUAJE DCL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/>
        </p:nvSpPr>
        <p:spPr>
          <a:xfrm>
            <a:off x="1061550" y="2039150"/>
            <a:ext cx="7020900" cy="23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Lenguaje de Control de Datos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(DCL) permite definir diferentes usuarios dentro del motor de base de datos Mysql, y establecer para cada uno de ellos, permisos totales, parciales, o negar el acceso sobre los diferentes Objetos que conforman la Base de Datos.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1671825" y="7492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DATA CONTROL LANGUAGE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