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5143500" cx="9144000"/>
  <p:notesSz cx="6858000" cy="9144000"/>
  <p:embeddedFontLst>
    <p:embeddedFont>
      <p:font typeface="Anton"/>
      <p:regular r:id="rId81"/>
    </p:embeddedFont>
    <p:embeddedFont>
      <p:font typeface="Lato"/>
      <p:regular r:id="rId82"/>
      <p:bold r:id="rId83"/>
      <p:italic r:id="rId84"/>
      <p:boldItalic r:id="rId85"/>
    </p:embeddedFont>
    <p:embeddedFont>
      <p:font typeface="Lato Light"/>
      <p:regular r:id="rId86"/>
      <p:bold r:id="rId87"/>
      <p:italic r:id="rId88"/>
      <p:boldItalic r:id="rId89"/>
    </p:embeddedFont>
    <p:embeddedFont>
      <p:font typeface="Didact Gothic"/>
      <p:regular r:id="rId90"/>
    </p:embeddedFont>
    <p:embeddedFont>
      <p:font typeface="Helvetica Neue"/>
      <p:regular r:id="rId91"/>
      <p:bold r:id="rId92"/>
      <p:italic r:id="rId93"/>
      <p:boldItalic r:id="rId94"/>
    </p:embeddedFont>
    <p:embeddedFont>
      <p:font typeface="Helvetica Neue Light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8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695">
          <p15:clr>
            <a:srgbClr val="9AA0A6"/>
          </p15:clr>
        </p15:guide>
        <p15:guide id="4" pos="183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9579BE-7644-40FF-ABB9-0DED5C5A8E72}">
  <a:tblStyle styleId="{6A9579BE-7644-40FF-ABB9-0DED5C5A8E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88" orient="horz"/>
        <p:guide pos="2880"/>
        <p:guide pos="695" orient="horz"/>
        <p:guide pos="1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HelveticaNeueLight-regular.fntdata"/><Relationship Id="rId94" Type="http://schemas.openxmlformats.org/officeDocument/2006/relationships/font" Target="fonts/HelveticaNeue-boldItalic.fntdata"/><Relationship Id="rId97" Type="http://schemas.openxmlformats.org/officeDocument/2006/relationships/font" Target="fonts/HelveticaNeueLight-italic.fntdata"/><Relationship Id="rId96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8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HelveticaNeue-regular.fntdata"/><Relationship Id="rId90" Type="http://schemas.openxmlformats.org/officeDocument/2006/relationships/font" Target="fonts/DidactGothic-regular.fntdata"/><Relationship Id="rId93" Type="http://schemas.openxmlformats.org/officeDocument/2006/relationships/font" Target="fonts/HelveticaNeue-italic.fntdata"/><Relationship Id="rId92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font" Target="fonts/Lato-italic.fntdata"/><Relationship Id="rId83" Type="http://schemas.openxmlformats.org/officeDocument/2006/relationships/font" Target="fonts/Lato-bold.fntdata"/><Relationship Id="rId86" Type="http://schemas.openxmlformats.org/officeDocument/2006/relationships/font" Target="fonts/LatoLight-regular.fntdata"/><Relationship Id="rId85" Type="http://schemas.openxmlformats.org/officeDocument/2006/relationships/font" Target="fonts/Lato-boldItalic.fntdata"/><Relationship Id="rId88" Type="http://schemas.openxmlformats.org/officeDocument/2006/relationships/font" Target="fonts/LatoLight-italic.fntdata"/><Relationship Id="rId87" Type="http://schemas.openxmlformats.org/officeDocument/2006/relationships/font" Target="fonts/LatoLight-bold.fntdata"/><Relationship Id="rId89" Type="http://schemas.openxmlformats.org/officeDocument/2006/relationships/font" Target="fonts/LatoLight-boldItalic.fntdata"/><Relationship Id="rId80" Type="http://schemas.openxmlformats.org/officeDocument/2006/relationships/slide" Target="slides/slide74.xml"/><Relationship Id="rId82" Type="http://schemas.openxmlformats.org/officeDocument/2006/relationships/font" Target="fonts/Lato-regular.fntdata"/><Relationship Id="rId81" Type="http://schemas.openxmlformats.org/officeDocument/2006/relationships/font" Target="fonts/Anto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849046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984904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98490461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98490461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8490461c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098490461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8490461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98490461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98490461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98490461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98490461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98490461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8490461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98490461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8490461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098490461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98490461c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098490461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8490461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98490461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98490461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098490461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9849046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9849046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98490461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098490461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98490461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098490461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8490461c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98490461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8490461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098490461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8490461c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98490461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8490461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98490461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98490461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98490461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8490461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098490461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98490461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98490461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98490461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098490461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849046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09849046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98490461c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098490461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8490461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98490461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98490461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098490461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8490461c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098490461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98490461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098490461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98490461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098490461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98490461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098490461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98490461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098490461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98490461c_0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098490461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98490461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098490461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849046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9849046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98490461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1098490461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8490461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098490461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98490461c_0_3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098490461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98490461c_0_3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098490461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98490461c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1098490461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98490461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098490461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98490461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098490461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98490461c_0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098490461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98490461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1098490461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98490461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098490461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849046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09849046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98490461c_0_3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098490461c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98490461c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1098490461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98490461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098490461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98490461c_0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098490461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98490461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098490461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98490461c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098490461c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98490461c_0_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1098490461c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98490461c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1098490461c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98490461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1098490461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98490461c_0_4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1098490461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8490461c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98490461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98490461c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098490461c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98490461c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1098490461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98490461c_0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1098490461c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98490461c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1098490461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098490461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1098490461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98490461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1098490461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98490461c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1098490461c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098490461c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1098490461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98490461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098490461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098490461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098490461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98490461c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098490461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98490461c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1098490461c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98490461c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1098490461c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98490461c_0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1098490461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098490461c_0_5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g1098490461c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98490461c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1098490461c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98490461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098490461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98490461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098490461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47.png"/><Relationship Id="rId5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47.png"/><Relationship Id="rId5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Relationship Id="rId4" Type="http://schemas.openxmlformats.org/officeDocument/2006/relationships/image" Target="../media/image5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9.png"/><Relationship Id="rId4" Type="http://schemas.openxmlformats.org/officeDocument/2006/relationships/image" Target="../media/image5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SUBLENGUAJE DCL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19.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Curso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589575" y="1581950"/>
            <a:ext cx="6449100" cy="22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Definidos los usuarios a través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DCL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contamos con otro set de comandos y cláusulas para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permitir o revocar el acceso a diferentes Objetos de la base de datos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Entendemos por Objetos a: Tablas, Campos, Vistas, Stored Procedures y Funciones Almacenadas.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671825" y="5206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DATA CONTROL LANGUAGE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2"/>
          <p:cNvGrpSpPr/>
          <p:nvPr/>
        </p:nvGrpSpPr>
        <p:grpSpPr>
          <a:xfrm>
            <a:off x="7379783" y="1729031"/>
            <a:ext cx="1439546" cy="1470840"/>
            <a:chOff x="2133600" y="-239167"/>
            <a:chExt cx="1804395" cy="1977467"/>
          </a:xfrm>
        </p:grpSpPr>
        <p:pic>
          <p:nvPicPr>
            <p:cNvPr id="136" name="Google Shape;13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4421" y="-239167"/>
              <a:ext cx="983574" cy="1071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33600" y="133350"/>
              <a:ext cx="1604950" cy="1604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BASE DE DATOS DEL SISTEMA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1061550" y="1962950"/>
            <a:ext cx="70209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Mysql cuenta con lo que se conoce como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Base de Datos del Sistema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donde se almacena información referente al motor de base de datos en sí, performance y demás cuestiones propias de un sistema de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oftware.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671825" y="5206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DB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SISTEMA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692775" y="1796000"/>
            <a:ext cx="50754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instalamos por primera vez a Mysql vemos que, por defecto,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crea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base de datos SYS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junto al motor de Mysql. Despleguemos la misma para ver su contenido.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671825" y="5206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DB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SISTEMA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150" y="1729825"/>
            <a:ext cx="2527575" cy="24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4474219" y="1148825"/>
            <a:ext cx="41463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Veremos que apenas tiene una tabla visible, llamada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sys_config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con información sobre performance de carga. Si revisamos las Vistas y los Stored Procedures, encontraremos mucho más datos que aportan a la misma causa.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1738950" y="1142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DB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SISTEMA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25" y="1148825"/>
            <a:ext cx="3741750" cy="28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1061550" y="1657050"/>
            <a:ext cx="70209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sys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Mysql tiene otra base de datos de sistema llamada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la misma encontrarás otro set de tablas con información general para el sistema Mysql, más una tabla llamada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donde se almacena la información de usuarios de la o las bases de datos de Mysql.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1671825" y="596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DB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SISTEMA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-23225" y="-100"/>
            <a:ext cx="9167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0" y="-100"/>
            <a:ext cx="6652500" cy="36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64900" y="1676625"/>
            <a:ext cx="62721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verificar esto mismo, directamente desde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abriendo una pestaña de script y escribiendo los comandos: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4900" y="92450"/>
            <a:ext cx="684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DB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SISTEMA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185500" y="3679600"/>
            <a:ext cx="6030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mysql;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tables;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900" y="313650"/>
            <a:ext cx="20955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TABLA mysql.user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061550" y="2119300"/>
            <a:ext cx="70209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tabla user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Mysql almacena la información de usuarios junto a cada uno de los permisos o bloqueo para trabajar sobre la base de datos Mysql y los objetos de ésta.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1671825" y="368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TABLA mysql.user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5205475" y="1357300"/>
            <a:ext cx="37617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invocamos la misma mediante la instrucción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veremos información sobre el host o máquina, el usuario en cuestión, y la lista de permisos totales que podemos aplicar sobre cada usuario.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1671825" y="368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TABLA mysql.user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04" y="1357300"/>
            <a:ext cx="4904926" cy="25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420300" y="3334000"/>
            <a:ext cx="833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permiso se define con un </a:t>
            </a:r>
            <a:r>
              <a:rPr b="1" i="1" lang="es-419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1" lang="es-419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 queremos brindarle al usuario Acceso o Restricción (respectivamente), sobre una acción determinada</a:t>
            </a:r>
            <a:endParaRPr b="0" i="1" sz="2000" u="none" cap="none" strike="noStrike">
              <a:solidFill>
                <a:srgbClr val="000000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1671825" y="368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TABLA mysql.user;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420300" y="1585300"/>
            <a:ext cx="4392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imagen podemos ver los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Campos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definen los permisos de usuario sobre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150" y="1637650"/>
            <a:ext cx="3819303" cy="1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420300" y="1563738"/>
            <a:ext cx="637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DML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también encontramos las tablas que permiten o impiden al usuario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sentencias del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DDL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494025" y="3366625"/>
            <a:ext cx="802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si recorremos el resto de la tabla, veremos en detalle que podemos tener un control específico sobre la ejecución, inserción, visualización y eliminación de objetos dentro de la o las bases de datos Mysql.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480" y="1642325"/>
            <a:ext cx="1660620" cy="126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1671825" y="368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TABLA mysql.user;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GESTIONAR USUARIOS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3730575" y="1738300"/>
            <a:ext cx="50817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 continuación, cómo gestionar nuestros propios usuarios dentro de Mysql a través de los diferentes comandos que este motor de base de datos pone a nuestra disposición.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1671825" y="5385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GESTIONAR USUARIOS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00" y="1423612"/>
            <a:ext cx="2909375" cy="29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CREATE USER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100" y="3777250"/>
            <a:ext cx="9144000" cy="13662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442675" y="1357300"/>
            <a:ext cx="62721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través de la sentencia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 USER ‘nombre’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creamos un nuevo usuario en la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Podemos definir solo su nombre, o el nombre de éste seguido del dominio al cual pertenece.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25" y="368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CREATE USER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508400" y="3929625"/>
            <a:ext cx="69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USER</a:t>
            </a: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‘prueba@dominio’;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1100" y="1357300"/>
            <a:ext cx="1366200" cy="13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/>
          <p:nvPr/>
        </p:nvSpPr>
        <p:spPr>
          <a:xfrm>
            <a:off x="100" y="3295000"/>
            <a:ext cx="9144000" cy="18486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606900" y="1509700"/>
            <a:ext cx="79302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dominio en sí hace referencia a la máquina o computadora donde se encuentra instalado Mysql. Podemos referirnos a ésta mediante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 nombre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IP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o si es local, utilizando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localhost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25" y="520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CREATE USER + DOMINIO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/>
        </p:nvSpPr>
        <p:spPr>
          <a:xfrm>
            <a:off x="508400" y="3501000"/>
            <a:ext cx="8246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USER</a:t>
            </a: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‘prueba@dbProdServer’; </a:t>
            </a:r>
            <a:r>
              <a:rPr b="0" i="0" lang="es-419" sz="20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//su nombre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USER</a:t>
            </a: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‘prueba@192.168.0.213;  </a:t>
            </a:r>
            <a:r>
              <a:rPr b="0" i="0" lang="es-419" sz="20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//su dirección IP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USER</a:t>
            </a: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‘prueba@localhost’;    </a:t>
            </a:r>
            <a:r>
              <a:rPr b="0" i="0" lang="es-419" sz="20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//local</a:t>
            </a:r>
            <a:endParaRPr b="0" i="0" sz="20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/>
          <p:nvPr/>
        </p:nvSpPr>
        <p:spPr>
          <a:xfrm>
            <a:off x="100" y="3958200"/>
            <a:ext cx="9144000" cy="1185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1065875" y="1433500"/>
            <a:ext cx="74118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también deseamos especificar un password para el usuario en cuestión, podemos hacerlo incorporando a la sentencia, el comando 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IDENTIFIED BY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El password será visible en el comando en cuestión, pero se encriptará una vez almacenado en la tabla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user.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-152375" y="2920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CREATE USER + DOMINIO + PASSWORD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508400" y="4110600"/>
            <a:ext cx="82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USER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prueba@localhost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IDENTIFIED BY ‘</a:t>
            </a:r>
            <a:r>
              <a:rPr b="0" i="0" lang="es-419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miPassword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18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/>
        </p:nvSpPr>
        <p:spPr>
          <a:xfrm>
            <a:off x="733425" y="3522250"/>
            <a:ext cx="72867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columna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authentication_string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validar que, el password ingresado, se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manera encriptada.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76200" y="368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CREATE USER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575" y="1179649"/>
            <a:ext cx="4487250" cy="24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55975" y="1134750"/>
            <a:ext cx="469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el implementar las sentencias del sublenguaje DCL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en qué situación usar cada sentencia.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MODIFICAR UN PASSWORD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/>
          <p:nvPr/>
        </p:nvSpPr>
        <p:spPr>
          <a:xfrm>
            <a:off x="100" y="2313957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968725" y="1275725"/>
            <a:ext cx="72063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cambiar el password de un usuario, mediante el comando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 USER: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hacerlo mediante la sentencia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25" y="368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MODIFICAR UN PASSWORD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/>
        </p:nvSpPr>
        <p:spPr>
          <a:xfrm>
            <a:off x="-125" y="2313932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ALTER USER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‘prueba@dominio’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IDENTIFIED BY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‘nuevoPassword’;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100" y="3701050"/>
            <a:ext cx="9144000" cy="882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-125" y="3701025"/>
            <a:ext cx="914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UPDATE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mysql.user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SET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Password=PASSWORD(‘nuevoPassword’)’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 = ‘prueba’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host = ‘dominio’;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/>
          <p:nvPr/>
        </p:nvSpPr>
        <p:spPr>
          <a:xfrm>
            <a:off x="100" y="3624850"/>
            <a:ext cx="9144000" cy="1293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 txBox="1"/>
          <p:nvPr/>
        </p:nvSpPr>
        <p:spPr>
          <a:xfrm>
            <a:off x="1285900" y="1547713"/>
            <a:ext cx="65724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en algún momento debemos trabajar con una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base de datos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v5.7.5 o inferior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debemos utilizar el comando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 PASSWORD.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7" name="Google Shape;3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 txBox="1"/>
          <p:nvPr/>
        </p:nvSpPr>
        <p:spPr>
          <a:xfrm>
            <a:off x="-125" y="3624825"/>
            <a:ext cx="89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PASSWORD FOR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‘prueba@dominio’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PASSWORD(‘nuevoPassword’);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 para el usuario logeado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PASSWORD =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PASSWORD(‘nuevoPassword’)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25" y="368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MODIFICAR UN PASSWORD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RENOMBRAR Y ELIMINAR USUARIOS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>
            <a:off x="100" y="2634250"/>
            <a:ext cx="9144000" cy="247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1285800" y="1509700"/>
            <a:ext cx="6572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renombrar un usuario, una vez creado, utilizando el comando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 USER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0" y="520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RENOMBRAR UN USUARIO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6"/>
          <p:cNvSpPr txBox="1"/>
          <p:nvPr/>
        </p:nvSpPr>
        <p:spPr>
          <a:xfrm>
            <a:off x="5882000" y="3224488"/>
            <a:ext cx="308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RENAME USER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coderhouse@dominio;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5" name="Google Shape;32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63" y="2692959"/>
            <a:ext cx="5405921" cy="23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/>
          <p:nvPr/>
        </p:nvSpPr>
        <p:spPr>
          <a:xfrm>
            <a:off x="113" y="3152475"/>
            <a:ext cx="9144000" cy="9891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7"/>
          <p:cNvSpPr txBox="1"/>
          <p:nvPr/>
        </p:nvSpPr>
        <p:spPr>
          <a:xfrm>
            <a:off x="1285800" y="1509700"/>
            <a:ext cx="6572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si debemos eliminar un usuario, recurrimos al comando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 USER: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0" y="520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ELIMINAR UN USUARIO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3" name="Google Shape;33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7"/>
          <p:cNvSpPr txBox="1"/>
          <p:nvPr/>
        </p:nvSpPr>
        <p:spPr>
          <a:xfrm>
            <a:off x="-12" y="341617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DROP USER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usuario@dominio’;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1385549" y="1023000"/>
            <a:ext cx="6372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Implementaremos las sentencias create, drop y rename user.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0" name="Google Shape;34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/>
        </p:nvSpPr>
        <p:spPr>
          <a:xfrm>
            <a:off x="852150" y="22855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2000950" y="81672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PERMISOS DEFINIDOS POR DEFECTO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948875" y="2146025"/>
            <a:ext cx="7602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cada usuario que creamos, solo definimos un nombre de usuario y sobre qué SERVIDOR trabajará el mismo.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queda por delante comenzar a definir los permisos que cada usuario tendrá, sobre un dominio, base de datos, tabla(s) y/o campo(s) específicos.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¡Veamos entonces cómo hacerlo!</a:t>
            </a:r>
            <a:endParaRPr b="0" i="1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8" name="Google Shape;34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VERIFICAR EL USUARIO CREADO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4" name="Google Shape;3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/>
        </p:nvSpPr>
        <p:spPr>
          <a:xfrm>
            <a:off x="3606650" y="2012200"/>
            <a:ext cx="49452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queremos verificar los permisos de un usuario específico, podemos realizar una consulta de selección filtrando específicamente por el usuario en cuestión.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0" y="757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VERIFICAR EL USUARIO CREADO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1" name="Google Shape;3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1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3" name="Google Shape;36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225" y="1759850"/>
            <a:ext cx="2809900" cy="2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/>
        </p:nvSpPr>
        <p:spPr>
          <a:xfrm>
            <a:off x="1258500" y="2424100"/>
            <a:ext cx="66270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Ejecutemos para ello, la sentencia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sobre la tabla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filtrando por el usuario en particular: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0" name="Google Shape;3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2"/>
          <p:cNvSpPr/>
          <p:nvPr/>
        </p:nvSpPr>
        <p:spPr>
          <a:xfrm>
            <a:off x="100" y="39296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-125" y="39296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* FROM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mysql.user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‘coderhouse%’;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2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4" name="Google Shape;3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2"/>
          <p:cNvSpPr txBox="1"/>
          <p:nvPr/>
        </p:nvSpPr>
        <p:spPr>
          <a:xfrm>
            <a:off x="0" y="757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VERIFICAR EL USUARIO CREADO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/>
        </p:nvSpPr>
        <p:spPr>
          <a:xfrm>
            <a:off x="4300725" y="1984800"/>
            <a:ext cx="45516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podemos apreciar, en cada campo de la tabla, el parámetro correspondiente al permiso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seteado en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cual indica que no tiene establecido ningún permiso.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3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3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3" name="Google Shape;38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788200"/>
            <a:ext cx="4158875" cy="2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3"/>
          <p:cNvSpPr txBox="1"/>
          <p:nvPr/>
        </p:nvSpPr>
        <p:spPr>
          <a:xfrm>
            <a:off x="0" y="757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VERIFICAR EL USUARIO CREADO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ESTABLECER PERMISOS SOBRE OBJETOS MYSQL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GRANT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6" name="Google Shape;39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/>
        </p:nvSpPr>
        <p:spPr>
          <a:xfrm>
            <a:off x="3309200" y="1738300"/>
            <a:ext cx="52923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través de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GRANT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podemos definir en detalle, los permisos de escritura, modificación, eliminación, y/o lectura de datos y creación, alteración y borrado de objetos de la base de datos, para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usuario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GRANT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3" name="Google Shape;40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25" y="1685575"/>
            <a:ext cx="2599525" cy="25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/>
        </p:nvSpPr>
        <p:spPr>
          <a:xfrm>
            <a:off x="1258500" y="1966900"/>
            <a:ext cx="6627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 GRANTS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permite detallar sobre el usuario específico, cuáles permisos tiene asociado sobre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diferentes objetos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DB.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0" name="Google Shape;410;p57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GRANT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1" name="Google Shape;41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7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7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SHOW GRANTS FOR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‘coderhouse@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dominio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/>
          <p:nvPr/>
        </p:nvSpPr>
        <p:spPr>
          <a:xfrm>
            <a:off x="4572000" y="1794363"/>
            <a:ext cx="40419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 resultado no detalla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ningún permiso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sentencias DML, aún para el usuario seleccionado.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entonces cómo comenzar a </a:t>
            </a:r>
            <a:r>
              <a:rPr i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otorgarlos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9" name="Google Shape;419;p58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GRANT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0" name="Google Shape;42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00" y="1797750"/>
            <a:ext cx="3762899" cy="21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OTORGARLE TODOS LOS PERMISOS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7" name="Google Shape;42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 txBox="1"/>
          <p:nvPr/>
        </p:nvSpPr>
        <p:spPr>
          <a:xfrm>
            <a:off x="1258500" y="1738300"/>
            <a:ext cx="6627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otorgarle permisos completos a un usuario, sobre todos los objetos de todos los dominios, utilizamos la sentencia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GRANT ALL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uso 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*.*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refiere 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objetos.dominio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1" lang="es-419" sz="4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OTORGARLE TODOS LOS PERMISOS</a:t>
            </a:r>
            <a:endParaRPr b="0" i="1" sz="4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4" name="Google Shape;43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0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0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ALL ON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*.*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dominio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/>
        </p:nvSpPr>
        <p:spPr>
          <a:xfrm>
            <a:off x="5054025" y="1738300"/>
            <a:ext cx="37830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través de la </a:t>
            </a:r>
            <a:r>
              <a:rPr lang="es-419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estaña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 Output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veremos la correcta aplicación de los permisos sobre el usuario referenciado.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2" name="Google Shape;442;p61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1" lang="es-419" sz="4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OTORGARLE TODOS LOS PERMISOS</a:t>
            </a:r>
            <a:endParaRPr b="0" i="1" sz="4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3" name="Google Shape;44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75" y="1738302"/>
            <a:ext cx="4475150" cy="25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19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3271488" y="350718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PERMISOS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717334" y="25252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LENGUAJE DCL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271488" y="1653750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8" name="Google Shape;88;p17"/>
          <p:cNvCxnSpPr>
            <a:stCxn id="86" idx="3"/>
            <a:endCxn id="87" idx="1"/>
          </p:cNvCxnSpPr>
          <p:nvPr/>
        </p:nvCxnSpPr>
        <p:spPr>
          <a:xfrm flipH="1" rot="10800000">
            <a:off x="2170234" y="1954953"/>
            <a:ext cx="1101300" cy="871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89" name="Google Shape;89;p17"/>
          <p:cNvCxnSpPr>
            <a:stCxn id="86" idx="3"/>
            <a:endCxn id="85" idx="1"/>
          </p:cNvCxnSpPr>
          <p:nvPr/>
        </p:nvCxnSpPr>
        <p:spPr>
          <a:xfrm>
            <a:off x="2170234" y="2826453"/>
            <a:ext cx="1101300" cy="981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0" name="Google Shape;90;p17"/>
          <p:cNvSpPr/>
          <p:nvPr/>
        </p:nvSpPr>
        <p:spPr>
          <a:xfrm>
            <a:off x="6536388" y="2393827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USER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536388" y="3130767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GRANT PRIVILEGES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536388" y="919936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USER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536388" y="165687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RENAME USER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536388" y="3867717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REVOKE PRIVILEGES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5" name="Google Shape;95;p17"/>
          <p:cNvCxnSpPr>
            <a:stCxn id="87" idx="3"/>
            <a:endCxn id="92" idx="1"/>
          </p:cNvCxnSpPr>
          <p:nvPr/>
        </p:nvCxnSpPr>
        <p:spPr>
          <a:xfrm flipH="1" rot="10800000">
            <a:off x="4929288" y="1221150"/>
            <a:ext cx="1607100" cy="73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6" name="Google Shape;96;p17"/>
          <p:cNvCxnSpPr>
            <a:stCxn id="85" idx="3"/>
            <a:endCxn id="94" idx="1"/>
          </p:cNvCxnSpPr>
          <p:nvPr/>
        </p:nvCxnSpPr>
        <p:spPr>
          <a:xfrm>
            <a:off x="4929288" y="3808383"/>
            <a:ext cx="1607100" cy="36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7" name="Google Shape;97;p17"/>
          <p:cNvCxnSpPr>
            <a:stCxn id="87" idx="3"/>
            <a:endCxn id="93" idx="1"/>
          </p:cNvCxnSpPr>
          <p:nvPr/>
        </p:nvCxnSpPr>
        <p:spPr>
          <a:xfrm>
            <a:off x="4929288" y="1954950"/>
            <a:ext cx="1607100" cy="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8" name="Google Shape;98;p17"/>
          <p:cNvCxnSpPr>
            <a:stCxn id="85" idx="3"/>
            <a:endCxn id="91" idx="1"/>
          </p:cNvCxnSpPr>
          <p:nvPr/>
        </p:nvCxnSpPr>
        <p:spPr>
          <a:xfrm flipH="1" rot="10800000">
            <a:off x="4929288" y="3431883"/>
            <a:ext cx="1607100" cy="37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9" name="Google Shape;99;p17"/>
          <p:cNvCxnSpPr>
            <a:stCxn id="87" idx="3"/>
            <a:endCxn id="90" idx="1"/>
          </p:cNvCxnSpPr>
          <p:nvPr/>
        </p:nvCxnSpPr>
        <p:spPr>
          <a:xfrm>
            <a:off x="4929288" y="1954950"/>
            <a:ext cx="1607100" cy="74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 PERMISOS SOBRE TABLA(S)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0" name="Google Shape;45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/>
          <p:nvPr/>
        </p:nvSpPr>
        <p:spPr>
          <a:xfrm>
            <a:off x="1258500" y="1890700"/>
            <a:ext cx="662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otorgarle permisos a un usuario sobre una tabla específica de una base de datos puntual, debemos referenciar la sentencia de la siguiente forma: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6" name="Google Shape;456;p63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1" lang="es-419" sz="38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 PERMISOS SOBRE UNA TABLA</a:t>
            </a:r>
            <a:endParaRPr b="0" i="1" sz="3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7" name="Google Shape;45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3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3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ALL ON</a:t>
            </a:r>
            <a:r>
              <a:rPr b="0" i="0" lang="es-419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gamer.level_game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@localhost’;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/>
          <p:nvPr/>
        </p:nvSpPr>
        <p:spPr>
          <a:xfrm>
            <a:off x="100" y="3320050"/>
            <a:ext cx="9144000" cy="762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4"/>
          <p:cNvSpPr txBox="1"/>
          <p:nvPr/>
        </p:nvSpPr>
        <p:spPr>
          <a:xfrm>
            <a:off x="-125" y="3320025"/>
            <a:ext cx="914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ALL ON</a:t>
            </a:r>
            <a:r>
              <a:rPr b="0" i="0" lang="es-419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gamer.class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@localhost’;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ALL ON</a:t>
            </a:r>
            <a:r>
              <a:rPr b="0" i="0" lang="es-419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gamer.game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@localhost’;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64"/>
          <p:cNvSpPr txBox="1"/>
          <p:nvPr/>
        </p:nvSpPr>
        <p:spPr>
          <a:xfrm>
            <a:off x="1258500" y="1966900"/>
            <a:ext cx="662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Deberemos definir una línea específica por cada tabla en la que un usuario específico tendrá permisos: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7" name="Google Shape;467;p64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1" lang="es-419" sz="38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PERMISOS EN MÁS DE UNA TABLA</a:t>
            </a:r>
            <a:endParaRPr b="0" i="1" sz="3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8" name="Google Shape;46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 PERMISOS SELECTIVOS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4" name="Google Shape;47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/>
          <p:nvPr/>
        </p:nvSpPr>
        <p:spPr>
          <a:xfrm>
            <a:off x="1258500" y="1966900"/>
            <a:ext cx="662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por ejemplo deseamos que un usuario tenga permisos selectivos referidos al DML sobre una tabla, debemos estructurar la cláusula de la siguiente forma: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0" name="Google Shape;480;p66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 PERMISOS SELECTIVOS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1" name="Google Shape;48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6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6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SELECT, UPDATE ON</a:t>
            </a:r>
            <a:r>
              <a:rPr b="0" i="0" lang="es-419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gamer.level_game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@localhost’;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 txBox="1"/>
          <p:nvPr/>
        </p:nvSpPr>
        <p:spPr>
          <a:xfrm>
            <a:off x="656875" y="1738300"/>
            <a:ext cx="79692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manera, definimos que un usuario pueda realizar determinadas acciones sobre una tabla.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usuario puede, por ejemplo sólo leer registros, agregar, o realizar todo tipo de operaciones menos eliminar.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Tengamos presente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esto, pensar bien la relación operativa entre las diferentes acciones, previo a establecer las mismas.</a:t>
            </a:r>
            <a:endParaRPr b="0" i="1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9" name="Google Shape;489;p67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OTORGAR PERMISOS SELECTIVOS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0" name="Google Shape;49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 PERMISOS SOBRE COLUMNAS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6" name="Google Shape;49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/>
        </p:nvSpPr>
        <p:spPr>
          <a:xfrm>
            <a:off x="594925" y="1834825"/>
            <a:ext cx="81057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ir con más profundidad, estableciendo ciertos permisos sobre determinadas columnas de una tabla.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18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así p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odemos permitir que un usuario modifique solamente ciertos campos y evitar cambios sobre otros claves, como ser un documento de identidad o importes monetarios, entre otros</a:t>
            </a:r>
            <a:endParaRPr b="0" i="1" sz="1800" u="none" cap="none" strike="noStrike">
              <a:solidFill>
                <a:srgbClr val="000000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2" name="Google Shape;502;p69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OTORGAR PERMISOS SOBRE COLUMNAS</a:t>
            </a:r>
            <a:endParaRPr b="0" i="1" sz="3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3" name="Google Shape;50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/>
          <p:nvPr/>
        </p:nvSpPr>
        <p:spPr>
          <a:xfrm>
            <a:off x="100" y="3624850"/>
            <a:ext cx="9144000" cy="15186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70"/>
          <p:cNvSpPr txBox="1"/>
          <p:nvPr/>
        </p:nvSpPr>
        <p:spPr>
          <a:xfrm>
            <a:off x="1258500" y="1814500"/>
            <a:ext cx="662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esto, debemos definir cada campo específico separado por una coma, tal como hacemos una consulta del tipo SELECT, definiendo qué campos visualizar.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0" name="Google Shape;510;p70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1" lang="es-419" sz="38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 PERMISOS SOBRE COLUMNAS</a:t>
            </a:r>
            <a:endParaRPr b="0" i="1" sz="3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1" name="Google Shape;51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0"/>
          <p:cNvSpPr txBox="1"/>
          <p:nvPr/>
        </p:nvSpPr>
        <p:spPr>
          <a:xfrm>
            <a:off x="1258500" y="3624825"/>
            <a:ext cx="662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UPDATE, SELECT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gamer.level_game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coderhouse@localhost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VERIFICAR PERMISOS ESTABLECIDOS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EL LENGUAJE DCL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 txBox="1"/>
          <p:nvPr/>
        </p:nvSpPr>
        <p:spPr>
          <a:xfrm>
            <a:off x="4658775" y="1814913"/>
            <a:ext cx="41826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Ejecutando nuevamente el comando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 GRANTS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el usuario en cuestión, podremos ver los diferentes permisos que le han sido otorgados al mismo.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3" name="Google Shape;523;p72"/>
          <p:cNvSpPr txBox="1"/>
          <p:nvPr/>
        </p:nvSpPr>
        <p:spPr>
          <a:xfrm>
            <a:off x="0" y="5968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PERMISOS ESTABLECIDOS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4" name="Google Shape;52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75" y="1797338"/>
            <a:ext cx="3878350" cy="21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/>
          <p:nvPr/>
        </p:nvSpPr>
        <p:spPr>
          <a:xfrm>
            <a:off x="4697325" y="1567600"/>
            <a:ext cx="3966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También, accediendo a las propiedades de la tabla mediante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 INSPECTOR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podremos ver un detalle de los permisos por usuario establecidos.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1" name="Google Shape;531;p73"/>
          <p:cNvSpPr txBox="1"/>
          <p:nvPr/>
        </p:nvSpPr>
        <p:spPr>
          <a:xfrm>
            <a:off x="0" y="520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PERMISOS ESTABLECIDOS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2" name="Google Shape;53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00" y="1567600"/>
            <a:ext cx="4147501" cy="31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4"/>
          <p:cNvSpPr txBox="1"/>
          <p:nvPr/>
        </p:nvSpPr>
        <p:spPr>
          <a:xfrm>
            <a:off x="1060199" y="18485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REVOKE: </a:t>
            </a:r>
            <a:r>
              <a:rPr b="0" i="1" lang="es-419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QUITAR PERMISOS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9" name="Google Shape;53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5"/>
          <p:cNvSpPr txBox="1"/>
          <p:nvPr/>
        </p:nvSpPr>
        <p:spPr>
          <a:xfrm>
            <a:off x="694050" y="1738300"/>
            <a:ext cx="80604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Tal como existe una sentencia para otorgar diferentes permisos a un usuario de base de datos, también existe la sentencia que le quita dichos permisos. Se llama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REVOK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y funciona de igual forma 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GRANT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a la inversa.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unos ejemplos a continuación...</a:t>
            </a:r>
            <a:endParaRPr i="1" sz="1800" u="none" cap="none" strike="noStrike">
              <a:solidFill>
                <a:srgbClr val="000000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5" name="Google Shape;545;p75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SENTENCIA REVOKE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6" name="Google Shape;54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6"/>
          <p:cNvSpPr txBox="1"/>
          <p:nvPr/>
        </p:nvSpPr>
        <p:spPr>
          <a:xfrm>
            <a:off x="1258500" y="1814500"/>
            <a:ext cx="6627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quitarle todos los permisos a un usuario, sobre todos los objetos de todos los dominios, utilizamos la sentencia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REVOKE ALL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uso 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*.*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refiere 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objetos.dominio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2" name="Google Shape;552;p76"/>
          <p:cNvSpPr txBox="1"/>
          <p:nvPr/>
        </p:nvSpPr>
        <p:spPr>
          <a:xfrm>
            <a:off x="0" y="520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QUITAR TODOS LOS PERMISOS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3" name="Google Shape;55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6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6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REVOKE ALL ON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*.*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‘coderhouse@localhost’;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7"/>
          <p:cNvSpPr txBox="1"/>
          <p:nvPr/>
        </p:nvSpPr>
        <p:spPr>
          <a:xfrm>
            <a:off x="0" y="5968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1" lang="es-419" sz="4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QUITAR UN PERMISO DETERMINADO</a:t>
            </a:r>
            <a:endParaRPr b="0" i="1" sz="4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1" name="Google Shape;56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7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7"/>
          <p:cNvSpPr txBox="1"/>
          <p:nvPr/>
        </p:nvSpPr>
        <p:spPr>
          <a:xfrm>
            <a:off x="1258500" y="1814500"/>
            <a:ext cx="6627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quitarle un permiso específico a un usuario, por ejemplo actualizar registros, sobre todos los objetos de todos los dominios, realizamos lo siguiente.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4" name="Google Shape;564;p77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REVOKE UPDATE ON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*.*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‘c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oderhouse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@localhost’;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8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Implementaremos las sentencias GRANT y REVOKE. 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0" name="Google Shape;57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9"/>
          <p:cNvSpPr txBox="1"/>
          <p:nvPr/>
        </p:nvSpPr>
        <p:spPr>
          <a:xfrm>
            <a:off x="335600" y="23684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USUARIO Y PERMISOS SOBRE UNA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 DB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6" name="Google Shape;576;p79"/>
          <p:cNvSpPr txBox="1"/>
          <p:nvPr/>
        </p:nvSpPr>
        <p:spPr>
          <a:xfrm>
            <a:off x="729300" y="3544450"/>
            <a:ext cx="7715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Practicaremos la implementación del sublenguaje DCL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7" name="Google Shape;57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99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0"/>
          <p:cNvSpPr txBox="1"/>
          <p:nvPr/>
        </p:nvSpPr>
        <p:spPr>
          <a:xfrm>
            <a:off x="340350" y="1047300"/>
            <a:ext cx="84633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la base de datos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GAMERS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nuevo usuario y le estableceremos determinados permisos.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usuario llamado 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coderhouse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asígnale lo mismo como contraseña.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Establece permisos de solo lectura de datos sobre la tabla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Establece permisos de lectura e inserción sobre la tabla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Abre una nueva ventana de conexión e inicia sesión con este usuario.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 un registro cualquiera de la tabla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aplica los cambios.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 un registro en la tabla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este último registro agregado.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4" name="Google Shape;58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475" y="29962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80"/>
          <p:cNvSpPr txBox="1"/>
          <p:nvPr/>
        </p:nvSpPr>
        <p:spPr>
          <a:xfrm>
            <a:off x="257775" y="356825"/>
            <a:ext cx="6046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CREAR USUARIO Y PERMISOS SOBRE UNA BB.DD.</a:t>
            </a:r>
            <a:endParaRPr b="0" i="0" sz="24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1"/>
          <p:cNvSpPr txBox="1"/>
          <p:nvPr/>
        </p:nvSpPr>
        <p:spPr>
          <a:xfrm>
            <a:off x="1443000" y="2520825"/>
            <a:ext cx="6661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IMPLEMENTACIÓN DE SENTENCIAS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2" name="Google Shape;592;p81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Implementaremos cada una de las sentencias que componen el sublenguaje DCL.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3" name="Google Shape;59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81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 GENERAL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" name="Google Shape;600;p82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{6A9579BE-7644-40FF-ABB9-0DED5C5A8E72}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-419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IMPLEMENTACIÓN DE SENTENCIAS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archivo a presentar debe ser del tipo .sql nombrado como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highlight>
                            <a:srgbClr val="3CEFAB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“Sentencias+Apellido”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-419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-419" sz="1700" u="none" cap="none" strike="noStrike"/>
                        <a:t>&gt;&gt;</a:t>
                      </a:r>
                      <a:r>
                        <a:rPr b="1" lang="es-419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7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Se deberán crear dos usuarios nuevos a los cuales se le asignará una serie de permisos, a saber: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419" sz="1700" u="none" cap="none" strike="noStrike"/>
                        <a:t>&gt;&gt;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Uno de los usuarios creados deberá tener permisos de sólo lectura sobre todas las tablas.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otro usuario deberá tener permisos de Lectura, Inserción y Modificación de datos.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Ninguno de ellos podrá eliminar registros de ninguna tabla.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Cada sentencia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GRANT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 USER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deberá estar comentada con lo que realiza la misma.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01" name="Google Shape;60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1828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3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08" name="Google Shape;608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4"/>
          <p:cNvSpPr txBox="1"/>
          <p:nvPr/>
        </p:nvSpPr>
        <p:spPr>
          <a:xfrm>
            <a:off x="1956450" y="9482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4" name="Google Shape;614;p84"/>
          <p:cNvSpPr txBox="1"/>
          <p:nvPr/>
        </p:nvSpPr>
        <p:spPr>
          <a:xfrm>
            <a:off x="1788275" y="2037975"/>
            <a:ext cx="64671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1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</a:t>
            </a:r>
            <a:r>
              <a:rPr b="0" i="0" lang="es-419" sz="21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1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-"/>
            </a:pPr>
            <a:r>
              <a:rPr b="0" i="0" lang="es-419" sz="18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Usuarios.</a:t>
            </a:r>
            <a:endParaRPr b="0" i="0" sz="18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-"/>
            </a:pPr>
            <a:r>
              <a:rPr b="0" i="0" lang="es-419" sz="18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Asignación de Permisos totales y parciales.</a:t>
            </a:r>
            <a:endParaRPr b="0" i="0" sz="18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-"/>
            </a:pPr>
            <a:r>
              <a:rPr b="0" i="0" lang="es-419" sz="18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Eliminación de Permisos totales y parciales.</a:t>
            </a:r>
            <a:endParaRPr b="0" i="0" sz="18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620" name="Google Shape;620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6" name="Google Shape;62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061550" y="2039150"/>
            <a:ext cx="70209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Lenguaje de Control de Datos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(DCL) permite definir diferentes usuarios dentro del motor de base de datos Mysql, y establecer para cada uno de ellos, permisos totales, parciales, o negar el acceso sobre los diferentes Objetos que conforman la Base de Datos.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DATA CONTROL LANGUAGE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558125" y="1737200"/>
            <a:ext cx="69081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con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DDL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DML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DCL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provee una serie de cláusulas y comandos para poder crear, renombrar y eliminar usuarios dentro de uno o más servidores de base de datos, como así también establecer y/o modificar un password o contraseña de acceso.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671825" y="5206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DATA CONTROL LANGUAGE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1"/>
          <p:cNvGrpSpPr/>
          <p:nvPr/>
        </p:nvGrpSpPr>
        <p:grpSpPr>
          <a:xfrm>
            <a:off x="7567849" y="1917925"/>
            <a:ext cx="1186448" cy="1129952"/>
            <a:chOff x="1736677" y="133345"/>
            <a:chExt cx="1751991" cy="1585008"/>
          </a:xfrm>
        </p:grpSpPr>
        <p:pic>
          <p:nvPicPr>
            <p:cNvPr id="126" name="Google Shape;126;p21"/>
            <p:cNvPicPr preferRelativeResize="0"/>
            <p:nvPr/>
          </p:nvPicPr>
          <p:blipFill rotWithShape="1">
            <a:blip r:embed="rId4">
              <a:alphaModFix/>
            </a:blip>
            <a:srcRect b="0" l="0" r="13322" t="0"/>
            <a:stretch/>
          </p:blipFill>
          <p:spPr>
            <a:xfrm>
              <a:off x="2133610" y="133345"/>
              <a:ext cx="1355058" cy="1563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1"/>
            <p:cNvPicPr preferRelativeResize="0"/>
            <p:nvPr/>
          </p:nvPicPr>
          <p:blipFill rotWithShape="1">
            <a:blip r:embed="rId5">
              <a:alphaModFix/>
            </a:blip>
            <a:srcRect b="0" l="14229" r="0" t="0"/>
            <a:stretch/>
          </p:blipFill>
          <p:spPr>
            <a:xfrm>
              <a:off x="1736677" y="191376"/>
              <a:ext cx="1309718" cy="15269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