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luma Bold" charset="1" panose="00000000000000000000"/>
      <p:regular r:id="rId17"/>
    </p:embeddedFon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  <p:embeddedFont>
      <p:font typeface="Hero Bold" charset="1" panose="00000500000000000000"/>
      <p:regular r:id="rId20"/>
    </p:embeddedFont>
    <p:embeddedFont>
      <p:font typeface="Hero" charset="1" panose="00000500000000000000"/>
      <p:regular r:id="rId21"/>
    </p:embeddedFont>
    <p:embeddedFont>
      <p:font typeface="Pluma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92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718204"/>
            <a:ext cx="20969599" cy="4773308"/>
          </a:xfrm>
          <a:custGeom>
            <a:avLst/>
            <a:gdLst/>
            <a:ahLst/>
            <a:cxnLst/>
            <a:rect r="r" b="b" t="t" l="l"/>
            <a:pathLst>
              <a:path h="4773308" w="20969599">
                <a:moveTo>
                  <a:pt x="0" y="0"/>
                </a:moveTo>
                <a:lnTo>
                  <a:pt x="20969599" y="0"/>
                </a:lnTo>
                <a:lnTo>
                  <a:pt x="20969599" y="4773308"/>
                </a:lnTo>
                <a:lnTo>
                  <a:pt x="0" y="4773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659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17756" y="-523443"/>
            <a:ext cx="6775226" cy="1552143"/>
          </a:xfrm>
          <a:custGeom>
            <a:avLst/>
            <a:gdLst/>
            <a:ahLst/>
            <a:cxnLst/>
            <a:rect r="r" b="b" t="t" l="l"/>
            <a:pathLst>
              <a:path h="1552143" w="6775226">
                <a:moveTo>
                  <a:pt x="0" y="0"/>
                </a:moveTo>
                <a:lnTo>
                  <a:pt x="6775226" y="0"/>
                </a:lnTo>
                <a:lnTo>
                  <a:pt x="6775226" y="1552143"/>
                </a:lnTo>
                <a:lnTo>
                  <a:pt x="0" y="15521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53574" y="-776071"/>
            <a:ext cx="6775226" cy="1552143"/>
          </a:xfrm>
          <a:custGeom>
            <a:avLst/>
            <a:gdLst/>
            <a:ahLst/>
            <a:cxnLst/>
            <a:rect r="r" b="b" t="t" l="l"/>
            <a:pathLst>
              <a:path h="1552143" w="6775226">
                <a:moveTo>
                  <a:pt x="0" y="0"/>
                </a:moveTo>
                <a:lnTo>
                  <a:pt x="6775225" y="0"/>
                </a:lnTo>
                <a:lnTo>
                  <a:pt x="6775225" y="1552142"/>
                </a:lnTo>
                <a:lnTo>
                  <a:pt x="0" y="1552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00198">
            <a:off x="9317243" y="6410254"/>
            <a:ext cx="10063361" cy="7753492"/>
          </a:xfrm>
          <a:custGeom>
            <a:avLst/>
            <a:gdLst/>
            <a:ahLst/>
            <a:cxnLst/>
            <a:rect r="r" b="b" t="t" l="l"/>
            <a:pathLst>
              <a:path h="7753492" w="10063361">
                <a:moveTo>
                  <a:pt x="0" y="0"/>
                </a:moveTo>
                <a:lnTo>
                  <a:pt x="10063361" y="0"/>
                </a:lnTo>
                <a:lnTo>
                  <a:pt x="10063361" y="7753492"/>
                </a:lnTo>
                <a:lnTo>
                  <a:pt x="0" y="77534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1935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03401" y="2708102"/>
            <a:ext cx="12929666" cy="446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50"/>
              </a:lnSpc>
            </a:pPr>
            <a:r>
              <a:rPr lang="en-US" sz="15500">
                <a:solidFill>
                  <a:srgbClr val="EEF2E8"/>
                </a:solidFill>
                <a:latin typeface="Pluma Bold"/>
              </a:rPr>
              <a:t>VISIMA VYEMA</a:t>
            </a:r>
          </a:p>
          <a:p>
            <a:pPr algn="ctr" marL="0" indent="0" lvl="0">
              <a:lnSpc>
                <a:spcPts val="17050"/>
              </a:lnSpc>
              <a:spcBef>
                <a:spcPct val="0"/>
              </a:spcBef>
            </a:pPr>
            <a:r>
              <a:rPr lang="en-US" sz="15500">
                <a:solidFill>
                  <a:srgbClr val="EEF2E8"/>
                </a:solidFill>
                <a:latin typeface="Pluma Bold"/>
              </a:rPr>
              <a:t>CLASSIFIER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90239">
            <a:off x="-570411" y="-1736385"/>
            <a:ext cx="20199211" cy="4597945"/>
          </a:xfrm>
          <a:custGeom>
            <a:avLst/>
            <a:gdLst/>
            <a:ahLst/>
            <a:cxnLst/>
            <a:rect r="r" b="b" t="t" l="l"/>
            <a:pathLst>
              <a:path h="4597945" w="20199211">
                <a:moveTo>
                  <a:pt x="0" y="4597945"/>
                </a:moveTo>
                <a:lnTo>
                  <a:pt x="20199210" y="4597945"/>
                </a:lnTo>
                <a:lnTo>
                  <a:pt x="20199210" y="0"/>
                </a:lnTo>
                <a:lnTo>
                  <a:pt x="0" y="0"/>
                </a:lnTo>
                <a:lnTo>
                  <a:pt x="0" y="45979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659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68917" y="9191581"/>
            <a:ext cx="20969599" cy="4773308"/>
          </a:xfrm>
          <a:custGeom>
            <a:avLst/>
            <a:gdLst/>
            <a:ahLst/>
            <a:cxnLst/>
            <a:rect r="r" b="b" t="t" l="l"/>
            <a:pathLst>
              <a:path h="4773308" w="20969599">
                <a:moveTo>
                  <a:pt x="0" y="0"/>
                </a:moveTo>
                <a:lnTo>
                  <a:pt x="20969599" y="0"/>
                </a:lnTo>
                <a:lnTo>
                  <a:pt x="20969599" y="4773308"/>
                </a:lnTo>
                <a:lnTo>
                  <a:pt x="0" y="4773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6598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00198">
            <a:off x="10636650" y="6651848"/>
            <a:ext cx="10063361" cy="7753492"/>
          </a:xfrm>
          <a:custGeom>
            <a:avLst/>
            <a:gdLst/>
            <a:ahLst/>
            <a:cxnLst/>
            <a:rect r="r" b="b" t="t" l="l"/>
            <a:pathLst>
              <a:path h="7753492" w="10063361">
                <a:moveTo>
                  <a:pt x="0" y="0"/>
                </a:moveTo>
                <a:lnTo>
                  <a:pt x="10063361" y="0"/>
                </a:lnTo>
                <a:lnTo>
                  <a:pt x="10063361" y="7753492"/>
                </a:lnTo>
                <a:lnTo>
                  <a:pt x="0" y="77534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1935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34868" y="628650"/>
            <a:ext cx="12418264" cy="143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999"/>
              </a:lnSpc>
              <a:spcBef>
                <a:spcPct val="0"/>
              </a:spcBef>
            </a:pPr>
            <a:r>
              <a:rPr lang="en-US" sz="9999">
                <a:solidFill>
                  <a:srgbClr val="EEF2E8"/>
                </a:solidFill>
                <a:latin typeface="Pluma"/>
              </a:rPr>
              <a:t>RECOMENDATION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17294" y="2950955"/>
            <a:ext cx="13267718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56482"/>
                </a:solidFill>
                <a:latin typeface="Canva Sans Bold"/>
              </a:rPr>
              <a:t>.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897880" y="3319255"/>
            <a:ext cx="14236005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256482"/>
                </a:solidFill>
                <a:latin typeface="Canva Sans Bold"/>
              </a:rPr>
              <a:t>More work is needed to be done to get the right data..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5213963"/>
            <a:ext cx="17100656" cy="150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256482"/>
                </a:solidFill>
                <a:latin typeface="Canva Sans Bold"/>
              </a:rPr>
              <a:t> The governmrnt of Tanzania ansd Maji Safi Global should collaborate to repair the broken water points 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92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05207" y="7445899"/>
            <a:ext cx="20969599" cy="4773308"/>
          </a:xfrm>
          <a:custGeom>
            <a:avLst/>
            <a:gdLst/>
            <a:ahLst/>
            <a:cxnLst/>
            <a:rect r="r" b="b" t="t" l="l"/>
            <a:pathLst>
              <a:path h="4773308" w="20969599">
                <a:moveTo>
                  <a:pt x="0" y="0"/>
                </a:moveTo>
                <a:lnTo>
                  <a:pt x="20969599" y="0"/>
                </a:lnTo>
                <a:lnTo>
                  <a:pt x="20969599" y="4773308"/>
                </a:lnTo>
                <a:lnTo>
                  <a:pt x="0" y="4773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659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41187" y="7445899"/>
            <a:ext cx="2202736" cy="3154961"/>
          </a:xfrm>
          <a:custGeom>
            <a:avLst/>
            <a:gdLst/>
            <a:ahLst/>
            <a:cxnLst/>
            <a:rect r="r" b="b" t="t" l="l"/>
            <a:pathLst>
              <a:path h="3154961" w="2202736">
                <a:moveTo>
                  <a:pt x="0" y="0"/>
                </a:moveTo>
                <a:lnTo>
                  <a:pt x="2202736" y="0"/>
                </a:lnTo>
                <a:lnTo>
                  <a:pt x="2202736" y="3154961"/>
                </a:lnTo>
                <a:lnTo>
                  <a:pt x="0" y="3154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93562" y="7598299"/>
            <a:ext cx="2248079" cy="3937718"/>
          </a:xfrm>
          <a:custGeom>
            <a:avLst/>
            <a:gdLst/>
            <a:ahLst/>
            <a:cxnLst/>
            <a:rect r="r" b="b" t="t" l="l"/>
            <a:pathLst>
              <a:path h="3937718" w="2248079">
                <a:moveTo>
                  <a:pt x="0" y="0"/>
                </a:moveTo>
                <a:lnTo>
                  <a:pt x="2248078" y="0"/>
                </a:lnTo>
                <a:lnTo>
                  <a:pt x="2248078" y="3937718"/>
                </a:lnTo>
                <a:lnTo>
                  <a:pt x="0" y="39377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685912">
            <a:off x="10491735" y="6258987"/>
            <a:ext cx="2711438" cy="2026184"/>
          </a:xfrm>
          <a:custGeom>
            <a:avLst/>
            <a:gdLst/>
            <a:ahLst/>
            <a:cxnLst/>
            <a:rect r="r" b="b" t="t" l="l"/>
            <a:pathLst>
              <a:path h="2026184" w="2711438">
                <a:moveTo>
                  <a:pt x="2711438" y="0"/>
                </a:moveTo>
                <a:lnTo>
                  <a:pt x="0" y="0"/>
                </a:lnTo>
                <a:lnTo>
                  <a:pt x="0" y="2026184"/>
                </a:lnTo>
                <a:lnTo>
                  <a:pt x="2711438" y="2026184"/>
                </a:lnTo>
                <a:lnTo>
                  <a:pt x="271143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917756" y="-523443"/>
            <a:ext cx="6775226" cy="1552143"/>
          </a:xfrm>
          <a:custGeom>
            <a:avLst/>
            <a:gdLst/>
            <a:ahLst/>
            <a:cxnLst/>
            <a:rect r="r" b="b" t="t" l="l"/>
            <a:pathLst>
              <a:path h="1552143" w="6775226">
                <a:moveTo>
                  <a:pt x="0" y="0"/>
                </a:moveTo>
                <a:lnTo>
                  <a:pt x="6775226" y="0"/>
                </a:lnTo>
                <a:lnTo>
                  <a:pt x="6775226" y="1552143"/>
                </a:lnTo>
                <a:lnTo>
                  <a:pt x="0" y="15521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853574" y="-776071"/>
            <a:ext cx="6775226" cy="1552143"/>
          </a:xfrm>
          <a:custGeom>
            <a:avLst/>
            <a:gdLst/>
            <a:ahLst/>
            <a:cxnLst/>
            <a:rect r="r" b="b" t="t" l="l"/>
            <a:pathLst>
              <a:path h="1552143" w="6775226">
                <a:moveTo>
                  <a:pt x="0" y="0"/>
                </a:moveTo>
                <a:lnTo>
                  <a:pt x="6775225" y="0"/>
                </a:lnTo>
                <a:lnTo>
                  <a:pt x="6775225" y="1552142"/>
                </a:lnTo>
                <a:lnTo>
                  <a:pt x="0" y="15521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501715" y="1566228"/>
            <a:ext cx="2284806" cy="1877695"/>
          </a:xfrm>
          <a:custGeom>
            <a:avLst/>
            <a:gdLst/>
            <a:ahLst/>
            <a:cxnLst/>
            <a:rect r="r" b="b" t="t" l="l"/>
            <a:pathLst>
              <a:path h="1877695" w="2284806">
                <a:moveTo>
                  <a:pt x="0" y="0"/>
                </a:moveTo>
                <a:lnTo>
                  <a:pt x="2284805" y="0"/>
                </a:lnTo>
                <a:lnTo>
                  <a:pt x="2284805" y="1877694"/>
                </a:lnTo>
                <a:lnTo>
                  <a:pt x="0" y="18776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2034030" y="1945386"/>
            <a:ext cx="1823440" cy="1498536"/>
          </a:xfrm>
          <a:custGeom>
            <a:avLst/>
            <a:gdLst/>
            <a:ahLst/>
            <a:cxnLst/>
            <a:rect r="r" b="b" t="t" l="l"/>
            <a:pathLst>
              <a:path h="1498536" w="1823440">
                <a:moveTo>
                  <a:pt x="1823440" y="0"/>
                </a:moveTo>
                <a:lnTo>
                  <a:pt x="0" y="0"/>
                </a:lnTo>
                <a:lnTo>
                  <a:pt x="0" y="1498536"/>
                </a:lnTo>
                <a:lnTo>
                  <a:pt x="1823440" y="1498536"/>
                </a:lnTo>
                <a:lnTo>
                  <a:pt x="182344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00198">
            <a:off x="9653411" y="5581706"/>
            <a:ext cx="10063361" cy="7753492"/>
          </a:xfrm>
          <a:custGeom>
            <a:avLst/>
            <a:gdLst/>
            <a:ahLst/>
            <a:cxnLst/>
            <a:rect r="r" b="b" t="t" l="l"/>
            <a:pathLst>
              <a:path h="7753492" w="10063361">
                <a:moveTo>
                  <a:pt x="0" y="0"/>
                </a:moveTo>
                <a:lnTo>
                  <a:pt x="10063362" y="0"/>
                </a:lnTo>
                <a:lnTo>
                  <a:pt x="10063362" y="7753492"/>
                </a:lnTo>
                <a:lnTo>
                  <a:pt x="0" y="775349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31935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650632" y="2468109"/>
            <a:ext cx="9057921" cy="2057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40"/>
              </a:lnSpc>
            </a:pPr>
            <a:r>
              <a:rPr lang="en-US" sz="12028">
                <a:solidFill>
                  <a:srgbClr val="FFFFFF"/>
                </a:solidFill>
                <a:latin typeface="Canva Sans Bold"/>
              </a:rPr>
              <a:t>THANK YOU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1309050">
            <a:off x="-3842291" y="5381554"/>
            <a:ext cx="10063361" cy="7753492"/>
          </a:xfrm>
          <a:custGeom>
            <a:avLst/>
            <a:gdLst/>
            <a:ahLst/>
            <a:cxnLst/>
            <a:rect r="r" b="b" t="t" l="l"/>
            <a:pathLst>
              <a:path h="7753492" w="10063361">
                <a:moveTo>
                  <a:pt x="0" y="0"/>
                </a:moveTo>
                <a:lnTo>
                  <a:pt x="10063361" y="0"/>
                </a:lnTo>
                <a:lnTo>
                  <a:pt x="10063361" y="7753492"/>
                </a:lnTo>
                <a:lnTo>
                  <a:pt x="0" y="775349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31935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64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011867" y="-3005989"/>
            <a:ext cx="20969599" cy="4773308"/>
          </a:xfrm>
          <a:custGeom>
            <a:avLst/>
            <a:gdLst/>
            <a:ahLst/>
            <a:cxnLst/>
            <a:rect r="r" b="b" t="t" l="l"/>
            <a:pathLst>
              <a:path h="4773308" w="20969599">
                <a:moveTo>
                  <a:pt x="0" y="0"/>
                </a:moveTo>
                <a:lnTo>
                  <a:pt x="20969599" y="0"/>
                </a:lnTo>
                <a:lnTo>
                  <a:pt x="20969599" y="4773308"/>
                </a:lnTo>
                <a:lnTo>
                  <a:pt x="0" y="4773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6598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3537" y="85725"/>
            <a:ext cx="8115300" cy="145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999"/>
              </a:lnSpc>
              <a:spcBef>
                <a:spcPct val="0"/>
              </a:spcBef>
            </a:pPr>
            <a:r>
              <a:rPr lang="en-US" sz="9999">
                <a:solidFill>
                  <a:srgbClr val="EEF2E8"/>
                </a:solidFill>
                <a:latin typeface="Pluma Bold"/>
              </a:rPr>
              <a:t>OVERVIEW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8903778"/>
            <a:ext cx="20969599" cy="5075439"/>
            <a:chOff x="0" y="0"/>
            <a:chExt cx="27959465" cy="67672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402841"/>
              <a:ext cx="27959465" cy="6364411"/>
            </a:xfrm>
            <a:custGeom>
              <a:avLst/>
              <a:gdLst/>
              <a:ahLst/>
              <a:cxnLst/>
              <a:rect r="r" b="b" t="t" l="l"/>
              <a:pathLst>
                <a:path h="6364411" w="27959465">
                  <a:moveTo>
                    <a:pt x="0" y="0"/>
                  </a:moveTo>
                  <a:lnTo>
                    <a:pt x="27959465" y="0"/>
                  </a:lnTo>
                  <a:lnTo>
                    <a:pt x="27959465" y="6364411"/>
                  </a:lnTo>
                  <a:lnTo>
                    <a:pt x="0" y="6364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165981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2081371">
              <a:off x="16930089" y="300812"/>
              <a:ext cx="1543630" cy="1557792"/>
            </a:xfrm>
            <a:custGeom>
              <a:avLst/>
              <a:gdLst/>
              <a:ahLst/>
              <a:cxnLst/>
              <a:rect r="r" b="b" t="t" l="l"/>
              <a:pathLst>
                <a:path h="1557792" w="1543630">
                  <a:moveTo>
                    <a:pt x="0" y="0"/>
                  </a:moveTo>
                  <a:lnTo>
                    <a:pt x="1543631" y="0"/>
                  </a:lnTo>
                  <a:lnTo>
                    <a:pt x="1543631" y="1557793"/>
                  </a:lnTo>
                  <a:lnTo>
                    <a:pt x="0" y="1557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800198">
            <a:off x="9622043" y="6715054"/>
            <a:ext cx="10063361" cy="7753492"/>
          </a:xfrm>
          <a:custGeom>
            <a:avLst/>
            <a:gdLst/>
            <a:ahLst/>
            <a:cxnLst/>
            <a:rect r="r" b="b" t="t" l="l"/>
            <a:pathLst>
              <a:path h="7753492" w="10063361">
                <a:moveTo>
                  <a:pt x="0" y="0"/>
                </a:moveTo>
                <a:lnTo>
                  <a:pt x="10063361" y="0"/>
                </a:lnTo>
                <a:lnTo>
                  <a:pt x="10063361" y="7753492"/>
                </a:lnTo>
                <a:lnTo>
                  <a:pt x="0" y="77534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1935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750550"/>
            <a:ext cx="12888466" cy="592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2"/>
              </a:lnSpc>
            </a:pPr>
            <a:r>
              <a:rPr lang="en-US" sz="2787">
                <a:solidFill>
                  <a:srgbClr val="FFFFFF"/>
                </a:solidFill>
                <a:latin typeface="Canva Sans Bold"/>
              </a:rPr>
              <a:t>Boosting food production and reducing reliance on aid are key goals in developing countries. International aid groups (NGOs) often tackle these challenges by building water systems.</a:t>
            </a:r>
          </a:p>
          <a:p>
            <a:pPr algn="ctr">
              <a:lnSpc>
                <a:spcPts val="3902"/>
              </a:lnSpc>
            </a:pPr>
            <a:r>
              <a:rPr lang="en-US" sz="2787">
                <a:solidFill>
                  <a:srgbClr val="FFFFFF"/>
                </a:solidFill>
                <a:latin typeface="Canva Sans Bold"/>
              </a:rPr>
              <a:t> </a:t>
            </a:r>
          </a:p>
          <a:p>
            <a:pPr algn="ctr">
              <a:lnSpc>
                <a:spcPts val="3902"/>
              </a:lnSpc>
            </a:pPr>
            <a:r>
              <a:rPr lang="en-US" sz="2787">
                <a:solidFill>
                  <a:srgbClr val="FFFFFF"/>
                </a:solidFill>
                <a:latin typeface="Canva Sans Bold"/>
              </a:rPr>
              <a:t>However, a crucial step is being missed. Many NGOs launch new projects without utilizing existing data, leading to inefficient use of resources and donor funding.</a:t>
            </a:r>
          </a:p>
          <a:p>
            <a:pPr algn="ctr">
              <a:lnSpc>
                <a:spcPts val="3902"/>
              </a:lnSpc>
            </a:pPr>
          </a:p>
          <a:p>
            <a:pPr algn="ctr">
              <a:lnSpc>
                <a:spcPts val="3902"/>
              </a:lnSpc>
            </a:pPr>
            <a:r>
              <a:rPr lang="en-US" sz="2787">
                <a:solidFill>
                  <a:srgbClr val="FFFFFF"/>
                </a:solidFill>
                <a:latin typeface="Canva Sans Bold"/>
              </a:rPr>
              <a:t>Tanzania, as a developing country, has encountered this issue prominently. Here, poorly planned water projects have resulted in wasted funds and, even worse, lives lost due to insufficient access to clean water.</a:t>
            </a:r>
          </a:p>
          <a:p>
            <a:pPr algn="ctr">
              <a:lnSpc>
                <a:spcPts val="390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64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0799" y="8789376"/>
            <a:ext cx="20969599" cy="4773308"/>
          </a:xfrm>
          <a:custGeom>
            <a:avLst/>
            <a:gdLst/>
            <a:ahLst/>
            <a:cxnLst/>
            <a:rect r="r" b="b" t="t" l="l"/>
            <a:pathLst>
              <a:path h="4773308" w="20969599">
                <a:moveTo>
                  <a:pt x="0" y="0"/>
                </a:moveTo>
                <a:lnTo>
                  <a:pt x="20969598" y="0"/>
                </a:lnTo>
                <a:lnTo>
                  <a:pt x="20969598" y="4773308"/>
                </a:lnTo>
                <a:lnTo>
                  <a:pt x="0" y="4773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659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00198">
            <a:off x="9618340" y="6410254"/>
            <a:ext cx="10063361" cy="7753492"/>
          </a:xfrm>
          <a:custGeom>
            <a:avLst/>
            <a:gdLst/>
            <a:ahLst/>
            <a:cxnLst/>
            <a:rect r="r" b="b" t="t" l="l"/>
            <a:pathLst>
              <a:path h="7753492" w="10063361">
                <a:moveTo>
                  <a:pt x="0" y="0"/>
                </a:moveTo>
                <a:lnTo>
                  <a:pt x="10063361" y="0"/>
                </a:lnTo>
                <a:lnTo>
                  <a:pt x="10063361" y="7753492"/>
                </a:lnTo>
                <a:lnTo>
                  <a:pt x="0" y="7753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1935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3323792" y="-3001326"/>
            <a:ext cx="20969599" cy="4773308"/>
          </a:xfrm>
          <a:custGeom>
            <a:avLst/>
            <a:gdLst/>
            <a:ahLst/>
            <a:cxnLst/>
            <a:rect r="r" b="b" t="t" l="l"/>
            <a:pathLst>
              <a:path h="4773308" w="20969599">
                <a:moveTo>
                  <a:pt x="0" y="0"/>
                </a:moveTo>
                <a:lnTo>
                  <a:pt x="20969599" y="0"/>
                </a:lnTo>
                <a:lnTo>
                  <a:pt x="20969599" y="4773308"/>
                </a:lnTo>
                <a:lnTo>
                  <a:pt x="0" y="4773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6598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2462" y="253725"/>
            <a:ext cx="13599818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9"/>
              </a:lnSpc>
              <a:spcBef>
                <a:spcPct val="0"/>
              </a:spcBef>
            </a:pPr>
            <a:r>
              <a:rPr lang="en-US" sz="6999">
                <a:solidFill>
                  <a:srgbClr val="EEF2E8"/>
                </a:solidFill>
                <a:latin typeface="Pluma Bold"/>
              </a:rPr>
              <a:t>BUSINESS  UNDERTANDING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813" y="1971381"/>
            <a:ext cx="15147933" cy="6367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Canva Sans Bold"/>
              </a:rPr>
              <a:t>Maji Safi Global, an NGO dedicated to improving water distribution in developing nations, relies on donor funding to support its community outreach efforts.</a:t>
            </a:r>
          </a:p>
          <a:p>
            <a:pPr algn="ctr">
              <a:lnSpc>
                <a:spcPts val="4199"/>
              </a:lnSpc>
            </a:pP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Canva Sans Bold"/>
              </a:rPr>
              <a:t> Collaborating with the Tanzanian government through the Visima Vyema initiative, Maji Safi aims to enhance existing infrastructure by repairing dysfunctional wells and analyzing patterns in non-operational wells.</a:t>
            </a:r>
          </a:p>
          <a:p>
            <a:pPr algn="ctr">
              <a:lnSpc>
                <a:spcPts val="4199"/>
              </a:lnSpc>
            </a:pP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Canva Sans Bold"/>
              </a:rPr>
              <a:t>In my role as a data scientist, I am tasked with identifying wells in need of repair and conducting an in-depth analysis to forecast patterns in non-functional wells. This analysis will provide valuable insights for Maji Safi Global and the Tanzanian government, guiding strategic investments for the future.</a:t>
            </a:r>
          </a:p>
          <a:p>
            <a:pPr algn="ctr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64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0799" y="8789376"/>
            <a:ext cx="20969599" cy="4773308"/>
          </a:xfrm>
          <a:custGeom>
            <a:avLst/>
            <a:gdLst/>
            <a:ahLst/>
            <a:cxnLst/>
            <a:rect r="r" b="b" t="t" l="l"/>
            <a:pathLst>
              <a:path h="4773308" w="20969599">
                <a:moveTo>
                  <a:pt x="0" y="0"/>
                </a:moveTo>
                <a:lnTo>
                  <a:pt x="20969598" y="0"/>
                </a:lnTo>
                <a:lnTo>
                  <a:pt x="20969598" y="4773308"/>
                </a:lnTo>
                <a:lnTo>
                  <a:pt x="0" y="4773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659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00198">
            <a:off x="9469643" y="6562654"/>
            <a:ext cx="10063361" cy="7753492"/>
          </a:xfrm>
          <a:custGeom>
            <a:avLst/>
            <a:gdLst/>
            <a:ahLst/>
            <a:cxnLst/>
            <a:rect r="r" b="b" t="t" l="l"/>
            <a:pathLst>
              <a:path h="7753492" w="10063361">
                <a:moveTo>
                  <a:pt x="0" y="0"/>
                </a:moveTo>
                <a:lnTo>
                  <a:pt x="10063361" y="0"/>
                </a:lnTo>
                <a:lnTo>
                  <a:pt x="10063361" y="7753492"/>
                </a:lnTo>
                <a:lnTo>
                  <a:pt x="0" y="7753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193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54690" y="1914371"/>
            <a:ext cx="1073610" cy="107361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28613" lIns="28613" bIns="28613" rIns="28613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879721" y="2105873"/>
            <a:ext cx="623549" cy="690605"/>
          </a:xfrm>
          <a:custGeom>
            <a:avLst/>
            <a:gdLst/>
            <a:ahLst/>
            <a:cxnLst/>
            <a:rect r="r" b="b" t="t" l="l"/>
            <a:pathLst>
              <a:path h="690605" w="623549">
                <a:moveTo>
                  <a:pt x="0" y="0"/>
                </a:moveTo>
                <a:lnTo>
                  <a:pt x="623549" y="0"/>
                </a:lnTo>
                <a:lnTo>
                  <a:pt x="623549" y="690606"/>
                </a:lnTo>
                <a:lnTo>
                  <a:pt x="0" y="6906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54690" y="5928480"/>
            <a:ext cx="1073610" cy="107361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28613" lIns="28613" bIns="28613" rIns="28613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54690" y="7935540"/>
            <a:ext cx="1073610" cy="1073610"/>
            <a:chOff x="0" y="0"/>
            <a:chExt cx="1431480" cy="143148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431480" cy="1431480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28613" lIns="28613" bIns="28613" rIns="28613"/>
              <a:lstStyle/>
              <a:p>
                <a:pPr algn="ctr">
                  <a:lnSpc>
                    <a:spcPts val="1920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159254" y="292100"/>
              <a:ext cx="1112972" cy="789199"/>
            </a:xfrm>
            <a:custGeom>
              <a:avLst/>
              <a:gdLst/>
              <a:ahLst/>
              <a:cxnLst/>
              <a:rect r="r" b="b" t="t" l="l"/>
              <a:pathLst>
                <a:path h="789199" w="1112972">
                  <a:moveTo>
                    <a:pt x="0" y="0"/>
                  </a:moveTo>
                  <a:lnTo>
                    <a:pt x="1112972" y="0"/>
                  </a:lnTo>
                  <a:lnTo>
                    <a:pt x="1112972" y="789199"/>
                  </a:lnTo>
                  <a:lnTo>
                    <a:pt x="0" y="789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01656" y="555625"/>
            <a:ext cx="13599818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9"/>
              </a:lnSpc>
              <a:spcBef>
                <a:spcPct val="0"/>
              </a:spcBef>
            </a:pPr>
            <a:r>
              <a:rPr lang="en-US" sz="6999">
                <a:solidFill>
                  <a:srgbClr val="EEF2E8"/>
                </a:solidFill>
                <a:latin typeface="Pluma Bold"/>
              </a:rPr>
              <a:t>DATA UNDERTANDING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39478" y="2137169"/>
            <a:ext cx="2657177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Canva Sans Bold"/>
              </a:rPr>
              <a:t>Data Source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59714" y="2144154"/>
            <a:ext cx="36711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http://taarifa.org/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31038" y="4146813"/>
            <a:ext cx="8803779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Canva Sans"/>
              </a:rPr>
              <a:t>Dataset has 59,400 rows and 41 columns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048581" y="6188973"/>
            <a:ext cx="3244602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Canva Sans Bold"/>
              </a:rPr>
              <a:t>Data  Cleaning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058106" y="4135963"/>
            <a:ext cx="3348484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Canva Sans Bold"/>
              </a:rPr>
              <a:t>About Data set 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654690" y="3921421"/>
            <a:ext cx="1073610" cy="1073610"/>
            <a:chOff x="0" y="0"/>
            <a:chExt cx="1431480" cy="1431480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431480" cy="1431480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28613" lIns="28613" bIns="28613" rIns="28613"/>
              <a:lstStyle/>
              <a:p>
                <a:pPr algn="ctr">
                  <a:lnSpc>
                    <a:spcPts val="1920"/>
                  </a:lnSpc>
                </a:pPr>
              </a:p>
            </p:txBody>
          </p:sp>
        </p:grpSp>
        <p:sp>
          <p:nvSpPr>
            <p:cNvPr name="Freeform 26" id="26"/>
            <p:cNvSpPr/>
            <p:nvPr/>
          </p:nvSpPr>
          <p:spPr>
            <a:xfrm flipH="false" flipV="false" rot="0">
              <a:off x="336977" y="362256"/>
              <a:ext cx="757526" cy="795113"/>
            </a:xfrm>
            <a:custGeom>
              <a:avLst/>
              <a:gdLst/>
              <a:ahLst/>
              <a:cxnLst/>
              <a:rect r="r" b="b" t="t" l="l"/>
              <a:pathLst>
                <a:path h="795113" w="757526">
                  <a:moveTo>
                    <a:pt x="0" y="0"/>
                  </a:moveTo>
                  <a:lnTo>
                    <a:pt x="757526" y="0"/>
                  </a:lnTo>
                  <a:lnTo>
                    <a:pt x="757526" y="795114"/>
                  </a:lnTo>
                  <a:lnTo>
                    <a:pt x="0" y="795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6631038" y="6192967"/>
            <a:ext cx="10322123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Canva Sans"/>
              </a:rPr>
              <a:t>Handled Missing Values, Duplicates and Outliers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939478" y="8186048"/>
            <a:ext cx="5599212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Canva Sans Bold"/>
              </a:rPr>
              <a:t>Exploratoty Data Analysis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21317" y="9039181"/>
            <a:ext cx="20969599" cy="4773308"/>
          </a:xfrm>
          <a:custGeom>
            <a:avLst/>
            <a:gdLst/>
            <a:ahLst/>
            <a:cxnLst/>
            <a:rect r="r" b="b" t="t" l="l"/>
            <a:pathLst>
              <a:path h="4773308" w="20969599">
                <a:moveTo>
                  <a:pt x="0" y="0"/>
                </a:moveTo>
                <a:lnTo>
                  <a:pt x="20969599" y="0"/>
                </a:lnTo>
                <a:lnTo>
                  <a:pt x="20969599" y="4773308"/>
                </a:lnTo>
                <a:lnTo>
                  <a:pt x="0" y="4773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659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00198">
            <a:off x="10395056" y="6410254"/>
            <a:ext cx="10063361" cy="7753492"/>
          </a:xfrm>
          <a:custGeom>
            <a:avLst/>
            <a:gdLst/>
            <a:ahLst/>
            <a:cxnLst/>
            <a:rect r="r" b="b" t="t" l="l"/>
            <a:pathLst>
              <a:path h="7753492" w="10063361">
                <a:moveTo>
                  <a:pt x="0" y="0"/>
                </a:moveTo>
                <a:lnTo>
                  <a:pt x="10063361" y="0"/>
                </a:lnTo>
                <a:lnTo>
                  <a:pt x="10063361" y="7753492"/>
                </a:lnTo>
                <a:lnTo>
                  <a:pt x="0" y="7753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1935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70560" y="1694847"/>
            <a:ext cx="7601638" cy="6177979"/>
          </a:xfrm>
          <a:custGeom>
            <a:avLst/>
            <a:gdLst/>
            <a:ahLst/>
            <a:cxnLst/>
            <a:rect r="r" b="b" t="t" l="l"/>
            <a:pathLst>
              <a:path h="6177979" w="7601638">
                <a:moveTo>
                  <a:pt x="0" y="0"/>
                </a:moveTo>
                <a:lnTo>
                  <a:pt x="7601638" y="0"/>
                </a:lnTo>
                <a:lnTo>
                  <a:pt x="7601638" y="6177979"/>
                </a:lnTo>
                <a:lnTo>
                  <a:pt x="0" y="61779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63108" y="327025"/>
            <a:ext cx="12000923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9"/>
              </a:lnSpc>
              <a:spcBef>
                <a:spcPct val="0"/>
              </a:spcBef>
            </a:pPr>
            <a:r>
              <a:rPr lang="en-US" sz="6999">
                <a:solidFill>
                  <a:srgbClr val="256482"/>
                </a:solidFill>
                <a:latin typeface="Pluma Bold"/>
              </a:rPr>
              <a:t>UNIVARIATE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07448" y="2949995"/>
            <a:ext cx="7113165" cy="150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256482"/>
                </a:solidFill>
                <a:latin typeface="Canva Sans Bold"/>
              </a:rPr>
              <a:t>tanzania Goverment is the highest funder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21317" y="9039181"/>
            <a:ext cx="20969599" cy="4773308"/>
          </a:xfrm>
          <a:custGeom>
            <a:avLst/>
            <a:gdLst/>
            <a:ahLst/>
            <a:cxnLst/>
            <a:rect r="r" b="b" t="t" l="l"/>
            <a:pathLst>
              <a:path h="4773308" w="20969599">
                <a:moveTo>
                  <a:pt x="0" y="0"/>
                </a:moveTo>
                <a:lnTo>
                  <a:pt x="20969599" y="0"/>
                </a:lnTo>
                <a:lnTo>
                  <a:pt x="20969599" y="4773308"/>
                </a:lnTo>
                <a:lnTo>
                  <a:pt x="0" y="4773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659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00198">
            <a:off x="10395056" y="6410254"/>
            <a:ext cx="10063361" cy="7753492"/>
          </a:xfrm>
          <a:custGeom>
            <a:avLst/>
            <a:gdLst/>
            <a:ahLst/>
            <a:cxnLst/>
            <a:rect r="r" b="b" t="t" l="l"/>
            <a:pathLst>
              <a:path h="7753492" w="10063361">
                <a:moveTo>
                  <a:pt x="0" y="0"/>
                </a:moveTo>
                <a:lnTo>
                  <a:pt x="10063361" y="0"/>
                </a:lnTo>
                <a:lnTo>
                  <a:pt x="10063361" y="7753492"/>
                </a:lnTo>
                <a:lnTo>
                  <a:pt x="0" y="7753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1935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9569" y="2269967"/>
            <a:ext cx="7493913" cy="6168339"/>
          </a:xfrm>
          <a:custGeom>
            <a:avLst/>
            <a:gdLst/>
            <a:ahLst/>
            <a:cxnLst/>
            <a:rect r="r" b="b" t="t" l="l"/>
            <a:pathLst>
              <a:path h="6168339" w="7493913">
                <a:moveTo>
                  <a:pt x="0" y="0"/>
                </a:moveTo>
                <a:lnTo>
                  <a:pt x="7493913" y="0"/>
                </a:lnTo>
                <a:lnTo>
                  <a:pt x="7493913" y="6168339"/>
                </a:lnTo>
                <a:lnTo>
                  <a:pt x="0" y="61683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63108" y="327025"/>
            <a:ext cx="12000923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9"/>
              </a:lnSpc>
              <a:spcBef>
                <a:spcPct val="0"/>
              </a:spcBef>
            </a:pPr>
            <a:r>
              <a:rPr lang="en-US" sz="6999">
                <a:solidFill>
                  <a:srgbClr val="256482"/>
                </a:solidFill>
                <a:latin typeface="Pluma Bold"/>
              </a:rPr>
              <a:t>UNIVARIATE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07448" y="2949995"/>
            <a:ext cx="7113165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256482"/>
                </a:solidFill>
                <a:latin typeface="Canva Sans Bold"/>
              </a:rPr>
              <a:t>Most wells are functional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21317" y="9039181"/>
            <a:ext cx="20969599" cy="4773308"/>
          </a:xfrm>
          <a:custGeom>
            <a:avLst/>
            <a:gdLst/>
            <a:ahLst/>
            <a:cxnLst/>
            <a:rect r="r" b="b" t="t" l="l"/>
            <a:pathLst>
              <a:path h="4773308" w="20969599">
                <a:moveTo>
                  <a:pt x="0" y="0"/>
                </a:moveTo>
                <a:lnTo>
                  <a:pt x="20969599" y="0"/>
                </a:lnTo>
                <a:lnTo>
                  <a:pt x="20969599" y="4773308"/>
                </a:lnTo>
                <a:lnTo>
                  <a:pt x="0" y="4773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659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00198">
            <a:off x="10395056" y="6410254"/>
            <a:ext cx="10063361" cy="7753492"/>
          </a:xfrm>
          <a:custGeom>
            <a:avLst/>
            <a:gdLst/>
            <a:ahLst/>
            <a:cxnLst/>
            <a:rect r="r" b="b" t="t" l="l"/>
            <a:pathLst>
              <a:path h="7753492" w="10063361">
                <a:moveTo>
                  <a:pt x="0" y="0"/>
                </a:moveTo>
                <a:lnTo>
                  <a:pt x="10063361" y="0"/>
                </a:lnTo>
                <a:lnTo>
                  <a:pt x="10063361" y="7753492"/>
                </a:lnTo>
                <a:lnTo>
                  <a:pt x="0" y="7753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1935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7194" y="1798099"/>
            <a:ext cx="6626375" cy="5782609"/>
          </a:xfrm>
          <a:custGeom>
            <a:avLst/>
            <a:gdLst/>
            <a:ahLst/>
            <a:cxnLst/>
            <a:rect r="r" b="b" t="t" l="l"/>
            <a:pathLst>
              <a:path h="5782609" w="6626375">
                <a:moveTo>
                  <a:pt x="0" y="0"/>
                </a:moveTo>
                <a:lnTo>
                  <a:pt x="6626375" y="0"/>
                </a:lnTo>
                <a:lnTo>
                  <a:pt x="6626375" y="5782610"/>
                </a:lnTo>
                <a:lnTo>
                  <a:pt x="0" y="57826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63108" y="327025"/>
            <a:ext cx="12000923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9"/>
              </a:lnSpc>
              <a:spcBef>
                <a:spcPct val="0"/>
              </a:spcBef>
            </a:pPr>
            <a:r>
              <a:rPr lang="en-US" sz="6999">
                <a:solidFill>
                  <a:srgbClr val="256482"/>
                </a:solidFill>
                <a:latin typeface="Pluma Bold"/>
              </a:rPr>
              <a:t>BIVARIATE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36496" y="2496934"/>
            <a:ext cx="7113165" cy="302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256482"/>
                </a:solidFill>
                <a:latin typeface="Canva Sans Bold"/>
              </a:rPr>
              <a:t>The water points lacking payment records exhibit the highest proportion of non-functional status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90239">
            <a:off x="-570411" y="-1736385"/>
            <a:ext cx="20199211" cy="4597945"/>
          </a:xfrm>
          <a:custGeom>
            <a:avLst/>
            <a:gdLst/>
            <a:ahLst/>
            <a:cxnLst/>
            <a:rect r="r" b="b" t="t" l="l"/>
            <a:pathLst>
              <a:path h="4597945" w="20199211">
                <a:moveTo>
                  <a:pt x="0" y="4597945"/>
                </a:moveTo>
                <a:lnTo>
                  <a:pt x="20199210" y="4597945"/>
                </a:lnTo>
                <a:lnTo>
                  <a:pt x="20199210" y="0"/>
                </a:lnTo>
                <a:lnTo>
                  <a:pt x="0" y="0"/>
                </a:lnTo>
                <a:lnTo>
                  <a:pt x="0" y="45979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659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68917" y="9191581"/>
            <a:ext cx="20969599" cy="4773308"/>
          </a:xfrm>
          <a:custGeom>
            <a:avLst/>
            <a:gdLst/>
            <a:ahLst/>
            <a:cxnLst/>
            <a:rect r="r" b="b" t="t" l="l"/>
            <a:pathLst>
              <a:path h="4773308" w="20969599">
                <a:moveTo>
                  <a:pt x="0" y="0"/>
                </a:moveTo>
                <a:lnTo>
                  <a:pt x="20969599" y="0"/>
                </a:lnTo>
                <a:lnTo>
                  <a:pt x="20969599" y="4773308"/>
                </a:lnTo>
                <a:lnTo>
                  <a:pt x="0" y="4773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6598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00198">
            <a:off x="10636650" y="6651848"/>
            <a:ext cx="10063361" cy="7753492"/>
          </a:xfrm>
          <a:custGeom>
            <a:avLst/>
            <a:gdLst/>
            <a:ahLst/>
            <a:cxnLst/>
            <a:rect r="r" b="b" t="t" l="l"/>
            <a:pathLst>
              <a:path h="7753492" w="10063361">
                <a:moveTo>
                  <a:pt x="0" y="0"/>
                </a:moveTo>
                <a:lnTo>
                  <a:pt x="10063361" y="0"/>
                </a:lnTo>
                <a:lnTo>
                  <a:pt x="10063361" y="7753492"/>
                </a:lnTo>
                <a:lnTo>
                  <a:pt x="0" y="77534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1935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255748" y="2780547"/>
          <a:ext cx="15156908" cy="5638800"/>
        </p:xfrm>
        <a:graphic>
          <a:graphicData uri="http://schemas.openxmlformats.org/drawingml/2006/table">
            <a:tbl>
              <a:tblPr/>
              <a:tblGrid>
                <a:gridCol w="3165704"/>
                <a:gridCol w="2331130"/>
                <a:gridCol w="2331130"/>
                <a:gridCol w="2331130"/>
                <a:gridCol w="4997814"/>
              </a:tblGrid>
              <a:tr h="8822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ero Bold"/>
                        </a:rPr>
                        <a:t>Model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ero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ero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ero Bold"/>
                        </a:rPr>
                        <a:t>F1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ero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3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Hero"/>
                        </a:rPr>
                        <a:t>Logistic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0.773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0.773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0.758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Hero"/>
                        </a:rPr>
                        <a:t>0.765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2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ero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0.798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0.84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0.799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0.799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2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ero"/>
                        </a:rPr>
                        <a:t>Gradient 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0.804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0.804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0.799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0.798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2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ero"/>
                        </a:rPr>
                        <a:t>XG 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0.787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0.787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0.772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0.787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33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ero"/>
                        </a:rPr>
                        <a:t>Ensemble Methods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0.785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ro"/>
                        </a:rPr>
                        <a:t>0.83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2934868" y="628650"/>
            <a:ext cx="12418264" cy="143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999"/>
              </a:lnSpc>
              <a:spcBef>
                <a:spcPct val="0"/>
              </a:spcBef>
            </a:pPr>
            <a:r>
              <a:rPr lang="en-US" sz="9999">
                <a:solidFill>
                  <a:srgbClr val="EEF2E8"/>
                </a:solidFill>
                <a:latin typeface="Pluma"/>
              </a:rPr>
              <a:t>MODELING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90239">
            <a:off x="-570411" y="-1736385"/>
            <a:ext cx="20199211" cy="4597945"/>
          </a:xfrm>
          <a:custGeom>
            <a:avLst/>
            <a:gdLst/>
            <a:ahLst/>
            <a:cxnLst/>
            <a:rect r="r" b="b" t="t" l="l"/>
            <a:pathLst>
              <a:path h="4597945" w="20199211">
                <a:moveTo>
                  <a:pt x="0" y="4597945"/>
                </a:moveTo>
                <a:lnTo>
                  <a:pt x="20199210" y="4597945"/>
                </a:lnTo>
                <a:lnTo>
                  <a:pt x="20199210" y="0"/>
                </a:lnTo>
                <a:lnTo>
                  <a:pt x="0" y="0"/>
                </a:lnTo>
                <a:lnTo>
                  <a:pt x="0" y="45979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659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68917" y="9191581"/>
            <a:ext cx="20969599" cy="4773308"/>
          </a:xfrm>
          <a:custGeom>
            <a:avLst/>
            <a:gdLst/>
            <a:ahLst/>
            <a:cxnLst/>
            <a:rect r="r" b="b" t="t" l="l"/>
            <a:pathLst>
              <a:path h="4773308" w="20969599">
                <a:moveTo>
                  <a:pt x="0" y="0"/>
                </a:moveTo>
                <a:lnTo>
                  <a:pt x="20969599" y="0"/>
                </a:lnTo>
                <a:lnTo>
                  <a:pt x="20969599" y="4773308"/>
                </a:lnTo>
                <a:lnTo>
                  <a:pt x="0" y="4773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6598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00198">
            <a:off x="10636650" y="6651848"/>
            <a:ext cx="10063361" cy="7753492"/>
          </a:xfrm>
          <a:custGeom>
            <a:avLst/>
            <a:gdLst/>
            <a:ahLst/>
            <a:cxnLst/>
            <a:rect r="r" b="b" t="t" l="l"/>
            <a:pathLst>
              <a:path h="7753492" w="10063361">
                <a:moveTo>
                  <a:pt x="0" y="0"/>
                </a:moveTo>
                <a:lnTo>
                  <a:pt x="10063361" y="0"/>
                </a:lnTo>
                <a:lnTo>
                  <a:pt x="10063361" y="7753492"/>
                </a:lnTo>
                <a:lnTo>
                  <a:pt x="0" y="77534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1935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34868" y="628650"/>
            <a:ext cx="12418264" cy="143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999"/>
              </a:lnSpc>
              <a:spcBef>
                <a:spcPct val="0"/>
              </a:spcBef>
            </a:pPr>
            <a:r>
              <a:rPr lang="en-US" sz="9999">
                <a:solidFill>
                  <a:srgbClr val="EEF2E8"/>
                </a:solidFill>
                <a:latin typeface="Pluma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17294" y="2950955"/>
            <a:ext cx="13267718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56482"/>
                </a:solidFill>
                <a:latin typeface="Canva Sans Bold"/>
              </a:rPr>
              <a:t>.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319255"/>
            <a:ext cx="18031765" cy="150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256482"/>
                </a:solidFill>
                <a:latin typeface="Canva Sans Bold"/>
              </a:rPr>
              <a:t>Ensemble Methods was the better Model to identify water points that needed repair.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5960" y="5667485"/>
            <a:ext cx="8205192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256482"/>
                </a:solidFill>
                <a:latin typeface="Canva Sans Bold"/>
              </a:rPr>
              <a:t>55% of its prediction was right.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DAGF9K18Yfk</dc:identifier>
  <dcterms:modified xsi:type="dcterms:W3CDTF">2011-08-01T06:04:30Z</dcterms:modified>
  <cp:revision>1</cp:revision>
  <dc:title>Modern White and Blue Water Drive Church Presentation</dc:title>
</cp:coreProperties>
</file>