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6858000" cy="9144000"/>
  <p:embeddedFontLst>
    <p:embeddedFont>
      <p:font typeface="Corben"/>
      <p:bold r:id="rId43"/>
    </p:embeddedFont>
    <p:embeddedFont>
      <p:font typeface="Tahoma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Tahoma-regular.fntdata"/><Relationship Id="rId21" Type="http://schemas.openxmlformats.org/officeDocument/2006/relationships/slide" Target="slides/slide16.xml"/><Relationship Id="rId43" Type="http://schemas.openxmlformats.org/officeDocument/2006/relationships/font" Target="fonts/Corben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Tahom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/>
          <p:nvPr/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©A+ Computer Science     www.apluscompsci.com                 </a:t>
            </a: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©A+ Computer Science     www.apluscompsci.com                 </a:t>
            </a:r>
            <a:fld id="{00000000-1234-1234-1234-123412341234}" type="slidenum"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In this example, x and y both the store the location / address of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1600"/>
              <a:t>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There is only one String containing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1600"/>
              <a:t>.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There are two reference variables storing the location / address of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1600"/>
              <a:t>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At the start,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x==y</a:t>
            </a:r>
            <a:r>
              <a:rPr lang="en-US" sz="1600"/>
              <a:t> is true.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x is then referred to null.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x now stores null.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y was in no way changed.  </a:t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y still stores the address of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1600"/>
              <a:t>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After changing the value of x,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x==y</a:t>
            </a:r>
            <a:r>
              <a:rPr lang="en-US" sz="1600"/>
              <a:t> is false.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In this example, x and y both the store the location / address of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1600"/>
              <a:t>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There is only one String containing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1600"/>
              <a:t>.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There are two reference variables storing the location / address of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1600"/>
              <a:t>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At the start,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x==y</a:t>
            </a:r>
            <a:r>
              <a:rPr lang="en-US" sz="1600"/>
              <a:t> is true.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x is then referred to null.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x now stores null.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y was in no way changed.  </a:t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y still stores the address of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1600"/>
              <a:t>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After changing the value of x,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x==y</a:t>
            </a:r>
            <a:r>
              <a:rPr lang="en-US" sz="1600"/>
              <a:t> is false.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In this example, x and y both the store the location / address of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will</a:t>
            </a:r>
            <a:r>
              <a:rPr lang="en-US" sz="1600"/>
              <a:t>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To start, there is only one String containing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will</a:t>
            </a:r>
            <a:r>
              <a:rPr lang="en-US" sz="1600"/>
              <a:t>.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There are two reference variables storing the location / address of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will</a:t>
            </a:r>
            <a:r>
              <a:rPr lang="en-US" sz="1600"/>
              <a:t>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At the start,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x==y</a:t>
            </a:r>
            <a:r>
              <a:rPr lang="en-US" sz="1600"/>
              <a:t> is true.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x is then referred to the string tom.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x now is pointing at a different string and now has a different address.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y was in no way changed.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y still stores the address of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will</a:t>
            </a:r>
            <a:r>
              <a:rPr lang="en-US" sz="1600"/>
              <a:t>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After changing the value of x,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x==y</a:t>
            </a:r>
            <a:r>
              <a:rPr lang="en-US" sz="1600"/>
              <a:t> is false.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In this example, x stores the location / address of a String Object that stores the value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1600"/>
              <a:t>.   y also stores the location of a different String Object that stores the value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1600"/>
              <a:t>.  x and y do not store the same location / address.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For this example,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x==y</a:t>
            </a:r>
            <a:r>
              <a:rPr lang="en-US" sz="1600"/>
              <a:t> is false.  x and y do not store the same location / address.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For this example,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x.equals(y)</a:t>
            </a:r>
            <a:r>
              <a:rPr lang="en-US" sz="1600"/>
              <a:t> is true.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8" name="Google Shape;2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Parameters are used to pass information to a method.  Many methods need information in order to perform some operation.  The parameters tell the method what to do and how to do it.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Actual parameters are present in the call to the method.</a:t>
            </a:r>
            <a:br>
              <a:rPr lang="en-US"/>
            </a:br>
            <a:br>
              <a:rPr lang="en-US"/>
            </a:br>
            <a:r>
              <a:rPr lang="en-US"/>
              <a:t>Formal parameters are present in the method header definition.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fillRect()</a:t>
            </a:r>
            <a:r>
              <a:rPr lang="en-US" sz="1600"/>
              <a:t> method requires four pieces of information.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fillRect()</a:t>
            </a:r>
            <a:r>
              <a:rPr lang="en-US" sz="1600"/>
              <a:t> needs an x value, a y value, a width, and a heigth.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fillRect()</a:t>
            </a:r>
            <a:r>
              <a:rPr lang="en-US" sz="1600"/>
              <a:t> will draw a filled rectangle on the window at x,y with height and width as stated by the parameters.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Java passes all parameters by VALUE.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What does that mean?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Java makes a copy of what is being passed to the method.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Because a copy of the original value is sent in, the original value sent in cannot be changed.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original value of one is copied and pasted into x.  </a:t>
            </a:r>
            <a:br>
              <a:rPr lang="en-US" sz="1600"/>
            </a:b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What is the value of one?  One stores a simple integer value.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There is no connection between one and x other than the fact that they both store the same value.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br>
              <a:rPr lang="en-US" sz="1600"/>
            </a:br>
            <a:r>
              <a:rPr lang="en-US" sz="1600"/>
              <a:t>Changes made to x do not have any affect on one. 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location of one is copied and pasted into x.  </a:t>
            </a:r>
            <a:br>
              <a:rPr lang="en-US" sz="1600"/>
            </a:b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What is the value of one?  One stores the location / address of an Integer.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There is no connection between one and x other than the fact that they both store the same location / address.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br>
              <a:rPr lang="en-US" sz="1600"/>
            </a:br>
            <a:r>
              <a:rPr lang="en-US" sz="1600"/>
              <a:t>Changes made to x do not have any affect on one. 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location of one is copied and pasted into s.  </a:t>
            </a:r>
            <a:br>
              <a:rPr lang="en-US" sz="1600"/>
            </a:b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What is the value of one?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One stores the address / location of a string.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There is no connection between one and s other than the fact that they both store the same location.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br>
              <a:rPr lang="en-US" sz="1600"/>
            </a:br>
            <a:r>
              <a:rPr lang="en-US" sz="1600"/>
              <a:t>Changes made to s do not have any affect on one. 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original value of one is copied and pasted into x.  The original value of two is copied and pasted into y.</a:t>
            </a:r>
            <a:br>
              <a:rPr lang="en-US" sz="1600"/>
            </a:b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What is the value of one?  One stores a simple integer value.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There is no connection between one and x other than the fact that they both store the same value.  The same is true for two and y.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br>
              <a:rPr lang="en-US" sz="1600"/>
            </a:br>
            <a:r>
              <a:rPr lang="en-US" sz="1600"/>
              <a:t>Changes made to x do not have any affect on one.  Changes made to y do not have any affect on two.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3" name="Google Shape;36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original value of nums is copied and pasted into ray.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What is the value of nums?  Nums stores the location/address of an int[] array.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Nums and ray store the same location/address of the same int[] array.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Changing the location/address of ray would in no way affect the location/address stored in nums.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Changing the values in the int[] array that both refer to does affect both.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Both nums and ray store the exact same location/address of the exact same int[] array.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original value of nums is copied and pasted into ray.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What is the value of nums?  Nums stores the location/address of an int[] array.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Nums and ray store the same location/address of the same int[] array.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Changing the location/address of ray would in no way affect the location/address stored in nums.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Changing the values in the int[] array that both refer to does affect both.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Both nums and ray store the exact same location/address of the exact same int[] array.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original value of nums is copied and pasted into ray.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What is the value of nums?  Nums stores the location/address of an int[] array.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Nums and ray store the same location/address of the same int[] array.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Changing the location/address of ray does not affect the location/address stored in nums.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The code in changeTwo refers ray to a new int[] array.  This change to ray does not affect nums as nums’ value was copied and pasted into ray.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All changes made to the new array that ray refers to have affect in method changeTwo only.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original value of nums is copied and pasted into ray.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What is the value of nums?  Nums stores the location/address of an int[] array.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Nums and ray store the same location/address of the same int[] array.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Changing the location/address of ray does not affect the location/address stored in nums.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The code in changeTwo refers ray to a new int[] array.  This change to ray does not affect nums as nums’ value was copied and pasted into ray.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All changes made to the new array that ray refers to have affect in method changeTwo only.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1" name="Google Shape;40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original values of one and two are copied and pasted into mystery.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What is the value of one?  One stores the location/address of an A as does two.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In mystery, one gets the location/address of one from the main and two gets the location/address of two from the main.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In mystery, the location/address of two is copied to one.  This change has local affect only.   Calling the change method on two changes the instance variable x inside of the A Object referred to by two.   This change affects the entire program as it changes the Object referred to and not the actual reference.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Google Shape;414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original values of one and two are copied and pasted into mystery.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What is the value of one?  One stores the location/address of an A as does two.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In mystery, one gets the location/address of one from the main and two gets the location/address of two from the main.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In mystery, the location/address of two is copied to one.  This change has local affect only.   Calling the change method on two changes the instance variable x inside of the A Object referred to by two.   This change affects the entire program as it changes the Object referred to and not the actual reference.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2" name="Google Shape;42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©A+ Computer Science     www.apluscompsci.com                 </a:t>
            </a:r>
            <a:fld id="{00000000-1234-1234-1234-123412341234}" type="slidenum"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4" name="Google Shape;43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All variables in Java that refer to Objects are called references.   Reference variables store the location / memory address of the actual Object.  For most situations, the value stored in a reference is a memory address. 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In this example, x and y both the store the location of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1600"/>
              <a:t>.  There is only one String containing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1600"/>
              <a:t>.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There are two reference variables storing the location / address of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1600"/>
              <a:t>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For this example,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x==y</a:t>
            </a:r>
            <a:r>
              <a:rPr lang="en-US" sz="1600"/>
              <a:t> is true.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x==y</a:t>
            </a:r>
            <a:r>
              <a:rPr lang="en-US" sz="1600"/>
              <a:t> compares the values stored in x and y.  x and y both store the same location / address.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For this example,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x.equals(y)</a:t>
            </a:r>
            <a:r>
              <a:rPr lang="en-US" sz="1600"/>
              <a:t> is true.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x.equals(y)</a:t>
            </a:r>
            <a:r>
              <a:rPr lang="en-US" sz="1600"/>
              <a:t>compares the contents of the Objects referred to by x and y.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1600"/>
              <a:t> is being compare to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1600"/>
              <a:t>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In this example, x and y both the store the location / address of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1600"/>
              <a:t>.  There is only one String containing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1600"/>
              <a:t>.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There are two reference variables storing the location / address of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1600"/>
              <a:t>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For this example,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x==y</a:t>
            </a:r>
            <a:r>
              <a:rPr lang="en-US" sz="1600"/>
              <a:t> is true.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x==y</a:t>
            </a:r>
            <a:r>
              <a:rPr lang="en-US" sz="1600"/>
              <a:t> compares the values stored in x and y.  x and y both store the same location / address.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For this example,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x.equals(y)</a:t>
            </a:r>
            <a:r>
              <a:rPr lang="en-US" sz="1600"/>
              <a:t> is true.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x.equals(y)</a:t>
            </a:r>
            <a:r>
              <a:rPr lang="en-US" sz="1600"/>
              <a:t>compares the contents of the Objects referred to by x and y.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1600"/>
              <a:t> is being compare to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1600"/>
              <a:t>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3400" y="6289930"/>
            <a:ext cx="838200" cy="426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457200" y="1371600"/>
            <a:ext cx="8153400" cy="4031873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2525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A+ Computer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REFERENCES &amp;&amp;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endParaRPr b="1" i="0" sz="7200" u="none" cap="none" strike="noStrike">
              <a:solidFill>
                <a:srgbClr val="EDF9F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914400" y="1905000"/>
            <a:ext cx="3660775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x = "Chuck";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y = "Chuck";</a:t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2743200" y="4953000"/>
            <a:ext cx="3276600" cy="8382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"Chuck"</a:t>
            </a: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838200" y="4038600"/>
            <a:ext cx="490538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7391400" y="3962400"/>
            <a:ext cx="4762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endParaRPr/>
          </a:p>
        </p:txBody>
      </p:sp>
      <p:cxnSp>
        <p:nvCxnSpPr>
          <p:cNvPr id="187" name="Google Shape;187;p22"/>
          <p:cNvCxnSpPr/>
          <p:nvPr/>
        </p:nvCxnSpPr>
        <p:spPr>
          <a:xfrm>
            <a:off x="1828800" y="4876800"/>
            <a:ext cx="762000" cy="5334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2"/>
          <p:cNvCxnSpPr/>
          <p:nvPr/>
        </p:nvCxnSpPr>
        <p:spPr>
          <a:xfrm flipH="1">
            <a:off x="6248400" y="4800600"/>
            <a:ext cx="914400" cy="3810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2"/>
          <p:cNvSpPr txBox="1"/>
          <p:nvPr/>
        </p:nvSpPr>
        <p:spPr>
          <a:xfrm>
            <a:off x="1371600" y="4419600"/>
            <a:ext cx="1066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762000" y="46482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0x2B7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3886200" y="45720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0x2B7</a:t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7239000" y="45720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0x2B7</a:t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914400" y="2819400"/>
            <a:ext cx="1697038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= null;</a:t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838200" y="46482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References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914400" y="1905000"/>
            <a:ext cx="3660775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x = "Chuck";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y = x;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2743200" y="4953000"/>
            <a:ext cx="3276600" cy="8382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"Chuck"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838200" y="4038600"/>
            <a:ext cx="490538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7391400" y="3962400"/>
            <a:ext cx="4762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endParaRPr/>
          </a:p>
        </p:txBody>
      </p:sp>
      <p:cxnSp>
        <p:nvCxnSpPr>
          <p:cNvPr id="205" name="Google Shape;205;p23"/>
          <p:cNvCxnSpPr/>
          <p:nvPr/>
        </p:nvCxnSpPr>
        <p:spPr>
          <a:xfrm>
            <a:off x="1828800" y="4876800"/>
            <a:ext cx="762000" cy="5334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3"/>
          <p:cNvCxnSpPr/>
          <p:nvPr/>
        </p:nvCxnSpPr>
        <p:spPr>
          <a:xfrm flipH="1">
            <a:off x="6248400" y="4800600"/>
            <a:ext cx="914400" cy="3810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3"/>
          <p:cNvSpPr txBox="1"/>
          <p:nvPr/>
        </p:nvSpPr>
        <p:spPr>
          <a:xfrm>
            <a:off x="1371600" y="4419600"/>
            <a:ext cx="1066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762000" y="46482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0x2B7</a:t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3886200" y="45720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0x2B7</a:t>
            </a:r>
            <a:endParaRPr/>
          </a:p>
        </p:txBody>
      </p:sp>
      <p:sp>
        <p:nvSpPr>
          <p:cNvPr id="210" name="Google Shape;210;p23"/>
          <p:cNvSpPr txBox="1"/>
          <p:nvPr/>
        </p:nvSpPr>
        <p:spPr>
          <a:xfrm>
            <a:off x="7239000" y="45720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0x2B7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914400" y="2819400"/>
            <a:ext cx="1697038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= null;</a:t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838200" y="46482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References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2095500" y="1600200"/>
            <a:ext cx="323678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x = "will";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y = x;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2914650" y="4389437"/>
            <a:ext cx="3276600" cy="8382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"will"</a:t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1119188" y="3459162"/>
            <a:ext cx="490538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sp>
        <p:nvSpPr>
          <p:cNvPr id="222" name="Google Shape;222;p24"/>
          <p:cNvSpPr txBox="1"/>
          <p:nvPr/>
        </p:nvSpPr>
        <p:spPr>
          <a:xfrm>
            <a:off x="7553325" y="3238500"/>
            <a:ext cx="4762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endParaRPr/>
          </a:p>
        </p:txBody>
      </p:sp>
      <p:cxnSp>
        <p:nvCxnSpPr>
          <p:cNvPr id="223" name="Google Shape;223;p24"/>
          <p:cNvCxnSpPr/>
          <p:nvPr/>
        </p:nvCxnSpPr>
        <p:spPr>
          <a:xfrm>
            <a:off x="2000250" y="4313237"/>
            <a:ext cx="762000" cy="5334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4"/>
          <p:cNvCxnSpPr/>
          <p:nvPr/>
        </p:nvCxnSpPr>
        <p:spPr>
          <a:xfrm flipH="1">
            <a:off x="6419850" y="4237037"/>
            <a:ext cx="914400" cy="3810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4"/>
          <p:cNvSpPr txBox="1"/>
          <p:nvPr/>
        </p:nvSpPr>
        <p:spPr>
          <a:xfrm>
            <a:off x="1543050" y="3856037"/>
            <a:ext cx="1066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933450" y="4084637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0x2B7</a:t>
            </a:r>
            <a:endParaRPr/>
          </a:p>
        </p:txBody>
      </p:sp>
      <p:sp>
        <p:nvSpPr>
          <p:cNvPr id="227" name="Google Shape;227;p24"/>
          <p:cNvSpPr txBox="1"/>
          <p:nvPr/>
        </p:nvSpPr>
        <p:spPr>
          <a:xfrm>
            <a:off x="4057650" y="4008437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0x2B7</a:t>
            </a:r>
            <a:endParaRPr/>
          </a:p>
        </p:txBody>
      </p:sp>
      <p:sp>
        <p:nvSpPr>
          <p:cNvPr id="228" name="Google Shape;228;p24"/>
          <p:cNvSpPr txBox="1"/>
          <p:nvPr/>
        </p:nvSpPr>
        <p:spPr>
          <a:xfrm>
            <a:off x="7410450" y="4008437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0x2B7</a:t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2095500" y="2541685"/>
            <a:ext cx="21018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= "tom";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References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545307" y="5227637"/>
            <a:ext cx="1638300" cy="8382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"tom"</a:t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32" name="Google Shape;232;p24"/>
          <p:cNvCxnSpPr/>
          <p:nvPr/>
        </p:nvCxnSpPr>
        <p:spPr>
          <a:xfrm>
            <a:off x="1364457" y="4313237"/>
            <a:ext cx="0" cy="773113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38" name="Google Shape;238;p25"/>
          <p:cNvSpPr/>
          <p:nvPr/>
        </p:nvSpPr>
        <p:spPr>
          <a:xfrm>
            <a:off x="5029200" y="5029200"/>
            <a:ext cx="3276600" cy="8382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"Chuck"</a:t>
            </a:r>
            <a:endParaRPr/>
          </a:p>
        </p:txBody>
      </p:sp>
      <p:cxnSp>
        <p:nvCxnSpPr>
          <p:cNvPr id="239" name="Google Shape;239;p25"/>
          <p:cNvCxnSpPr/>
          <p:nvPr/>
        </p:nvCxnSpPr>
        <p:spPr>
          <a:xfrm>
            <a:off x="1219200" y="4648200"/>
            <a:ext cx="457200" cy="5334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5"/>
          <p:cNvCxnSpPr/>
          <p:nvPr/>
        </p:nvCxnSpPr>
        <p:spPr>
          <a:xfrm flipH="1">
            <a:off x="7162800" y="4572000"/>
            <a:ext cx="304800" cy="3048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5"/>
          <p:cNvSpPr/>
          <p:nvPr/>
        </p:nvSpPr>
        <p:spPr>
          <a:xfrm>
            <a:off x="1219200" y="5257800"/>
            <a:ext cx="3276600" cy="8382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"Chuck"</a:t>
            </a:r>
            <a:endParaRPr b="1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914400" y="1905000"/>
            <a:ext cx="7729538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x = "Chuck";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y = new String("Chuck");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and y store different memory addresses.</a:t>
            </a:r>
            <a:endParaRPr/>
          </a:p>
        </p:txBody>
      </p:sp>
      <p:sp>
        <p:nvSpPr>
          <p:cNvPr id="243" name="Google Shape;243;p25"/>
          <p:cNvSpPr txBox="1"/>
          <p:nvPr/>
        </p:nvSpPr>
        <p:spPr>
          <a:xfrm>
            <a:off x="533400" y="4038600"/>
            <a:ext cx="490538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sp>
        <p:nvSpPr>
          <p:cNvPr id="244" name="Google Shape;244;p25"/>
          <p:cNvSpPr txBox="1"/>
          <p:nvPr/>
        </p:nvSpPr>
        <p:spPr>
          <a:xfrm>
            <a:off x="7543800" y="3886200"/>
            <a:ext cx="4762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endParaRPr/>
          </a:p>
        </p:txBody>
      </p:sp>
      <p:sp>
        <p:nvSpPr>
          <p:cNvPr id="245" name="Google Shape;245;p25"/>
          <p:cNvSpPr txBox="1"/>
          <p:nvPr/>
        </p:nvSpPr>
        <p:spPr>
          <a:xfrm>
            <a:off x="381000" y="46482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0x2B7</a:t>
            </a:r>
            <a:endParaRPr/>
          </a:p>
        </p:txBody>
      </p:sp>
      <p:sp>
        <p:nvSpPr>
          <p:cNvPr id="246" name="Google Shape;246;p25"/>
          <p:cNvSpPr txBox="1"/>
          <p:nvPr/>
        </p:nvSpPr>
        <p:spPr>
          <a:xfrm>
            <a:off x="2667000" y="49530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0x2B7</a:t>
            </a:r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7467600" y="44958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0x2FE</a:t>
            </a:r>
            <a:endParaRPr/>
          </a:p>
        </p:txBody>
      </p:sp>
      <p:sp>
        <p:nvSpPr>
          <p:cNvPr id="248" name="Google Shape;248;p25"/>
          <p:cNvSpPr txBox="1"/>
          <p:nvPr/>
        </p:nvSpPr>
        <p:spPr>
          <a:xfrm>
            <a:off x="5943600" y="47244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0x2FE</a:t>
            </a:r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References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references.java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2" name="Google Shape;262;p27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" name="Google Shape;263;p27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1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4" name="Google Shape;264;p27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What</a:t>
            </a:r>
            <a:b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is 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parameter?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5" name="Google Shape;265;p27"/>
          <p:cNvSpPr txBox="1"/>
          <p:nvPr>
            <p:ph idx="4294967295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71" name="Google Shape;271;p28"/>
          <p:cNvSpPr txBox="1"/>
          <p:nvPr/>
        </p:nvSpPr>
        <p:spPr>
          <a:xfrm>
            <a:off x="609600" y="1676400"/>
            <a:ext cx="7650163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parameter/argument is a channel used to pass</a:t>
            </a:r>
            <a:b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information to a method.  Parameters provide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important information for methods.  </a:t>
            </a:r>
            <a:endParaRPr b="0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1038821" y="3352800"/>
            <a:ext cx="719459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window.setColor( </a:t>
            </a: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Color.red</a:t>
            </a: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400">
              <a:solidFill>
                <a:srgbClr val="66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</a:t>
            </a: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1337</a:t>
            </a: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);</a:t>
            </a:r>
            <a:endParaRPr b="0" sz="2800">
              <a:solidFill>
                <a:srgbClr val="66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>
              <a:solidFill>
                <a:srgbClr val="66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Parameters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79" name="Google Shape;279;p29"/>
          <p:cNvSpPr/>
          <p:nvPr/>
        </p:nvSpPr>
        <p:spPr>
          <a:xfrm>
            <a:off x="457200" y="2590800"/>
            <a:ext cx="8297464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void fillRect(int x, int y, int width, int height)</a:t>
            </a:r>
            <a:endParaRPr b="1" sz="3200">
              <a:solidFill>
                <a:srgbClr val="0066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window.fillRect( 10, 50, 30, 70 );</a:t>
            </a:r>
            <a:r>
              <a:rPr b="0" lang="en-US" sz="28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Parameters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4419600" y="2221468"/>
            <a:ext cx="2392001" cy="369332"/>
          </a:xfrm>
          <a:prstGeom prst="rect">
            <a:avLst/>
          </a:prstGeom>
          <a:solidFill>
            <a:srgbClr val="00B0F0">
              <a:alpha val="5372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Formal Parameters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2" name="Google Shape;282;p29"/>
          <p:cNvSpPr txBox="1"/>
          <p:nvPr/>
        </p:nvSpPr>
        <p:spPr>
          <a:xfrm>
            <a:off x="3810000" y="3924200"/>
            <a:ext cx="2319866" cy="369332"/>
          </a:xfrm>
          <a:prstGeom prst="rect">
            <a:avLst/>
          </a:prstGeom>
          <a:solidFill>
            <a:srgbClr val="FFFF00">
              <a:alpha val="4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Actual Parameters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88" name="Google Shape;288;p30"/>
          <p:cNvSpPr txBox="1"/>
          <p:nvPr/>
        </p:nvSpPr>
        <p:spPr>
          <a:xfrm>
            <a:off x="304800" y="2209800"/>
            <a:ext cx="8428038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void fillRect (int x, int y, int width, int height) </a:t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window.fillRect( 10, 50, 30, 70 );</a:t>
            </a:r>
            <a:r>
              <a:rPr b="0" lang="en-US" sz="28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1371600" y="3581400"/>
            <a:ext cx="6781800" cy="15240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0" name="Google Shape;290;p30"/>
          <p:cNvSpPr txBox="1"/>
          <p:nvPr/>
        </p:nvSpPr>
        <p:spPr>
          <a:xfrm>
            <a:off x="1981200" y="4267200"/>
            <a:ext cx="5410200" cy="528638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method call with parameters</a:t>
            </a:r>
            <a:endParaRPr/>
          </a:p>
        </p:txBody>
      </p:sp>
      <p:cxnSp>
        <p:nvCxnSpPr>
          <p:cNvPr id="291" name="Google Shape;291;p30"/>
          <p:cNvCxnSpPr/>
          <p:nvPr/>
        </p:nvCxnSpPr>
        <p:spPr>
          <a:xfrm rot="10800000">
            <a:off x="3581400" y="2743200"/>
            <a:ext cx="1447800" cy="9144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oval"/>
            <a:tailEnd len="med" w="med" type="stealth"/>
          </a:ln>
        </p:spPr>
      </p:cxnSp>
      <p:cxnSp>
        <p:nvCxnSpPr>
          <p:cNvPr id="292" name="Google Shape;292;p30"/>
          <p:cNvCxnSpPr/>
          <p:nvPr/>
        </p:nvCxnSpPr>
        <p:spPr>
          <a:xfrm rot="10800000">
            <a:off x="4495800" y="2743200"/>
            <a:ext cx="1219200" cy="9144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oval"/>
            <a:tailEnd len="med" w="med" type="stealth"/>
          </a:ln>
        </p:spPr>
      </p:cxnSp>
      <p:cxnSp>
        <p:nvCxnSpPr>
          <p:cNvPr id="293" name="Google Shape;293;p30"/>
          <p:cNvCxnSpPr/>
          <p:nvPr/>
        </p:nvCxnSpPr>
        <p:spPr>
          <a:xfrm rot="10800000">
            <a:off x="6019800" y="2667000"/>
            <a:ext cx="381000" cy="9906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oval"/>
            <a:tailEnd len="med" w="med" type="stealth"/>
          </a:ln>
        </p:spPr>
      </p:cxnSp>
      <p:cxnSp>
        <p:nvCxnSpPr>
          <p:cNvPr id="294" name="Google Shape;294;p30"/>
          <p:cNvCxnSpPr/>
          <p:nvPr/>
        </p:nvCxnSpPr>
        <p:spPr>
          <a:xfrm flipH="1" rot="10800000">
            <a:off x="7086600" y="2743200"/>
            <a:ext cx="533400" cy="9144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oval"/>
            <a:tailEnd len="med" w="med" type="stealth"/>
          </a:ln>
        </p:spPr>
      </p:cxnSp>
      <p:sp>
        <p:nvSpPr>
          <p:cNvPr id="295" name="Google Shape;295;p3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Parameters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457200" y="1828800"/>
            <a:ext cx="8218488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void fillRect(int x, int y, int width, int height)</a:t>
            </a:r>
            <a:endParaRPr b="1" sz="3200">
              <a:solidFill>
                <a:srgbClr val="0066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window.fillRect( 10, 50, 30, 70 );</a:t>
            </a:r>
            <a:r>
              <a:rPr b="0" lang="en-US" sz="2800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cxnSp>
        <p:nvCxnSpPr>
          <p:cNvPr id="302" name="Google Shape;302;p31"/>
          <p:cNvCxnSpPr/>
          <p:nvPr/>
        </p:nvCxnSpPr>
        <p:spPr>
          <a:xfrm rot="10800000">
            <a:off x="3657600" y="2362200"/>
            <a:ext cx="762000" cy="8382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oval"/>
            <a:tailEnd len="med" w="med" type="stealth"/>
          </a:ln>
        </p:spPr>
      </p:cxnSp>
      <p:cxnSp>
        <p:nvCxnSpPr>
          <p:cNvPr id="303" name="Google Shape;303;p31"/>
          <p:cNvCxnSpPr/>
          <p:nvPr/>
        </p:nvCxnSpPr>
        <p:spPr>
          <a:xfrm rot="10800000">
            <a:off x="4572000" y="2362200"/>
            <a:ext cx="533400" cy="8382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oval"/>
            <a:tailEnd len="med" w="med" type="stealth"/>
          </a:ln>
        </p:spPr>
      </p:cxnSp>
      <p:cxnSp>
        <p:nvCxnSpPr>
          <p:cNvPr id="304" name="Google Shape;304;p31"/>
          <p:cNvCxnSpPr/>
          <p:nvPr/>
        </p:nvCxnSpPr>
        <p:spPr>
          <a:xfrm flipH="1" rot="10800000">
            <a:off x="5791200" y="2286000"/>
            <a:ext cx="152400" cy="9144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oval"/>
            <a:tailEnd len="med" w="med" type="stealth"/>
          </a:ln>
        </p:spPr>
      </p:cxnSp>
      <p:cxnSp>
        <p:nvCxnSpPr>
          <p:cNvPr id="305" name="Google Shape;305;p31"/>
          <p:cNvCxnSpPr/>
          <p:nvPr/>
        </p:nvCxnSpPr>
        <p:spPr>
          <a:xfrm flipH="1" rot="10800000">
            <a:off x="6553200" y="2362200"/>
            <a:ext cx="1219200" cy="8382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oval"/>
            <a:tailEnd len="med" w="med" type="stealth"/>
          </a:ln>
        </p:spPr>
      </p:cxnSp>
      <p:sp>
        <p:nvSpPr>
          <p:cNvPr id="306" name="Google Shape;306;p31"/>
          <p:cNvSpPr txBox="1"/>
          <p:nvPr/>
        </p:nvSpPr>
        <p:spPr>
          <a:xfrm>
            <a:off x="838200" y="4038600"/>
            <a:ext cx="7391400" cy="119697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The call to fillRect would draw a rectangle at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position 10,50 with a width of 30 and a height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of 70. </a:t>
            </a:r>
            <a:endParaRPr/>
          </a:p>
        </p:txBody>
      </p:sp>
      <p:sp>
        <p:nvSpPr>
          <p:cNvPr id="307" name="Google Shape;307;p3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Parameters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1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What </a:t>
            </a:r>
            <a:b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is a</a:t>
            </a:r>
            <a:b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primitive?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Google Shape;99;p14"/>
          <p:cNvSpPr txBox="1"/>
          <p:nvPr>
            <p:ph idx="4294967295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13" name="Google Shape;313;p32"/>
          <p:cNvSpPr txBox="1"/>
          <p:nvPr/>
        </p:nvSpPr>
        <p:spPr>
          <a:xfrm>
            <a:off x="304800" y="1676400"/>
            <a:ext cx="8505825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passes all parameters by </a:t>
            </a:r>
            <a:r>
              <a:rPr b="1" lang="en-US" sz="2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Primitives are passed as values by </a:t>
            </a:r>
            <a:r>
              <a:rPr b="1" lang="en-US" sz="2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References are passed as addresses by </a:t>
            </a:r>
            <a:r>
              <a:rPr b="1" lang="en-US" sz="2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4" name="Google Shape;314;p3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Passing by Value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20" name="Google Shape;320;p33"/>
          <p:cNvSpPr txBox="1"/>
          <p:nvPr/>
        </p:nvSpPr>
        <p:spPr>
          <a:xfrm>
            <a:off x="762000" y="1905000"/>
            <a:ext cx="734688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Passing by value simply means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that a copy of the original is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being sent to the method.</a:t>
            </a:r>
            <a:endParaRPr b="1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1" name="Google Shape;321;p3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Passing by Value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27" name="Google Shape;327;p34"/>
          <p:cNvSpPr txBox="1"/>
          <p:nvPr/>
        </p:nvSpPr>
        <p:spPr>
          <a:xfrm>
            <a:off x="381000" y="1676400"/>
            <a:ext cx="84836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you are sending in a primitive,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a copy of that primitive is sent.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you are sending in a reference 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memory address, then a copy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that memory address is sent.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8" name="Google Shape;328;p3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Passing by Value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34" name="Google Shape;334;p35"/>
          <p:cNvSpPr txBox="1"/>
          <p:nvPr/>
        </p:nvSpPr>
        <p:spPr>
          <a:xfrm>
            <a:off x="1066800" y="1371600"/>
            <a:ext cx="5147563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static void go( int x )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x = 7;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System.out.println( x );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3366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6600"/>
                </a:solidFill>
                <a:latin typeface="Tahoma"/>
                <a:ea typeface="Tahoma"/>
                <a:cs typeface="Tahoma"/>
                <a:sym typeface="Tahoma"/>
              </a:rPr>
              <a:t>//test code  -  runner code</a:t>
            </a:r>
            <a:endParaRPr b="1" sz="2400">
              <a:solidFill>
                <a:srgbClr val="3366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one=5;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one );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go( one );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one );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5" name="Google Shape;335;p35"/>
          <p:cNvSpPr txBox="1"/>
          <p:nvPr/>
        </p:nvSpPr>
        <p:spPr>
          <a:xfrm>
            <a:off x="6781800" y="2729755"/>
            <a:ext cx="1905000" cy="2054225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 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 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 </a:t>
            </a:r>
            <a:endParaRPr/>
          </a:p>
        </p:txBody>
      </p:sp>
      <p:sp>
        <p:nvSpPr>
          <p:cNvPr id="336" name="Google Shape;336;p3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Passing by Value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42" name="Google Shape;342;p36"/>
          <p:cNvSpPr txBox="1"/>
          <p:nvPr/>
        </p:nvSpPr>
        <p:spPr>
          <a:xfrm>
            <a:off x="1066800" y="1371600"/>
            <a:ext cx="6019597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static void go( Integer x )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x = 7;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System.out.println( x );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3366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6600"/>
                </a:solidFill>
                <a:latin typeface="Tahoma"/>
                <a:ea typeface="Tahoma"/>
                <a:cs typeface="Tahoma"/>
                <a:sym typeface="Tahoma"/>
              </a:rPr>
              <a:t>//test code  -  runner code</a:t>
            </a:r>
            <a:endParaRPr b="1" sz="2400">
              <a:solidFill>
                <a:srgbClr val="3366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Integer one=5;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one );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go( one );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one );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3" name="Google Shape;343;p36"/>
          <p:cNvSpPr txBox="1"/>
          <p:nvPr/>
        </p:nvSpPr>
        <p:spPr>
          <a:xfrm>
            <a:off x="6781800" y="2729755"/>
            <a:ext cx="1905000" cy="2054225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 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 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 </a:t>
            </a:r>
            <a:endParaRPr/>
          </a:p>
        </p:txBody>
      </p:sp>
      <p:sp>
        <p:nvSpPr>
          <p:cNvPr id="344" name="Google Shape;344;p3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Passing by Value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50" name="Google Shape;350;p37"/>
          <p:cNvSpPr txBox="1"/>
          <p:nvPr/>
        </p:nvSpPr>
        <p:spPr>
          <a:xfrm>
            <a:off x="1066800" y="1371600"/>
            <a:ext cx="5724644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static void go( String s )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 = s.substring( 0, 2 );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System.out.println( s );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3366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6600"/>
                </a:solidFill>
                <a:latin typeface="Tahoma"/>
                <a:ea typeface="Tahoma"/>
                <a:cs typeface="Tahoma"/>
                <a:sym typeface="Tahoma"/>
              </a:rPr>
              <a:t>//test code  -  runner code</a:t>
            </a:r>
            <a:endParaRPr b="1" sz="2400">
              <a:solidFill>
                <a:srgbClr val="3366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one = "aplus";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one );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go( one );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one );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781800" y="2729755"/>
            <a:ext cx="1905000" cy="206210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 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 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</a:t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2" name="Google Shape;352;p3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Passing by Value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58" name="Google Shape;358;p38"/>
          <p:cNvSpPr txBox="1"/>
          <p:nvPr/>
        </p:nvSpPr>
        <p:spPr>
          <a:xfrm>
            <a:off x="685800" y="1524000"/>
            <a:ext cx="6494463" cy="2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static void swap( int x, int 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int t =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x =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y = 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359" name="Google Shape;359;p38"/>
          <p:cNvSpPr txBox="1"/>
          <p:nvPr/>
        </p:nvSpPr>
        <p:spPr>
          <a:xfrm>
            <a:off x="685800" y="4343400"/>
            <a:ext cx="7924800" cy="180975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This attempted swap has local effect, but does not affect the original variables.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Copies of the original variable values were passed to method swap.</a:t>
            </a: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Passing by Value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passbyvalueone.java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72" name="Google Shape;372;p40"/>
          <p:cNvSpPr txBox="1"/>
          <p:nvPr/>
        </p:nvSpPr>
        <p:spPr>
          <a:xfrm>
            <a:off x="762000" y="1447800"/>
            <a:ext cx="7127875" cy="4789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static void changeOne(int[] ray)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ray[0]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ray[1] 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36600"/>
                </a:solidFill>
                <a:latin typeface="Tahoma"/>
                <a:ea typeface="Tahoma"/>
                <a:cs typeface="Tahoma"/>
                <a:sym typeface="Tahoma"/>
              </a:rPr>
              <a:t>//test 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int[] nums = {5,4,3,2,1};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out.println(Arrays.toString(nums));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changeOne(nums);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out.println(Arrays.toString(nums));</a:t>
            </a:r>
            <a:endParaRPr/>
          </a:p>
        </p:txBody>
      </p:sp>
      <p:sp>
        <p:nvSpPr>
          <p:cNvPr id="373" name="Google Shape;373;p40"/>
          <p:cNvSpPr txBox="1"/>
          <p:nvPr/>
        </p:nvSpPr>
        <p:spPr>
          <a:xfrm>
            <a:off x="5486400" y="2286000"/>
            <a:ext cx="3124200" cy="1811338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[5, 4, 3, 2, 1]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[0, 1, 3, 2, 1]</a:t>
            </a:r>
            <a:endParaRPr/>
          </a:p>
        </p:txBody>
      </p:sp>
      <p:sp>
        <p:nvSpPr>
          <p:cNvPr id="374" name="Google Shape;374;p4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Passing by Value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80" name="Google Shape;380;p41"/>
          <p:cNvSpPr txBox="1"/>
          <p:nvPr/>
        </p:nvSpPr>
        <p:spPr>
          <a:xfrm>
            <a:off x="838200" y="1600200"/>
            <a:ext cx="7127875" cy="222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static void changeOne(int[] ray)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ray[0]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ray[1] 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381" name="Google Shape;381;p41"/>
          <p:cNvSpPr txBox="1"/>
          <p:nvPr/>
        </p:nvSpPr>
        <p:spPr>
          <a:xfrm>
            <a:off x="609600" y="4114800"/>
            <a:ext cx="8077200" cy="2236788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Changing the values inside the array referred to by ray is a lasting change.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 copy of the original reference was passed to method changeOne, but that reference was never modified.</a:t>
            </a:r>
            <a:endParaRPr/>
          </a:p>
        </p:txBody>
      </p:sp>
      <p:sp>
        <p:nvSpPr>
          <p:cNvPr id="382" name="Google Shape;382;p4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Passing by Value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914400" y="1524000"/>
            <a:ext cx="6462025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 Java, primitive values are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exactly that, just values.</a:t>
            </a:r>
            <a:br>
              <a:rPr b="1" lang="en-US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1" lang="en-US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There is no address to another</a:t>
            </a:r>
            <a:br>
              <a:rPr b="1" lang="en-US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location as there is with a </a:t>
            </a:r>
            <a:br>
              <a:rPr b="1" lang="en-US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reference.</a:t>
            </a:r>
            <a:endParaRPr b="1" sz="32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Primitives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88" name="Google Shape;388;p42"/>
          <p:cNvSpPr txBox="1"/>
          <p:nvPr/>
        </p:nvSpPr>
        <p:spPr>
          <a:xfrm>
            <a:off x="609600" y="1524000"/>
            <a:ext cx="7169150" cy="472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static void changeTwo(int[] ray)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ray = new int[5];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ray[0]=2;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out.println(Arrays.toString(ray));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6600"/>
                </a:solidFill>
                <a:latin typeface="Tahoma"/>
                <a:ea typeface="Tahoma"/>
                <a:cs typeface="Tahoma"/>
                <a:sym typeface="Tahoma"/>
              </a:rPr>
              <a:t>//test 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int[] nums = {5,4,3,2,1};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changeTwo(nums);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out.println(Arrays.toString(nums));</a:t>
            </a:r>
            <a:endParaRPr/>
          </a:p>
        </p:txBody>
      </p:sp>
      <p:sp>
        <p:nvSpPr>
          <p:cNvPr id="389" name="Google Shape;389;p42"/>
          <p:cNvSpPr txBox="1"/>
          <p:nvPr/>
        </p:nvSpPr>
        <p:spPr>
          <a:xfrm>
            <a:off x="6019800" y="4038600"/>
            <a:ext cx="2743200" cy="144621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b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[2, 0, 0, 0, 0]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[5, 4, 3, 2, 1]</a:t>
            </a:r>
            <a:endParaRPr/>
          </a:p>
        </p:txBody>
      </p:sp>
      <p:sp>
        <p:nvSpPr>
          <p:cNvPr id="390" name="Google Shape;390;p4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Passing by Value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96" name="Google Shape;396;p43"/>
          <p:cNvSpPr txBox="1"/>
          <p:nvPr/>
        </p:nvSpPr>
        <p:spPr>
          <a:xfrm>
            <a:off x="838200" y="1600200"/>
            <a:ext cx="7169150" cy="222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static void changeTwo(int[] ray)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ray = new int[5];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ray[0]=2;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397" name="Google Shape;397;p43"/>
          <p:cNvSpPr txBox="1"/>
          <p:nvPr/>
        </p:nvSpPr>
        <p:spPr>
          <a:xfrm>
            <a:off x="609600" y="4114800"/>
            <a:ext cx="8077200" cy="2236788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Referring ray to a new array has local effect, but does not affect the original reference.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 copy of the original reference was passed to method changeTwo.</a:t>
            </a:r>
            <a:endParaRPr/>
          </a:p>
        </p:txBody>
      </p:sp>
      <p:sp>
        <p:nvSpPr>
          <p:cNvPr id="398" name="Google Shape;398;p4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Passing by Value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"/>
          <p:cNvSpPr/>
          <p:nvPr/>
        </p:nvSpPr>
        <p:spPr>
          <a:xfrm>
            <a:off x="0" y="2667000"/>
            <a:ext cx="9144000" cy="1015663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passbyvaluetwo.java</a:t>
            </a:r>
            <a:endParaRPr b="1" sz="54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409" name="Google Shape;409;p45"/>
          <p:cNvSpPr txBox="1"/>
          <p:nvPr/>
        </p:nvSpPr>
        <p:spPr>
          <a:xfrm>
            <a:off x="381000" y="15875"/>
            <a:ext cx="4535216" cy="6077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A{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private String x;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public A( String val ){  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x = val;  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public void change( ){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x = "aplus";</a:t>
            </a:r>
            <a:endParaRPr b="1" sz="1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public String toString(){ 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return x;  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B{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public void mystery(A x)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x.change();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66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336600"/>
                </a:solidFill>
                <a:latin typeface="Tahoma"/>
                <a:ea typeface="Tahoma"/>
                <a:cs typeface="Tahoma"/>
                <a:sym typeface="Tahoma"/>
              </a:rPr>
              <a:t>//test code in the main in another class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 test = new B();</a:t>
            </a:r>
            <a:b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one = new A("comp");</a:t>
            </a:r>
            <a:b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one );</a:t>
            </a:r>
            <a:endParaRPr b="1" sz="1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test.mystery( one );</a:t>
            </a:r>
            <a:b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one );</a:t>
            </a:r>
            <a:endParaRPr b="1" sz="1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0" name="Google Shape;410;p45"/>
          <p:cNvSpPr txBox="1"/>
          <p:nvPr/>
        </p:nvSpPr>
        <p:spPr>
          <a:xfrm>
            <a:off x="5549900" y="3054527"/>
            <a:ext cx="2209800" cy="1446550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b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1" name="Google Shape;411;p45"/>
          <p:cNvSpPr/>
          <p:nvPr/>
        </p:nvSpPr>
        <p:spPr>
          <a:xfrm>
            <a:off x="3733800" y="0"/>
            <a:ext cx="54102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              Passing by                        Value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417" name="Google Shape;417;p46"/>
          <p:cNvSpPr txBox="1"/>
          <p:nvPr/>
        </p:nvSpPr>
        <p:spPr>
          <a:xfrm>
            <a:off x="381000" y="15875"/>
            <a:ext cx="4535216" cy="653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A{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private String s;</a:t>
            </a:r>
            <a:endParaRPr b="1" sz="1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public A( String val ){  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s = val;  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public void change( ){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s = "aplus";</a:t>
            </a:r>
            <a:endParaRPr b="1" sz="1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public String toString(){ 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return s;  </a:t>
            </a:r>
            <a:endParaRPr b="1" sz="1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B{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public void mystery(A x, A y)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x.change();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y = x;</a:t>
            </a:r>
            <a:endParaRPr b="1" sz="1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66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336600"/>
                </a:solidFill>
                <a:latin typeface="Tahoma"/>
                <a:ea typeface="Tahoma"/>
                <a:cs typeface="Tahoma"/>
                <a:sym typeface="Tahoma"/>
              </a:rPr>
              <a:t>//test code in the main in another class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 test = new B();</a:t>
            </a:r>
            <a:b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one = new A("comp");</a:t>
            </a:r>
            <a:b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two = new A("sci");</a:t>
            </a:r>
            <a:b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System.out.println(one + " " + two);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test.mystery(one,two);</a:t>
            </a:r>
            <a:b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System.out.println(one + " " + two);</a:t>
            </a:r>
            <a:endParaRPr/>
          </a:p>
        </p:txBody>
      </p:sp>
      <p:sp>
        <p:nvSpPr>
          <p:cNvPr id="418" name="Google Shape;418;p46"/>
          <p:cNvSpPr txBox="1"/>
          <p:nvPr/>
        </p:nvSpPr>
        <p:spPr>
          <a:xfrm>
            <a:off x="5410200" y="2971800"/>
            <a:ext cx="2390140" cy="144621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b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 sci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 sci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9" name="Google Shape;419;p46"/>
          <p:cNvSpPr/>
          <p:nvPr/>
        </p:nvSpPr>
        <p:spPr>
          <a:xfrm>
            <a:off x="3733800" y="0"/>
            <a:ext cx="54102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              Passing by                        Value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7"/>
          <p:cNvSpPr/>
          <p:nvPr/>
        </p:nvSpPr>
        <p:spPr>
          <a:xfrm>
            <a:off x="0" y="2819400"/>
            <a:ext cx="9144000" cy="1015663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passbyvaluethree.java</a:t>
            </a:r>
            <a:endParaRPr b="1" sz="54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431" name="Google Shape;431;p48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Work on Programs!</a:t>
            </a:r>
            <a:b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7200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Crank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Some Code!</a:t>
            </a:r>
            <a:endParaRPr b="1" sz="7200" cap="none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9"/>
          <p:cNvSpPr/>
          <p:nvPr/>
        </p:nvSpPr>
        <p:spPr>
          <a:xfrm>
            <a:off x="457200" y="1371600"/>
            <a:ext cx="8153400" cy="4031873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2525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A+ Computer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REFERENCES &amp;&amp;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endParaRPr b="1" sz="7200">
              <a:solidFill>
                <a:srgbClr val="EDF9F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1883229" y="1828800"/>
            <a:ext cx="517321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x = 10;</a:t>
            </a:r>
            <a:b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stores the value 10.</a:t>
            </a:r>
            <a:endParaRPr b="1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3526631" y="4602162"/>
            <a:ext cx="1676400" cy="8382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081462" y="3946524"/>
            <a:ext cx="490538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1371600" y="4419600"/>
            <a:ext cx="1066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Primitives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1349829" y="1524000"/>
            <a:ext cx="6272871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x = 10;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y = x;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stores the value 10.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 receives a copy of x’s value.</a:t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1236275" y="4952999"/>
            <a:ext cx="1883569" cy="8382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932790" y="4190999"/>
            <a:ext cx="490538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1371600" y="4419600"/>
            <a:ext cx="1066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Primitives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4970075" y="4967285"/>
            <a:ext cx="1883569" cy="8382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5666590" y="4205285"/>
            <a:ext cx="4796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1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What </a:t>
            </a:r>
            <a:b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is a</a:t>
            </a:r>
            <a:b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reference?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18"/>
          <p:cNvSpPr txBox="1"/>
          <p:nvPr>
            <p:ph idx="4294967295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914400" y="1524000"/>
            <a:ext cx="7431843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Java, any variable that refers to 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Object is a reference variable.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variable stores the memory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address / location of the actual 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Object.</a:t>
            </a:r>
            <a:endParaRPr b="1" sz="3200">
              <a:solidFill>
                <a:srgbClr val="0033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References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914400" y="1905000"/>
            <a:ext cx="74168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x = "Chuck";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y = "Chuck";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and y store the same memory address.</a:t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2743200" y="4953000"/>
            <a:ext cx="3276600" cy="8382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"Chuck"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838200" y="4038600"/>
            <a:ext cx="490538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7391400" y="3962400"/>
            <a:ext cx="4762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endParaRPr/>
          </a:p>
        </p:txBody>
      </p:sp>
      <p:cxnSp>
        <p:nvCxnSpPr>
          <p:cNvPr id="155" name="Google Shape;155;p20"/>
          <p:cNvCxnSpPr/>
          <p:nvPr/>
        </p:nvCxnSpPr>
        <p:spPr>
          <a:xfrm>
            <a:off x="1828800" y="4876800"/>
            <a:ext cx="762000" cy="5334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0"/>
          <p:cNvCxnSpPr/>
          <p:nvPr/>
        </p:nvCxnSpPr>
        <p:spPr>
          <a:xfrm flipH="1">
            <a:off x="6248400" y="4800600"/>
            <a:ext cx="914400" cy="3810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0"/>
          <p:cNvSpPr txBox="1"/>
          <p:nvPr/>
        </p:nvSpPr>
        <p:spPr>
          <a:xfrm>
            <a:off x="1371600" y="4419600"/>
            <a:ext cx="1066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762000" y="46482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0x2B7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3886200" y="45720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0x2B7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7239000" y="45720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0x2B7</a:t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References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914400" y="1905000"/>
            <a:ext cx="74168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x = "Chuck";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y = x;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and y store the same memory address.</a:t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2819400" y="4953000"/>
            <a:ext cx="3276600" cy="8382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"Chuck"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838200" y="4038600"/>
            <a:ext cx="490538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7315200" y="4038600"/>
            <a:ext cx="4762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endParaRPr/>
          </a:p>
        </p:txBody>
      </p:sp>
      <p:cxnSp>
        <p:nvCxnSpPr>
          <p:cNvPr id="171" name="Google Shape;171;p21"/>
          <p:cNvCxnSpPr/>
          <p:nvPr/>
        </p:nvCxnSpPr>
        <p:spPr>
          <a:xfrm>
            <a:off x="1828800" y="4876800"/>
            <a:ext cx="762000" cy="5334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1"/>
          <p:cNvCxnSpPr/>
          <p:nvPr/>
        </p:nvCxnSpPr>
        <p:spPr>
          <a:xfrm flipH="1">
            <a:off x="6248400" y="4800600"/>
            <a:ext cx="914400" cy="3810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1"/>
          <p:cNvSpPr txBox="1"/>
          <p:nvPr/>
        </p:nvSpPr>
        <p:spPr>
          <a:xfrm>
            <a:off x="1371600" y="4419600"/>
            <a:ext cx="1066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762000" y="46482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0x2B3</a:t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7239000" y="46482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0x2B3</a:t>
            </a:r>
            <a:endParaRPr/>
          </a:p>
        </p:txBody>
      </p:sp>
      <p:sp>
        <p:nvSpPr>
          <p:cNvPr id="176" name="Google Shape;176;p21"/>
          <p:cNvSpPr txBox="1"/>
          <p:nvPr/>
        </p:nvSpPr>
        <p:spPr>
          <a:xfrm>
            <a:off x="3962400" y="46482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0x2B3</a:t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References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