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embeddedFontLst>
    <p:embeddedFont>
      <p:font typeface="Tahom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4420E85-671A-4179-9A88-36DE757BB23B}">
  <a:tblStyle styleId="{94420E85-671A-4179-9A88-36DE757BB2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Tahoma-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Tahom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Tahoma"/>
                <a:ea typeface="Tahoma"/>
                <a:cs typeface="Tahoma"/>
                <a:sym typeface="Tahoma"/>
              </a:rPr>
              <a:t>©A+ Computer Science     www.apluscompsci.com                 </a:t>
            </a:r>
            <a:fld id="{00000000-1234-1234-1234-123412341234}" type="slidenum">
              <a:rPr b="0" i="0" lang="en-US" sz="2400" u="none" cap="none" strike="noStrike">
                <a:solidFill>
                  <a:schemeClr val="dk1"/>
                </a:solidFill>
                <a:latin typeface="Tahoma"/>
                <a:ea typeface="Tahoma"/>
                <a:cs typeface="Tahoma"/>
                <a:sym typeface="Tahoma"/>
              </a:rPr>
              <a:t>‹#›</a:t>
            </a:fld>
            <a:endParaRPr sz="2400">
              <a:solidFill>
                <a:schemeClr val="dk1"/>
              </a:solidFill>
              <a:latin typeface="Tahoma"/>
              <a:ea typeface="Tahoma"/>
              <a:cs typeface="Tahoma"/>
              <a:sym typeface="Tahoma"/>
            </a:endParaRPr>
          </a:p>
        </p:txBody>
      </p:sp>
      <p:sp>
        <p:nvSpPr>
          <p:cNvPr id="83" name="Google Shape;8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x and y both the store the location / address of </a:t>
            </a:r>
            <a:r>
              <a:rPr lang="en-US" sz="1600">
                <a:solidFill>
                  <a:schemeClr val="dk1"/>
                </a:solidFill>
                <a:latin typeface="Courier New"/>
                <a:ea typeface="Courier New"/>
                <a:cs typeface="Courier New"/>
                <a:sym typeface="Courier New"/>
              </a:rPr>
              <a:t>Monster(10,10)</a:t>
            </a:r>
            <a:r>
              <a:rPr lang="en-US" sz="1600">
                <a:solidFill>
                  <a:schemeClr val="dk1"/>
                </a:solidFill>
                <a:latin typeface="Times New Roman"/>
                <a:ea typeface="Times New Roman"/>
                <a:cs typeface="Times New Roman"/>
                <a:sym typeface="Times New Roman"/>
              </a:rPr>
              <a:t>.  There is only one Monster.   There are two reference variables storing the location / address of </a:t>
            </a:r>
            <a:r>
              <a:rPr lang="en-US" sz="1600">
                <a:solidFill>
                  <a:schemeClr val="dk1"/>
                </a:solidFill>
                <a:latin typeface="Courier New"/>
                <a:ea typeface="Courier New"/>
                <a:cs typeface="Courier New"/>
                <a:sym typeface="Courier New"/>
              </a:rPr>
              <a:t>the single Monster.</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x and y both the store the location / address of </a:t>
            </a:r>
            <a:r>
              <a:rPr lang="en-US" sz="1600">
                <a:solidFill>
                  <a:schemeClr val="dk1"/>
                </a:solidFill>
                <a:latin typeface="Courier New"/>
                <a:ea typeface="Courier New"/>
                <a:cs typeface="Courier New"/>
                <a:sym typeface="Courier New"/>
              </a:rPr>
              <a:t>Monster(10,10)</a:t>
            </a:r>
            <a:r>
              <a:rPr lang="en-US" sz="1600">
                <a:solidFill>
                  <a:schemeClr val="dk1"/>
                </a:solidFill>
                <a:latin typeface="Times New Roman"/>
                <a:ea typeface="Times New Roman"/>
                <a:cs typeface="Times New Roman"/>
                <a:sym typeface="Times New Roman"/>
              </a:rPr>
              <a:t>.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There is only one Monster.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There are two reference variables storing the location / address of </a:t>
            </a:r>
            <a:r>
              <a:rPr lang="en-US" sz="1600">
                <a:solidFill>
                  <a:schemeClr val="dk1"/>
                </a:solidFill>
                <a:latin typeface="Courier New"/>
                <a:ea typeface="Courier New"/>
                <a:cs typeface="Courier New"/>
                <a:sym typeface="Courier New"/>
              </a:rPr>
              <a:t>the single Monster.</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x and y both the store the location / address of different monsters with the values 10 and 10.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There are two Monster objects.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There are two reference variables storing the location / address of different </a:t>
            </a:r>
            <a:r>
              <a:rPr lang="en-US" sz="1600">
                <a:solidFill>
                  <a:schemeClr val="dk1"/>
                </a:solidFill>
                <a:latin typeface="Courier New"/>
                <a:ea typeface="Courier New"/>
                <a:cs typeface="Courier New"/>
                <a:sym typeface="Courier New"/>
              </a:rPr>
              <a:t>Monster objects.</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x and y both the store the location / address of different monsters with the values 10 and 10.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There are two Monster objects.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There are two reference variables storing the location / address of different </a:t>
            </a:r>
            <a:r>
              <a:rPr lang="en-US" sz="1600">
                <a:solidFill>
                  <a:schemeClr val="dk1"/>
                </a:solidFill>
                <a:latin typeface="Courier New"/>
                <a:ea typeface="Courier New"/>
                <a:cs typeface="Courier New"/>
                <a:sym typeface="Courier New"/>
              </a:rPr>
              <a:t>Monster objects.</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4: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2" name="Google Shape;23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2" name="Google Shape;2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x and y both the store the location / address of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There is only one String containing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There are two reference variables storing the location / address of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For this example, </a:t>
            </a:r>
            <a:r>
              <a:rPr lang="en-US" sz="1600">
                <a:solidFill>
                  <a:schemeClr val="dk1"/>
                </a:solidFill>
                <a:latin typeface="Courier New"/>
                <a:ea typeface="Courier New"/>
                <a:cs typeface="Courier New"/>
                <a:sym typeface="Courier New"/>
              </a:rPr>
              <a:t>x==y</a:t>
            </a:r>
            <a:r>
              <a:rPr lang="en-US" sz="1600">
                <a:solidFill>
                  <a:schemeClr val="dk1"/>
                </a:solidFill>
                <a:latin typeface="Times New Roman"/>
                <a:ea typeface="Times New Roman"/>
                <a:cs typeface="Times New Roman"/>
                <a:sym typeface="Times New Roman"/>
              </a:rPr>
              <a:t> is true. </a:t>
            </a:r>
            <a:r>
              <a:rPr lang="en-US" sz="1600">
                <a:solidFill>
                  <a:schemeClr val="dk1"/>
                </a:solidFill>
                <a:latin typeface="Courier New"/>
                <a:ea typeface="Courier New"/>
                <a:cs typeface="Courier New"/>
                <a:sym typeface="Courier New"/>
              </a:rPr>
              <a:t>x==y</a:t>
            </a:r>
            <a:r>
              <a:rPr lang="en-US" sz="1600">
                <a:solidFill>
                  <a:schemeClr val="dk1"/>
                </a:solidFill>
                <a:latin typeface="Times New Roman"/>
                <a:ea typeface="Times New Roman"/>
                <a:cs typeface="Times New Roman"/>
                <a:sym typeface="Times New Roman"/>
              </a:rPr>
              <a:t> compares the values stored in x and y.  x and y both store the same location / address.</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For this example, </a:t>
            </a:r>
            <a:r>
              <a:rPr lang="en-US" sz="1600">
                <a:solidFill>
                  <a:schemeClr val="dk1"/>
                </a:solidFill>
                <a:latin typeface="Courier New"/>
                <a:ea typeface="Courier New"/>
                <a:cs typeface="Courier New"/>
                <a:sym typeface="Courier New"/>
              </a:rPr>
              <a:t>x.equals(y)</a:t>
            </a:r>
            <a:r>
              <a:rPr lang="en-US" sz="1600">
                <a:solidFill>
                  <a:schemeClr val="dk1"/>
                </a:solidFill>
                <a:latin typeface="Times New Roman"/>
                <a:ea typeface="Times New Roman"/>
                <a:cs typeface="Times New Roman"/>
                <a:sym typeface="Times New Roman"/>
              </a:rPr>
              <a:t> is true. </a:t>
            </a:r>
            <a:r>
              <a:rPr lang="en-US" sz="1600">
                <a:solidFill>
                  <a:schemeClr val="dk1"/>
                </a:solidFill>
                <a:latin typeface="Courier New"/>
                <a:ea typeface="Courier New"/>
                <a:cs typeface="Courier New"/>
                <a:sym typeface="Courier New"/>
              </a:rPr>
              <a:t>x.equals(y)</a:t>
            </a:r>
            <a:r>
              <a:rPr lang="en-US" sz="1600">
                <a:solidFill>
                  <a:schemeClr val="dk1"/>
                </a:solidFill>
                <a:latin typeface="Times New Roman"/>
                <a:ea typeface="Times New Roman"/>
                <a:cs typeface="Times New Roman"/>
                <a:sym typeface="Times New Roman"/>
              </a:rPr>
              <a:t>compares the contents of the Objects referred to by x and y.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is being compare to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8" name="Google Shape;25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x and y both the store the location of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There is only one String containing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There are two reference variables storing the location / address of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For this example, </a:t>
            </a:r>
            <a:r>
              <a:rPr lang="en-US" sz="1600">
                <a:solidFill>
                  <a:schemeClr val="dk1"/>
                </a:solidFill>
                <a:latin typeface="Courier New"/>
                <a:ea typeface="Courier New"/>
                <a:cs typeface="Courier New"/>
                <a:sym typeface="Courier New"/>
              </a:rPr>
              <a:t>x==y</a:t>
            </a:r>
            <a:r>
              <a:rPr lang="en-US" sz="1600">
                <a:solidFill>
                  <a:schemeClr val="dk1"/>
                </a:solidFill>
                <a:latin typeface="Times New Roman"/>
                <a:ea typeface="Times New Roman"/>
                <a:cs typeface="Times New Roman"/>
                <a:sym typeface="Times New Roman"/>
              </a:rPr>
              <a:t> is true. </a:t>
            </a:r>
            <a:r>
              <a:rPr lang="en-US" sz="1600">
                <a:solidFill>
                  <a:schemeClr val="dk1"/>
                </a:solidFill>
                <a:latin typeface="Courier New"/>
                <a:ea typeface="Courier New"/>
                <a:cs typeface="Courier New"/>
                <a:sym typeface="Courier New"/>
              </a:rPr>
              <a:t>x==y</a:t>
            </a:r>
            <a:r>
              <a:rPr lang="en-US" sz="1600">
                <a:solidFill>
                  <a:schemeClr val="dk1"/>
                </a:solidFill>
                <a:latin typeface="Times New Roman"/>
                <a:ea typeface="Times New Roman"/>
                <a:cs typeface="Times New Roman"/>
                <a:sym typeface="Times New Roman"/>
              </a:rPr>
              <a:t> compares the values stored in x and y.  x and y both store the same location / address.</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For this example, </a:t>
            </a:r>
            <a:r>
              <a:rPr lang="en-US" sz="1600">
                <a:solidFill>
                  <a:schemeClr val="dk1"/>
                </a:solidFill>
                <a:latin typeface="Courier New"/>
                <a:ea typeface="Courier New"/>
                <a:cs typeface="Courier New"/>
                <a:sym typeface="Courier New"/>
              </a:rPr>
              <a:t>x.equals(y)</a:t>
            </a:r>
            <a:r>
              <a:rPr lang="en-US" sz="1600">
                <a:solidFill>
                  <a:schemeClr val="dk1"/>
                </a:solidFill>
                <a:latin typeface="Times New Roman"/>
                <a:ea typeface="Times New Roman"/>
                <a:cs typeface="Times New Roman"/>
                <a:sym typeface="Times New Roman"/>
              </a:rPr>
              <a:t> is true. </a:t>
            </a:r>
            <a:r>
              <a:rPr lang="en-US" sz="1600">
                <a:solidFill>
                  <a:schemeClr val="dk1"/>
                </a:solidFill>
                <a:latin typeface="Courier New"/>
                <a:ea typeface="Courier New"/>
                <a:cs typeface="Courier New"/>
                <a:sym typeface="Courier New"/>
              </a:rPr>
              <a:t>x.equals(y)</a:t>
            </a:r>
            <a:r>
              <a:rPr lang="en-US" sz="1600">
                <a:solidFill>
                  <a:schemeClr val="dk1"/>
                </a:solidFill>
                <a:latin typeface="Times New Roman"/>
                <a:ea typeface="Times New Roman"/>
                <a:cs typeface="Times New Roman"/>
                <a:sym typeface="Times New Roman"/>
              </a:rPr>
              <a:t>compares the contents of the Objects referred to by x and y.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is being compare to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4" name="Google Shape;27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x stores the location / address of a String Object that stores the value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y also stores the location of a different String Object that stores the value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x and y do not store the same location / address.</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For this example, </a:t>
            </a:r>
            <a:r>
              <a:rPr lang="en-US" sz="1600">
                <a:solidFill>
                  <a:schemeClr val="dk1"/>
                </a:solidFill>
                <a:latin typeface="Courier New"/>
                <a:ea typeface="Courier New"/>
                <a:cs typeface="Courier New"/>
                <a:sym typeface="Courier New"/>
              </a:rPr>
              <a:t>x==y</a:t>
            </a:r>
            <a:r>
              <a:rPr lang="en-US" sz="1600">
                <a:solidFill>
                  <a:schemeClr val="dk1"/>
                </a:solidFill>
                <a:latin typeface="Times New Roman"/>
                <a:ea typeface="Times New Roman"/>
                <a:cs typeface="Times New Roman"/>
                <a:sym typeface="Times New Roman"/>
              </a:rPr>
              <a:t> is false.  x and y do not store the same location / address.</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For this example, </a:t>
            </a:r>
            <a:r>
              <a:rPr lang="en-US" sz="1600">
                <a:solidFill>
                  <a:schemeClr val="dk1"/>
                </a:solidFill>
                <a:latin typeface="Courier New"/>
                <a:ea typeface="Courier New"/>
                <a:cs typeface="Courier New"/>
                <a:sym typeface="Courier New"/>
              </a:rPr>
              <a:t>x.equals(y)</a:t>
            </a:r>
            <a:r>
              <a:rPr lang="en-US" sz="1600">
                <a:solidFill>
                  <a:schemeClr val="dk1"/>
                </a:solidFill>
                <a:latin typeface="Times New Roman"/>
                <a:ea typeface="Times New Roman"/>
                <a:cs typeface="Times New Roman"/>
                <a:sym typeface="Times New Roman"/>
              </a:rPr>
              <a:t> is true. </a:t>
            </a:r>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1" name="Google Shape;29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x and y both the store the location / address of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There is only one String containing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   There are two reference variables storing the location / address of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At the start,  </a:t>
            </a:r>
            <a:r>
              <a:rPr lang="en-US" sz="1600">
                <a:solidFill>
                  <a:schemeClr val="dk1"/>
                </a:solidFill>
                <a:latin typeface="Courier New"/>
                <a:ea typeface="Courier New"/>
                <a:cs typeface="Courier New"/>
                <a:sym typeface="Courier New"/>
              </a:rPr>
              <a:t>x==y</a:t>
            </a:r>
            <a:r>
              <a:rPr lang="en-US" sz="1600">
                <a:solidFill>
                  <a:schemeClr val="dk1"/>
                </a:solidFill>
                <a:latin typeface="Times New Roman"/>
                <a:ea typeface="Times New Roman"/>
                <a:cs typeface="Times New Roman"/>
                <a:sym typeface="Times New Roman"/>
              </a:rPr>
              <a:t> is true.</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x is then referred to null.  x now stores null.  y was in no way changed.  y still stores the address of </a:t>
            </a:r>
            <a:r>
              <a:rPr lang="en-US" sz="1600">
                <a:solidFill>
                  <a:schemeClr val="dk1"/>
                </a:solidFill>
                <a:latin typeface="Courier New"/>
                <a:ea typeface="Courier New"/>
                <a:cs typeface="Courier New"/>
                <a:sym typeface="Courier New"/>
              </a:rPr>
              <a:t>Chuck</a:t>
            </a:r>
            <a:r>
              <a:rPr lang="en-US" sz="1600">
                <a:solidFill>
                  <a:schemeClr val="dk1"/>
                </a:solidFill>
                <a:latin typeface="Times New Roman"/>
                <a:ea typeface="Times New Roman"/>
                <a:cs typeface="Times New Roman"/>
                <a:sym typeface="Times New Roman"/>
              </a:rPr>
              <a:t>.</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After changing the value of x, </a:t>
            </a:r>
            <a:r>
              <a:rPr lang="en-US" sz="1600">
                <a:solidFill>
                  <a:schemeClr val="dk1"/>
                </a:solidFill>
                <a:latin typeface="Courier New"/>
                <a:ea typeface="Courier New"/>
                <a:cs typeface="Courier New"/>
                <a:sym typeface="Courier New"/>
              </a:rPr>
              <a:t>x==y</a:t>
            </a:r>
            <a:r>
              <a:rPr lang="en-US" sz="1600">
                <a:solidFill>
                  <a:schemeClr val="dk1"/>
                </a:solidFill>
                <a:latin typeface="Times New Roman"/>
                <a:ea typeface="Times New Roman"/>
                <a:cs typeface="Times New Roman"/>
                <a:sym typeface="Times New Roman"/>
              </a:rPr>
              <a:t> is false.</a:t>
            </a:r>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0: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9" name="Google Shape;30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1: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5" name="Google Shape;31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5" name="Google Shape;32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list is an array of Monster references.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list does not store Monsters.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list stores the locations of Monster Objects and in most cases list stores the actual memory address of Monster Objects.</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When instantiated, list would store null in all spots.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4" name="Google Shape;33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list[3] = new Monster(10,10) </a:t>
            </a:r>
            <a:r>
              <a:rPr lang="en-US" sz="1600">
                <a:solidFill>
                  <a:schemeClr val="dk1"/>
                </a:solidFill>
                <a:latin typeface="Times New Roman"/>
                <a:ea typeface="Times New Roman"/>
                <a:cs typeface="Times New Roman"/>
                <a:sym typeface="Times New Roman"/>
              </a:rPr>
              <a:t>assigns the location / address of </a:t>
            </a:r>
            <a:r>
              <a:rPr lang="en-US" sz="1600">
                <a:solidFill>
                  <a:schemeClr val="dk1"/>
                </a:solidFill>
                <a:latin typeface="Courier New"/>
                <a:ea typeface="Courier New"/>
                <a:cs typeface="Courier New"/>
                <a:sym typeface="Courier New"/>
              </a:rPr>
              <a:t>the Monster</a:t>
            </a:r>
            <a:r>
              <a:rPr lang="en-US" sz="1600">
                <a:solidFill>
                  <a:schemeClr val="dk1"/>
                </a:solidFill>
                <a:latin typeface="Times New Roman"/>
                <a:ea typeface="Times New Roman"/>
                <a:cs typeface="Times New Roman"/>
                <a:sym typeface="Times New Roman"/>
              </a:rPr>
              <a:t>  to spot 3 in the array.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All other spots in the array are still null.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5" name="Google Shape;34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List is storing Monster references.  List has been instantiated and has the capacity to store 5 Monster references.  All spots in list are null.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3" name="Google Shape;35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List is storing Monster references.  List has been instantiated and has the capacity to store 5 Monster references.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spot 0 is storing the address of a default Monster.</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spot 1 is storing the address of a Monster with ht of 33.</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spot 0 is storing the address of a Monster with a ht of 3, a wt of 4, and an age of 5.</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All other spots are null.</a:t>
            </a:r>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1" name="Google Shape;36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list is an array that stores addresses / locations of Monster objects.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list can store 3 Monster references.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9" name="Google Shape;36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list[0] is storing the address / location of a Monster.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When the . dot is applied to list[0], access is granted to the Monster objects referred to by list[0].</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6" name="Google Shape;38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List is storing Monster references.  List has been instantiated and has the capacity to store 5 Monster references.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spot 0 is storing the address of a default Monster.</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spot 1 is storing the address of a Monster with ht of 33.</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spot 0 is storing the address of a Monster with a ht of 3, a wt of 4, and an age of 5.</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All other spots are null.</a:t>
            </a:r>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8" name="Google Shape;40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the value of spot 1 is being copied to spot 2.  spot 2 will contain the same value of as spot 1.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spot 2 was storing the address of a Monster with a ht of 3, wt of 4, and an age of 5.</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After the </a:t>
            </a:r>
            <a:r>
              <a:rPr lang="en-US" sz="1600">
                <a:solidFill>
                  <a:schemeClr val="dk1"/>
                </a:solidFill>
                <a:latin typeface="Courier New"/>
                <a:ea typeface="Courier New"/>
                <a:cs typeface="Courier New"/>
                <a:sym typeface="Courier New"/>
              </a:rPr>
              <a:t>ray[2]=ray[1]</a:t>
            </a:r>
            <a:r>
              <a:rPr lang="en-US" sz="1600">
                <a:solidFill>
                  <a:schemeClr val="dk1"/>
                </a:solidFill>
                <a:latin typeface="Times New Roman"/>
                <a:ea typeface="Times New Roman"/>
                <a:cs typeface="Times New Roman"/>
                <a:sym typeface="Times New Roman"/>
              </a:rPr>
              <a:t> assignment, spot 2 is storing the address of a Monster with a ht of 33, wt of 0, and age of 0.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30: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3" name="Google Shape;43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9" name="Google Shape;43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Monsters is a class designed to store information about Monsters.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2: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6" name="Google Shape;44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2" name="Google Shape;45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this example, list is an array of String references.   list does not store Strings.   list stores the locations of String Objects and in most cases list stores the actual memory address of String Objects.</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When instantiated, list would store null in all spots.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1" name="Google Shape;46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list[3] = "fred"</a:t>
            </a:r>
            <a:r>
              <a:rPr lang="en-US" sz="1600">
                <a:solidFill>
                  <a:schemeClr val="dk1"/>
                </a:solidFill>
                <a:latin typeface="Times New Roman"/>
                <a:ea typeface="Times New Roman"/>
                <a:cs typeface="Times New Roman"/>
                <a:sym typeface="Times New Roman"/>
              </a:rPr>
              <a:t> assigns the location / address of </a:t>
            </a:r>
            <a:r>
              <a:rPr lang="en-US" sz="1600">
                <a:solidFill>
                  <a:schemeClr val="dk1"/>
                </a:solidFill>
                <a:latin typeface="Courier New"/>
                <a:ea typeface="Courier New"/>
                <a:cs typeface="Courier New"/>
                <a:sym typeface="Courier New"/>
              </a:rPr>
              <a:t>"fred"</a:t>
            </a:r>
            <a:r>
              <a:rPr lang="en-US" sz="1600">
                <a:solidFill>
                  <a:schemeClr val="dk1"/>
                </a:solidFill>
                <a:latin typeface="Times New Roman"/>
                <a:ea typeface="Times New Roman"/>
                <a:cs typeface="Times New Roman"/>
                <a:sym typeface="Times New Roman"/>
              </a:rPr>
              <a:t>  to spot 3 in the array.   All other spots in the array are still null.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3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2" name="Google Shape;47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3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©A+ Computer Science     www.apluscompsci.com                 </a:t>
            </a:r>
            <a:fld id="{00000000-1234-1234-1234-123412341234}" type="slidenum">
              <a:rPr lang="en-US" sz="2400">
                <a:solidFill>
                  <a:schemeClr val="dk1"/>
                </a:solidFill>
                <a:latin typeface="Tahoma"/>
                <a:ea typeface="Tahoma"/>
                <a:cs typeface="Tahoma"/>
                <a:sym typeface="Tahoma"/>
              </a:rPr>
              <a:t>‹#›</a:t>
            </a:fld>
            <a:endParaRPr sz="2400">
              <a:solidFill>
                <a:schemeClr val="dk1"/>
              </a:solidFill>
              <a:latin typeface="Tahoma"/>
              <a:ea typeface="Tahoma"/>
              <a:cs typeface="Tahoma"/>
              <a:sym typeface="Tahoma"/>
            </a:endParaRPr>
          </a:p>
        </p:txBody>
      </p:sp>
      <p:sp>
        <p:nvSpPr>
          <p:cNvPr id="484" name="Google Shape;48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0" name="Google Shape;12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All variables in Java that refer to Objects are called references.   Reference variables store the location / memory address of the actual Object.  For most situations, the value stored in a reference is a memory address.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5" name="Google Shape;15;p2"/>
          <p:cNvPicPr preferRelativeResize="0"/>
          <p:nvPr/>
        </p:nvPicPr>
        <p:blipFill rotWithShape="1">
          <a:blip r:embed="rId2">
            <a:alphaModFix/>
          </a:blip>
          <a:srcRect b="0" l="0" r="0" t="0"/>
          <a:stretch/>
        </p:blipFill>
        <p:spPr>
          <a:xfrm>
            <a:off x="8153400" y="6289930"/>
            <a:ext cx="838200" cy="4266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1"/>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2"/>
          <p:cNvSpPr txBox="1"/>
          <p:nvPr>
            <p:ph idx="1" type="body"/>
          </p:nvPr>
        </p:nvSpPr>
        <p:spPr>
          <a:xfrm rot="5400000">
            <a:off x="781050" y="514350"/>
            <a:ext cx="5486400" cy="5676900"/>
          </a:xfrm>
          <a:prstGeom prst="rect">
            <a:avLst/>
          </a:prstGeom>
          <a:noFill/>
          <a:ln>
            <a:noFill/>
          </a:ln>
        </p:spPr>
        <p:txBody>
          <a:bodyPr anchorCtr="0" anchor="t" bIns="46025" lIns="92075" spcFirstLastPara="1" rIns="92075" wrap="square" tIns="4602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3"/>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9" name="Google Shape;19;p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5"/>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1" name="Google Shape;31;p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6"/>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8" name="Google Shape;38;p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7"/>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4" name="Google Shape;44;p7"/>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5" name="Google Shape;45;p7"/>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6" name="Google Shape;46;p7"/>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7" name="Google Shape;47;p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9"/>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58" name="Google Shape;58;p9"/>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9" name="Google Shape;59;p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p:nvPr>
            <p:ph idx="2" type="pic"/>
          </p:nvPr>
        </p:nvSpPr>
        <p:spPr>
          <a:xfrm>
            <a:off x="1792288" y="612775"/>
            <a:ext cx="5486400" cy="4114800"/>
          </a:xfrm>
          <a:prstGeom prst="rect">
            <a:avLst/>
          </a:prstGeom>
          <a:noFill/>
          <a:ln>
            <a:noFill/>
          </a:ln>
        </p:spPr>
        <p:txBody>
          <a:bodyPr anchorCtr="0" anchor="t" bIns="46025" lIns="92075" spcFirstLastPara="1" rIns="92075" wrap="square" tIns="46025"/>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5" name="Google Shape;65;p10"/>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6" name="Google Shape;66;p1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 name="Google Shape;9;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marR="0" rtl="0" algn="ctr">
              <a:spcBef>
                <a:spcPts val="0"/>
              </a:spcBef>
              <a:spcAft>
                <a:spcPts val="0"/>
              </a:spcAft>
              <a:buSzPts val="1400"/>
              <a:buNone/>
              <a:defRPr b="1" i="0" sz="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p:nvPr/>
        </p:nvSpPr>
        <p:spPr>
          <a:xfrm>
            <a:off x="533400" y="609600"/>
            <a:ext cx="8153400" cy="5632311"/>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br>
              <a:rPr b="1" i="0" lang="en-US" sz="8000" u="none" cap="none" strike="noStrike">
                <a:solidFill>
                  <a:srgbClr val="EDF9F4"/>
                </a:solidFill>
                <a:latin typeface="Tahoma"/>
                <a:ea typeface="Tahoma"/>
                <a:cs typeface="Tahoma"/>
                <a:sym typeface="Tahoma"/>
              </a:rPr>
            </a:br>
            <a:r>
              <a:rPr b="1" i="0" lang="en-US" sz="4000" u="none" cap="none" strike="noStrike">
                <a:solidFill>
                  <a:srgbClr val="EDF9F4"/>
                </a:solidFill>
                <a:latin typeface="Arial"/>
                <a:ea typeface="Arial"/>
                <a:cs typeface="Arial"/>
                <a:sym typeface="Arial"/>
              </a:rPr>
              <a:t>A+ Computer Science</a:t>
            </a:r>
            <a:endParaRPr/>
          </a:p>
          <a:p>
            <a:pPr indent="0" lvl="0" marL="0" marR="0" rtl="0" algn="ctr">
              <a:spcBef>
                <a:spcPts val="0"/>
              </a:spcBef>
              <a:spcAft>
                <a:spcPts val="0"/>
              </a:spcAft>
              <a:buNone/>
            </a:pPr>
            <a:r>
              <a:rPr b="1" i="0" lang="en-US" sz="8000" u="none" cap="none" strike="noStrike">
                <a:solidFill>
                  <a:srgbClr val="EDF9F4"/>
                </a:solidFill>
                <a:latin typeface="Arial"/>
                <a:ea typeface="Arial"/>
                <a:cs typeface="Arial"/>
                <a:sym typeface="Arial"/>
              </a:rPr>
              <a:t>Array of references</a:t>
            </a:r>
            <a:endParaRPr/>
          </a:p>
          <a:p>
            <a:pPr indent="0" lvl="0" marL="0" marR="0" rtl="0" algn="ctr">
              <a:spcBef>
                <a:spcPts val="0"/>
              </a:spcBef>
              <a:spcAft>
                <a:spcPts val="0"/>
              </a:spcAft>
              <a:buNone/>
            </a:pPr>
            <a:r>
              <a:t/>
            </a:r>
            <a:endParaRPr b="1" i="0" sz="8000" u="none" cap="none" strike="noStrike">
              <a:solidFill>
                <a:srgbClr val="EDF9F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79" name="Google Shape;179;p22"/>
          <p:cNvSpPr txBox="1"/>
          <p:nvPr/>
        </p:nvSpPr>
        <p:spPr>
          <a:xfrm>
            <a:off x="914400" y="1905000"/>
            <a:ext cx="7416800" cy="1800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Monster x = new Monster( 10, 10 );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Monster y = x;</a:t>
            </a:r>
            <a:br>
              <a:rPr b="1" lang="en-US" sz="2800">
                <a:solidFill>
                  <a:schemeClr val="dk1"/>
                </a:solidFill>
                <a:latin typeface="Tahoma"/>
                <a:ea typeface="Tahoma"/>
                <a:cs typeface="Tahoma"/>
                <a:sym typeface="Tahoma"/>
              </a:rPr>
            </a:b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x and y store the same memory address.</a:t>
            </a:r>
            <a:endParaRPr/>
          </a:p>
        </p:txBody>
      </p:sp>
      <p:sp>
        <p:nvSpPr>
          <p:cNvPr id="180" name="Google Shape;180;p22"/>
          <p:cNvSpPr/>
          <p:nvPr/>
        </p:nvSpPr>
        <p:spPr>
          <a:xfrm>
            <a:off x="2819400" y="4953000"/>
            <a:ext cx="3276600"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10  10</a:t>
            </a:r>
            <a:endParaRPr/>
          </a:p>
        </p:txBody>
      </p:sp>
      <p:sp>
        <p:nvSpPr>
          <p:cNvPr id="181" name="Google Shape;181;p22"/>
          <p:cNvSpPr txBox="1"/>
          <p:nvPr/>
        </p:nvSpPr>
        <p:spPr>
          <a:xfrm>
            <a:off x="838200" y="4038600"/>
            <a:ext cx="490538"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x</a:t>
            </a:r>
            <a:endParaRPr/>
          </a:p>
        </p:txBody>
      </p:sp>
      <p:sp>
        <p:nvSpPr>
          <p:cNvPr id="182" name="Google Shape;182;p22"/>
          <p:cNvSpPr txBox="1"/>
          <p:nvPr/>
        </p:nvSpPr>
        <p:spPr>
          <a:xfrm>
            <a:off x="7315200" y="4038600"/>
            <a:ext cx="47625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y</a:t>
            </a:r>
            <a:endParaRPr/>
          </a:p>
        </p:txBody>
      </p:sp>
      <p:cxnSp>
        <p:nvCxnSpPr>
          <p:cNvPr id="183" name="Google Shape;183;p22"/>
          <p:cNvCxnSpPr/>
          <p:nvPr/>
        </p:nvCxnSpPr>
        <p:spPr>
          <a:xfrm>
            <a:off x="1828800" y="4876800"/>
            <a:ext cx="762000" cy="533400"/>
          </a:xfrm>
          <a:prstGeom prst="straightConnector1">
            <a:avLst/>
          </a:prstGeom>
          <a:noFill/>
          <a:ln cap="flat" cmpd="sng" w="50800">
            <a:solidFill>
              <a:schemeClr val="dk1"/>
            </a:solidFill>
            <a:prstDash val="solid"/>
            <a:round/>
            <a:headEnd len="med" w="med" type="none"/>
            <a:tailEnd len="med" w="med" type="triangle"/>
          </a:ln>
        </p:spPr>
      </p:cxnSp>
      <p:cxnSp>
        <p:nvCxnSpPr>
          <p:cNvPr id="184" name="Google Shape;184;p22"/>
          <p:cNvCxnSpPr/>
          <p:nvPr/>
        </p:nvCxnSpPr>
        <p:spPr>
          <a:xfrm flipH="1">
            <a:off x="6248400" y="4800600"/>
            <a:ext cx="914400" cy="381000"/>
          </a:xfrm>
          <a:prstGeom prst="straightConnector1">
            <a:avLst/>
          </a:prstGeom>
          <a:noFill/>
          <a:ln cap="flat" cmpd="sng" w="50800">
            <a:solidFill>
              <a:schemeClr val="dk1"/>
            </a:solidFill>
            <a:prstDash val="solid"/>
            <a:round/>
            <a:headEnd len="med" w="med" type="none"/>
            <a:tailEnd len="med" w="med" type="triangle"/>
          </a:ln>
        </p:spPr>
      </p:cxnSp>
      <p:sp>
        <p:nvSpPr>
          <p:cNvPr id="185" name="Google Shape;185;p22"/>
          <p:cNvSpPr txBox="1"/>
          <p:nvPr/>
        </p:nvSpPr>
        <p:spPr>
          <a:xfrm>
            <a:off x="1371600" y="4419600"/>
            <a:ext cx="10668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86" name="Google Shape;186;p22"/>
          <p:cNvSpPr txBox="1"/>
          <p:nvPr/>
        </p:nvSpPr>
        <p:spPr>
          <a:xfrm>
            <a:off x="7620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0x2B3</a:t>
            </a:r>
            <a:endParaRPr/>
          </a:p>
        </p:txBody>
      </p:sp>
      <p:sp>
        <p:nvSpPr>
          <p:cNvPr id="187" name="Google Shape;187;p22"/>
          <p:cNvSpPr txBox="1"/>
          <p:nvPr/>
        </p:nvSpPr>
        <p:spPr>
          <a:xfrm>
            <a:off x="72390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0x2B3</a:t>
            </a:r>
            <a:endParaRPr/>
          </a:p>
        </p:txBody>
      </p:sp>
      <p:sp>
        <p:nvSpPr>
          <p:cNvPr id="188" name="Google Shape;188;p22"/>
          <p:cNvSpPr txBox="1"/>
          <p:nvPr/>
        </p:nvSpPr>
        <p:spPr>
          <a:xfrm>
            <a:off x="39624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0x2B3</a:t>
            </a:r>
            <a:endParaRPr/>
          </a:p>
        </p:txBody>
      </p:sp>
      <p:sp>
        <p:nvSpPr>
          <p:cNvPr id="189" name="Google Shape;189;p2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References</a:t>
            </a:r>
            <a:endParaRPr b="1" sz="5400">
              <a:solidFill>
                <a:srgbClr val="6F93DB"/>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95" name="Google Shape;195;p23"/>
          <p:cNvSpPr txBox="1"/>
          <p:nvPr/>
        </p:nvSpPr>
        <p:spPr>
          <a:xfrm>
            <a:off x="914400" y="1905000"/>
            <a:ext cx="6629400" cy="2678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Monster x = new Monster( 10, 10 );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Monster y = x;</a:t>
            </a:r>
            <a:br>
              <a:rPr b="1" lang="en-US" sz="2800">
                <a:solidFill>
                  <a:schemeClr val="dk1"/>
                </a:solidFill>
                <a:latin typeface="Tahoma"/>
                <a:ea typeface="Tahoma"/>
                <a:cs typeface="Tahoma"/>
                <a:sym typeface="Tahoma"/>
              </a:rPr>
            </a:b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System.out.println( x == y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System.out.println( x.equals( y )  );</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96" name="Google Shape;196;p23"/>
          <p:cNvSpPr txBox="1"/>
          <p:nvPr/>
        </p:nvSpPr>
        <p:spPr>
          <a:xfrm>
            <a:off x="6553200" y="4419600"/>
            <a:ext cx="2133600" cy="157003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u="sng">
                <a:solidFill>
                  <a:srgbClr val="FF0000"/>
                </a:solidFill>
                <a:latin typeface="Tahoma"/>
                <a:ea typeface="Tahoma"/>
                <a:cs typeface="Tahoma"/>
                <a:sym typeface="Tahoma"/>
              </a:rPr>
            </a:br>
            <a:r>
              <a:rPr b="1" lang="en-US" sz="3200">
                <a:solidFill>
                  <a:schemeClr val="dk1"/>
                </a:solidFill>
                <a:latin typeface="Tahoma"/>
                <a:ea typeface="Tahoma"/>
                <a:cs typeface="Tahoma"/>
                <a:sym typeface="Tahoma"/>
              </a:rPr>
              <a:t>true</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true</a:t>
            </a:r>
            <a:endParaRPr/>
          </a:p>
        </p:txBody>
      </p:sp>
      <p:sp>
        <p:nvSpPr>
          <p:cNvPr id="197" name="Google Shape;197;p23"/>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References</a:t>
            </a:r>
            <a:endParaRPr b="1" sz="5400">
              <a:solidFill>
                <a:srgbClr val="6F93DB"/>
              </a:solidFill>
              <a:latin typeface="Tahoma"/>
              <a:ea typeface="Tahoma"/>
              <a:cs typeface="Tahoma"/>
              <a:sym typeface="Tahoma"/>
            </a:endParaRPr>
          </a:p>
        </p:txBody>
      </p:sp>
      <p:pic>
        <p:nvPicPr>
          <p:cNvPr id="198" name="Google Shape;198;p23"/>
          <p:cNvPicPr preferRelativeResize="0"/>
          <p:nvPr/>
        </p:nvPicPr>
        <p:blipFill rotWithShape="1">
          <a:blip r:embed="rId3">
            <a:alphaModFix/>
          </a:blip>
          <a:srcRect b="0" l="0" r="0" t="0"/>
          <a:stretch/>
        </p:blipFill>
        <p:spPr>
          <a:xfrm>
            <a:off x="228600" y="4648200"/>
            <a:ext cx="1627254" cy="180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04" name="Google Shape;204;p24"/>
          <p:cNvSpPr txBox="1"/>
          <p:nvPr/>
        </p:nvSpPr>
        <p:spPr>
          <a:xfrm>
            <a:off x="914400" y="1905000"/>
            <a:ext cx="6629400" cy="181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Monster x = new Monster( 10, 10 );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Monster y = new Monster( 10, 10 );</a:t>
            </a:r>
            <a:br>
              <a:rPr b="1" lang="en-US" sz="2800">
                <a:solidFill>
                  <a:schemeClr val="dk1"/>
                </a:solidFill>
                <a:latin typeface="Tahoma"/>
                <a:ea typeface="Tahoma"/>
                <a:cs typeface="Tahoma"/>
                <a:sym typeface="Tahoma"/>
              </a:rPr>
            </a:b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x and y store different addresses.</a:t>
            </a:r>
            <a:endParaRPr/>
          </a:p>
        </p:txBody>
      </p:sp>
      <p:sp>
        <p:nvSpPr>
          <p:cNvPr id="205" name="Google Shape;205;p24"/>
          <p:cNvSpPr/>
          <p:nvPr/>
        </p:nvSpPr>
        <p:spPr>
          <a:xfrm>
            <a:off x="5029200" y="5029200"/>
            <a:ext cx="3276600"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10  10</a:t>
            </a:r>
            <a:endParaRPr/>
          </a:p>
        </p:txBody>
      </p:sp>
      <p:cxnSp>
        <p:nvCxnSpPr>
          <p:cNvPr id="206" name="Google Shape;206;p24"/>
          <p:cNvCxnSpPr/>
          <p:nvPr/>
        </p:nvCxnSpPr>
        <p:spPr>
          <a:xfrm>
            <a:off x="1219200" y="4648200"/>
            <a:ext cx="457200" cy="533400"/>
          </a:xfrm>
          <a:prstGeom prst="straightConnector1">
            <a:avLst/>
          </a:prstGeom>
          <a:noFill/>
          <a:ln cap="flat" cmpd="sng" w="50800">
            <a:solidFill>
              <a:schemeClr val="dk1"/>
            </a:solidFill>
            <a:prstDash val="solid"/>
            <a:round/>
            <a:headEnd len="med" w="med" type="none"/>
            <a:tailEnd len="med" w="med" type="triangle"/>
          </a:ln>
        </p:spPr>
      </p:cxnSp>
      <p:cxnSp>
        <p:nvCxnSpPr>
          <p:cNvPr id="207" name="Google Shape;207;p24"/>
          <p:cNvCxnSpPr/>
          <p:nvPr/>
        </p:nvCxnSpPr>
        <p:spPr>
          <a:xfrm flipH="1">
            <a:off x="7162800" y="4572000"/>
            <a:ext cx="304800" cy="304800"/>
          </a:xfrm>
          <a:prstGeom prst="straightConnector1">
            <a:avLst/>
          </a:prstGeom>
          <a:noFill/>
          <a:ln cap="flat" cmpd="sng" w="50800">
            <a:solidFill>
              <a:schemeClr val="dk1"/>
            </a:solidFill>
            <a:prstDash val="solid"/>
            <a:round/>
            <a:headEnd len="med" w="med" type="none"/>
            <a:tailEnd len="med" w="med" type="triangle"/>
          </a:ln>
        </p:spPr>
      </p:cxnSp>
      <p:sp>
        <p:nvSpPr>
          <p:cNvPr id="208" name="Google Shape;208;p24"/>
          <p:cNvSpPr/>
          <p:nvPr/>
        </p:nvSpPr>
        <p:spPr>
          <a:xfrm>
            <a:off x="1219200" y="5257800"/>
            <a:ext cx="3276600"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10  10</a:t>
            </a:r>
            <a:endParaRPr b="1" sz="3600">
              <a:solidFill>
                <a:schemeClr val="dk1"/>
              </a:solidFill>
              <a:latin typeface="Tahoma"/>
              <a:ea typeface="Tahoma"/>
              <a:cs typeface="Tahoma"/>
              <a:sym typeface="Tahoma"/>
            </a:endParaRPr>
          </a:p>
        </p:txBody>
      </p:sp>
      <p:sp>
        <p:nvSpPr>
          <p:cNvPr id="209" name="Google Shape;209;p24"/>
          <p:cNvSpPr txBox="1"/>
          <p:nvPr/>
        </p:nvSpPr>
        <p:spPr>
          <a:xfrm>
            <a:off x="533400" y="4038600"/>
            <a:ext cx="490538"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x</a:t>
            </a:r>
            <a:endParaRPr/>
          </a:p>
        </p:txBody>
      </p:sp>
      <p:sp>
        <p:nvSpPr>
          <p:cNvPr id="210" name="Google Shape;210;p24"/>
          <p:cNvSpPr txBox="1"/>
          <p:nvPr/>
        </p:nvSpPr>
        <p:spPr>
          <a:xfrm>
            <a:off x="7543800" y="3886200"/>
            <a:ext cx="47625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y</a:t>
            </a:r>
            <a:endParaRPr/>
          </a:p>
        </p:txBody>
      </p:sp>
      <p:sp>
        <p:nvSpPr>
          <p:cNvPr id="211" name="Google Shape;211;p24"/>
          <p:cNvSpPr txBox="1"/>
          <p:nvPr/>
        </p:nvSpPr>
        <p:spPr>
          <a:xfrm>
            <a:off x="3810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212" name="Google Shape;212;p24"/>
          <p:cNvSpPr txBox="1"/>
          <p:nvPr/>
        </p:nvSpPr>
        <p:spPr>
          <a:xfrm>
            <a:off x="2667000" y="4953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213" name="Google Shape;213;p24"/>
          <p:cNvSpPr txBox="1"/>
          <p:nvPr/>
        </p:nvSpPr>
        <p:spPr>
          <a:xfrm>
            <a:off x="7467600" y="44958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0x2FE</a:t>
            </a:r>
            <a:endParaRPr/>
          </a:p>
        </p:txBody>
      </p:sp>
      <p:sp>
        <p:nvSpPr>
          <p:cNvPr id="214" name="Google Shape;214;p24"/>
          <p:cNvSpPr txBox="1"/>
          <p:nvPr/>
        </p:nvSpPr>
        <p:spPr>
          <a:xfrm>
            <a:off x="5943600" y="47244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0x2FE</a:t>
            </a:r>
            <a:endParaRPr/>
          </a:p>
        </p:txBody>
      </p:sp>
      <p:sp>
        <p:nvSpPr>
          <p:cNvPr id="215" name="Google Shape;215;p24"/>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References</a:t>
            </a:r>
            <a:endParaRPr b="1" sz="5400">
              <a:solidFill>
                <a:srgbClr val="6F93DB"/>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21" name="Google Shape;221;p25"/>
          <p:cNvSpPr txBox="1"/>
          <p:nvPr/>
        </p:nvSpPr>
        <p:spPr>
          <a:xfrm>
            <a:off x="914400" y="1905000"/>
            <a:ext cx="6629400" cy="2678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Monster x = new Monster( 10, 10 );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Monster y = new Monster( 10, 10 );</a:t>
            </a:r>
            <a:br>
              <a:rPr b="1" lang="en-US" sz="2800">
                <a:solidFill>
                  <a:schemeClr val="dk1"/>
                </a:solidFill>
                <a:latin typeface="Tahoma"/>
                <a:ea typeface="Tahoma"/>
                <a:cs typeface="Tahoma"/>
                <a:sym typeface="Tahoma"/>
              </a:rPr>
            </a:b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System.out.println( x == y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System.out.println( x.equals( y )  );</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22" name="Google Shape;222;p25"/>
          <p:cNvSpPr txBox="1"/>
          <p:nvPr/>
        </p:nvSpPr>
        <p:spPr>
          <a:xfrm>
            <a:off x="6553200" y="4419600"/>
            <a:ext cx="2133600" cy="157003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u="sng">
                <a:solidFill>
                  <a:srgbClr val="FF0000"/>
                </a:solidFill>
                <a:latin typeface="Tahoma"/>
                <a:ea typeface="Tahoma"/>
                <a:cs typeface="Tahoma"/>
                <a:sym typeface="Tahoma"/>
              </a:rPr>
            </a:br>
            <a:r>
              <a:rPr b="1" lang="en-US" sz="3200">
                <a:solidFill>
                  <a:schemeClr val="dk1"/>
                </a:solidFill>
                <a:latin typeface="Tahoma"/>
                <a:ea typeface="Tahoma"/>
                <a:cs typeface="Tahoma"/>
                <a:sym typeface="Tahoma"/>
              </a:rPr>
              <a:t>false</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true</a:t>
            </a:r>
            <a:endParaRPr/>
          </a:p>
        </p:txBody>
      </p:sp>
      <p:sp>
        <p:nvSpPr>
          <p:cNvPr id="223" name="Google Shape;223;p2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References</a:t>
            </a:r>
            <a:endParaRPr b="1" sz="5400">
              <a:solidFill>
                <a:srgbClr val="6F93DB"/>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229" name="Google Shape;229;p26"/>
          <p:cNvSpPr/>
          <p:nvPr/>
        </p:nvSpPr>
        <p:spPr>
          <a:xfrm>
            <a:off x="914400" y="2895600"/>
            <a:ext cx="7162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references.java</a:t>
            </a:r>
            <a:endParaRPr b="1" sz="6000" cap="none">
              <a:solidFill>
                <a:srgbClr val="FF3300"/>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235" name="Google Shape;235;p27"/>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6" name="Google Shape;236;p27"/>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37" name="Google Shape;237;p27"/>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4400">
                <a:solidFill>
                  <a:schemeClr val="dk1"/>
                </a:solidFill>
                <a:latin typeface="Comic Sans MS"/>
                <a:ea typeface="Comic Sans MS"/>
                <a:cs typeface="Comic Sans MS"/>
                <a:sym typeface="Comic Sans MS"/>
              </a:rPr>
              <a:t> </a:t>
            </a:r>
            <a:endParaRPr b="0" sz="2400">
              <a:solidFill>
                <a:srgbClr val="CC3300"/>
              </a:solidFill>
              <a:latin typeface="Comic Sans MS"/>
              <a:ea typeface="Comic Sans MS"/>
              <a:cs typeface="Comic Sans MS"/>
              <a:sym typeface="Comic Sans MS"/>
            </a:endParaRPr>
          </a:p>
        </p:txBody>
      </p:sp>
      <p:sp>
        <p:nvSpPr>
          <p:cNvPr id="238" name="Google Shape;238;p27"/>
          <p:cNvSpPr/>
          <p:nvPr/>
        </p:nvSpPr>
        <p:spPr>
          <a:xfrm>
            <a:off x="1143000" y="1600200"/>
            <a:ext cx="67056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References</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2</a:t>
            </a:r>
            <a:endParaRPr b="1" sz="7200" cap="none">
              <a:solidFill>
                <a:srgbClr val="0066FF"/>
              </a:solidFill>
              <a:latin typeface="Tahoma"/>
              <a:ea typeface="Tahoma"/>
              <a:cs typeface="Tahoma"/>
              <a:sym typeface="Tahoma"/>
            </a:endParaRPr>
          </a:p>
        </p:txBody>
      </p:sp>
      <p:sp>
        <p:nvSpPr>
          <p:cNvPr id="239" name="Google Shape;239;p27"/>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45" name="Google Shape;245;p28"/>
          <p:cNvSpPr txBox="1"/>
          <p:nvPr/>
        </p:nvSpPr>
        <p:spPr>
          <a:xfrm>
            <a:off x="914400" y="1905000"/>
            <a:ext cx="7416800" cy="1800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String x = new String("Chuck");</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String y = x;</a:t>
            </a:r>
            <a:br>
              <a:rPr b="1" lang="en-US" sz="2800">
                <a:solidFill>
                  <a:schemeClr val="dk1"/>
                </a:solidFill>
                <a:latin typeface="Tahoma"/>
                <a:ea typeface="Tahoma"/>
                <a:cs typeface="Tahoma"/>
                <a:sym typeface="Tahoma"/>
              </a:rPr>
            </a:b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x and y store the same memory address.</a:t>
            </a:r>
            <a:endParaRPr/>
          </a:p>
        </p:txBody>
      </p:sp>
      <p:sp>
        <p:nvSpPr>
          <p:cNvPr id="246" name="Google Shape;246;p28"/>
          <p:cNvSpPr/>
          <p:nvPr/>
        </p:nvSpPr>
        <p:spPr>
          <a:xfrm>
            <a:off x="2819400" y="4953000"/>
            <a:ext cx="3276600"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"Chuck"</a:t>
            </a:r>
            <a:endParaRPr/>
          </a:p>
        </p:txBody>
      </p:sp>
      <p:sp>
        <p:nvSpPr>
          <p:cNvPr id="247" name="Google Shape;247;p28"/>
          <p:cNvSpPr txBox="1"/>
          <p:nvPr/>
        </p:nvSpPr>
        <p:spPr>
          <a:xfrm>
            <a:off x="838200" y="4038600"/>
            <a:ext cx="490538"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x</a:t>
            </a:r>
            <a:endParaRPr/>
          </a:p>
        </p:txBody>
      </p:sp>
      <p:sp>
        <p:nvSpPr>
          <p:cNvPr id="248" name="Google Shape;248;p28"/>
          <p:cNvSpPr txBox="1"/>
          <p:nvPr/>
        </p:nvSpPr>
        <p:spPr>
          <a:xfrm>
            <a:off x="7315200" y="4038600"/>
            <a:ext cx="47625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y</a:t>
            </a:r>
            <a:endParaRPr/>
          </a:p>
        </p:txBody>
      </p:sp>
      <p:cxnSp>
        <p:nvCxnSpPr>
          <p:cNvPr id="249" name="Google Shape;249;p28"/>
          <p:cNvCxnSpPr/>
          <p:nvPr/>
        </p:nvCxnSpPr>
        <p:spPr>
          <a:xfrm>
            <a:off x="1828800" y="4876800"/>
            <a:ext cx="762000" cy="533400"/>
          </a:xfrm>
          <a:prstGeom prst="straightConnector1">
            <a:avLst/>
          </a:prstGeom>
          <a:noFill/>
          <a:ln cap="flat" cmpd="sng" w="50800">
            <a:solidFill>
              <a:schemeClr val="dk1"/>
            </a:solidFill>
            <a:prstDash val="solid"/>
            <a:round/>
            <a:headEnd len="med" w="med" type="none"/>
            <a:tailEnd len="med" w="med" type="triangle"/>
          </a:ln>
        </p:spPr>
      </p:cxnSp>
      <p:cxnSp>
        <p:nvCxnSpPr>
          <p:cNvPr id="250" name="Google Shape;250;p28"/>
          <p:cNvCxnSpPr/>
          <p:nvPr/>
        </p:nvCxnSpPr>
        <p:spPr>
          <a:xfrm flipH="1">
            <a:off x="6248400" y="4800600"/>
            <a:ext cx="914400" cy="381000"/>
          </a:xfrm>
          <a:prstGeom prst="straightConnector1">
            <a:avLst/>
          </a:prstGeom>
          <a:noFill/>
          <a:ln cap="flat" cmpd="sng" w="50800">
            <a:solidFill>
              <a:schemeClr val="dk1"/>
            </a:solidFill>
            <a:prstDash val="solid"/>
            <a:round/>
            <a:headEnd len="med" w="med" type="none"/>
            <a:tailEnd len="med" w="med" type="triangle"/>
          </a:ln>
        </p:spPr>
      </p:cxnSp>
      <p:sp>
        <p:nvSpPr>
          <p:cNvPr id="251" name="Google Shape;251;p28"/>
          <p:cNvSpPr txBox="1"/>
          <p:nvPr/>
        </p:nvSpPr>
        <p:spPr>
          <a:xfrm>
            <a:off x="1371600" y="4419600"/>
            <a:ext cx="10668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52" name="Google Shape;252;p28"/>
          <p:cNvSpPr txBox="1"/>
          <p:nvPr/>
        </p:nvSpPr>
        <p:spPr>
          <a:xfrm>
            <a:off x="7620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0x2B3</a:t>
            </a:r>
            <a:endParaRPr/>
          </a:p>
        </p:txBody>
      </p:sp>
      <p:sp>
        <p:nvSpPr>
          <p:cNvPr id="253" name="Google Shape;253;p28"/>
          <p:cNvSpPr txBox="1"/>
          <p:nvPr/>
        </p:nvSpPr>
        <p:spPr>
          <a:xfrm>
            <a:off x="72390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0x2B3</a:t>
            </a:r>
            <a:endParaRPr/>
          </a:p>
        </p:txBody>
      </p:sp>
      <p:sp>
        <p:nvSpPr>
          <p:cNvPr id="254" name="Google Shape;254;p28"/>
          <p:cNvSpPr txBox="1"/>
          <p:nvPr/>
        </p:nvSpPr>
        <p:spPr>
          <a:xfrm>
            <a:off x="39624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0x2B3</a:t>
            </a:r>
            <a:endParaRPr/>
          </a:p>
        </p:txBody>
      </p:sp>
      <p:sp>
        <p:nvSpPr>
          <p:cNvPr id="255" name="Google Shape;255;p2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References</a:t>
            </a:r>
            <a:endParaRPr b="1" sz="5400">
              <a:solidFill>
                <a:srgbClr val="6F93DB"/>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61" name="Google Shape;261;p29"/>
          <p:cNvSpPr txBox="1"/>
          <p:nvPr/>
        </p:nvSpPr>
        <p:spPr>
          <a:xfrm>
            <a:off x="914400" y="1905000"/>
            <a:ext cx="7416800" cy="1800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String x = "Chuck";</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String y = "Chuck";</a:t>
            </a:r>
            <a:br>
              <a:rPr b="1" lang="en-US" sz="2800">
                <a:solidFill>
                  <a:schemeClr val="dk1"/>
                </a:solidFill>
                <a:latin typeface="Tahoma"/>
                <a:ea typeface="Tahoma"/>
                <a:cs typeface="Tahoma"/>
                <a:sym typeface="Tahoma"/>
              </a:rPr>
            </a:b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x and y store the same memory address.</a:t>
            </a:r>
            <a:endParaRPr/>
          </a:p>
        </p:txBody>
      </p:sp>
      <p:sp>
        <p:nvSpPr>
          <p:cNvPr id="262" name="Google Shape;262;p29"/>
          <p:cNvSpPr/>
          <p:nvPr/>
        </p:nvSpPr>
        <p:spPr>
          <a:xfrm>
            <a:off x="2743200" y="4953000"/>
            <a:ext cx="3276600"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"Chuck"</a:t>
            </a:r>
            <a:endParaRPr/>
          </a:p>
        </p:txBody>
      </p:sp>
      <p:sp>
        <p:nvSpPr>
          <p:cNvPr id="263" name="Google Shape;263;p29"/>
          <p:cNvSpPr txBox="1"/>
          <p:nvPr/>
        </p:nvSpPr>
        <p:spPr>
          <a:xfrm>
            <a:off x="838200" y="4038600"/>
            <a:ext cx="490538"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x</a:t>
            </a:r>
            <a:endParaRPr/>
          </a:p>
        </p:txBody>
      </p:sp>
      <p:sp>
        <p:nvSpPr>
          <p:cNvPr id="264" name="Google Shape;264;p29"/>
          <p:cNvSpPr txBox="1"/>
          <p:nvPr/>
        </p:nvSpPr>
        <p:spPr>
          <a:xfrm>
            <a:off x="7391400" y="3962400"/>
            <a:ext cx="47625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y</a:t>
            </a:r>
            <a:endParaRPr/>
          </a:p>
        </p:txBody>
      </p:sp>
      <p:cxnSp>
        <p:nvCxnSpPr>
          <p:cNvPr id="265" name="Google Shape;265;p29"/>
          <p:cNvCxnSpPr/>
          <p:nvPr/>
        </p:nvCxnSpPr>
        <p:spPr>
          <a:xfrm>
            <a:off x="1828800" y="4876800"/>
            <a:ext cx="762000" cy="533400"/>
          </a:xfrm>
          <a:prstGeom prst="straightConnector1">
            <a:avLst/>
          </a:prstGeom>
          <a:noFill/>
          <a:ln cap="flat" cmpd="sng" w="50800">
            <a:solidFill>
              <a:schemeClr val="dk1"/>
            </a:solidFill>
            <a:prstDash val="solid"/>
            <a:round/>
            <a:headEnd len="med" w="med" type="none"/>
            <a:tailEnd len="med" w="med" type="triangle"/>
          </a:ln>
        </p:spPr>
      </p:cxnSp>
      <p:cxnSp>
        <p:nvCxnSpPr>
          <p:cNvPr id="266" name="Google Shape;266;p29"/>
          <p:cNvCxnSpPr/>
          <p:nvPr/>
        </p:nvCxnSpPr>
        <p:spPr>
          <a:xfrm flipH="1">
            <a:off x="6248400" y="4800600"/>
            <a:ext cx="914400" cy="381000"/>
          </a:xfrm>
          <a:prstGeom prst="straightConnector1">
            <a:avLst/>
          </a:prstGeom>
          <a:noFill/>
          <a:ln cap="flat" cmpd="sng" w="50800">
            <a:solidFill>
              <a:schemeClr val="dk1"/>
            </a:solidFill>
            <a:prstDash val="solid"/>
            <a:round/>
            <a:headEnd len="med" w="med" type="none"/>
            <a:tailEnd len="med" w="med" type="triangle"/>
          </a:ln>
        </p:spPr>
      </p:cxnSp>
      <p:sp>
        <p:nvSpPr>
          <p:cNvPr id="267" name="Google Shape;267;p29"/>
          <p:cNvSpPr txBox="1"/>
          <p:nvPr/>
        </p:nvSpPr>
        <p:spPr>
          <a:xfrm>
            <a:off x="1371600" y="4419600"/>
            <a:ext cx="10668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68" name="Google Shape;268;p29"/>
          <p:cNvSpPr txBox="1"/>
          <p:nvPr/>
        </p:nvSpPr>
        <p:spPr>
          <a:xfrm>
            <a:off x="7620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269" name="Google Shape;269;p29"/>
          <p:cNvSpPr txBox="1"/>
          <p:nvPr/>
        </p:nvSpPr>
        <p:spPr>
          <a:xfrm>
            <a:off x="3886200" y="4572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270" name="Google Shape;270;p29"/>
          <p:cNvSpPr txBox="1"/>
          <p:nvPr/>
        </p:nvSpPr>
        <p:spPr>
          <a:xfrm>
            <a:off x="7239000" y="4572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271" name="Google Shape;271;p29"/>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References</a:t>
            </a:r>
            <a:endParaRPr b="1" sz="5400">
              <a:solidFill>
                <a:srgbClr val="6F93DB"/>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77" name="Google Shape;277;p30"/>
          <p:cNvSpPr/>
          <p:nvPr/>
        </p:nvSpPr>
        <p:spPr>
          <a:xfrm>
            <a:off x="5029200" y="5029200"/>
            <a:ext cx="3276600"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"Chuck"</a:t>
            </a:r>
            <a:endParaRPr/>
          </a:p>
        </p:txBody>
      </p:sp>
      <p:cxnSp>
        <p:nvCxnSpPr>
          <p:cNvPr id="278" name="Google Shape;278;p30"/>
          <p:cNvCxnSpPr/>
          <p:nvPr/>
        </p:nvCxnSpPr>
        <p:spPr>
          <a:xfrm>
            <a:off x="1219200" y="4648200"/>
            <a:ext cx="457200" cy="533400"/>
          </a:xfrm>
          <a:prstGeom prst="straightConnector1">
            <a:avLst/>
          </a:prstGeom>
          <a:noFill/>
          <a:ln cap="flat" cmpd="sng" w="50800">
            <a:solidFill>
              <a:schemeClr val="dk1"/>
            </a:solidFill>
            <a:prstDash val="solid"/>
            <a:round/>
            <a:headEnd len="med" w="med" type="none"/>
            <a:tailEnd len="med" w="med" type="triangle"/>
          </a:ln>
        </p:spPr>
      </p:cxnSp>
      <p:cxnSp>
        <p:nvCxnSpPr>
          <p:cNvPr id="279" name="Google Shape;279;p30"/>
          <p:cNvCxnSpPr/>
          <p:nvPr/>
        </p:nvCxnSpPr>
        <p:spPr>
          <a:xfrm flipH="1">
            <a:off x="7162800" y="4572000"/>
            <a:ext cx="304800" cy="304800"/>
          </a:xfrm>
          <a:prstGeom prst="straightConnector1">
            <a:avLst/>
          </a:prstGeom>
          <a:noFill/>
          <a:ln cap="flat" cmpd="sng" w="50800">
            <a:solidFill>
              <a:schemeClr val="dk1"/>
            </a:solidFill>
            <a:prstDash val="solid"/>
            <a:round/>
            <a:headEnd len="med" w="med" type="none"/>
            <a:tailEnd len="med" w="med" type="triangle"/>
          </a:ln>
        </p:spPr>
      </p:cxnSp>
      <p:sp>
        <p:nvSpPr>
          <p:cNvPr id="280" name="Google Shape;280;p30"/>
          <p:cNvSpPr/>
          <p:nvPr/>
        </p:nvSpPr>
        <p:spPr>
          <a:xfrm>
            <a:off x="1219200" y="5257800"/>
            <a:ext cx="3276600"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"Chuck"</a:t>
            </a:r>
            <a:endParaRPr b="1" sz="3600">
              <a:solidFill>
                <a:schemeClr val="dk1"/>
              </a:solidFill>
              <a:latin typeface="Tahoma"/>
              <a:ea typeface="Tahoma"/>
              <a:cs typeface="Tahoma"/>
              <a:sym typeface="Tahoma"/>
            </a:endParaRPr>
          </a:p>
        </p:txBody>
      </p:sp>
      <p:sp>
        <p:nvSpPr>
          <p:cNvPr id="281" name="Google Shape;281;p30"/>
          <p:cNvSpPr txBox="1"/>
          <p:nvPr/>
        </p:nvSpPr>
        <p:spPr>
          <a:xfrm>
            <a:off x="914400" y="1905000"/>
            <a:ext cx="7729538" cy="1800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String x = new String("Chuck");</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String y = new String("Chuck");</a:t>
            </a:r>
            <a:br>
              <a:rPr b="1" lang="en-US" sz="2800">
                <a:solidFill>
                  <a:schemeClr val="dk1"/>
                </a:solidFill>
                <a:latin typeface="Tahoma"/>
                <a:ea typeface="Tahoma"/>
                <a:cs typeface="Tahoma"/>
                <a:sym typeface="Tahoma"/>
              </a:rPr>
            </a:b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x and y store different memory addresses.</a:t>
            </a:r>
            <a:endParaRPr/>
          </a:p>
        </p:txBody>
      </p:sp>
      <p:sp>
        <p:nvSpPr>
          <p:cNvPr id="282" name="Google Shape;282;p30"/>
          <p:cNvSpPr txBox="1"/>
          <p:nvPr/>
        </p:nvSpPr>
        <p:spPr>
          <a:xfrm>
            <a:off x="533400" y="4038600"/>
            <a:ext cx="490538"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x</a:t>
            </a:r>
            <a:endParaRPr/>
          </a:p>
        </p:txBody>
      </p:sp>
      <p:sp>
        <p:nvSpPr>
          <p:cNvPr id="283" name="Google Shape;283;p30"/>
          <p:cNvSpPr txBox="1"/>
          <p:nvPr/>
        </p:nvSpPr>
        <p:spPr>
          <a:xfrm>
            <a:off x="7543800" y="3886200"/>
            <a:ext cx="47625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y</a:t>
            </a:r>
            <a:endParaRPr/>
          </a:p>
        </p:txBody>
      </p:sp>
      <p:sp>
        <p:nvSpPr>
          <p:cNvPr id="284" name="Google Shape;284;p30"/>
          <p:cNvSpPr txBox="1"/>
          <p:nvPr/>
        </p:nvSpPr>
        <p:spPr>
          <a:xfrm>
            <a:off x="3810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285" name="Google Shape;285;p30"/>
          <p:cNvSpPr txBox="1"/>
          <p:nvPr/>
        </p:nvSpPr>
        <p:spPr>
          <a:xfrm>
            <a:off x="2667000" y="4953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286" name="Google Shape;286;p30"/>
          <p:cNvSpPr txBox="1"/>
          <p:nvPr/>
        </p:nvSpPr>
        <p:spPr>
          <a:xfrm>
            <a:off x="7467600" y="44958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0x2FE</a:t>
            </a:r>
            <a:endParaRPr/>
          </a:p>
        </p:txBody>
      </p:sp>
      <p:sp>
        <p:nvSpPr>
          <p:cNvPr id="287" name="Google Shape;287;p30"/>
          <p:cNvSpPr txBox="1"/>
          <p:nvPr/>
        </p:nvSpPr>
        <p:spPr>
          <a:xfrm>
            <a:off x="5943600" y="47244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0x2FE</a:t>
            </a:r>
            <a:endParaRPr/>
          </a:p>
        </p:txBody>
      </p:sp>
      <p:sp>
        <p:nvSpPr>
          <p:cNvPr id="288" name="Google Shape;288;p3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References</a:t>
            </a:r>
            <a:endParaRPr b="1" sz="5400">
              <a:solidFill>
                <a:srgbClr val="6F93DB"/>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94" name="Google Shape;294;p31"/>
          <p:cNvSpPr txBox="1"/>
          <p:nvPr/>
        </p:nvSpPr>
        <p:spPr>
          <a:xfrm>
            <a:off x="914400" y="1905000"/>
            <a:ext cx="3660775" cy="946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String x = "Chuck";</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String y = "Chuck";</a:t>
            </a:r>
            <a:endParaRPr/>
          </a:p>
        </p:txBody>
      </p:sp>
      <p:sp>
        <p:nvSpPr>
          <p:cNvPr id="295" name="Google Shape;295;p31"/>
          <p:cNvSpPr/>
          <p:nvPr/>
        </p:nvSpPr>
        <p:spPr>
          <a:xfrm>
            <a:off x="2743200" y="4953000"/>
            <a:ext cx="3276600" cy="838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"Chuck"</a:t>
            </a:r>
            <a:endParaRPr/>
          </a:p>
        </p:txBody>
      </p:sp>
      <p:sp>
        <p:nvSpPr>
          <p:cNvPr id="296" name="Google Shape;296;p31"/>
          <p:cNvSpPr txBox="1"/>
          <p:nvPr/>
        </p:nvSpPr>
        <p:spPr>
          <a:xfrm>
            <a:off x="838200" y="4038600"/>
            <a:ext cx="490538"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x</a:t>
            </a:r>
            <a:endParaRPr/>
          </a:p>
        </p:txBody>
      </p:sp>
      <p:sp>
        <p:nvSpPr>
          <p:cNvPr id="297" name="Google Shape;297;p31"/>
          <p:cNvSpPr txBox="1"/>
          <p:nvPr/>
        </p:nvSpPr>
        <p:spPr>
          <a:xfrm>
            <a:off x="7391400" y="3962400"/>
            <a:ext cx="47625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dk1"/>
                </a:solidFill>
                <a:latin typeface="Tahoma"/>
                <a:ea typeface="Tahoma"/>
                <a:cs typeface="Tahoma"/>
                <a:sym typeface="Tahoma"/>
              </a:rPr>
              <a:t>y</a:t>
            </a:r>
            <a:endParaRPr/>
          </a:p>
        </p:txBody>
      </p:sp>
      <p:cxnSp>
        <p:nvCxnSpPr>
          <p:cNvPr id="298" name="Google Shape;298;p31"/>
          <p:cNvCxnSpPr/>
          <p:nvPr/>
        </p:nvCxnSpPr>
        <p:spPr>
          <a:xfrm>
            <a:off x="1828800" y="4876800"/>
            <a:ext cx="762000" cy="533400"/>
          </a:xfrm>
          <a:prstGeom prst="straightConnector1">
            <a:avLst/>
          </a:prstGeom>
          <a:noFill/>
          <a:ln cap="flat" cmpd="sng" w="50800">
            <a:solidFill>
              <a:schemeClr val="dk1"/>
            </a:solidFill>
            <a:prstDash val="solid"/>
            <a:round/>
            <a:headEnd len="med" w="med" type="none"/>
            <a:tailEnd len="med" w="med" type="triangle"/>
          </a:ln>
        </p:spPr>
      </p:cxnSp>
      <p:cxnSp>
        <p:nvCxnSpPr>
          <p:cNvPr id="299" name="Google Shape;299;p31"/>
          <p:cNvCxnSpPr/>
          <p:nvPr/>
        </p:nvCxnSpPr>
        <p:spPr>
          <a:xfrm flipH="1">
            <a:off x="6248400" y="4800600"/>
            <a:ext cx="914400" cy="381000"/>
          </a:xfrm>
          <a:prstGeom prst="straightConnector1">
            <a:avLst/>
          </a:prstGeom>
          <a:noFill/>
          <a:ln cap="flat" cmpd="sng" w="50800">
            <a:solidFill>
              <a:schemeClr val="dk1"/>
            </a:solidFill>
            <a:prstDash val="solid"/>
            <a:round/>
            <a:headEnd len="med" w="med" type="none"/>
            <a:tailEnd len="med" w="med" type="triangle"/>
          </a:ln>
        </p:spPr>
      </p:cxnSp>
      <p:sp>
        <p:nvSpPr>
          <p:cNvPr id="300" name="Google Shape;300;p31"/>
          <p:cNvSpPr txBox="1"/>
          <p:nvPr/>
        </p:nvSpPr>
        <p:spPr>
          <a:xfrm>
            <a:off x="1371600" y="4419600"/>
            <a:ext cx="10668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01" name="Google Shape;301;p31"/>
          <p:cNvSpPr txBox="1"/>
          <p:nvPr/>
        </p:nvSpPr>
        <p:spPr>
          <a:xfrm>
            <a:off x="7620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302" name="Google Shape;302;p31"/>
          <p:cNvSpPr txBox="1"/>
          <p:nvPr/>
        </p:nvSpPr>
        <p:spPr>
          <a:xfrm>
            <a:off x="3886200" y="4572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303" name="Google Shape;303;p31"/>
          <p:cNvSpPr txBox="1"/>
          <p:nvPr/>
        </p:nvSpPr>
        <p:spPr>
          <a:xfrm>
            <a:off x="7239000" y="4572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0x2B7</a:t>
            </a:r>
            <a:endParaRPr/>
          </a:p>
        </p:txBody>
      </p:sp>
      <p:sp>
        <p:nvSpPr>
          <p:cNvPr id="304" name="Google Shape;304;p31"/>
          <p:cNvSpPr txBox="1"/>
          <p:nvPr/>
        </p:nvSpPr>
        <p:spPr>
          <a:xfrm>
            <a:off x="914400" y="2819400"/>
            <a:ext cx="1697038"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x = null;</a:t>
            </a:r>
            <a:endParaRPr/>
          </a:p>
        </p:txBody>
      </p:sp>
      <p:sp>
        <p:nvSpPr>
          <p:cNvPr id="305" name="Google Shape;305;p31"/>
          <p:cNvSpPr txBox="1"/>
          <p:nvPr/>
        </p:nvSpPr>
        <p:spPr>
          <a:xfrm>
            <a:off x="838200" y="4648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null</a:t>
            </a:r>
            <a:endParaRPr/>
          </a:p>
        </p:txBody>
      </p:sp>
      <p:sp>
        <p:nvSpPr>
          <p:cNvPr id="306" name="Google Shape;306;p3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References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8"/>
                                        </p:tgtEl>
                                      </p:cBhvr>
                                    </p:animEffect>
                                    <p:set>
                                      <p:cBhvr>
                                        <p:cTn dur="1" fill="hold">
                                          <p:stCondLst>
                                            <p:cond delay="500"/>
                                          </p:stCondLst>
                                        </p:cTn>
                                        <p:tgtEl>
                                          <p:spTgt spid="2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1"/>
                                        </p:tgtEl>
                                      </p:cBhvr>
                                    </p:animEffect>
                                    <p:set>
                                      <p:cBhvr>
                                        <p:cTn dur="1" fill="hold">
                                          <p:stCondLst>
                                            <p:cond delay="500"/>
                                          </p:stCondLst>
                                        </p:cTn>
                                        <p:tgtEl>
                                          <p:spTgt spid="3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92" name="Google Shape;92;p14"/>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3" name="Google Shape;93;p14"/>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4" name="Google Shape;94;p14"/>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4400">
                <a:solidFill>
                  <a:schemeClr val="dk1"/>
                </a:solidFill>
                <a:latin typeface="Comic Sans MS"/>
                <a:ea typeface="Comic Sans MS"/>
                <a:cs typeface="Comic Sans MS"/>
                <a:sym typeface="Comic Sans MS"/>
              </a:rPr>
              <a:t> </a:t>
            </a:r>
            <a:endParaRPr b="0" sz="2400">
              <a:solidFill>
                <a:srgbClr val="CC3300"/>
              </a:solidFill>
              <a:latin typeface="Comic Sans MS"/>
              <a:ea typeface="Comic Sans MS"/>
              <a:cs typeface="Comic Sans MS"/>
              <a:sym typeface="Comic Sans MS"/>
            </a:endParaRPr>
          </a:p>
        </p:txBody>
      </p:sp>
      <p:sp>
        <p:nvSpPr>
          <p:cNvPr id="95" name="Google Shape;95;p14"/>
          <p:cNvSpPr/>
          <p:nvPr/>
        </p:nvSpPr>
        <p:spPr>
          <a:xfrm>
            <a:off x="1143000" y="1524000"/>
            <a:ext cx="6705600" cy="3416320"/>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Objects</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and</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References</a:t>
            </a:r>
            <a:endParaRPr b="1" sz="7200" cap="none">
              <a:solidFill>
                <a:srgbClr val="0066FF"/>
              </a:solidFill>
              <a:latin typeface="Tahoma"/>
              <a:ea typeface="Tahoma"/>
              <a:cs typeface="Tahoma"/>
              <a:sym typeface="Tahoma"/>
            </a:endParaRPr>
          </a:p>
        </p:txBody>
      </p:sp>
      <p:sp>
        <p:nvSpPr>
          <p:cNvPr id="96" name="Google Shape;96;p14"/>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312" name="Google Shape;312;p32"/>
          <p:cNvSpPr/>
          <p:nvPr/>
        </p:nvSpPr>
        <p:spPr>
          <a:xfrm>
            <a:off x="0" y="2667000"/>
            <a:ext cx="9144000" cy="1015663"/>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a:solidFill>
                  <a:srgbClr val="FF3300"/>
                </a:solidFill>
                <a:latin typeface="Tahoma"/>
                <a:ea typeface="Tahoma"/>
                <a:cs typeface="Tahoma"/>
                <a:sym typeface="Tahoma"/>
              </a:rPr>
              <a:t>string_references.java</a:t>
            </a:r>
            <a:endParaRPr b="1" sz="5400" cap="none">
              <a:solidFill>
                <a:srgbClr val="FF3300"/>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318" name="Google Shape;318;p33"/>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19" name="Google Shape;319;p33"/>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320" name="Google Shape;320;p33"/>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4400">
                <a:solidFill>
                  <a:schemeClr val="dk1"/>
                </a:solidFill>
                <a:latin typeface="Comic Sans MS"/>
                <a:ea typeface="Comic Sans MS"/>
                <a:cs typeface="Comic Sans MS"/>
                <a:sym typeface="Comic Sans MS"/>
              </a:rPr>
              <a:t> </a:t>
            </a:r>
            <a:endParaRPr b="0" sz="2400">
              <a:solidFill>
                <a:srgbClr val="CC3300"/>
              </a:solidFill>
              <a:latin typeface="Comic Sans MS"/>
              <a:ea typeface="Comic Sans MS"/>
              <a:cs typeface="Comic Sans MS"/>
              <a:sym typeface="Comic Sans MS"/>
            </a:endParaRPr>
          </a:p>
        </p:txBody>
      </p:sp>
      <p:sp>
        <p:nvSpPr>
          <p:cNvPr id="321" name="Google Shape;321;p33"/>
          <p:cNvSpPr/>
          <p:nvPr/>
        </p:nvSpPr>
        <p:spPr>
          <a:xfrm>
            <a:off x="1143000" y="1600200"/>
            <a:ext cx="6705600" cy="3416320"/>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Array</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Of</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References</a:t>
            </a:r>
            <a:endParaRPr b="1" sz="7200" cap="none">
              <a:solidFill>
                <a:srgbClr val="0066FF"/>
              </a:solidFill>
              <a:latin typeface="Tahoma"/>
              <a:ea typeface="Tahoma"/>
              <a:cs typeface="Tahoma"/>
              <a:sym typeface="Tahoma"/>
            </a:endParaRPr>
          </a:p>
        </p:txBody>
      </p:sp>
      <p:sp>
        <p:nvSpPr>
          <p:cNvPr id="322" name="Google Shape;322;p33"/>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28" name="Google Shape;328;p34"/>
          <p:cNvSpPr txBox="1"/>
          <p:nvPr/>
        </p:nvSpPr>
        <p:spPr>
          <a:xfrm>
            <a:off x="685800" y="2057400"/>
            <a:ext cx="7291388" cy="30464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 list = new Monster[50];</a:t>
            </a:r>
            <a:endParaRPr/>
          </a:p>
          <a:p>
            <a:pPr indent="0" lvl="0" marL="0" marR="0" rtl="0" algn="l">
              <a:spcBef>
                <a:spcPts val="0"/>
              </a:spcBef>
              <a:spcAft>
                <a:spcPts val="0"/>
              </a:spcAft>
              <a:buNone/>
            </a:pPr>
            <a:r>
              <a:rPr b="1" lang="en-US" sz="3200">
                <a:solidFill>
                  <a:srgbClr val="FF0000"/>
                </a:solidFill>
                <a:latin typeface="Tahoma"/>
                <a:ea typeface="Tahoma"/>
                <a:cs typeface="Tahoma"/>
                <a:sym typeface="Tahoma"/>
              </a:rPr>
              <a:t>//all 50 spots are null</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329" name="Google Shape;329;p34"/>
          <p:cNvSpPr txBox="1"/>
          <p:nvPr/>
        </p:nvSpPr>
        <p:spPr>
          <a:xfrm>
            <a:off x="685800" y="3429000"/>
            <a:ext cx="75438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 0     1     2     3     4    5     6     7   . . . </a:t>
            </a:r>
            <a:endParaRPr/>
          </a:p>
        </p:txBody>
      </p:sp>
      <p:graphicFrame>
        <p:nvGraphicFramePr>
          <p:cNvPr id="330" name="Google Shape;330;p34"/>
          <p:cNvGraphicFramePr/>
          <p:nvPr/>
        </p:nvGraphicFramePr>
        <p:xfrm>
          <a:off x="762000" y="4114800"/>
          <a:ext cx="3000000" cy="3000000"/>
        </p:xfrm>
        <a:graphic>
          <a:graphicData uri="http://schemas.openxmlformats.org/drawingml/2006/table">
            <a:tbl>
              <a:tblPr>
                <a:noFill/>
                <a:tableStyleId>{94420E85-671A-4179-9A88-36DE757BB23B}</a:tableStyleId>
              </a:tblPr>
              <a:tblGrid>
                <a:gridCol w="819150"/>
                <a:gridCol w="817575"/>
                <a:gridCol w="819150"/>
                <a:gridCol w="817550"/>
                <a:gridCol w="820750"/>
                <a:gridCol w="820725"/>
                <a:gridCol w="819150"/>
                <a:gridCol w="819150"/>
              </a:tblGrid>
              <a:tr h="609600">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r>
            </a:tbl>
          </a:graphicData>
        </a:graphic>
      </p:graphicFrame>
      <p:sp>
        <p:nvSpPr>
          <p:cNvPr id="331" name="Google Shape;331;p34"/>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9"/>
                                        </p:tgtEl>
                                      </p:cBhvr>
                                    </p:animEffect>
                                    <p:set>
                                      <p:cBhvr>
                                        <p:cTn dur="1" fill="hold">
                                          <p:stCondLst>
                                            <p:cond delay="500"/>
                                          </p:stCondLst>
                                        </p:cTn>
                                        <p:tgtEl>
                                          <p:spTgt spid="3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30"/>
                                        </p:tgtEl>
                                      </p:cBhvr>
                                    </p:animEffect>
                                    <p:set>
                                      <p:cBhvr>
                                        <p:cTn dur="1" fill="hold">
                                          <p:stCondLst>
                                            <p:cond delay="500"/>
                                          </p:stCondLst>
                                        </p:cTn>
                                        <p:tgtEl>
                                          <p:spTgt spid="3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37" name="Google Shape;337;p35"/>
          <p:cNvSpPr txBox="1"/>
          <p:nvPr/>
        </p:nvSpPr>
        <p:spPr>
          <a:xfrm>
            <a:off x="685800" y="2667000"/>
            <a:ext cx="75438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 0     1     2     3     4    5     6     7   . . . </a:t>
            </a:r>
            <a:endParaRPr/>
          </a:p>
        </p:txBody>
      </p:sp>
      <p:graphicFrame>
        <p:nvGraphicFramePr>
          <p:cNvPr id="338" name="Google Shape;338;p35"/>
          <p:cNvGraphicFramePr/>
          <p:nvPr/>
        </p:nvGraphicFramePr>
        <p:xfrm>
          <a:off x="762000" y="3352800"/>
          <a:ext cx="3000000" cy="3000000"/>
        </p:xfrm>
        <a:graphic>
          <a:graphicData uri="http://schemas.openxmlformats.org/drawingml/2006/table">
            <a:tbl>
              <a:tblPr>
                <a:noFill/>
                <a:tableStyleId>{94420E85-671A-4179-9A88-36DE757BB23B}</a:tableStyleId>
              </a:tblPr>
              <a:tblGrid>
                <a:gridCol w="819150"/>
                <a:gridCol w="817575"/>
                <a:gridCol w="819150"/>
                <a:gridCol w="817550"/>
                <a:gridCol w="820750"/>
                <a:gridCol w="820725"/>
                <a:gridCol w="819150"/>
                <a:gridCol w="819150"/>
              </a:tblGrid>
              <a:tr h="609600">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0x7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r>
            </a:tbl>
          </a:graphicData>
        </a:graphic>
      </p:graphicFrame>
      <p:cxnSp>
        <p:nvCxnSpPr>
          <p:cNvPr id="339" name="Google Shape;339;p35"/>
          <p:cNvCxnSpPr/>
          <p:nvPr/>
        </p:nvCxnSpPr>
        <p:spPr>
          <a:xfrm>
            <a:off x="3657600" y="3810000"/>
            <a:ext cx="0" cy="457200"/>
          </a:xfrm>
          <a:prstGeom prst="straightConnector1">
            <a:avLst/>
          </a:prstGeom>
          <a:noFill/>
          <a:ln cap="flat" cmpd="sng" w="38100">
            <a:solidFill>
              <a:srgbClr val="FF0000"/>
            </a:solidFill>
            <a:prstDash val="solid"/>
            <a:round/>
            <a:headEnd len="sm" w="sm" type="none"/>
            <a:tailEnd len="sm" w="sm" type="triangle"/>
          </a:ln>
        </p:spPr>
      </p:cxnSp>
      <p:sp>
        <p:nvSpPr>
          <p:cNvPr id="340" name="Google Shape;340;p35"/>
          <p:cNvSpPr txBox="1"/>
          <p:nvPr/>
        </p:nvSpPr>
        <p:spPr>
          <a:xfrm>
            <a:off x="2895600" y="4343400"/>
            <a:ext cx="1349375" cy="58420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10 10</a:t>
            </a:r>
            <a:endParaRPr/>
          </a:p>
        </p:txBody>
      </p:sp>
      <p:sp>
        <p:nvSpPr>
          <p:cNvPr id="341" name="Google Shape;341;p35"/>
          <p:cNvSpPr txBox="1"/>
          <p:nvPr/>
        </p:nvSpPr>
        <p:spPr>
          <a:xfrm>
            <a:off x="838200" y="1752600"/>
            <a:ext cx="6756400"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list[3] = new Monster( 10, 10 );</a:t>
            </a:r>
            <a:endParaRPr sz="3200">
              <a:solidFill>
                <a:schemeClr val="dk1"/>
              </a:solidFill>
              <a:latin typeface="Tahoma"/>
              <a:ea typeface="Tahoma"/>
              <a:cs typeface="Tahoma"/>
              <a:sym typeface="Tahoma"/>
            </a:endParaRPr>
          </a:p>
        </p:txBody>
      </p:sp>
      <p:sp>
        <p:nvSpPr>
          <p:cNvPr id="342" name="Google Shape;342;p3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48" name="Google Shape;348;p36"/>
          <p:cNvSpPr txBox="1"/>
          <p:nvPr/>
        </p:nvSpPr>
        <p:spPr>
          <a:xfrm>
            <a:off x="838200" y="1676400"/>
            <a:ext cx="6962775" cy="35036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 list = new Monster[5];</a:t>
            </a:r>
            <a:endParaRPr/>
          </a:p>
          <a:p>
            <a:pPr indent="0" lvl="0" marL="0" marR="0" rtl="0" algn="l">
              <a:spcBef>
                <a:spcPts val="0"/>
              </a:spcBef>
              <a:spcAft>
                <a:spcPts val="0"/>
              </a:spcAft>
              <a:buNone/>
            </a:pP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out.println(list[0]);</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out.println(list[1]);</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out.println(list[2]);</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out.println(list[3]);</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out.println(list[4]);</a:t>
            </a:r>
            <a:endParaRPr/>
          </a:p>
        </p:txBody>
      </p:sp>
      <p:sp>
        <p:nvSpPr>
          <p:cNvPr id="349" name="Google Shape;349;p36"/>
          <p:cNvSpPr txBox="1"/>
          <p:nvPr/>
        </p:nvSpPr>
        <p:spPr>
          <a:xfrm>
            <a:off x="6324600" y="2667000"/>
            <a:ext cx="2133600" cy="302895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u="sng">
                <a:solidFill>
                  <a:srgbClr val="FF0000"/>
                </a:solidFill>
                <a:latin typeface="Tahoma"/>
                <a:ea typeface="Tahoma"/>
                <a:cs typeface="Tahoma"/>
                <a:sym typeface="Tahoma"/>
              </a:rPr>
            </a:br>
            <a:r>
              <a:rPr b="1" lang="en-US" sz="3200">
                <a:solidFill>
                  <a:schemeClr val="dk1"/>
                </a:solidFill>
                <a:latin typeface="Tahoma"/>
                <a:ea typeface="Tahoma"/>
                <a:cs typeface="Tahoma"/>
                <a:sym typeface="Tahoma"/>
              </a:rPr>
              <a:t>null</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null</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null</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null</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null</a:t>
            </a:r>
            <a:endParaRPr/>
          </a:p>
        </p:txBody>
      </p:sp>
      <p:sp>
        <p:nvSpPr>
          <p:cNvPr id="350" name="Google Shape;350;p3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56" name="Google Shape;356;p37"/>
          <p:cNvSpPr txBox="1"/>
          <p:nvPr/>
        </p:nvSpPr>
        <p:spPr>
          <a:xfrm>
            <a:off x="838200" y="1676400"/>
            <a:ext cx="6962775" cy="44783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 list = new Monster[5];</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list[0] = new Monster();</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list[1] = new Monster(33);</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list[2] = new Monster(3,4,5);</a:t>
            </a:r>
            <a:endParaRPr/>
          </a:p>
          <a:p>
            <a:pPr indent="0" lvl="0" marL="0" marR="0" rtl="0" algn="l">
              <a:spcBef>
                <a:spcPts val="0"/>
              </a:spcBef>
              <a:spcAft>
                <a:spcPts val="0"/>
              </a:spcAft>
              <a:buNone/>
            </a:pP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out.println(list[0]);</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out.println(list[1]);</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out.println(list[2]);</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out.println(list[3]);</a:t>
            </a:r>
            <a:endParaRPr/>
          </a:p>
        </p:txBody>
      </p:sp>
      <p:sp>
        <p:nvSpPr>
          <p:cNvPr id="357" name="Google Shape;357;p37"/>
          <p:cNvSpPr txBox="1"/>
          <p:nvPr/>
        </p:nvSpPr>
        <p:spPr>
          <a:xfrm>
            <a:off x="6477000" y="3810000"/>
            <a:ext cx="2133600" cy="254158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u="sng">
                <a:solidFill>
                  <a:srgbClr val="FF0000"/>
                </a:solidFill>
                <a:latin typeface="Tahoma"/>
                <a:ea typeface="Tahoma"/>
                <a:cs typeface="Tahoma"/>
                <a:sym typeface="Tahoma"/>
              </a:rPr>
            </a:br>
            <a:r>
              <a:rPr b="1" lang="en-US" sz="3200">
                <a:solidFill>
                  <a:schemeClr val="dk1"/>
                </a:solidFill>
                <a:latin typeface="Tahoma"/>
                <a:ea typeface="Tahoma"/>
                <a:cs typeface="Tahoma"/>
                <a:sym typeface="Tahoma"/>
              </a:rPr>
              <a:t>0 0 0</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33 0 0</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3 4 5</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null</a:t>
            </a:r>
            <a:endParaRPr/>
          </a:p>
        </p:txBody>
      </p:sp>
      <p:sp>
        <p:nvSpPr>
          <p:cNvPr id="358" name="Google Shape;358;p3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64" name="Google Shape;364;p38"/>
          <p:cNvSpPr txBox="1"/>
          <p:nvPr/>
        </p:nvSpPr>
        <p:spPr>
          <a:xfrm>
            <a:off x="609600" y="1600200"/>
            <a:ext cx="6278563" cy="4400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Monster[]  list = new Monster[3];</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list[0]=new Monster(4);</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list[1]=new Monster(9);</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list[2]=new Monster(1);</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 list[0]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list[0].setSize(7);</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out.println(list[0]);</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out.println(list[2]);</a:t>
            </a:r>
            <a:endParaRPr/>
          </a:p>
        </p:txBody>
      </p:sp>
      <p:sp>
        <p:nvSpPr>
          <p:cNvPr id="365" name="Google Shape;365;p38"/>
          <p:cNvSpPr txBox="1"/>
          <p:nvPr/>
        </p:nvSpPr>
        <p:spPr>
          <a:xfrm>
            <a:off x="6400800" y="2895600"/>
            <a:ext cx="2133600" cy="20542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u="sng">
                <a:solidFill>
                  <a:srgbClr val="FF0000"/>
                </a:solidFill>
                <a:latin typeface="Tahoma"/>
                <a:ea typeface="Tahoma"/>
                <a:cs typeface="Tahoma"/>
                <a:sym typeface="Tahoma"/>
              </a:rPr>
            </a:br>
            <a:r>
              <a:rPr b="1" lang="en-US" sz="3200">
                <a:solidFill>
                  <a:schemeClr val="dk1"/>
                </a:solidFill>
                <a:latin typeface="Tahoma"/>
                <a:ea typeface="Tahoma"/>
                <a:cs typeface="Tahoma"/>
                <a:sym typeface="Tahoma"/>
              </a:rPr>
              <a:t>4</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7</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1</a:t>
            </a:r>
            <a:endParaRPr/>
          </a:p>
        </p:txBody>
      </p:sp>
      <p:sp>
        <p:nvSpPr>
          <p:cNvPr id="366" name="Google Shape;366;p3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72" name="Google Shape;372;p39"/>
          <p:cNvSpPr txBox="1"/>
          <p:nvPr/>
        </p:nvSpPr>
        <p:spPr>
          <a:xfrm>
            <a:off x="2286000" y="1752600"/>
            <a:ext cx="160655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list[0]</a:t>
            </a:r>
            <a:endParaRPr/>
          </a:p>
        </p:txBody>
      </p:sp>
      <p:sp>
        <p:nvSpPr>
          <p:cNvPr id="373" name="Google Shape;373;p39"/>
          <p:cNvSpPr txBox="1"/>
          <p:nvPr/>
        </p:nvSpPr>
        <p:spPr>
          <a:xfrm>
            <a:off x="3581400" y="3657600"/>
            <a:ext cx="2133600" cy="1566863"/>
          </a:xfrm>
          <a:prstGeom prst="rect">
            <a:avLst/>
          </a:prstGeom>
          <a:noFill/>
          <a:ln cap="flat" cmpd="sng" w="12700">
            <a:solidFill>
              <a:srgbClr val="FF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3300"/>
                </a:solidFill>
                <a:latin typeface="Tahoma"/>
                <a:ea typeface="Tahoma"/>
                <a:cs typeface="Tahoma"/>
                <a:sym typeface="Tahoma"/>
              </a:rPr>
              <a:t>What does the . dot do?</a:t>
            </a:r>
            <a:endParaRPr/>
          </a:p>
        </p:txBody>
      </p:sp>
      <p:sp>
        <p:nvSpPr>
          <p:cNvPr id="374" name="Google Shape;374;p39"/>
          <p:cNvSpPr txBox="1"/>
          <p:nvPr/>
        </p:nvSpPr>
        <p:spPr>
          <a:xfrm>
            <a:off x="4343400" y="1752600"/>
            <a:ext cx="269240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setSize(7);</a:t>
            </a:r>
            <a:endParaRPr/>
          </a:p>
        </p:txBody>
      </p:sp>
      <p:sp>
        <p:nvSpPr>
          <p:cNvPr id="375" name="Google Shape;375;p39"/>
          <p:cNvSpPr txBox="1"/>
          <p:nvPr/>
        </p:nvSpPr>
        <p:spPr>
          <a:xfrm>
            <a:off x="3962400" y="1676400"/>
            <a:ext cx="32702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a:t>
            </a:r>
            <a:endParaRPr/>
          </a:p>
        </p:txBody>
      </p:sp>
      <p:sp>
        <p:nvSpPr>
          <p:cNvPr id="376" name="Google Shape;376;p39"/>
          <p:cNvSpPr txBox="1"/>
          <p:nvPr/>
        </p:nvSpPr>
        <p:spPr>
          <a:xfrm>
            <a:off x="838200" y="3810000"/>
            <a:ext cx="2133600" cy="1566863"/>
          </a:xfrm>
          <a:prstGeom prst="rect">
            <a:avLst/>
          </a:prstGeom>
          <a:noFill/>
          <a:ln cap="flat" cmpd="sng" w="12700">
            <a:solidFill>
              <a:srgbClr val="008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8000"/>
                </a:solidFill>
                <a:latin typeface="Tahoma"/>
                <a:ea typeface="Tahoma"/>
                <a:cs typeface="Tahoma"/>
                <a:sym typeface="Tahoma"/>
              </a:rPr>
              <a:t>What does this store?</a:t>
            </a:r>
            <a:endParaRPr/>
          </a:p>
        </p:txBody>
      </p:sp>
      <p:cxnSp>
        <p:nvCxnSpPr>
          <p:cNvPr id="377" name="Google Shape;377;p39"/>
          <p:cNvCxnSpPr/>
          <p:nvPr/>
        </p:nvCxnSpPr>
        <p:spPr>
          <a:xfrm flipH="1" rot="10800000">
            <a:off x="1752600" y="2286000"/>
            <a:ext cx="838200" cy="1524000"/>
          </a:xfrm>
          <a:prstGeom prst="straightConnector1">
            <a:avLst/>
          </a:prstGeom>
          <a:noFill/>
          <a:ln cap="flat" cmpd="sng" w="50800">
            <a:solidFill>
              <a:srgbClr val="008000"/>
            </a:solidFill>
            <a:prstDash val="solid"/>
            <a:round/>
            <a:headEnd len="sm" w="sm" type="none"/>
            <a:tailEnd len="sm" w="sm" type="triangle"/>
          </a:ln>
        </p:spPr>
      </p:cxnSp>
      <p:cxnSp>
        <p:nvCxnSpPr>
          <p:cNvPr id="378" name="Google Shape;378;p39"/>
          <p:cNvCxnSpPr/>
          <p:nvPr/>
        </p:nvCxnSpPr>
        <p:spPr>
          <a:xfrm rot="10800000">
            <a:off x="4191000" y="2438400"/>
            <a:ext cx="152400" cy="1219200"/>
          </a:xfrm>
          <a:prstGeom prst="straightConnector1">
            <a:avLst/>
          </a:prstGeom>
          <a:noFill/>
          <a:ln cap="flat" cmpd="sng" w="50800">
            <a:solidFill>
              <a:srgbClr val="FF3300"/>
            </a:solidFill>
            <a:prstDash val="solid"/>
            <a:round/>
            <a:headEnd len="sm" w="sm" type="none"/>
            <a:tailEnd len="sm" w="sm" type="triangle"/>
          </a:ln>
        </p:spPr>
      </p:cxnSp>
      <p:sp>
        <p:nvSpPr>
          <p:cNvPr id="379" name="Google Shape;379;p39"/>
          <p:cNvSpPr txBox="1"/>
          <p:nvPr/>
        </p:nvSpPr>
        <p:spPr>
          <a:xfrm>
            <a:off x="7086600" y="3733800"/>
            <a:ext cx="1371600" cy="1565275"/>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66"/>
              </a:solidFill>
              <a:latin typeface="Tahoma"/>
              <a:ea typeface="Tahoma"/>
              <a:cs typeface="Tahoma"/>
              <a:sym typeface="Tahoma"/>
            </a:endParaRPr>
          </a:p>
          <a:p>
            <a:pPr indent="0" lvl="0" marL="0" marR="0" rtl="0" algn="l">
              <a:spcBef>
                <a:spcPts val="1200"/>
              </a:spcBef>
              <a:spcAft>
                <a:spcPts val="0"/>
              </a:spcAft>
              <a:buNone/>
            </a:pPr>
            <a:r>
              <a:rPr lang="en-US" sz="2400">
                <a:solidFill>
                  <a:srgbClr val="000066"/>
                </a:solidFill>
                <a:latin typeface="Tahoma"/>
                <a:ea typeface="Tahoma"/>
                <a:cs typeface="Tahoma"/>
                <a:sym typeface="Tahoma"/>
              </a:rPr>
              <a:t>Monster</a:t>
            </a:r>
            <a:endParaRPr/>
          </a:p>
          <a:p>
            <a:pPr indent="0" lvl="0" marL="0" marR="0" rtl="0" algn="l">
              <a:spcBef>
                <a:spcPts val="1200"/>
              </a:spcBef>
              <a:spcAft>
                <a:spcPts val="0"/>
              </a:spcAft>
              <a:buNone/>
            </a:pPr>
            <a:r>
              <a:t/>
            </a:r>
            <a:endParaRPr sz="2400">
              <a:solidFill>
                <a:schemeClr val="dk1"/>
              </a:solidFill>
              <a:latin typeface="Tahoma"/>
              <a:ea typeface="Tahoma"/>
              <a:cs typeface="Tahoma"/>
              <a:sym typeface="Tahoma"/>
            </a:endParaRPr>
          </a:p>
        </p:txBody>
      </p:sp>
      <p:sp>
        <p:nvSpPr>
          <p:cNvPr id="380" name="Google Shape;380;p39"/>
          <p:cNvSpPr txBox="1"/>
          <p:nvPr/>
        </p:nvSpPr>
        <p:spPr>
          <a:xfrm>
            <a:off x="7086600" y="33528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0x242</a:t>
            </a:r>
            <a:endParaRPr/>
          </a:p>
        </p:txBody>
      </p:sp>
      <p:sp>
        <p:nvSpPr>
          <p:cNvPr id="381" name="Google Shape;381;p39"/>
          <p:cNvSpPr txBox="1"/>
          <p:nvPr/>
        </p:nvSpPr>
        <p:spPr>
          <a:xfrm>
            <a:off x="2819400" y="24384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0x242</a:t>
            </a:r>
            <a:endParaRPr/>
          </a:p>
        </p:txBody>
      </p:sp>
      <p:sp>
        <p:nvSpPr>
          <p:cNvPr id="382" name="Google Shape;382;p39"/>
          <p:cNvSpPr txBox="1"/>
          <p:nvPr/>
        </p:nvSpPr>
        <p:spPr>
          <a:xfrm>
            <a:off x="3276600" y="5410200"/>
            <a:ext cx="3810000" cy="654050"/>
          </a:xfrm>
          <a:prstGeom prst="rect">
            <a:avLst/>
          </a:prstGeom>
          <a:noFill/>
          <a:ln cap="flat" cmpd="sng" w="12700">
            <a:solidFill>
              <a:srgbClr val="FF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3300"/>
                </a:solidFill>
                <a:latin typeface="Tahoma"/>
                <a:ea typeface="Tahoma"/>
                <a:cs typeface="Tahoma"/>
                <a:sym typeface="Tahoma"/>
              </a:rPr>
              <a:t>The . dot grants access to the Object at the stored address.</a:t>
            </a:r>
            <a:endParaRPr/>
          </a:p>
        </p:txBody>
      </p:sp>
      <p:sp>
        <p:nvSpPr>
          <p:cNvPr id="383" name="Google Shape;383;p39"/>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89" name="Google Shape;389;p40"/>
          <p:cNvSpPr txBox="1"/>
          <p:nvPr/>
        </p:nvSpPr>
        <p:spPr>
          <a:xfrm>
            <a:off x="1905000" y="1600200"/>
            <a:ext cx="48768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 0      1     2      3     4</a:t>
            </a:r>
            <a:endParaRPr/>
          </a:p>
        </p:txBody>
      </p:sp>
      <p:sp>
        <p:nvSpPr>
          <p:cNvPr id="390" name="Google Shape;390;p40"/>
          <p:cNvSpPr/>
          <p:nvPr/>
        </p:nvSpPr>
        <p:spPr>
          <a:xfrm>
            <a:off x="762000" y="4419600"/>
            <a:ext cx="3200400" cy="9144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       – height – 0 weight – 0 age - 0</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methods</a:t>
            </a:r>
            <a:endParaRPr/>
          </a:p>
        </p:txBody>
      </p:sp>
      <p:sp>
        <p:nvSpPr>
          <p:cNvPr id="391" name="Google Shape;391;p40"/>
          <p:cNvSpPr txBox="1"/>
          <p:nvPr/>
        </p:nvSpPr>
        <p:spPr>
          <a:xfrm>
            <a:off x="838200" y="41148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a:p>
        </p:txBody>
      </p:sp>
      <p:sp>
        <p:nvSpPr>
          <p:cNvPr id="392" name="Google Shape;392;p40"/>
          <p:cNvSpPr/>
          <p:nvPr/>
        </p:nvSpPr>
        <p:spPr>
          <a:xfrm>
            <a:off x="4419600" y="5257800"/>
            <a:ext cx="3200400" cy="9144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       – height – 33 weight – 0 age - 0</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methods</a:t>
            </a:r>
            <a:endParaRPr/>
          </a:p>
        </p:txBody>
      </p:sp>
      <p:sp>
        <p:nvSpPr>
          <p:cNvPr id="393" name="Google Shape;393;p40"/>
          <p:cNvSpPr txBox="1"/>
          <p:nvPr/>
        </p:nvSpPr>
        <p:spPr>
          <a:xfrm>
            <a:off x="4495800" y="4953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0x238</a:t>
            </a:r>
            <a:endParaRPr/>
          </a:p>
        </p:txBody>
      </p:sp>
      <p:sp>
        <p:nvSpPr>
          <p:cNvPr id="394" name="Google Shape;394;p40"/>
          <p:cNvSpPr/>
          <p:nvPr/>
        </p:nvSpPr>
        <p:spPr>
          <a:xfrm>
            <a:off x="4648200" y="3581400"/>
            <a:ext cx="3200400" cy="9144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       – height – 3 weight – 4 age - 5</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methods</a:t>
            </a:r>
            <a:endParaRPr/>
          </a:p>
        </p:txBody>
      </p:sp>
      <p:sp>
        <p:nvSpPr>
          <p:cNvPr id="395" name="Google Shape;395;p40"/>
          <p:cNvSpPr txBox="1"/>
          <p:nvPr/>
        </p:nvSpPr>
        <p:spPr>
          <a:xfrm>
            <a:off x="4724400" y="32766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0x242</a:t>
            </a:r>
            <a:endParaRPr/>
          </a:p>
        </p:txBody>
      </p:sp>
      <p:graphicFrame>
        <p:nvGraphicFramePr>
          <p:cNvPr id="396" name="Google Shape;396;p40"/>
          <p:cNvGraphicFramePr/>
          <p:nvPr/>
        </p:nvGraphicFramePr>
        <p:xfrm>
          <a:off x="1752600" y="2133600"/>
          <a:ext cx="3000000" cy="3000000"/>
        </p:xfrm>
        <a:graphic>
          <a:graphicData uri="http://schemas.openxmlformats.org/drawingml/2006/table">
            <a:tbl>
              <a:tblPr>
                <a:noFill/>
                <a:tableStyleId>{94420E85-671A-4179-9A88-36DE757BB23B}</a:tableStyleId>
              </a:tblPr>
              <a:tblGrid>
                <a:gridCol w="946150"/>
                <a:gridCol w="942975"/>
                <a:gridCol w="946150"/>
                <a:gridCol w="942975"/>
                <a:gridCol w="946150"/>
              </a:tblGrid>
              <a:tr h="609600">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r>
            </a:tbl>
          </a:graphicData>
        </a:graphic>
      </p:graphicFrame>
      <p:cxnSp>
        <p:nvCxnSpPr>
          <p:cNvPr id="397" name="Google Shape;397;p40"/>
          <p:cNvCxnSpPr/>
          <p:nvPr/>
        </p:nvCxnSpPr>
        <p:spPr>
          <a:xfrm flipH="1">
            <a:off x="1524000" y="2667000"/>
            <a:ext cx="685800" cy="1447800"/>
          </a:xfrm>
          <a:prstGeom prst="straightConnector1">
            <a:avLst/>
          </a:prstGeom>
          <a:noFill/>
          <a:ln cap="flat" cmpd="sng" w="50800">
            <a:solidFill>
              <a:srgbClr val="0000FF"/>
            </a:solidFill>
            <a:prstDash val="solid"/>
            <a:round/>
            <a:headEnd len="sm" w="sm" type="none"/>
            <a:tailEnd len="sm" w="sm" type="triangle"/>
          </a:ln>
        </p:spPr>
      </p:cxnSp>
      <p:cxnSp>
        <p:nvCxnSpPr>
          <p:cNvPr id="398" name="Google Shape;398;p40"/>
          <p:cNvCxnSpPr/>
          <p:nvPr/>
        </p:nvCxnSpPr>
        <p:spPr>
          <a:xfrm>
            <a:off x="3276600" y="2667000"/>
            <a:ext cx="1295400" cy="2286000"/>
          </a:xfrm>
          <a:prstGeom prst="straightConnector1">
            <a:avLst/>
          </a:prstGeom>
          <a:noFill/>
          <a:ln cap="flat" cmpd="sng" w="50800">
            <a:solidFill>
              <a:srgbClr val="0000FF"/>
            </a:solidFill>
            <a:prstDash val="solid"/>
            <a:round/>
            <a:headEnd len="sm" w="sm" type="none"/>
            <a:tailEnd len="sm" w="sm" type="triangle"/>
          </a:ln>
        </p:spPr>
      </p:cxnSp>
      <p:cxnSp>
        <p:nvCxnSpPr>
          <p:cNvPr id="399" name="Google Shape;399;p40"/>
          <p:cNvCxnSpPr/>
          <p:nvPr/>
        </p:nvCxnSpPr>
        <p:spPr>
          <a:xfrm>
            <a:off x="4191000" y="2667000"/>
            <a:ext cx="533400" cy="762000"/>
          </a:xfrm>
          <a:prstGeom prst="straightConnector1">
            <a:avLst/>
          </a:prstGeom>
          <a:noFill/>
          <a:ln cap="flat" cmpd="sng" w="50800">
            <a:solidFill>
              <a:srgbClr val="0000FF"/>
            </a:solidFill>
            <a:prstDash val="solid"/>
            <a:round/>
            <a:headEnd len="sm" w="sm" type="none"/>
            <a:tailEnd len="sm" w="sm" type="triangle"/>
          </a:ln>
        </p:spPr>
      </p:cxnSp>
      <p:sp>
        <p:nvSpPr>
          <p:cNvPr id="400" name="Google Shape;400;p40"/>
          <p:cNvSpPr txBox="1"/>
          <p:nvPr/>
        </p:nvSpPr>
        <p:spPr>
          <a:xfrm>
            <a:off x="1828800" y="2286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a:p>
        </p:txBody>
      </p:sp>
      <p:sp>
        <p:nvSpPr>
          <p:cNvPr id="401" name="Google Shape;401;p40"/>
          <p:cNvSpPr txBox="1"/>
          <p:nvPr/>
        </p:nvSpPr>
        <p:spPr>
          <a:xfrm>
            <a:off x="2819400" y="2286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0x238</a:t>
            </a:r>
            <a:endParaRPr/>
          </a:p>
        </p:txBody>
      </p:sp>
      <p:sp>
        <p:nvSpPr>
          <p:cNvPr id="402" name="Google Shape;402;p40"/>
          <p:cNvSpPr txBox="1"/>
          <p:nvPr/>
        </p:nvSpPr>
        <p:spPr>
          <a:xfrm>
            <a:off x="3810000" y="2286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0x242</a:t>
            </a:r>
            <a:endParaRPr/>
          </a:p>
        </p:txBody>
      </p:sp>
      <p:sp>
        <p:nvSpPr>
          <p:cNvPr id="403" name="Google Shape;403;p40"/>
          <p:cNvSpPr txBox="1"/>
          <p:nvPr/>
        </p:nvSpPr>
        <p:spPr>
          <a:xfrm>
            <a:off x="4800600" y="2286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null</a:t>
            </a:r>
            <a:endParaRPr/>
          </a:p>
        </p:txBody>
      </p:sp>
      <p:sp>
        <p:nvSpPr>
          <p:cNvPr id="404" name="Google Shape;404;p40"/>
          <p:cNvSpPr txBox="1"/>
          <p:nvPr/>
        </p:nvSpPr>
        <p:spPr>
          <a:xfrm>
            <a:off x="5715000" y="2286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null</a:t>
            </a:r>
            <a:endParaRPr/>
          </a:p>
        </p:txBody>
      </p:sp>
      <p:sp>
        <p:nvSpPr>
          <p:cNvPr id="405" name="Google Shape;405;p4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11" name="Google Shape;411;p41"/>
          <p:cNvSpPr txBox="1"/>
          <p:nvPr/>
        </p:nvSpPr>
        <p:spPr>
          <a:xfrm>
            <a:off x="990600" y="1676400"/>
            <a:ext cx="48768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 0      1     2      3     4</a:t>
            </a:r>
            <a:endParaRPr/>
          </a:p>
        </p:txBody>
      </p:sp>
      <p:sp>
        <p:nvSpPr>
          <p:cNvPr id="412" name="Google Shape;412;p41"/>
          <p:cNvSpPr/>
          <p:nvPr/>
        </p:nvSpPr>
        <p:spPr>
          <a:xfrm>
            <a:off x="457200" y="4419600"/>
            <a:ext cx="3200400" cy="9144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       – height – 0 weight – 0 age - 0</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methods</a:t>
            </a:r>
            <a:endParaRPr/>
          </a:p>
        </p:txBody>
      </p:sp>
      <p:sp>
        <p:nvSpPr>
          <p:cNvPr id="413" name="Google Shape;413;p41"/>
          <p:cNvSpPr txBox="1"/>
          <p:nvPr/>
        </p:nvSpPr>
        <p:spPr>
          <a:xfrm>
            <a:off x="533400" y="41148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a:p>
        </p:txBody>
      </p:sp>
      <p:sp>
        <p:nvSpPr>
          <p:cNvPr id="414" name="Google Shape;414;p41"/>
          <p:cNvSpPr/>
          <p:nvPr/>
        </p:nvSpPr>
        <p:spPr>
          <a:xfrm>
            <a:off x="4114800" y="5257800"/>
            <a:ext cx="3200400" cy="9144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       – height – 33 weight – 0 age - 0</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methods</a:t>
            </a:r>
            <a:endParaRPr/>
          </a:p>
        </p:txBody>
      </p:sp>
      <p:sp>
        <p:nvSpPr>
          <p:cNvPr id="415" name="Google Shape;415;p41"/>
          <p:cNvSpPr txBox="1"/>
          <p:nvPr/>
        </p:nvSpPr>
        <p:spPr>
          <a:xfrm>
            <a:off x="4191000" y="4953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0x238</a:t>
            </a:r>
            <a:endParaRPr/>
          </a:p>
        </p:txBody>
      </p:sp>
      <p:sp>
        <p:nvSpPr>
          <p:cNvPr id="416" name="Google Shape;416;p41"/>
          <p:cNvSpPr/>
          <p:nvPr/>
        </p:nvSpPr>
        <p:spPr>
          <a:xfrm>
            <a:off x="5257800" y="3657600"/>
            <a:ext cx="3200400" cy="9144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       – height – 3 weight – 4 age - 5</a:t>
            </a:r>
            <a:endParaRPr/>
          </a:p>
          <a:p>
            <a:pPr indent="0" lvl="0" marL="0" marR="0" rtl="0" algn="l">
              <a:spcBef>
                <a:spcPts val="0"/>
              </a:spcBef>
              <a:spcAft>
                <a:spcPts val="0"/>
              </a:spcAft>
              <a:buNone/>
            </a:pPr>
            <a:r>
              <a:rPr b="1" lang="en-US" sz="1200">
                <a:solidFill>
                  <a:schemeClr val="dk1"/>
                </a:solidFill>
                <a:latin typeface="Tahoma"/>
                <a:ea typeface="Tahoma"/>
                <a:cs typeface="Tahoma"/>
                <a:sym typeface="Tahoma"/>
              </a:rPr>
              <a:t>methods</a:t>
            </a:r>
            <a:endParaRPr/>
          </a:p>
        </p:txBody>
      </p:sp>
      <p:sp>
        <p:nvSpPr>
          <p:cNvPr id="417" name="Google Shape;417;p41"/>
          <p:cNvSpPr txBox="1"/>
          <p:nvPr/>
        </p:nvSpPr>
        <p:spPr>
          <a:xfrm>
            <a:off x="5334000" y="33528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0x242</a:t>
            </a:r>
            <a:endParaRPr/>
          </a:p>
        </p:txBody>
      </p:sp>
      <p:graphicFrame>
        <p:nvGraphicFramePr>
          <p:cNvPr id="418" name="Google Shape;418;p41"/>
          <p:cNvGraphicFramePr/>
          <p:nvPr/>
        </p:nvGraphicFramePr>
        <p:xfrm>
          <a:off x="838200" y="2209800"/>
          <a:ext cx="3000000" cy="3000000"/>
        </p:xfrm>
        <a:graphic>
          <a:graphicData uri="http://schemas.openxmlformats.org/drawingml/2006/table">
            <a:tbl>
              <a:tblPr>
                <a:noFill/>
                <a:tableStyleId>{94420E85-671A-4179-9A88-36DE757BB23B}</a:tableStyleId>
              </a:tblPr>
              <a:tblGrid>
                <a:gridCol w="946150"/>
                <a:gridCol w="942975"/>
                <a:gridCol w="946150"/>
                <a:gridCol w="942975"/>
                <a:gridCol w="946150"/>
              </a:tblGrid>
              <a:tr h="609600">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l">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r>
            </a:tbl>
          </a:graphicData>
        </a:graphic>
      </p:graphicFrame>
      <p:cxnSp>
        <p:nvCxnSpPr>
          <p:cNvPr id="419" name="Google Shape;419;p41"/>
          <p:cNvCxnSpPr/>
          <p:nvPr/>
        </p:nvCxnSpPr>
        <p:spPr>
          <a:xfrm flipH="1">
            <a:off x="1219200" y="2743200"/>
            <a:ext cx="76200" cy="1371600"/>
          </a:xfrm>
          <a:prstGeom prst="straightConnector1">
            <a:avLst/>
          </a:prstGeom>
          <a:noFill/>
          <a:ln cap="flat" cmpd="sng" w="50800">
            <a:solidFill>
              <a:srgbClr val="0000FF"/>
            </a:solidFill>
            <a:prstDash val="solid"/>
            <a:round/>
            <a:headEnd len="sm" w="sm" type="none"/>
            <a:tailEnd len="sm" w="sm" type="triangle"/>
          </a:ln>
        </p:spPr>
      </p:cxnSp>
      <p:cxnSp>
        <p:nvCxnSpPr>
          <p:cNvPr id="420" name="Google Shape;420;p41"/>
          <p:cNvCxnSpPr/>
          <p:nvPr/>
        </p:nvCxnSpPr>
        <p:spPr>
          <a:xfrm>
            <a:off x="2209800" y="2743200"/>
            <a:ext cx="2057400" cy="2209800"/>
          </a:xfrm>
          <a:prstGeom prst="straightConnector1">
            <a:avLst/>
          </a:prstGeom>
          <a:noFill/>
          <a:ln cap="flat" cmpd="sng" w="50800">
            <a:solidFill>
              <a:srgbClr val="0000FF"/>
            </a:solidFill>
            <a:prstDash val="solid"/>
            <a:round/>
            <a:headEnd len="sm" w="sm" type="none"/>
            <a:tailEnd len="sm" w="sm" type="triangle"/>
          </a:ln>
        </p:spPr>
      </p:cxnSp>
      <p:cxnSp>
        <p:nvCxnSpPr>
          <p:cNvPr id="421" name="Google Shape;421;p41"/>
          <p:cNvCxnSpPr/>
          <p:nvPr/>
        </p:nvCxnSpPr>
        <p:spPr>
          <a:xfrm>
            <a:off x="3505200" y="2743200"/>
            <a:ext cx="1828800" cy="762000"/>
          </a:xfrm>
          <a:prstGeom prst="straightConnector1">
            <a:avLst/>
          </a:prstGeom>
          <a:noFill/>
          <a:ln cap="flat" cmpd="sng" w="50800">
            <a:solidFill>
              <a:srgbClr val="0000FF"/>
            </a:solidFill>
            <a:prstDash val="solid"/>
            <a:round/>
            <a:headEnd len="sm" w="sm" type="none"/>
            <a:tailEnd len="sm" w="sm" type="triangle"/>
          </a:ln>
        </p:spPr>
      </p:cxnSp>
      <p:sp>
        <p:nvSpPr>
          <p:cNvPr id="422" name="Google Shape;422;p41"/>
          <p:cNvSpPr txBox="1"/>
          <p:nvPr/>
        </p:nvSpPr>
        <p:spPr>
          <a:xfrm>
            <a:off x="914400" y="2362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a:p>
        </p:txBody>
      </p:sp>
      <p:sp>
        <p:nvSpPr>
          <p:cNvPr id="423" name="Google Shape;423;p41"/>
          <p:cNvSpPr txBox="1"/>
          <p:nvPr/>
        </p:nvSpPr>
        <p:spPr>
          <a:xfrm>
            <a:off x="1905000" y="2362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0x238</a:t>
            </a:r>
            <a:endParaRPr/>
          </a:p>
        </p:txBody>
      </p:sp>
      <p:sp>
        <p:nvSpPr>
          <p:cNvPr id="424" name="Google Shape;424;p41"/>
          <p:cNvSpPr txBox="1"/>
          <p:nvPr/>
        </p:nvSpPr>
        <p:spPr>
          <a:xfrm>
            <a:off x="2895600" y="2362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0x242</a:t>
            </a:r>
            <a:endParaRPr/>
          </a:p>
        </p:txBody>
      </p:sp>
      <p:sp>
        <p:nvSpPr>
          <p:cNvPr id="425" name="Google Shape;425;p41"/>
          <p:cNvSpPr txBox="1"/>
          <p:nvPr/>
        </p:nvSpPr>
        <p:spPr>
          <a:xfrm>
            <a:off x="3886200" y="2362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null</a:t>
            </a:r>
            <a:endParaRPr/>
          </a:p>
        </p:txBody>
      </p:sp>
      <p:sp>
        <p:nvSpPr>
          <p:cNvPr id="426" name="Google Shape;426;p41"/>
          <p:cNvSpPr txBox="1"/>
          <p:nvPr/>
        </p:nvSpPr>
        <p:spPr>
          <a:xfrm>
            <a:off x="4800600" y="2362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null</a:t>
            </a:r>
            <a:endParaRPr/>
          </a:p>
        </p:txBody>
      </p:sp>
      <p:sp>
        <p:nvSpPr>
          <p:cNvPr id="427" name="Google Shape;427;p41"/>
          <p:cNvSpPr txBox="1"/>
          <p:nvPr/>
        </p:nvSpPr>
        <p:spPr>
          <a:xfrm>
            <a:off x="5791200" y="2286000"/>
            <a:ext cx="2667000" cy="469900"/>
          </a:xfrm>
          <a:prstGeom prst="rect">
            <a:avLst/>
          </a:prstGeom>
          <a:no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list[2]=list[1];</a:t>
            </a:r>
            <a:endParaRPr/>
          </a:p>
        </p:txBody>
      </p:sp>
      <p:sp>
        <p:nvSpPr>
          <p:cNvPr id="428" name="Google Shape;428;p41"/>
          <p:cNvSpPr txBox="1"/>
          <p:nvPr/>
        </p:nvSpPr>
        <p:spPr>
          <a:xfrm>
            <a:off x="2895600" y="23622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0x238</a:t>
            </a:r>
            <a:endParaRPr/>
          </a:p>
        </p:txBody>
      </p:sp>
      <p:cxnSp>
        <p:nvCxnSpPr>
          <p:cNvPr id="429" name="Google Shape;429;p41"/>
          <p:cNvCxnSpPr/>
          <p:nvPr/>
        </p:nvCxnSpPr>
        <p:spPr>
          <a:xfrm>
            <a:off x="3276600" y="2743200"/>
            <a:ext cx="1143000" cy="2209800"/>
          </a:xfrm>
          <a:prstGeom prst="straightConnector1">
            <a:avLst/>
          </a:prstGeom>
          <a:noFill/>
          <a:ln cap="flat" cmpd="sng" w="50800">
            <a:solidFill>
              <a:srgbClr val="0000FF"/>
            </a:solidFill>
            <a:prstDash val="solid"/>
            <a:round/>
            <a:headEnd len="sm" w="sm" type="none"/>
            <a:tailEnd len="sm" w="sm" type="triangle"/>
          </a:ln>
        </p:spPr>
      </p:cxnSp>
      <p:sp>
        <p:nvSpPr>
          <p:cNvPr id="430" name="Google Shape;430;p4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24"/>
                                        </p:tgtEl>
                                      </p:cBhvr>
                                    </p:animEffect>
                                    <p:set>
                                      <p:cBhvr>
                                        <p:cTn dur="1" fill="hold">
                                          <p:stCondLst>
                                            <p:cond delay="500"/>
                                          </p:stCondLst>
                                        </p:cTn>
                                        <p:tgtEl>
                                          <p:spTgt spid="4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21"/>
                                        </p:tgtEl>
                                      </p:cBhvr>
                                    </p:animEffect>
                                    <p:set>
                                      <p:cBhvr>
                                        <p:cTn dur="1" fill="hold">
                                          <p:stCondLst>
                                            <p:cond delay="500"/>
                                          </p:stCondLst>
                                        </p:cTn>
                                        <p:tgtEl>
                                          <p:spTgt spid="4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02" name="Google Shape;102;p15"/>
          <p:cNvSpPr txBox="1"/>
          <p:nvPr/>
        </p:nvSpPr>
        <p:spPr>
          <a:xfrm>
            <a:off x="609600" y="1295400"/>
            <a:ext cx="8131175" cy="4965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public class Monster</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a:t>
            </a:r>
            <a:r>
              <a:rPr b="1" lang="en-US" sz="1600">
                <a:solidFill>
                  <a:schemeClr val="dk1"/>
                </a:solidFill>
                <a:latin typeface="Tahoma"/>
                <a:ea typeface="Tahoma"/>
                <a:cs typeface="Tahoma"/>
                <a:sym typeface="Tahoma"/>
              </a:rPr>
              <a:t>// instance variables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public Monster(){ </a:t>
            </a:r>
            <a:r>
              <a:rPr b="1" lang="en-US" sz="1600">
                <a:solidFill>
                  <a:schemeClr val="dk1"/>
                </a:solidFill>
                <a:latin typeface="Tahoma"/>
                <a:ea typeface="Tahoma"/>
                <a:cs typeface="Tahoma"/>
                <a:sym typeface="Tahoma"/>
              </a:rPr>
              <a:t>code</a:t>
            </a:r>
            <a:r>
              <a:rPr b="1" lang="en-US" sz="32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public Monster( int ht ) { </a:t>
            </a:r>
            <a:r>
              <a:rPr b="1" lang="en-US" sz="1600">
                <a:solidFill>
                  <a:schemeClr val="dk1"/>
                </a:solidFill>
                <a:latin typeface="Tahoma"/>
                <a:ea typeface="Tahoma"/>
                <a:cs typeface="Tahoma"/>
                <a:sym typeface="Tahoma"/>
              </a:rPr>
              <a:t>code </a:t>
            </a:r>
            <a:r>
              <a:rPr b="1" lang="en-US" sz="32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public Monster(int ht, int wt)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 </a:t>
            </a:r>
            <a:r>
              <a:rPr b="1" lang="en-US" sz="1600">
                <a:solidFill>
                  <a:schemeClr val="dk1"/>
                </a:solidFill>
                <a:latin typeface="Tahoma"/>
                <a:ea typeface="Tahoma"/>
                <a:cs typeface="Tahoma"/>
                <a:sym typeface="Tahoma"/>
              </a:rPr>
              <a:t>code</a:t>
            </a:r>
            <a:r>
              <a:rPr b="1" lang="en-US" sz="32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public Monster(int ht, int wt, int age)</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  </a:t>
            </a:r>
            <a:r>
              <a:rPr b="1" lang="en-US" sz="1600">
                <a:solidFill>
                  <a:schemeClr val="dk1"/>
                </a:solidFill>
                <a:latin typeface="Tahoma"/>
                <a:ea typeface="Tahoma"/>
                <a:cs typeface="Tahoma"/>
                <a:sym typeface="Tahoma"/>
              </a:rPr>
              <a:t>code</a:t>
            </a:r>
            <a:r>
              <a:rPr b="1" lang="en-US" sz="32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a:t>
            </a:r>
            <a:endParaRPr/>
          </a:p>
        </p:txBody>
      </p:sp>
      <p:sp>
        <p:nvSpPr>
          <p:cNvPr id="103" name="Google Shape;103;p1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Monster</a:t>
            </a:r>
            <a:endParaRPr b="1" sz="5400">
              <a:solidFill>
                <a:srgbClr val="6F93DB"/>
              </a:solidFill>
              <a:latin typeface="Tahoma"/>
              <a:ea typeface="Tahoma"/>
              <a:cs typeface="Tahoma"/>
              <a:sym typeface="Tahoma"/>
            </a:endParaRPr>
          </a:p>
        </p:txBody>
      </p:sp>
      <p:pic>
        <p:nvPicPr>
          <p:cNvPr id="104" name="Google Shape;104;p15"/>
          <p:cNvPicPr preferRelativeResize="0"/>
          <p:nvPr/>
        </p:nvPicPr>
        <p:blipFill rotWithShape="1">
          <a:blip r:embed="rId3">
            <a:alphaModFix/>
          </a:blip>
          <a:srcRect b="0" l="0" r="0" t="0"/>
          <a:stretch/>
        </p:blipFill>
        <p:spPr>
          <a:xfrm>
            <a:off x="7086600" y="533400"/>
            <a:ext cx="1627254" cy="1809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436" name="Google Shape;436;p42"/>
          <p:cNvSpPr/>
          <p:nvPr/>
        </p:nvSpPr>
        <p:spPr>
          <a:xfrm>
            <a:off x="0" y="2895600"/>
            <a:ext cx="9144000" cy="1015663"/>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a:solidFill>
                  <a:srgbClr val="FF3300"/>
                </a:solidFill>
                <a:latin typeface="Tahoma"/>
                <a:ea typeface="Tahoma"/>
                <a:cs typeface="Tahoma"/>
                <a:sym typeface="Tahoma"/>
              </a:rPr>
              <a:t>arrayofmonsters.java</a:t>
            </a:r>
            <a:endParaRPr b="1" sz="5400" cap="none">
              <a:solidFill>
                <a:srgbClr val="FF3300"/>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42" name="Google Shape;442;p43"/>
          <p:cNvSpPr txBox="1"/>
          <p:nvPr/>
        </p:nvSpPr>
        <p:spPr>
          <a:xfrm>
            <a:off x="990600" y="1371600"/>
            <a:ext cx="5724525" cy="4894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public class Herd</a:t>
            </a:r>
            <a:endParaRPr/>
          </a:p>
          <a:p>
            <a:pPr indent="0" lvl="0" marL="0" marR="0" rtl="0" algn="l">
              <a:spcBef>
                <a:spcPts val="0"/>
              </a:spcBef>
              <a:spcAft>
                <a:spcPts val="0"/>
              </a:spcAft>
              <a:buNone/>
            </a:pPr>
            <a:r>
              <a:rPr b="1" lang="en-US" sz="24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2400">
                <a:solidFill>
                  <a:schemeClr val="dk1"/>
                </a:solidFill>
                <a:latin typeface="Tahoma"/>
                <a:ea typeface="Tahoma"/>
                <a:cs typeface="Tahoma"/>
                <a:sym typeface="Tahoma"/>
              </a:rPr>
              <a:t>   private Creature[]  creatureList;</a:t>
            </a:r>
            <a:endParaRPr/>
          </a:p>
          <a:p>
            <a:pPr indent="0" lvl="0" marL="0" marR="0" rtl="0" algn="l">
              <a:spcBef>
                <a:spcPts val="0"/>
              </a:spcBef>
              <a:spcAft>
                <a:spcPts val="0"/>
              </a:spcAft>
              <a:buNone/>
            </a:pPr>
            <a:r>
              <a:t/>
            </a:r>
            <a:endParaRPr b="1" sz="2400">
              <a:solidFill>
                <a:schemeClr val="dk1"/>
              </a:solidFill>
              <a:latin typeface="Tahoma"/>
              <a:ea typeface="Tahoma"/>
              <a:cs typeface="Tahoma"/>
              <a:sym typeface="Tahoma"/>
            </a:endParaRPr>
          </a:p>
          <a:p>
            <a:pPr indent="0" lvl="0" marL="0" marR="0" rtl="0" algn="l">
              <a:spcBef>
                <a:spcPts val="0"/>
              </a:spcBef>
              <a:spcAft>
                <a:spcPts val="0"/>
              </a:spcAft>
              <a:buNone/>
            </a:pPr>
            <a:r>
              <a:rPr b="1" lang="en-US" sz="2400">
                <a:solidFill>
                  <a:schemeClr val="dk1"/>
                </a:solidFill>
                <a:latin typeface="Tahoma"/>
                <a:ea typeface="Tahoma"/>
                <a:cs typeface="Tahoma"/>
                <a:sym typeface="Tahoma"/>
              </a:rPr>
              <a:t>   public Herd()</a:t>
            </a:r>
            <a:endParaRPr/>
          </a:p>
          <a:p>
            <a:pPr indent="0" lvl="0" marL="0" marR="0" rtl="0" algn="l">
              <a:spcBef>
                <a:spcPts val="0"/>
              </a:spcBef>
              <a:spcAft>
                <a:spcPts val="0"/>
              </a:spcAft>
              <a:buNone/>
            </a:pPr>
            <a:r>
              <a:rPr b="1" lang="en-US" sz="24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400">
                <a:solidFill>
                  <a:schemeClr val="dk1"/>
                </a:solidFill>
                <a:latin typeface="Tahoma"/>
                <a:ea typeface="Tahoma"/>
                <a:cs typeface="Tahoma"/>
                <a:sym typeface="Tahoma"/>
              </a:rPr>
              <a:t>     </a:t>
            </a:r>
            <a:r>
              <a:rPr b="1" lang="en-US" sz="2400">
                <a:solidFill>
                  <a:srgbClr val="00B050"/>
                </a:solidFill>
                <a:latin typeface="Tahoma"/>
                <a:ea typeface="Tahoma"/>
                <a:cs typeface="Tahoma"/>
                <a:sym typeface="Tahoma"/>
              </a:rPr>
              <a:t>//must size the array</a:t>
            </a:r>
            <a:r>
              <a:rPr b="1" lang="en-US" sz="24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4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400">
                <a:solidFill>
                  <a:schemeClr val="dk1"/>
                </a:solidFill>
                <a:latin typeface="Tahoma"/>
                <a:ea typeface="Tahoma"/>
                <a:cs typeface="Tahoma"/>
                <a:sym typeface="Tahoma"/>
              </a:rPr>
              <a:t>   }	</a:t>
            </a:r>
            <a:endParaRPr/>
          </a:p>
          <a:p>
            <a:pPr indent="0" lvl="0" marL="0" marR="0" rtl="0" algn="l">
              <a:spcBef>
                <a:spcPts val="0"/>
              </a:spcBef>
              <a:spcAft>
                <a:spcPts val="0"/>
              </a:spcAft>
              <a:buNone/>
            </a:pPr>
            <a:r>
              <a:t/>
            </a:r>
            <a:endParaRPr b="1" sz="2400">
              <a:solidFill>
                <a:schemeClr val="dk1"/>
              </a:solidFill>
              <a:latin typeface="Tahoma"/>
              <a:ea typeface="Tahoma"/>
              <a:cs typeface="Tahoma"/>
              <a:sym typeface="Tahoma"/>
            </a:endParaRPr>
          </a:p>
          <a:p>
            <a:pPr indent="0" lvl="0" marL="0" marR="0" rtl="0" algn="l">
              <a:spcBef>
                <a:spcPts val="0"/>
              </a:spcBef>
              <a:spcAft>
                <a:spcPts val="0"/>
              </a:spcAft>
              <a:buNone/>
            </a:pPr>
            <a:r>
              <a:rPr b="1" lang="en-US" sz="2400">
                <a:solidFill>
                  <a:srgbClr val="00B050"/>
                </a:solidFill>
                <a:latin typeface="Tahoma"/>
                <a:ea typeface="Tahoma"/>
                <a:cs typeface="Tahoma"/>
                <a:sym typeface="Tahoma"/>
              </a:rPr>
              <a:t>   //other constructors and methods</a:t>
            </a:r>
            <a:endParaRPr/>
          </a:p>
          <a:p>
            <a:pPr indent="0" lvl="0" marL="0" marR="0" rtl="0" algn="l">
              <a:spcBef>
                <a:spcPts val="0"/>
              </a:spcBef>
              <a:spcAft>
                <a:spcPts val="0"/>
              </a:spcAft>
              <a:buNone/>
            </a:pPr>
            <a:r>
              <a:rPr b="1" lang="en-US" sz="2400">
                <a:solidFill>
                  <a:srgbClr val="00B050"/>
                </a:solidFill>
                <a:latin typeface="Tahoma"/>
                <a:ea typeface="Tahoma"/>
                <a:cs typeface="Tahoma"/>
                <a:sym typeface="Tahoma"/>
              </a:rPr>
              <a:t>   //not shown</a:t>
            </a:r>
            <a:r>
              <a:rPr b="1" lang="en-US" sz="24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400">
                <a:solidFill>
                  <a:schemeClr val="dk1"/>
                </a:solidFill>
                <a:latin typeface="Tahoma"/>
                <a:ea typeface="Tahoma"/>
                <a:cs typeface="Tahoma"/>
                <a:sym typeface="Tahoma"/>
              </a:rPr>
              <a:t>}</a:t>
            </a:r>
            <a:endParaRPr b="1" sz="1800">
              <a:solidFill>
                <a:schemeClr val="dk1"/>
              </a:solidFill>
              <a:latin typeface="Tahoma"/>
              <a:ea typeface="Tahoma"/>
              <a:cs typeface="Tahoma"/>
              <a:sym typeface="Tahoma"/>
            </a:endParaRPr>
          </a:p>
        </p:txBody>
      </p:sp>
      <p:sp>
        <p:nvSpPr>
          <p:cNvPr id="443" name="Google Shape;443;p43"/>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449" name="Google Shape;449;p44"/>
          <p:cNvSpPr/>
          <p:nvPr/>
        </p:nvSpPr>
        <p:spPr>
          <a:xfrm>
            <a:off x="0" y="1752600"/>
            <a:ext cx="9144000" cy="3139321"/>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creature.java</a:t>
            </a:r>
            <a:br>
              <a:rPr b="1" lang="en-US" sz="6600">
                <a:solidFill>
                  <a:srgbClr val="FF3300"/>
                </a:solidFill>
                <a:latin typeface="Tahoma"/>
                <a:ea typeface="Tahoma"/>
                <a:cs typeface="Tahoma"/>
                <a:sym typeface="Tahoma"/>
              </a:rPr>
            </a:br>
            <a:r>
              <a:rPr b="1" lang="en-US" sz="6600">
                <a:solidFill>
                  <a:srgbClr val="FF3300"/>
                </a:solidFill>
                <a:latin typeface="Tahoma"/>
                <a:ea typeface="Tahoma"/>
                <a:cs typeface="Tahoma"/>
                <a:sym typeface="Tahoma"/>
              </a:rPr>
              <a:t>herd.java</a:t>
            </a:r>
            <a:br>
              <a:rPr b="1" lang="en-US" sz="6600">
                <a:solidFill>
                  <a:srgbClr val="FF3300"/>
                </a:solidFill>
                <a:latin typeface="Tahoma"/>
                <a:ea typeface="Tahoma"/>
                <a:cs typeface="Tahoma"/>
                <a:sym typeface="Tahoma"/>
              </a:rPr>
            </a:br>
            <a:r>
              <a:rPr b="1" lang="en-US" sz="6600">
                <a:solidFill>
                  <a:srgbClr val="FF3300"/>
                </a:solidFill>
                <a:latin typeface="Tahoma"/>
                <a:ea typeface="Tahoma"/>
                <a:cs typeface="Tahoma"/>
                <a:sym typeface="Tahoma"/>
              </a:rPr>
              <a:t>herdrunner.java</a:t>
            </a:r>
            <a:endParaRPr b="1" sz="6000" cap="none">
              <a:solidFill>
                <a:srgbClr val="FF3300"/>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55" name="Google Shape;455;p45"/>
          <p:cNvSpPr txBox="1"/>
          <p:nvPr/>
        </p:nvSpPr>
        <p:spPr>
          <a:xfrm>
            <a:off x="685800" y="2057400"/>
            <a:ext cx="6361113" cy="301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String[] list = new String[50];</a:t>
            </a:r>
            <a:endParaRPr/>
          </a:p>
          <a:p>
            <a:pPr indent="0" lvl="0" marL="0" marR="0" rtl="0" algn="l">
              <a:spcBef>
                <a:spcPts val="0"/>
              </a:spcBef>
              <a:spcAft>
                <a:spcPts val="0"/>
              </a:spcAft>
              <a:buNone/>
            </a:pPr>
            <a:r>
              <a:rPr b="1" lang="en-US" sz="3200">
                <a:solidFill>
                  <a:srgbClr val="FF0000"/>
                </a:solidFill>
                <a:latin typeface="Tahoma"/>
                <a:ea typeface="Tahoma"/>
                <a:cs typeface="Tahoma"/>
                <a:sym typeface="Tahoma"/>
              </a:rPr>
              <a:t>//all 50 spots are null</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456" name="Google Shape;456;p45"/>
          <p:cNvSpPr txBox="1"/>
          <p:nvPr/>
        </p:nvSpPr>
        <p:spPr>
          <a:xfrm>
            <a:off x="685800" y="3429000"/>
            <a:ext cx="75438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 0     1     2     3     4    5     6     7   . . . </a:t>
            </a:r>
            <a:endParaRPr/>
          </a:p>
        </p:txBody>
      </p:sp>
      <p:graphicFrame>
        <p:nvGraphicFramePr>
          <p:cNvPr id="457" name="Google Shape;457;p45"/>
          <p:cNvGraphicFramePr/>
          <p:nvPr/>
        </p:nvGraphicFramePr>
        <p:xfrm>
          <a:off x="762000" y="4114800"/>
          <a:ext cx="3000000" cy="3000000"/>
        </p:xfrm>
        <a:graphic>
          <a:graphicData uri="http://schemas.openxmlformats.org/drawingml/2006/table">
            <a:tbl>
              <a:tblPr>
                <a:noFill/>
                <a:tableStyleId>{94420E85-671A-4179-9A88-36DE757BB23B}</a:tableStyleId>
              </a:tblPr>
              <a:tblGrid>
                <a:gridCol w="819150"/>
                <a:gridCol w="817575"/>
                <a:gridCol w="819150"/>
                <a:gridCol w="817550"/>
                <a:gridCol w="820750"/>
                <a:gridCol w="820725"/>
                <a:gridCol w="819150"/>
                <a:gridCol w="819150"/>
              </a:tblGrid>
              <a:tr h="609600">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r>
            </a:tbl>
          </a:graphicData>
        </a:graphic>
      </p:graphicFrame>
      <p:sp>
        <p:nvSpPr>
          <p:cNvPr id="458" name="Google Shape;458;p4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56"/>
                                        </p:tgtEl>
                                      </p:cBhvr>
                                    </p:animEffect>
                                    <p:set>
                                      <p:cBhvr>
                                        <p:cTn dur="1" fill="hold">
                                          <p:stCondLst>
                                            <p:cond delay="500"/>
                                          </p:stCondLst>
                                        </p:cTn>
                                        <p:tgtEl>
                                          <p:spTgt spid="4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57"/>
                                        </p:tgtEl>
                                      </p:cBhvr>
                                    </p:animEffect>
                                    <p:set>
                                      <p:cBhvr>
                                        <p:cTn dur="1" fill="hold">
                                          <p:stCondLst>
                                            <p:cond delay="500"/>
                                          </p:stCondLst>
                                        </p:cTn>
                                        <p:tgtEl>
                                          <p:spTgt spid="4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64" name="Google Shape;464;p46"/>
          <p:cNvSpPr txBox="1"/>
          <p:nvPr/>
        </p:nvSpPr>
        <p:spPr>
          <a:xfrm>
            <a:off x="685800" y="2667000"/>
            <a:ext cx="75438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 0     1     2     3     4    5     6     7   . . . </a:t>
            </a:r>
            <a:endParaRPr/>
          </a:p>
        </p:txBody>
      </p:sp>
      <p:graphicFrame>
        <p:nvGraphicFramePr>
          <p:cNvPr id="465" name="Google Shape;465;p46"/>
          <p:cNvGraphicFramePr/>
          <p:nvPr/>
        </p:nvGraphicFramePr>
        <p:xfrm>
          <a:off x="762000" y="3352800"/>
          <a:ext cx="3000000" cy="3000000"/>
        </p:xfrm>
        <a:graphic>
          <a:graphicData uri="http://schemas.openxmlformats.org/drawingml/2006/table">
            <a:tbl>
              <a:tblPr>
                <a:noFill/>
                <a:tableStyleId>{94420E85-671A-4179-9A88-36DE757BB23B}</a:tableStyleId>
              </a:tblPr>
              <a:tblGrid>
                <a:gridCol w="819150"/>
                <a:gridCol w="817575"/>
                <a:gridCol w="819150"/>
                <a:gridCol w="817550"/>
                <a:gridCol w="820750"/>
                <a:gridCol w="820725"/>
                <a:gridCol w="819150"/>
                <a:gridCol w="819150"/>
              </a:tblGrid>
              <a:tr h="609600">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0x7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c>
                  <a:txBody>
                    <a:bodyPr>
                      <a:noAutofit/>
                    </a:bodyPr>
                    <a:lstStyle/>
                    <a:p>
                      <a:pPr indent="0" lvl="0" marL="0" marR="0" rtl="0" algn="ctr">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alpha val="49803"/>
                      </a:srgbClr>
                    </a:solidFill>
                  </a:tcPr>
                </a:tc>
              </a:tr>
            </a:tbl>
          </a:graphicData>
        </a:graphic>
      </p:graphicFrame>
      <p:cxnSp>
        <p:nvCxnSpPr>
          <p:cNvPr id="466" name="Google Shape;466;p46"/>
          <p:cNvCxnSpPr/>
          <p:nvPr/>
        </p:nvCxnSpPr>
        <p:spPr>
          <a:xfrm>
            <a:off x="3657600" y="3810000"/>
            <a:ext cx="0" cy="457200"/>
          </a:xfrm>
          <a:prstGeom prst="straightConnector1">
            <a:avLst/>
          </a:prstGeom>
          <a:noFill/>
          <a:ln cap="flat" cmpd="sng" w="38100">
            <a:solidFill>
              <a:srgbClr val="FF0000"/>
            </a:solidFill>
            <a:prstDash val="solid"/>
            <a:round/>
            <a:headEnd len="sm" w="sm" type="none"/>
            <a:tailEnd len="sm" w="sm" type="triangle"/>
          </a:ln>
        </p:spPr>
      </p:cxnSp>
      <p:sp>
        <p:nvSpPr>
          <p:cNvPr id="467" name="Google Shape;467;p46"/>
          <p:cNvSpPr txBox="1"/>
          <p:nvPr/>
        </p:nvSpPr>
        <p:spPr>
          <a:xfrm>
            <a:off x="2895600" y="4343400"/>
            <a:ext cx="1422400" cy="592138"/>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"fred"</a:t>
            </a:r>
            <a:endParaRPr/>
          </a:p>
        </p:txBody>
      </p:sp>
      <p:sp>
        <p:nvSpPr>
          <p:cNvPr id="468" name="Google Shape;468;p46"/>
          <p:cNvSpPr txBox="1"/>
          <p:nvPr/>
        </p:nvSpPr>
        <p:spPr>
          <a:xfrm>
            <a:off x="838200" y="1752600"/>
            <a:ext cx="33782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list[3] = "fred";</a:t>
            </a:r>
            <a:endParaRPr sz="3200">
              <a:solidFill>
                <a:schemeClr val="dk1"/>
              </a:solidFill>
              <a:latin typeface="Tahoma"/>
              <a:ea typeface="Tahoma"/>
              <a:cs typeface="Tahoma"/>
              <a:sym typeface="Tahoma"/>
            </a:endParaRPr>
          </a:p>
        </p:txBody>
      </p:sp>
      <p:sp>
        <p:nvSpPr>
          <p:cNvPr id="469" name="Google Shape;469;p4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of References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4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475" name="Google Shape;475;p47"/>
          <p:cNvSpPr/>
          <p:nvPr/>
        </p:nvSpPr>
        <p:spPr>
          <a:xfrm>
            <a:off x="0" y="2895600"/>
            <a:ext cx="91440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arrayofstrings.java</a:t>
            </a:r>
            <a:endParaRPr b="1" sz="6000" cap="none">
              <a:solidFill>
                <a:srgbClr val="FF3300"/>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4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481" name="Google Shape;481;p48"/>
          <p:cNvSpPr/>
          <p:nvPr/>
        </p:nvSpPr>
        <p:spPr>
          <a:xfrm>
            <a:off x="609600" y="685800"/>
            <a:ext cx="7848600" cy="5632311"/>
          </a:xfrm>
          <a:prstGeom prst="rect">
            <a:avLst/>
          </a:prstGeom>
          <a:solidFill>
            <a:srgbClr val="FFFF61"/>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rgbClr val="38A725"/>
                </a:solidFill>
                <a:latin typeface="Arial"/>
                <a:ea typeface="Arial"/>
                <a:cs typeface="Arial"/>
                <a:sym typeface="Arial"/>
              </a:rPr>
              <a:t>Work on Programs!</a:t>
            </a:r>
            <a:br>
              <a:rPr lang="en-US" sz="7200">
                <a:solidFill>
                  <a:srgbClr val="38A725"/>
                </a:solidFill>
                <a:latin typeface="Arial"/>
                <a:ea typeface="Arial"/>
                <a:cs typeface="Arial"/>
                <a:sym typeface="Arial"/>
              </a:rPr>
            </a:br>
            <a:endParaRPr sz="7200">
              <a:solidFill>
                <a:srgbClr val="38A725"/>
              </a:solidFill>
              <a:latin typeface="Arial"/>
              <a:ea typeface="Arial"/>
              <a:cs typeface="Arial"/>
              <a:sym typeface="Arial"/>
            </a:endParaRPr>
          </a:p>
          <a:p>
            <a:pPr indent="0" lvl="0" marL="0" marR="0" rtl="0" algn="ctr">
              <a:spcBef>
                <a:spcPts val="0"/>
              </a:spcBef>
              <a:spcAft>
                <a:spcPts val="0"/>
              </a:spcAft>
              <a:buNone/>
            </a:pPr>
            <a:r>
              <a:rPr lang="en-US" sz="7200">
                <a:solidFill>
                  <a:srgbClr val="38A725"/>
                </a:solidFill>
                <a:latin typeface="Arial"/>
                <a:ea typeface="Arial"/>
                <a:cs typeface="Arial"/>
                <a:sym typeface="Arial"/>
              </a:rPr>
              <a:t>Crank </a:t>
            </a:r>
            <a:endParaRPr/>
          </a:p>
          <a:p>
            <a:pPr indent="0" lvl="0" marL="0" marR="0" rtl="0" algn="ctr">
              <a:spcBef>
                <a:spcPts val="0"/>
              </a:spcBef>
              <a:spcAft>
                <a:spcPts val="0"/>
              </a:spcAft>
              <a:buNone/>
            </a:pPr>
            <a:r>
              <a:rPr lang="en-US" sz="7200">
                <a:solidFill>
                  <a:srgbClr val="38A725"/>
                </a:solidFill>
                <a:latin typeface="Arial"/>
                <a:ea typeface="Arial"/>
                <a:cs typeface="Arial"/>
                <a:sym typeface="Arial"/>
              </a:rPr>
              <a:t>Some Code!</a:t>
            </a:r>
            <a:endParaRPr b="1" sz="7200" cap="none">
              <a:solidFill>
                <a:srgbClr val="38A725"/>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49"/>
          <p:cNvSpPr/>
          <p:nvPr/>
        </p:nvSpPr>
        <p:spPr>
          <a:xfrm>
            <a:off x="533400" y="609600"/>
            <a:ext cx="8153400" cy="5632311"/>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br>
              <a:rPr b="1" lang="en-US" sz="8000">
                <a:solidFill>
                  <a:srgbClr val="EDF9F4"/>
                </a:solidFill>
                <a:latin typeface="Tahoma"/>
                <a:ea typeface="Tahoma"/>
                <a:cs typeface="Tahoma"/>
                <a:sym typeface="Tahoma"/>
              </a:rPr>
            </a:br>
            <a:r>
              <a:rPr b="1" lang="en-US" sz="4000">
                <a:solidFill>
                  <a:srgbClr val="EDF9F4"/>
                </a:solidFill>
                <a:latin typeface="Arial"/>
                <a:ea typeface="Arial"/>
                <a:cs typeface="Arial"/>
                <a:sym typeface="Arial"/>
              </a:rPr>
              <a:t>A+ Computer Science</a:t>
            </a:r>
            <a:endParaRPr/>
          </a:p>
          <a:p>
            <a:pPr indent="0" lvl="0" marL="0" marR="0" rtl="0" algn="ctr">
              <a:spcBef>
                <a:spcPts val="0"/>
              </a:spcBef>
              <a:spcAft>
                <a:spcPts val="0"/>
              </a:spcAft>
              <a:buNone/>
            </a:pPr>
            <a:r>
              <a:rPr b="1" lang="en-US" sz="8000">
                <a:solidFill>
                  <a:srgbClr val="EDF9F4"/>
                </a:solidFill>
                <a:latin typeface="Arial"/>
                <a:ea typeface="Arial"/>
                <a:cs typeface="Arial"/>
                <a:sym typeface="Arial"/>
              </a:rPr>
              <a:t>Array of references</a:t>
            </a:r>
            <a:endParaRPr/>
          </a:p>
          <a:p>
            <a:pPr indent="0" lvl="0" marL="0" marR="0" rtl="0" algn="ctr">
              <a:spcBef>
                <a:spcPts val="0"/>
              </a:spcBef>
              <a:spcAft>
                <a:spcPts val="0"/>
              </a:spcAft>
              <a:buNone/>
            </a:pPr>
            <a:r>
              <a:t/>
            </a:r>
            <a:endParaRPr b="1" sz="8000">
              <a:solidFill>
                <a:srgbClr val="EDF9F4"/>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10" name="Google Shape;110;p16"/>
          <p:cNvSpPr txBox="1"/>
          <p:nvPr/>
        </p:nvSpPr>
        <p:spPr>
          <a:xfrm>
            <a:off x="3810000" y="1752600"/>
            <a:ext cx="33528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Monster();</a:t>
            </a:r>
            <a:endParaRPr/>
          </a:p>
        </p:txBody>
      </p:sp>
      <p:sp>
        <p:nvSpPr>
          <p:cNvPr id="111" name="Google Shape;111;p16"/>
          <p:cNvSpPr/>
          <p:nvPr/>
        </p:nvSpPr>
        <p:spPr>
          <a:xfrm>
            <a:off x="3200400" y="2438400"/>
            <a:ext cx="5334000" cy="25146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 height – 0 weight - 0 age - 0</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methods</a:t>
            </a:r>
            <a:endParaRPr/>
          </a:p>
        </p:txBody>
      </p:sp>
      <p:sp>
        <p:nvSpPr>
          <p:cNvPr id="112" name="Google Shape;112;p16"/>
          <p:cNvSpPr txBox="1"/>
          <p:nvPr/>
        </p:nvSpPr>
        <p:spPr>
          <a:xfrm>
            <a:off x="1371600" y="2514600"/>
            <a:ext cx="5715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a:t>
            </a:r>
            <a:endParaRPr/>
          </a:p>
        </p:txBody>
      </p:sp>
      <p:cxnSp>
        <p:nvCxnSpPr>
          <p:cNvPr id="113" name="Google Shape;113;p16"/>
          <p:cNvCxnSpPr/>
          <p:nvPr/>
        </p:nvCxnSpPr>
        <p:spPr>
          <a:xfrm>
            <a:off x="1981200" y="2971800"/>
            <a:ext cx="1127125" cy="693738"/>
          </a:xfrm>
          <a:prstGeom prst="straightConnector1">
            <a:avLst/>
          </a:prstGeom>
          <a:noFill/>
          <a:ln cap="flat" cmpd="sng" w="101600">
            <a:solidFill>
              <a:srgbClr val="FF0000"/>
            </a:solidFill>
            <a:prstDash val="solid"/>
            <a:round/>
            <a:headEnd len="sm" w="sm" type="none"/>
            <a:tailEnd len="sm" w="sm" type="triangle"/>
          </a:ln>
        </p:spPr>
      </p:cxnSp>
      <p:sp>
        <p:nvSpPr>
          <p:cNvPr id="114" name="Google Shape;114;p16"/>
          <p:cNvSpPr txBox="1"/>
          <p:nvPr/>
        </p:nvSpPr>
        <p:spPr>
          <a:xfrm>
            <a:off x="609600" y="4953000"/>
            <a:ext cx="7488238"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 is a reference variable that refers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to a Monster object.</a:t>
            </a:r>
            <a:endParaRPr/>
          </a:p>
        </p:txBody>
      </p:sp>
      <p:sp>
        <p:nvSpPr>
          <p:cNvPr id="115" name="Google Shape;115;p16"/>
          <p:cNvSpPr txBox="1"/>
          <p:nvPr/>
        </p:nvSpPr>
        <p:spPr>
          <a:xfrm>
            <a:off x="1066800" y="1752600"/>
            <a:ext cx="281305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 m =</a:t>
            </a:r>
            <a:endParaRPr/>
          </a:p>
        </p:txBody>
      </p:sp>
      <p:sp>
        <p:nvSpPr>
          <p:cNvPr id="116" name="Google Shape;116;p1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Monster Instantiation</a:t>
            </a:r>
            <a:endParaRPr b="1" sz="5400">
              <a:solidFill>
                <a:srgbClr val="6F93DB"/>
              </a:solidFill>
              <a:latin typeface="Tahoma"/>
              <a:ea typeface="Tahoma"/>
              <a:cs typeface="Tahoma"/>
              <a:sym typeface="Tahoma"/>
            </a:endParaRPr>
          </a:p>
        </p:txBody>
      </p:sp>
      <p:pic>
        <p:nvPicPr>
          <p:cNvPr id="117" name="Google Shape;117;p16"/>
          <p:cNvPicPr preferRelativeResize="0"/>
          <p:nvPr/>
        </p:nvPicPr>
        <p:blipFill rotWithShape="1">
          <a:blip r:embed="rId3">
            <a:alphaModFix/>
          </a:blip>
          <a:srcRect b="0" l="0" r="0" t="0"/>
          <a:stretch/>
        </p:blipFill>
        <p:spPr>
          <a:xfrm>
            <a:off x="7391400" y="2514600"/>
            <a:ext cx="966027" cy="10743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23" name="Google Shape;123;p17"/>
          <p:cNvSpPr txBox="1"/>
          <p:nvPr/>
        </p:nvSpPr>
        <p:spPr>
          <a:xfrm>
            <a:off x="838200" y="1752600"/>
            <a:ext cx="6618288"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 m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Monster(23);</a:t>
            </a:r>
            <a:endParaRPr/>
          </a:p>
        </p:txBody>
      </p:sp>
      <p:sp>
        <p:nvSpPr>
          <p:cNvPr id="124" name="Google Shape;124;p17"/>
          <p:cNvSpPr txBox="1"/>
          <p:nvPr/>
        </p:nvSpPr>
        <p:spPr>
          <a:xfrm>
            <a:off x="609600" y="4953000"/>
            <a:ext cx="7488238"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 is a reference variable that refers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to a Monster object.</a:t>
            </a:r>
            <a:endParaRPr/>
          </a:p>
        </p:txBody>
      </p:sp>
      <p:sp>
        <p:nvSpPr>
          <p:cNvPr id="125" name="Google Shape;125;p17"/>
          <p:cNvSpPr/>
          <p:nvPr/>
        </p:nvSpPr>
        <p:spPr>
          <a:xfrm>
            <a:off x="3200400" y="2743200"/>
            <a:ext cx="5334000" cy="19050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 height – 23 weight – 0 age - 0</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methods</a:t>
            </a:r>
            <a:endParaRPr/>
          </a:p>
        </p:txBody>
      </p:sp>
      <p:cxnSp>
        <p:nvCxnSpPr>
          <p:cNvPr id="126" name="Google Shape;126;p17"/>
          <p:cNvCxnSpPr/>
          <p:nvPr/>
        </p:nvCxnSpPr>
        <p:spPr>
          <a:xfrm>
            <a:off x="1844675" y="2887663"/>
            <a:ext cx="1127125" cy="693737"/>
          </a:xfrm>
          <a:prstGeom prst="straightConnector1">
            <a:avLst/>
          </a:prstGeom>
          <a:noFill/>
          <a:ln cap="flat" cmpd="sng" w="101600">
            <a:solidFill>
              <a:srgbClr val="FF0000"/>
            </a:solidFill>
            <a:prstDash val="solid"/>
            <a:round/>
            <a:headEnd len="sm" w="sm" type="none"/>
            <a:tailEnd len="sm" w="sm" type="triangle"/>
          </a:ln>
        </p:spPr>
      </p:cxnSp>
      <p:sp>
        <p:nvSpPr>
          <p:cNvPr id="127" name="Google Shape;127;p17"/>
          <p:cNvSpPr txBox="1"/>
          <p:nvPr/>
        </p:nvSpPr>
        <p:spPr>
          <a:xfrm>
            <a:off x="1371600" y="2514600"/>
            <a:ext cx="5715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a:t>
            </a:r>
            <a:endParaRPr/>
          </a:p>
        </p:txBody>
      </p:sp>
      <p:sp>
        <p:nvSpPr>
          <p:cNvPr id="128" name="Google Shape;128;p17"/>
          <p:cNvSpPr txBox="1"/>
          <p:nvPr/>
        </p:nvSpPr>
        <p:spPr>
          <a:xfrm>
            <a:off x="2514600" y="36576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a:p>
        </p:txBody>
      </p:sp>
      <p:sp>
        <p:nvSpPr>
          <p:cNvPr id="129" name="Google Shape;129;p17"/>
          <p:cNvSpPr txBox="1"/>
          <p:nvPr/>
        </p:nvSpPr>
        <p:spPr>
          <a:xfrm>
            <a:off x="1219200" y="24384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a:p>
        </p:txBody>
      </p:sp>
      <p:sp>
        <p:nvSpPr>
          <p:cNvPr id="130" name="Google Shape;130;p1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Monster Instantiation</a:t>
            </a:r>
            <a:endParaRPr b="1" sz="5400">
              <a:solidFill>
                <a:srgbClr val="6F93DB"/>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36" name="Google Shape;136;p18"/>
          <p:cNvSpPr txBox="1"/>
          <p:nvPr/>
        </p:nvSpPr>
        <p:spPr>
          <a:xfrm>
            <a:off x="685800" y="1752600"/>
            <a:ext cx="73818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 m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Monster(23, 45);</a:t>
            </a:r>
            <a:endParaRPr/>
          </a:p>
        </p:txBody>
      </p:sp>
      <p:sp>
        <p:nvSpPr>
          <p:cNvPr id="137" name="Google Shape;137;p18"/>
          <p:cNvSpPr txBox="1"/>
          <p:nvPr/>
        </p:nvSpPr>
        <p:spPr>
          <a:xfrm>
            <a:off x="609600" y="4953000"/>
            <a:ext cx="7488238"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 is a reference variable that refers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to a Monster object.</a:t>
            </a:r>
            <a:endParaRPr/>
          </a:p>
        </p:txBody>
      </p:sp>
      <p:sp>
        <p:nvSpPr>
          <p:cNvPr id="138" name="Google Shape;138;p18"/>
          <p:cNvSpPr/>
          <p:nvPr/>
        </p:nvSpPr>
        <p:spPr>
          <a:xfrm>
            <a:off x="3200400" y="2743200"/>
            <a:ext cx="5334000" cy="19050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 height – 23 weight – 45 age - 0</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methods</a:t>
            </a:r>
            <a:endParaRPr/>
          </a:p>
        </p:txBody>
      </p:sp>
      <p:cxnSp>
        <p:nvCxnSpPr>
          <p:cNvPr id="139" name="Google Shape;139;p18"/>
          <p:cNvCxnSpPr/>
          <p:nvPr/>
        </p:nvCxnSpPr>
        <p:spPr>
          <a:xfrm>
            <a:off x="1844675" y="2887663"/>
            <a:ext cx="1127125" cy="693737"/>
          </a:xfrm>
          <a:prstGeom prst="straightConnector1">
            <a:avLst/>
          </a:prstGeom>
          <a:noFill/>
          <a:ln cap="flat" cmpd="sng" w="101600">
            <a:solidFill>
              <a:srgbClr val="FF0000"/>
            </a:solidFill>
            <a:prstDash val="solid"/>
            <a:round/>
            <a:headEnd len="sm" w="sm" type="none"/>
            <a:tailEnd len="sm" w="sm" type="triangle"/>
          </a:ln>
        </p:spPr>
      </p:cxnSp>
      <p:sp>
        <p:nvSpPr>
          <p:cNvPr id="140" name="Google Shape;140;p18"/>
          <p:cNvSpPr txBox="1"/>
          <p:nvPr/>
        </p:nvSpPr>
        <p:spPr>
          <a:xfrm>
            <a:off x="1371600" y="2514600"/>
            <a:ext cx="5715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a:t>
            </a:r>
            <a:endParaRPr/>
          </a:p>
        </p:txBody>
      </p:sp>
      <p:sp>
        <p:nvSpPr>
          <p:cNvPr id="141" name="Google Shape;141;p18"/>
          <p:cNvSpPr txBox="1"/>
          <p:nvPr/>
        </p:nvSpPr>
        <p:spPr>
          <a:xfrm>
            <a:off x="1219200" y="24384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0x239</a:t>
            </a:r>
            <a:endParaRPr/>
          </a:p>
        </p:txBody>
      </p:sp>
      <p:sp>
        <p:nvSpPr>
          <p:cNvPr id="142" name="Google Shape;142;p18"/>
          <p:cNvSpPr txBox="1"/>
          <p:nvPr/>
        </p:nvSpPr>
        <p:spPr>
          <a:xfrm>
            <a:off x="2514600" y="36576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0x239</a:t>
            </a:r>
            <a:endParaRPr/>
          </a:p>
        </p:txBody>
      </p:sp>
      <p:sp>
        <p:nvSpPr>
          <p:cNvPr id="143" name="Google Shape;143;p1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Monster Instantiation</a:t>
            </a:r>
            <a:endParaRPr b="1" sz="5400">
              <a:solidFill>
                <a:srgbClr val="6F93DB"/>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49" name="Google Shape;149;p19"/>
          <p:cNvSpPr txBox="1"/>
          <p:nvPr/>
        </p:nvSpPr>
        <p:spPr>
          <a:xfrm>
            <a:off x="609600" y="1752600"/>
            <a:ext cx="814546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 m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Monster(23, 45, 11);</a:t>
            </a:r>
            <a:endParaRPr/>
          </a:p>
        </p:txBody>
      </p:sp>
      <p:sp>
        <p:nvSpPr>
          <p:cNvPr id="150" name="Google Shape;150;p19"/>
          <p:cNvSpPr txBox="1"/>
          <p:nvPr/>
        </p:nvSpPr>
        <p:spPr>
          <a:xfrm>
            <a:off x="609600" y="4953000"/>
            <a:ext cx="7488238"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 is a reference variable that refers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to a Monster object.</a:t>
            </a:r>
            <a:endParaRPr/>
          </a:p>
        </p:txBody>
      </p:sp>
      <p:sp>
        <p:nvSpPr>
          <p:cNvPr id="151" name="Google Shape;151;p19"/>
          <p:cNvSpPr/>
          <p:nvPr/>
        </p:nvSpPr>
        <p:spPr>
          <a:xfrm>
            <a:off x="3200400" y="2743200"/>
            <a:ext cx="5334000" cy="19050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MONSTER</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Properties </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 height – 23 weight – 45 age - 11</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methods</a:t>
            </a:r>
            <a:endParaRPr/>
          </a:p>
        </p:txBody>
      </p:sp>
      <p:cxnSp>
        <p:nvCxnSpPr>
          <p:cNvPr id="152" name="Google Shape;152;p19"/>
          <p:cNvCxnSpPr/>
          <p:nvPr/>
        </p:nvCxnSpPr>
        <p:spPr>
          <a:xfrm>
            <a:off x="1844675" y="2887663"/>
            <a:ext cx="1127125" cy="693737"/>
          </a:xfrm>
          <a:prstGeom prst="straightConnector1">
            <a:avLst/>
          </a:prstGeom>
          <a:noFill/>
          <a:ln cap="flat" cmpd="sng" w="101600">
            <a:solidFill>
              <a:srgbClr val="FF0000"/>
            </a:solidFill>
            <a:prstDash val="solid"/>
            <a:round/>
            <a:headEnd len="sm" w="sm" type="none"/>
            <a:tailEnd len="sm" w="sm" type="triangle"/>
          </a:ln>
        </p:spPr>
      </p:cxnSp>
      <p:sp>
        <p:nvSpPr>
          <p:cNvPr id="153" name="Google Shape;153;p19"/>
          <p:cNvSpPr txBox="1"/>
          <p:nvPr/>
        </p:nvSpPr>
        <p:spPr>
          <a:xfrm>
            <a:off x="1371600" y="2514600"/>
            <a:ext cx="57150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m</a:t>
            </a:r>
            <a:endParaRPr/>
          </a:p>
        </p:txBody>
      </p:sp>
      <p:sp>
        <p:nvSpPr>
          <p:cNvPr id="154" name="Google Shape;154;p19"/>
          <p:cNvSpPr txBox="1"/>
          <p:nvPr/>
        </p:nvSpPr>
        <p:spPr>
          <a:xfrm>
            <a:off x="1219200" y="24384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0x2B3</a:t>
            </a:r>
            <a:endParaRPr/>
          </a:p>
        </p:txBody>
      </p:sp>
      <p:sp>
        <p:nvSpPr>
          <p:cNvPr id="155" name="Google Shape;155;p19"/>
          <p:cNvSpPr txBox="1"/>
          <p:nvPr/>
        </p:nvSpPr>
        <p:spPr>
          <a:xfrm>
            <a:off x="2438400" y="36576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0x2B3</a:t>
            </a:r>
            <a:endParaRPr/>
          </a:p>
        </p:txBody>
      </p:sp>
      <p:sp>
        <p:nvSpPr>
          <p:cNvPr id="156" name="Google Shape;156;p19"/>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Monster Instantiation</a:t>
            </a:r>
            <a:endParaRPr b="1" sz="5400">
              <a:solidFill>
                <a:srgbClr val="6F93DB"/>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162" name="Google Shape;162;p20"/>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3" name="Google Shape;163;p20"/>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64" name="Google Shape;164;p20"/>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4400">
                <a:solidFill>
                  <a:schemeClr val="dk1"/>
                </a:solidFill>
                <a:latin typeface="Comic Sans MS"/>
                <a:ea typeface="Comic Sans MS"/>
                <a:cs typeface="Comic Sans MS"/>
                <a:sym typeface="Comic Sans MS"/>
              </a:rPr>
              <a:t> </a:t>
            </a:r>
            <a:endParaRPr b="0" sz="2400">
              <a:solidFill>
                <a:srgbClr val="CC3300"/>
              </a:solidFill>
              <a:latin typeface="Comic Sans MS"/>
              <a:ea typeface="Comic Sans MS"/>
              <a:cs typeface="Comic Sans MS"/>
              <a:sym typeface="Comic Sans MS"/>
            </a:endParaRPr>
          </a:p>
        </p:txBody>
      </p:sp>
      <p:sp>
        <p:nvSpPr>
          <p:cNvPr id="165" name="Google Shape;165;p20"/>
          <p:cNvSpPr/>
          <p:nvPr/>
        </p:nvSpPr>
        <p:spPr>
          <a:xfrm>
            <a:off x="685800" y="2057400"/>
            <a:ext cx="77724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References </a:t>
            </a:r>
            <a:endParaRPr/>
          </a:p>
          <a:p>
            <a:pPr indent="0" lvl="0" marL="0" marR="0" rtl="0" algn="ctr">
              <a:spcBef>
                <a:spcPts val="0"/>
              </a:spcBef>
              <a:spcAft>
                <a:spcPts val="0"/>
              </a:spcAft>
              <a:buNone/>
            </a:pPr>
            <a:r>
              <a:rPr b="1" lang="en-US" sz="7200">
                <a:solidFill>
                  <a:srgbClr val="0066FF"/>
                </a:solidFill>
                <a:latin typeface="Tahoma"/>
                <a:ea typeface="Tahoma"/>
                <a:cs typeface="Tahoma"/>
                <a:sym typeface="Tahoma"/>
              </a:rPr>
              <a:t>1</a:t>
            </a:r>
            <a:endParaRPr b="1" sz="7200" cap="none">
              <a:solidFill>
                <a:srgbClr val="0066FF"/>
              </a:solidFill>
              <a:latin typeface="Tahoma"/>
              <a:ea typeface="Tahoma"/>
              <a:cs typeface="Tahoma"/>
              <a:sym typeface="Tahoma"/>
            </a:endParaRPr>
          </a:p>
        </p:txBody>
      </p:sp>
      <p:sp>
        <p:nvSpPr>
          <p:cNvPr id="166" name="Google Shape;166;p20"/>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72" name="Google Shape;172;p21"/>
          <p:cNvSpPr txBox="1"/>
          <p:nvPr/>
        </p:nvSpPr>
        <p:spPr>
          <a:xfrm>
            <a:off x="838200" y="2057400"/>
            <a:ext cx="7361238" cy="2955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In Java, any variable that refers to </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an Object is a reference variable.</a:t>
            </a:r>
            <a:br>
              <a:rPr b="1" lang="en-US" sz="3200">
                <a:solidFill>
                  <a:schemeClr val="dk1"/>
                </a:solidFill>
                <a:latin typeface="Tahoma"/>
                <a:ea typeface="Tahoma"/>
                <a:cs typeface="Tahoma"/>
                <a:sym typeface="Tahoma"/>
              </a:rPr>
            </a:b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The variable stores the memory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address of the actual Object.</a:t>
            </a:r>
            <a:endParaRPr b="1" sz="3200">
              <a:solidFill>
                <a:srgbClr val="003366"/>
              </a:solidFill>
              <a:latin typeface="Tahoma"/>
              <a:ea typeface="Tahoma"/>
              <a:cs typeface="Tahoma"/>
              <a:sym typeface="Tahoma"/>
            </a:endParaRPr>
          </a:p>
        </p:txBody>
      </p:sp>
      <p:sp>
        <p:nvSpPr>
          <p:cNvPr id="173" name="Google Shape;173;p2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References</a:t>
            </a:r>
            <a:endParaRPr b="1" sz="5400">
              <a:solidFill>
                <a:srgbClr val="6F93DB"/>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