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52" r:id="rId1"/>
  </p:sldMasterIdLst>
  <p:notesMasterIdLst>
    <p:notesMasterId r:id="rId21"/>
  </p:notesMasterIdLst>
  <p:sldIdLst>
    <p:sldId id="256" r:id="rId2"/>
    <p:sldId id="257" r:id="rId3"/>
    <p:sldId id="258"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0" r:id="rId19"/>
    <p:sldId id="263" r:id="rId20"/>
  </p:sldIdLst>
  <p:sldSz cx="12192000" cy="6858000"/>
  <p:notesSz cx="6858000" cy="9144000"/>
  <p:embeddedFontLst>
    <p:embeddedFont>
      <p:font typeface="Corbel" panose="020B0503020204020204" pitchFamily="34" charset="0"/>
      <p:regular r:id="rId22"/>
      <p:bold r:id="rId23"/>
      <p:italic r:id="rId24"/>
      <p:boldItalic r:id="rId25"/>
    </p:embeddedFont>
    <p:embeddedFont>
      <p:font typeface="Rockwell" panose="02060603020205020403" pitchFamily="18"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59E88F-AB37-432E-9895-A62D62DB5BBA}">
          <p14:sldIdLst>
            <p14:sldId id="256"/>
            <p14:sldId id="257"/>
            <p14:sldId id="258"/>
            <p14:sldId id="262"/>
            <p14:sldId id="264"/>
            <p14:sldId id="265"/>
            <p14:sldId id="266"/>
            <p14:sldId id="267"/>
            <p14:sldId id="268"/>
            <p14:sldId id="269"/>
            <p14:sldId id="270"/>
            <p14:sldId id="271"/>
            <p14:sldId id="272"/>
            <p14:sldId id="273"/>
            <p14:sldId id="274"/>
            <p14:sldId id="275"/>
            <p14:sldId id="276"/>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0T18:52:46.756"/>
    </inkml:context>
    <inkml:brush xml:id="br0">
      <inkml:brushProperty name="width" value="0.035" units="cm"/>
      <inkml:brushProperty name="height" value="0.035" units="cm"/>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0T19:14:32.985"/>
    </inkml:context>
    <inkml:brush xml:id="br0">
      <inkml:brushProperty name="width" value="0.035" units="cm"/>
      <inkml:brushProperty name="height" value="0.03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0T18:55:30.578"/>
    </inkml:context>
    <inkml:brush xml:id="br0">
      <inkml:brushProperty name="width" value="0.035" units="cm"/>
      <inkml:brushProperty name="height" value="0.035" units="cm"/>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0T18:55:46.352"/>
    </inkml:context>
    <inkml:brush xml:id="br0">
      <inkml:brushProperty name="width" value="0.035" units="cm"/>
      <inkml:brushProperty name="height" value="0.035" units="cm"/>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0T18:55:46.558"/>
    </inkml:context>
    <inkml:brush xml:id="br0">
      <inkml:brushProperty name="width" value="0.035" units="cm"/>
      <inkml:brushProperty name="height" value="0.035" units="cm"/>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0T18:55:46.776"/>
    </inkml:context>
    <inkml:brush xml:id="br0">
      <inkml:brushProperty name="width" value="0.035" units="cm"/>
      <inkml:brushProperty name="height" value="0.03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108E6-9E95-4F41-9275-DF3C9A9BD0CC}" type="datetimeFigureOut">
              <a:rPr lang="en-GB" smtClean="0"/>
              <a:t>31/12/2024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A8A7E-89F9-468F-A6A6-7A1206F8F545}" type="slidenum">
              <a:rPr lang="en-GB" smtClean="0"/>
              <a:t>‹#›</a:t>
            </a:fld>
            <a:endParaRPr lang="en-GB"/>
          </a:p>
        </p:txBody>
      </p:sp>
    </p:spTree>
    <p:extLst>
      <p:ext uri="{BB962C8B-B14F-4D97-AF65-F5344CB8AC3E}">
        <p14:creationId xmlns:p14="http://schemas.microsoft.com/office/powerpoint/2010/main" val="321593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2A8A7E-89F9-468F-A6A6-7A1206F8F545}" type="slidenum">
              <a:rPr lang="en-GB" smtClean="0"/>
              <a:t>1</a:t>
            </a:fld>
            <a:endParaRPr lang="en-GB"/>
          </a:p>
        </p:txBody>
      </p:sp>
    </p:spTree>
    <p:extLst>
      <p:ext uri="{BB962C8B-B14F-4D97-AF65-F5344CB8AC3E}">
        <p14:creationId xmlns:p14="http://schemas.microsoft.com/office/powerpoint/2010/main" val="408653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12/30/2024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431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0607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46568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56132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62997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49923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10037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0180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68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272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558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142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6507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12/30/2024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084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365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155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740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12/30/2024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35174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customXml" Target="../ink/ink6.xml"/><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DBD6-4E24-6F45-B8BA-5A3ECAB24B1F}"/>
              </a:ext>
            </a:extLst>
          </p:cNvPr>
          <p:cNvSpPr>
            <a:spLocks noGrp="1"/>
          </p:cNvSpPr>
          <p:nvPr>
            <p:ph type="ctrTitle"/>
          </p:nvPr>
        </p:nvSpPr>
        <p:spPr>
          <a:xfrm>
            <a:off x="1051560" y="1432223"/>
            <a:ext cx="10900954" cy="3035808"/>
          </a:xfrm>
        </p:spPr>
        <p:txBody>
          <a:bodyPr>
            <a:normAutofit/>
          </a:bodyPr>
          <a:lstStyle/>
          <a:p>
            <a:r>
              <a:rPr lang="en-US" sz="8000" u="sng" dirty="0"/>
              <a:t>SLOPE HILL MOVERS LIMITED</a:t>
            </a:r>
            <a:endParaRPr lang="en-GB" sz="8000" u="sng" dirty="0"/>
          </a:p>
        </p:txBody>
      </p:sp>
      <p:sp>
        <p:nvSpPr>
          <p:cNvPr id="3" name="Subtitle 2">
            <a:extLst>
              <a:ext uri="{FF2B5EF4-FFF2-40B4-BE49-F238E27FC236}">
                <a16:creationId xmlns:a16="http://schemas.microsoft.com/office/drawing/2014/main" id="{487BF1CF-CBE3-633E-4397-CF3F02CCDC64}"/>
              </a:ext>
            </a:extLst>
          </p:cNvPr>
          <p:cNvSpPr>
            <a:spLocks noGrp="1"/>
          </p:cNvSpPr>
          <p:nvPr>
            <p:ph type="subTitle" idx="1"/>
          </p:nvPr>
        </p:nvSpPr>
        <p:spPr>
          <a:xfrm>
            <a:off x="4776634" y="4468031"/>
            <a:ext cx="6987645" cy="1388534"/>
          </a:xfrm>
        </p:spPr>
        <p:txBody>
          <a:bodyPr>
            <a:normAutofit/>
          </a:bodyPr>
          <a:lstStyle/>
          <a:p>
            <a:r>
              <a:rPr lang="en-US" sz="3600" dirty="0"/>
              <a:t>BUILT TO LIFT, DRIVEN TO DELIVER</a:t>
            </a:r>
            <a:endParaRPr lang="en-GB" sz="36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923D923-F130-B682-D032-693196670315}"/>
                  </a:ext>
                </a:extLst>
              </p14:cNvPr>
              <p14:cNvContentPartPr/>
              <p14:nvPr/>
            </p14:nvContentPartPr>
            <p14:xfrm>
              <a:off x="5017903" y="979166"/>
              <a:ext cx="360" cy="360"/>
            </p14:xfrm>
          </p:contentPart>
        </mc:Choice>
        <mc:Fallback xmlns="">
          <p:pic>
            <p:nvPicPr>
              <p:cNvPr id="4" name="Ink 3">
                <a:extLst>
                  <a:ext uri="{FF2B5EF4-FFF2-40B4-BE49-F238E27FC236}">
                    <a16:creationId xmlns:a16="http://schemas.microsoft.com/office/drawing/2014/main" id="{C923D923-F130-B682-D032-693196670315}"/>
                  </a:ext>
                </a:extLst>
              </p:cNvPr>
              <p:cNvPicPr/>
              <p:nvPr/>
            </p:nvPicPr>
            <p:blipFill>
              <a:blip r:embed="rId4"/>
              <a:stretch>
                <a:fillRect/>
              </a:stretch>
            </p:blipFill>
            <p:spPr>
              <a:xfrm>
                <a:off x="5011783" y="973046"/>
                <a:ext cx="12600" cy="12600"/>
              </a:xfrm>
              <a:prstGeom prst="rect">
                <a:avLst/>
              </a:prstGeom>
            </p:spPr>
          </p:pic>
        </mc:Fallback>
      </mc:AlternateContent>
      <p:pic>
        <p:nvPicPr>
          <p:cNvPr id="6" name="Picture 5">
            <a:extLst>
              <a:ext uri="{FF2B5EF4-FFF2-40B4-BE49-F238E27FC236}">
                <a16:creationId xmlns:a16="http://schemas.microsoft.com/office/drawing/2014/main" id="{F7F98CB5-2E56-3F16-AC71-46D9AF39B996}"/>
              </a:ext>
            </a:extLst>
          </p:cNvPr>
          <p:cNvPicPr>
            <a:picLocks noChangeAspect="1"/>
          </p:cNvPicPr>
          <p:nvPr/>
        </p:nvPicPr>
        <p:blipFill>
          <a:blip r:embed="rId5"/>
          <a:stretch>
            <a:fillRect/>
          </a:stretch>
        </p:blipFill>
        <p:spPr>
          <a:xfrm>
            <a:off x="2187582" y="318326"/>
            <a:ext cx="3048087" cy="1775097"/>
          </a:xfrm>
          <a:prstGeom prst="rect">
            <a:avLst/>
          </a:prstGeom>
        </p:spPr>
      </p:pic>
    </p:spTree>
    <p:extLst>
      <p:ext uri="{BB962C8B-B14F-4D97-AF65-F5344CB8AC3E}">
        <p14:creationId xmlns:p14="http://schemas.microsoft.com/office/powerpoint/2010/main" val="293245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1361-DBE8-5A7B-30EE-BACFF3870AD9}"/>
              </a:ext>
            </a:extLst>
          </p:cNvPr>
          <p:cNvSpPr>
            <a:spLocks noGrp="1"/>
          </p:cNvSpPr>
          <p:nvPr>
            <p:ph type="title"/>
          </p:nvPr>
        </p:nvSpPr>
        <p:spPr>
          <a:xfrm>
            <a:off x="873381" y="794657"/>
            <a:ext cx="3702972" cy="1737360"/>
          </a:xfrm>
        </p:spPr>
        <p:txBody>
          <a:bodyPr/>
          <a:lstStyle/>
          <a:p>
            <a:r>
              <a:rPr lang="en-US" dirty="0"/>
              <a:t>	Dozers</a:t>
            </a:r>
            <a:endParaRPr lang="en-GB" dirty="0"/>
          </a:p>
        </p:txBody>
      </p:sp>
      <p:pic>
        <p:nvPicPr>
          <p:cNvPr id="11" name="Picture Placeholder 10">
            <a:extLst>
              <a:ext uri="{FF2B5EF4-FFF2-40B4-BE49-F238E27FC236}">
                <a16:creationId xmlns:a16="http://schemas.microsoft.com/office/drawing/2014/main" id="{678C901A-027A-7E47-C7DA-F971D3CF61E4}"/>
              </a:ext>
            </a:extLst>
          </p:cNvPr>
          <p:cNvPicPr>
            <a:picLocks noGrp="1" noChangeAspect="1"/>
          </p:cNvPicPr>
          <p:nvPr>
            <p:ph type="pic" idx="1"/>
          </p:nvPr>
        </p:nvPicPr>
        <p:blipFill>
          <a:blip r:embed="rId2"/>
          <a:srcRect t="5659" b="5659"/>
          <a:stretch>
            <a:fillRect/>
          </a:stretch>
        </p:blipFill>
        <p:spPr>
          <a:xfrm>
            <a:off x="4687003" y="359228"/>
            <a:ext cx="7193879" cy="6063343"/>
          </a:xfrm>
        </p:spPr>
      </p:pic>
      <p:sp>
        <p:nvSpPr>
          <p:cNvPr id="7" name="AutoShape 2" descr="bulldozers or front loaders">
            <a:extLst>
              <a:ext uri="{FF2B5EF4-FFF2-40B4-BE49-F238E27FC236}">
                <a16:creationId xmlns:a16="http://schemas.microsoft.com/office/drawing/2014/main" id="{6B857CD4-9EF9-C089-4DA3-7C5135328D22}"/>
              </a:ext>
            </a:extLst>
          </p:cNvPr>
          <p:cNvSpPr>
            <a:spLocks noGrp="1" noChangeAspect="1" noChangeArrowheads="1"/>
          </p:cNvSpPr>
          <p:nvPr>
            <p:ph type="body" sz="half" idx="2"/>
          </p:nvPr>
        </p:nvSpPr>
        <p:spPr bwMode="auto">
          <a:xfrm>
            <a:off x="1130054" y="2771503"/>
            <a:ext cx="3446299" cy="32918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1800" dirty="0"/>
              <a:t>Dozers are powerful machines used for pushing soil, sand, and debris. Our staff use them to prepare sites, road building and clearing land for earthmoving.</a:t>
            </a:r>
            <a:endParaRPr lang="en-GB" sz="18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666547F-F3C0-0BA8-C08B-4B4CBE10E1EE}"/>
                  </a:ext>
                </a:extLst>
              </p14:cNvPr>
              <p14:cNvContentPartPr/>
              <p14:nvPr/>
            </p14:nvContentPartPr>
            <p14:xfrm>
              <a:off x="8283943" y="4081937"/>
              <a:ext cx="360" cy="360"/>
            </p14:xfrm>
          </p:contentPart>
        </mc:Choice>
        <mc:Fallback xmlns="">
          <p:pic>
            <p:nvPicPr>
              <p:cNvPr id="3" name="Ink 2">
                <a:extLst>
                  <a:ext uri="{FF2B5EF4-FFF2-40B4-BE49-F238E27FC236}">
                    <a16:creationId xmlns:a16="http://schemas.microsoft.com/office/drawing/2014/main" id="{C666547F-F3C0-0BA8-C08B-4B4CBE10E1EE}"/>
                  </a:ext>
                </a:extLst>
              </p:cNvPr>
              <p:cNvPicPr/>
              <p:nvPr/>
            </p:nvPicPr>
            <p:blipFill>
              <a:blip r:embed="rId4"/>
              <a:stretch>
                <a:fillRect/>
              </a:stretch>
            </p:blipFill>
            <p:spPr>
              <a:xfrm>
                <a:off x="8277823" y="4075817"/>
                <a:ext cx="12600" cy="12600"/>
              </a:xfrm>
              <a:prstGeom prst="rect">
                <a:avLst/>
              </a:prstGeom>
            </p:spPr>
          </p:pic>
        </mc:Fallback>
      </mc:AlternateContent>
      <p:grpSp>
        <p:nvGrpSpPr>
          <p:cNvPr id="8" name="Group 7">
            <a:extLst>
              <a:ext uri="{FF2B5EF4-FFF2-40B4-BE49-F238E27FC236}">
                <a16:creationId xmlns:a16="http://schemas.microsoft.com/office/drawing/2014/main" id="{EBAB40FF-1CE5-4688-0749-B9F362F31BDB}"/>
              </a:ext>
            </a:extLst>
          </p:cNvPr>
          <p:cNvGrpSpPr/>
          <p:nvPr/>
        </p:nvGrpSpPr>
        <p:grpSpPr>
          <a:xfrm>
            <a:off x="7979023" y="2416577"/>
            <a:ext cx="360" cy="360"/>
            <a:chOff x="7979023" y="2416577"/>
            <a:chExt cx="360" cy="360"/>
          </a:xfrm>
        </p:grpSpPr>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FD6557D-8D18-5F6A-D688-37BE9301A71E}"/>
                    </a:ext>
                  </a:extLst>
                </p14:cNvPr>
                <p14:cNvContentPartPr/>
                <p14:nvPr/>
              </p14:nvContentPartPr>
              <p14:xfrm>
                <a:off x="7979023" y="2416577"/>
                <a:ext cx="360" cy="360"/>
              </p14:xfrm>
            </p:contentPart>
          </mc:Choice>
          <mc:Fallback xmlns="">
            <p:pic>
              <p:nvPicPr>
                <p:cNvPr id="4" name="Ink 3">
                  <a:extLst>
                    <a:ext uri="{FF2B5EF4-FFF2-40B4-BE49-F238E27FC236}">
                      <a16:creationId xmlns:a16="http://schemas.microsoft.com/office/drawing/2014/main" id="{FFD6557D-8D18-5F6A-D688-37BE9301A71E}"/>
                    </a:ext>
                  </a:extLst>
                </p:cNvPr>
                <p:cNvPicPr/>
                <p:nvPr/>
              </p:nvPicPr>
              <p:blipFill>
                <a:blip r:embed="rId4"/>
                <a:stretch>
                  <a:fillRect/>
                </a:stretch>
              </p:blipFill>
              <p:spPr>
                <a:xfrm>
                  <a:off x="7972903" y="24104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631189A-8C42-4A52-9782-6EBE21A37D1D}"/>
                    </a:ext>
                  </a:extLst>
                </p14:cNvPr>
                <p14:cNvContentPartPr/>
                <p14:nvPr/>
              </p14:nvContentPartPr>
              <p14:xfrm>
                <a:off x="7979023" y="2416577"/>
                <a:ext cx="360" cy="360"/>
              </p14:xfrm>
            </p:contentPart>
          </mc:Choice>
          <mc:Fallback xmlns="">
            <p:pic>
              <p:nvPicPr>
                <p:cNvPr id="5" name="Ink 4">
                  <a:extLst>
                    <a:ext uri="{FF2B5EF4-FFF2-40B4-BE49-F238E27FC236}">
                      <a16:creationId xmlns:a16="http://schemas.microsoft.com/office/drawing/2014/main" id="{E631189A-8C42-4A52-9782-6EBE21A37D1D}"/>
                    </a:ext>
                  </a:extLst>
                </p:cNvPr>
                <p:cNvPicPr/>
                <p:nvPr/>
              </p:nvPicPr>
              <p:blipFill>
                <a:blip r:embed="rId4"/>
                <a:stretch>
                  <a:fillRect/>
                </a:stretch>
              </p:blipFill>
              <p:spPr>
                <a:xfrm>
                  <a:off x="7972903" y="24104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CB6472E-B783-C249-C778-10DECE66D516}"/>
                    </a:ext>
                  </a:extLst>
                </p14:cNvPr>
                <p14:cNvContentPartPr/>
                <p14:nvPr/>
              </p14:nvContentPartPr>
              <p14:xfrm>
                <a:off x="7979023" y="2416577"/>
                <a:ext cx="360" cy="360"/>
              </p14:xfrm>
            </p:contentPart>
          </mc:Choice>
          <mc:Fallback xmlns="">
            <p:pic>
              <p:nvPicPr>
                <p:cNvPr id="6" name="Ink 5">
                  <a:extLst>
                    <a:ext uri="{FF2B5EF4-FFF2-40B4-BE49-F238E27FC236}">
                      <a16:creationId xmlns:a16="http://schemas.microsoft.com/office/drawing/2014/main" id="{2CB6472E-B783-C249-C778-10DECE66D516}"/>
                    </a:ext>
                  </a:extLst>
                </p:cNvPr>
                <p:cNvPicPr/>
                <p:nvPr/>
              </p:nvPicPr>
              <p:blipFill>
                <a:blip r:embed="rId4"/>
                <a:stretch>
                  <a:fillRect/>
                </a:stretch>
              </p:blipFill>
              <p:spPr>
                <a:xfrm>
                  <a:off x="7972903" y="2410457"/>
                  <a:ext cx="12600" cy="12600"/>
                </a:xfrm>
                <a:prstGeom prst="rect">
                  <a:avLst/>
                </a:prstGeom>
              </p:spPr>
            </p:pic>
          </mc:Fallback>
        </mc:AlternateContent>
      </p:grpSp>
    </p:spTree>
    <p:extLst>
      <p:ext uri="{BB962C8B-B14F-4D97-AF65-F5344CB8AC3E}">
        <p14:creationId xmlns:p14="http://schemas.microsoft.com/office/powerpoint/2010/main" val="379834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ED08-2B59-3DE3-E14B-89A93E75DBC3}"/>
              </a:ext>
            </a:extLst>
          </p:cNvPr>
          <p:cNvSpPr>
            <a:spLocks noGrp="1"/>
          </p:cNvSpPr>
          <p:nvPr>
            <p:ph type="title"/>
          </p:nvPr>
        </p:nvSpPr>
        <p:spPr/>
        <p:txBody>
          <a:bodyPr/>
          <a:lstStyle/>
          <a:p>
            <a:r>
              <a:rPr lang="en-US" dirty="0"/>
              <a:t>Wheel loader</a:t>
            </a:r>
            <a:endParaRPr lang="en-GB" dirty="0"/>
          </a:p>
        </p:txBody>
      </p:sp>
      <p:pic>
        <p:nvPicPr>
          <p:cNvPr id="9" name="Picture Placeholder 5">
            <a:extLst>
              <a:ext uri="{FF2B5EF4-FFF2-40B4-BE49-F238E27FC236}">
                <a16:creationId xmlns:a16="http://schemas.microsoft.com/office/drawing/2014/main" id="{2C95FE84-0818-5BFF-2366-FFDC0B7A309F}"/>
              </a:ext>
            </a:extLst>
          </p:cNvPr>
          <p:cNvPicPr>
            <a:picLocks noGrp="1" noChangeAspect="1"/>
          </p:cNvPicPr>
          <p:nvPr>
            <p:ph type="pic" idx="1"/>
          </p:nvPr>
        </p:nvPicPr>
        <p:blipFill>
          <a:blip r:embed="rId2"/>
          <a:srcRect l="29768" r="29768"/>
          <a:stretch>
            <a:fillRect/>
          </a:stretch>
        </p:blipFill>
        <p:spPr>
          <a:xfrm>
            <a:off x="7217228" y="359229"/>
            <a:ext cx="4767943" cy="5763985"/>
          </a:xfrm>
        </p:spPr>
      </p:pic>
      <p:sp>
        <p:nvSpPr>
          <p:cNvPr id="4" name="Text Placeholder 3">
            <a:extLst>
              <a:ext uri="{FF2B5EF4-FFF2-40B4-BE49-F238E27FC236}">
                <a16:creationId xmlns:a16="http://schemas.microsoft.com/office/drawing/2014/main" id="{9E94F352-57F6-9917-BFB2-354FA331049C}"/>
              </a:ext>
            </a:extLst>
          </p:cNvPr>
          <p:cNvSpPr>
            <a:spLocks noGrp="1"/>
          </p:cNvSpPr>
          <p:nvPr>
            <p:ph type="body" sz="half" idx="2"/>
          </p:nvPr>
        </p:nvSpPr>
        <p:spPr/>
        <p:txBody>
          <a:bodyPr/>
          <a:lstStyle/>
          <a:p>
            <a:r>
              <a:rPr lang="en-US" sz="1800" dirty="0"/>
              <a:t>Load materials into trucks, move debris and stockpile materials</a:t>
            </a:r>
            <a:r>
              <a:rPr lang="en-US" dirty="0"/>
              <a:t>.</a:t>
            </a:r>
            <a:endParaRPr lang="en-GB" dirty="0"/>
          </a:p>
        </p:txBody>
      </p:sp>
    </p:spTree>
    <p:extLst>
      <p:ext uri="{BB962C8B-B14F-4D97-AF65-F5344CB8AC3E}">
        <p14:creationId xmlns:p14="http://schemas.microsoft.com/office/powerpoint/2010/main" val="264372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A26F-CCE4-C4D6-FB21-11C5AF723256}"/>
              </a:ext>
            </a:extLst>
          </p:cNvPr>
          <p:cNvSpPr>
            <a:spLocks noGrp="1"/>
          </p:cNvSpPr>
          <p:nvPr>
            <p:ph type="title"/>
          </p:nvPr>
        </p:nvSpPr>
        <p:spPr/>
        <p:txBody>
          <a:bodyPr/>
          <a:lstStyle/>
          <a:p>
            <a:r>
              <a:rPr lang="en-US" dirty="0"/>
              <a:t>Backhoes</a:t>
            </a:r>
            <a:endParaRPr lang="en-GB" dirty="0"/>
          </a:p>
        </p:txBody>
      </p:sp>
      <p:pic>
        <p:nvPicPr>
          <p:cNvPr id="6" name="Picture Placeholder 5">
            <a:extLst>
              <a:ext uri="{FF2B5EF4-FFF2-40B4-BE49-F238E27FC236}">
                <a16:creationId xmlns:a16="http://schemas.microsoft.com/office/drawing/2014/main" id="{E087EE84-7B8A-7EBB-95DD-C53B5D527FE6}"/>
              </a:ext>
            </a:extLst>
          </p:cNvPr>
          <p:cNvPicPr>
            <a:picLocks noGrp="1" noChangeAspect="1"/>
          </p:cNvPicPr>
          <p:nvPr>
            <p:ph type="pic" idx="1"/>
          </p:nvPr>
        </p:nvPicPr>
        <p:blipFill>
          <a:blip r:embed="rId2"/>
          <a:srcRect l="13983" r="13983"/>
          <a:stretch>
            <a:fillRect/>
          </a:stretch>
        </p:blipFill>
        <p:spPr>
          <a:xfrm>
            <a:off x="6908800" y="576263"/>
            <a:ext cx="4964113" cy="5900737"/>
          </a:xfrm>
        </p:spPr>
      </p:pic>
      <p:sp>
        <p:nvSpPr>
          <p:cNvPr id="4" name="Text Placeholder 3">
            <a:extLst>
              <a:ext uri="{FF2B5EF4-FFF2-40B4-BE49-F238E27FC236}">
                <a16:creationId xmlns:a16="http://schemas.microsoft.com/office/drawing/2014/main" id="{376ADA22-F4DB-FE43-0560-92473F30724C}"/>
              </a:ext>
            </a:extLst>
          </p:cNvPr>
          <p:cNvSpPr>
            <a:spLocks noGrp="1"/>
          </p:cNvSpPr>
          <p:nvPr>
            <p:ph type="body" sz="half" idx="2"/>
          </p:nvPr>
        </p:nvSpPr>
        <p:spPr/>
        <p:txBody>
          <a:bodyPr>
            <a:normAutofit/>
          </a:bodyPr>
          <a:lstStyle/>
          <a:p>
            <a:r>
              <a:rPr lang="en-US" sz="1800" dirty="0"/>
              <a:t>Backhoes are versatile machines with digging buckets and backhoes. They are used for excavation, trenching and lifting tasks.</a:t>
            </a:r>
            <a:endParaRPr lang="en-GB" sz="1800" dirty="0"/>
          </a:p>
        </p:txBody>
      </p:sp>
    </p:spTree>
    <p:extLst>
      <p:ext uri="{BB962C8B-B14F-4D97-AF65-F5344CB8AC3E}">
        <p14:creationId xmlns:p14="http://schemas.microsoft.com/office/powerpoint/2010/main" val="232114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C8F1-D65A-54A2-823F-9F5BBF176BB0}"/>
              </a:ext>
            </a:extLst>
          </p:cNvPr>
          <p:cNvSpPr>
            <a:spLocks noGrp="1"/>
          </p:cNvSpPr>
          <p:nvPr>
            <p:ph type="title"/>
          </p:nvPr>
        </p:nvSpPr>
        <p:spPr/>
        <p:txBody>
          <a:bodyPr/>
          <a:lstStyle/>
          <a:p>
            <a:r>
              <a:rPr lang="en-US" dirty="0"/>
              <a:t>Roller</a:t>
            </a:r>
            <a:endParaRPr lang="en-GB" dirty="0"/>
          </a:p>
        </p:txBody>
      </p:sp>
      <p:pic>
        <p:nvPicPr>
          <p:cNvPr id="6" name="Picture Placeholder 5">
            <a:extLst>
              <a:ext uri="{FF2B5EF4-FFF2-40B4-BE49-F238E27FC236}">
                <a16:creationId xmlns:a16="http://schemas.microsoft.com/office/drawing/2014/main" id="{300309E1-DB57-1907-7A4A-902E4F5A049A}"/>
              </a:ext>
            </a:extLst>
          </p:cNvPr>
          <p:cNvPicPr>
            <a:picLocks noGrp="1" noChangeAspect="1"/>
          </p:cNvPicPr>
          <p:nvPr>
            <p:ph type="pic" idx="1"/>
          </p:nvPr>
        </p:nvPicPr>
        <p:blipFill>
          <a:blip r:embed="rId2"/>
          <a:srcRect l="23902" r="23902"/>
          <a:stretch>
            <a:fillRect/>
          </a:stretch>
        </p:blipFill>
        <p:spPr>
          <a:xfrm>
            <a:off x="6683829" y="914399"/>
            <a:ext cx="4931228" cy="5775442"/>
          </a:xfrm>
        </p:spPr>
      </p:pic>
      <p:sp>
        <p:nvSpPr>
          <p:cNvPr id="4" name="Text Placeholder 3">
            <a:extLst>
              <a:ext uri="{FF2B5EF4-FFF2-40B4-BE49-F238E27FC236}">
                <a16:creationId xmlns:a16="http://schemas.microsoft.com/office/drawing/2014/main" id="{D93FF813-1D3D-7D52-3B62-78650D520EA3}"/>
              </a:ext>
            </a:extLst>
          </p:cNvPr>
          <p:cNvSpPr>
            <a:spLocks noGrp="1"/>
          </p:cNvSpPr>
          <p:nvPr>
            <p:ph type="body" sz="half" idx="2"/>
          </p:nvPr>
        </p:nvSpPr>
        <p:spPr/>
        <p:txBody>
          <a:bodyPr>
            <a:normAutofit/>
          </a:bodyPr>
          <a:lstStyle/>
          <a:p>
            <a:r>
              <a:rPr lang="en-US" sz="1800" dirty="0"/>
              <a:t>Essential for road construction and  paving by compacting soil, gravel and asphalt.</a:t>
            </a:r>
            <a:endParaRPr lang="en-GB" sz="1800" dirty="0"/>
          </a:p>
        </p:txBody>
      </p:sp>
    </p:spTree>
    <p:extLst>
      <p:ext uri="{BB962C8B-B14F-4D97-AF65-F5344CB8AC3E}">
        <p14:creationId xmlns:p14="http://schemas.microsoft.com/office/powerpoint/2010/main" val="111816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3B7F-A1BC-6FC5-205B-75F4BBD97836}"/>
              </a:ext>
            </a:extLst>
          </p:cNvPr>
          <p:cNvSpPr>
            <a:spLocks noGrp="1"/>
          </p:cNvSpPr>
          <p:nvPr>
            <p:ph type="title"/>
          </p:nvPr>
        </p:nvSpPr>
        <p:spPr/>
        <p:txBody>
          <a:bodyPr/>
          <a:lstStyle/>
          <a:p>
            <a:r>
              <a:rPr lang="en-US" dirty="0"/>
              <a:t>Grader</a:t>
            </a:r>
            <a:endParaRPr lang="en-GB" dirty="0"/>
          </a:p>
        </p:txBody>
      </p:sp>
      <p:pic>
        <p:nvPicPr>
          <p:cNvPr id="6" name="Picture Placeholder 5">
            <a:extLst>
              <a:ext uri="{FF2B5EF4-FFF2-40B4-BE49-F238E27FC236}">
                <a16:creationId xmlns:a16="http://schemas.microsoft.com/office/drawing/2014/main" id="{6E273BF3-2577-512A-602C-56424EA7A58A}"/>
              </a:ext>
            </a:extLst>
          </p:cNvPr>
          <p:cNvPicPr>
            <a:picLocks noGrp="1" noChangeAspect="1"/>
          </p:cNvPicPr>
          <p:nvPr>
            <p:ph type="pic" idx="1"/>
          </p:nvPr>
        </p:nvPicPr>
        <p:blipFill>
          <a:blip r:embed="rId2"/>
          <a:srcRect l="26584" r="26584"/>
          <a:stretch>
            <a:fillRect/>
          </a:stretch>
        </p:blipFill>
        <p:spPr>
          <a:xfrm>
            <a:off x="6908882" y="503601"/>
            <a:ext cx="5076289" cy="5850798"/>
          </a:xfrm>
        </p:spPr>
      </p:pic>
      <p:sp>
        <p:nvSpPr>
          <p:cNvPr id="4" name="Text Placeholder 3">
            <a:extLst>
              <a:ext uri="{FF2B5EF4-FFF2-40B4-BE49-F238E27FC236}">
                <a16:creationId xmlns:a16="http://schemas.microsoft.com/office/drawing/2014/main" id="{825E7CEB-55F4-74B4-08A8-21193A4E532C}"/>
              </a:ext>
            </a:extLst>
          </p:cNvPr>
          <p:cNvSpPr>
            <a:spLocks noGrp="1"/>
          </p:cNvSpPr>
          <p:nvPr>
            <p:ph type="body" sz="half" idx="2"/>
          </p:nvPr>
        </p:nvSpPr>
        <p:spPr/>
        <p:txBody>
          <a:bodyPr>
            <a:normAutofit/>
          </a:bodyPr>
          <a:lstStyle/>
          <a:p>
            <a:r>
              <a:rPr lang="en-US" sz="1800" dirty="0"/>
              <a:t>Used to create a smooth and level surface by ensuring proper grading and drainage.</a:t>
            </a:r>
            <a:endParaRPr lang="en-GB" sz="1800" dirty="0"/>
          </a:p>
        </p:txBody>
      </p:sp>
    </p:spTree>
    <p:extLst>
      <p:ext uri="{BB962C8B-B14F-4D97-AF65-F5344CB8AC3E}">
        <p14:creationId xmlns:p14="http://schemas.microsoft.com/office/powerpoint/2010/main" val="238496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27EF-A879-ACBB-ABFA-C3BD64A11729}"/>
              </a:ext>
            </a:extLst>
          </p:cNvPr>
          <p:cNvSpPr>
            <a:spLocks noGrp="1"/>
          </p:cNvSpPr>
          <p:nvPr>
            <p:ph type="title"/>
          </p:nvPr>
        </p:nvSpPr>
        <p:spPr/>
        <p:txBody>
          <a:bodyPr/>
          <a:lstStyle/>
          <a:p>
            <a:r>
              <a:rPr lang="en-US" dirty="0" err="1"/>
              <a:t>Lowloader</a:t>
            </a:r>
            <a:endParaRPr lang="en-GB" dirty="0"/>
          </a:p>
        </p:txBody>
      </p:sp>
      <p:pic>
        <p:nvPicPr>
          <p:cNvPr id="6" name="Picture Placeholder 5">
            <a:extLst>
              <a:ext uri="{FF2B5EF4-FFF2-40B4-BE49-F238E27FC236}">
                <a16:creationId xmlns:a16="http://schemas.microsoft.com/office/drawing/2014/main" id="{0A9AC876-5BE1-4BE6-15B9-9B8581FF6538}"/>
              </a:ext>
            </a:extLst>
          </p:cNvPr>
          <p:cNvPicPr>
            <a:picLocks noGrp="1" noChangeAspect="1"/>
          </p:cNvPicPr>
          <p:nvPr>
            <p:ph type="pic" idx="1"/>
          </p:nvPr>
        </p:nvPicPr>
        <p:blipFill>
          <a:blip r:embed="rId2"/>
          <a:srcRect l="26543" r="26543"/>
          <a:stretch>
            <a:fillRect/>
          </a:stretch>
        </p:blipFill>
        <p:spPr>
          <a:xfrm>
            <a:off x="7021285" y="914399"/>
            <a:ext cx="4735285" cy="5616929"/>
          </a:xfrm>
        </p:spPr>
      </p:pic>
      <p:sp>
        <p:nvSpPr>
          <p:cNvPr id="4" name="Text Placeholder 3">
            <a:extLst>
              <a:ext uri="{FF2B5EF4-FFF2-40B4-BE49-F238E27FC236}">
                <a16:creationId xmlns:a16="http://schemas.microsoft.com/office/drawing/2014/main" id="{FB22F520-4386-02B7-D7F8-F66989263E74}"/>
              </a:ext>
            </a:extLst>
          </p:cNvPr>
          <p:cNvSpPr>
            <a:spLocks noGrp="1"/>
          </p:cNvSpPr>
          <p:nvPr>
            <p:ph type="body" sz="half" idx="2"/>
          </p:nvPr>
        </p:nvSpPr>
        <p:spPr/>
        <p:txBody>
          <a:bodyPr>
            <a:normAutofit/>
          </a:bodyPr>
          <a:lstStyle/>
          <a:p>
            <a:r>
              <a:rPr lang="en-US" sz="1800" dirty="0"/>
              <a:t>These are specialized trailers designed to transport oversized or heavy loads. </a:t>
            </a:r>
            <a:endParaRPr lang="en-GB" sz="1800" dirty="0"/>
          </a:p>
        </p:txBody>
      </p:sp>
    </p:spTree>
    <p:extLst>
      <p:ext uri="{BB962C8B-B14F-4D97-AF65-F5344CB8AC3E}">
        <p14:creationId xmlns:p14="http://schemas.microsoft.com/office/powerpoint/2010/main" val="3381605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B6F0-D790-EA39-35F4-C7D0B28D610E}"/>
              </a:ext>
            </a:extLst>
          </p:cNvPr>
          <p:cNvSpPr>
            <a:spLocks noGrp="1"/>
          </p:cNvSpPr>
          <p:nvPr>
            <p:ph type="title"/>
          </p:nvPr>
        </p:nvSpPr>
        <p:spPr/>
        <p:txBody>
          <a:bodyPr/>
          <a:lstStyle/>
          <a:p>
            <a:r>
              <a:rPr lang="en-US" dirty="0"/>
              <a:t>Trailers and Trucks</a:t>
            </a:r>
            <a:endParaRPr lang="en-GB" dirty="0"/>
          </a:p>
        </p:txBody>
      </p:sp>
      <p:sp>
        <p:nvSpPr>
          <p:cNvPr id="3" name="Picture Placeholder 2">
            <a:extLst>
              <a:ext uri="{FF2B5EF4-FFF2-40B4-BE49-F238E27FC236}">
                <a16:creationId xmlns:a16="http://schemas.microsoft.com/office/drawing/2014/main" id="{061285BD-B8A5-A830-9607-E65F7BC0A74E}"/>
              </a:ext>
            </a:extLst>
          </p:cNvPr>
          <p:cNvSpPr>
            <a:spLocks noGrp="1"/>
          </p:cNvSpPr>
          <p:nvPr>
            <p:ph type="pic" idx="1"/>
          </p:nvPr>
        </p:nvSpPr>
        <p:spPr>
          <a:xfrm>
            <a:off x="7064829" y="1001486"/>
            <a:ext cx="4805587" cy="4572000"/>
          </a:xfrm>
        </p:spPr>
      </p:sp>
      <p:sp>
        <p:nvSpPr>
          <p:cNvPr id="4" name="Text Placeholder 3">
            <a:extLst>
              <a:ext uri="{FF2B5EF4-FFF2-40B4-BE49-F238E27FC236}">
                <a16:creationId xmlns:a16="http://schemas.microsoft.com/office/drawing/2014/main" id="{941B8C6C-5192-87F1-76D6-2544A2FC92F9}"/>
              </a:ext>
            </a:extLst>
          </p:cNvPr>
          <p:cNvSpPr>
            <a:spLocks noGrp="1"/>
          </p:cNvSpPr>
          <p:nvPr>
            <p:ph type="body" sz="half" idx="2"/>
          </p:nvPr>
        </p:nvSpPr>
        <p:spPr/>
        <p:txBody>
          <a:bodyPr>
            <a:normAutofit fontScale="92500" lnSpcReduction="20000"/>
          </a:bodyPr>
          <a:lstStyle/>
          <a:p>
            <a:r>
              <a:rPr lang="en-US" sz="1800" dirty="0"/>
              <a:t>Trailers transport goods in standardized containers ensuring there’s efficient handling, storage and transport of materials.</a:t>
            </a:r>
          </a:p>
          <a:p>
            <a:r>
              <a:rPr lang="en-US" sz="1800" dirty="0"/>
              <a:t>Our trucks are used in the transportation of loose cargo which refers to goods  that are not containerized. We ensure there is proper handling and securing to prevent damage during transport.</a:t>
            </a:r>
          </a:p>
          <a:p>
            <a:endParaRPr lang="en-GB" dirty="0"/>
          </a:p>
        </p:txBody>
      </p:sp>
      <p:pic>
        <p:nvPicPr>
          <p:cNvPr id="8194" name="Picture 2" descr="Cargo Handling - Freightliner Group Limited">
            <a:extLst>
              <a:ext uri="{FF2B5EF4-FFF2-40B4-BE49-F238E27FC236}">
                <a16:creationId xmlns:a16="http://schemas.microsoft.com/office/drawing/2014/main" id="{603F5187-CA12-4262-B7DD-E0586BD6D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829" y="1001486"/>
            <a:ext cx="4805587" cy="242751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Loose Cargo: Over 359 Royalty-Free ...">
            <a:extLst>
              <a:ext uri="{FF2B5EF4-FFF2-40B4-BE49-F238E27FC236}">
                <a16:creationId xmlns:a16="http://schemas.microsoft.com/office/drawing/2014/main" id="{EE900574-F7B4-CFB9-70ED-E2EB7A3D89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803"/>
          <a:stretch/>
        </p:blipFill>
        <p:spPr bwMode="auto">
          <a:xfrm>
            <a:off x="7064829" y="3429001"/>
            <a:ext cx="4813836" cy="214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27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671C-34A0-2963-B0DB-C552248186BE}"/>
              </a:ext>
            </a:extLst>
          </p:cNvPr>
          <p:cNvSpPr>
            <a:spLocks noGrp="1"/>
          </p:cNvSpPr>
          <p:nvPr>
            <p:ph type="title"/>
          </p:nvPr>
        </p:nvSpPr>
        <p:spPr/>
        <p:txBody>
          <a:bodyPr/>
          <a:lstStyle/>
          <a:p>
            <a:r>
              <a:rPr lang="en-US" dirty="0"/>
              <a:t>Telehandlers</a:t>
            </a:r>
            <a:endParaRPr lang="en-GB" dirty="0"/>
          </a:p>
        </p:txBody>
      </p:sp>
      <p:pic>
        <p:nvPicPr>
          <p:cNvPr id="6" name="Picture Placeholder 5">
            <a:extLst>
              <a:ext uri="{FF2B5EF4-FFF2-40B4-BE49-F238E27FC236}">
                <a16:creationId xmlns:a16="http://schemas.microsoft.com/office/drawing/2014/main" id="{7F942208-F276-1CC7-787D-AF410778566C}"/>
              </a:ext>
            </a:extLst>
          </p:cNvPr>
          <p:cNvPicPr>
            <a:picLocks noGrp="1" noChangeAspect="1"/>
          </p:cNvPicPr>
          <p:nvPr>
            <p:ph type="pic" idx="1"/>
          </p:nvPr>
        </p:nvPicPr>
        <p:blipFill>
          <a:blip r:embed="rId2"/>
          <a:srcRect l="19835" r="19835"/>
          <a:stretch>
            <a:fillRect/>
          </a:stretch>
        </p:blipFill>
        <p:spPr>
          <a:xfrm>
            <a:off x="7228114" y="914399"/>
            <a:ext cx="4894387" cy="5083630"/>
          </a:xfrm>
        </p:spPr>
      </p:pic>
      <p:sp>
        <p:nvSpPr>
          <p:cNvPr id="4" name="Text Placeholder 3">
            <a:extLst>
              <a:ext uri="{FF2B5EF4-FFF2-40B4-BE49-F238E27FC236}">
                <a16:creationId xmlns:a16="http://schemas.microsoft.com/office/drawing/2014/main" id="{09CB772E-7557-FC7D-688C-2A89337B0604}"/>
              </a:ext>
            </a:extLst>
          </p:cNvPr>
          <p:cNvSpPr>
            <a:spLocks noGrp="1"/>
          </p:cNvSpPr>
          <p:nvPr>
            <p:ph type="body" sz="half" idx="2"/>
          </p:nvPr>
        </p:nvSpPr>
        <p:spPr/>
        <p:txBody>
          <a:bodyPr>
            <a:normAutofit/>
          </a:bodyPr>
          <a:lstStyle/>
          <a:p>
            <a:r>
              <a:rPr lang="en-US" sz="1800" dirty="0"/>
              <a:t>These are versatile machines used for lifting and placing loads at various heights. They come equipped with telescopic booms that provide extended reach and lifting capabilities.</a:t>
            </a:r>
            <a:endParaRPr lang="en-GB" sz="1800" dirty="0"/>
          </a:p>
        </p:txBody>
      </p:sp>
    </p:spTree>
    <p:extLst>
      <p:ext uri="{BB962C8B-B14F-4D97-AF65-F5344CB8AC3E}">
        <p14:creationId xmlns:p14="http://schemas.microsoft.com/office/powerpoint/2010/main" val="3181004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FE68-04F5-C48E-0947-7143ED3703B0}"/>
              </a:ext>
            </a:extLst>
          </p:cNvPr>
          <p:cNvSpPr>
            <a:spLocks noGrp="1"/>
          </p:cNvSpPr>
          <p:nvPr>
            <p:ph type="title"/>
          </p:nvPr>
        </p:nvSpPr>
        <p:spPr/>
        <p:txBody>
          <a:bodyPr/>
          <a:lstStyle/>
          <a:p>
            <a:r>
              <a:rPr lang="en-US" u="sng" dirty="0"/>
              <a:t>SLOPE HILL MOVERS LTD.</a:t>
            </a:r>
            <a:endParaRPr lang="en-GB" u="sng" dirty="0"/>
          </a:p>
        </p:txBody>
      </p:sp>
      <p:sp>
        <p:nvSpPr>
          <p:cNvPr id="4" name="Text Placeholder 3">
            <a:extLst>
              <a:ext uri="{FF2B5EF4-FFF2-40B4-BE49-F238E27FC236}">
                <a16:creationId xmlns:a16="http://schemas.microsoft.com/office/drawing/2014/main" id="{4D47C425-0425-B3DC-351E-C76A6042980F}"/>
              </a:ext>
            </a:extLst>
          </p:cNvPr>
          <p:cNvSpPr>
            <a:spLocks noGrp="1"/>
          </p:cNvSpPr>
          <p:nvPr>
            <p:ph type="body" idx="1"/>
          </p:nvPr>
        </p:nvSpPr>
        <p:spPr/>
        <p:txBody>
          <a:bodyPr>
            <a:normAutofit fontScale="92500" lnSpcReduction="10000"/>
          </a:bodyPr>
          <a:lstStyle/>
          <a:p>
            <a:r>
              <a:rPr lang="en-US" sz="3600" u="sng" dirty="0"/>
              <a:t>OUR MISSION</a:t>
            </a:r>
            <a:endParaRPr lang="en-GB" sz="3600" dirty="0"/>
          </a:p>
        </p:txBody>
      </p:sp>
      <p:sp>
        <p:nvSpPr>
          <p:cNvPr id="3" name="Content Placeholder 2">
            <a:extLst>
              <a:ext uri="{FF2B5EF4-FFF2-40B4-BE49-F238E27FC236}">
                <a16:creationId xmlns:a16="http://schemas.microsoft.com/office/drawing/2014/main" id="{DAAA4963-CB9A-F8BA-E3B4-E7CB800E81E1}"/>
              </a:ext>
            </a:extLst>
          </p:cNvPr>
          <p:cNvSpPr>
            <a:spLocks noGrp="1"/>
          </p:cNvSpPr>
          <p:nvPr>
            <p:ph sz="half" idx="2"/>
          </p:nvPr>
        </p:nvSpPr>
        <p:spPr/>
        <p:txBody>
          <a:bodyPr>
            <a:normAutofit/>
          </a:bodyPr>
          <a:lstStyle/>
          <a:p>
            <a:r>
              <a:rPr lang="en-US" sz="2800" dirty="0"/>
              <a:t>To provide effective and efficient heavy lifting solutions that exceed our clients’ expectations.</a:t>
            </a:r>
            <a:endParaRPr lang="en-GB" sz="2800" dirty="0"/>
          </a:p>
        </p:txBody>
      </p:sp>
      <p:sp>
        <p:nvSpPr>
          <p:cNvPr id="5" name="Text Placeholder 4">
            <a:extLst>
              <a:ext uri="{FF2B5EF4-FFF2-40B4-BE49-F238E27FC236}">
                <a16:creationId xmlns:a16="http://schemas.microsoft.com/office/drawing/2014/main" id="{03278796-7432-C555-13C3-3642ADE1A03E}"/>
              </a:ext>
            </a:extLst>
          </p:cNvPr>
          <p:cNvSpPr>
            <a:spLocks noGrp="1"/>
          </p:cNvSpPr>
          <p:nvPr>
            <p:ph type="body" sz="quarter" idx="3"/>
          </p:nvPr>
        </p:nvSpPr>
        <p:spPr/>
        <p:txBody>
          <a:bodyPr>
            <a:normAutofit fontScale="92500" lnSpcReduction="10000"/>
          </a:bodyPr>
          <a:lstStyle/>
          <a:p>
            <a:r>
              <a:rPr lang="en-US" sz="3600" u="sng" dirty="0"/>
              <a:t>OUR VISION</a:t>
            </a:r>
            <a:endParaRPr lang="en-GB" sz="3600" u="sng" dirty="0"/>
          </a:p>
        </p:txBody>
      </p:sp>
      <p:sp>
        <p:nvSpPr>
          <p:cNvPr id="6" name="Content Placeholder 5">
            <a:extLst>
              <a:ext uri="{FF2B5EF4-FFF2-40B4-BE49-F238E27FC236}">
                <a16:creationId xmlns:a16="http://schemas.microsoft.com/office/drawing/2014/main" id="{AEF197DD-98D8-530C-30D4-1ECE6B7FBAB4}"/>
              </a:ext>
            </a:extLst>
          </p:cNvPr>
          <p:cNvSpPr>
            <a:spLocks noGrp="1"/>
          </p:cNvSpPr>
          <p:nvPr>
            <p:ph sz="quarter" idx="4"/>
          </p:nvPr>
        </p:nvSpPr>
        <p:spPr/>
        <p:txBody>
          <a:bodyPr>
            <a:normAutofit/>
          </a:bodyPr>
          <a:lstStyle/>
          <a:p>
            <a:r>
              <a:rPr lang="en-US" sz="2800" dirty="0"/>
              <a:t>To be the leading provider of innovative and reliable heavy lifting solutions, setting the standard for excellence in the industry.</a:t>
            </a:r>
            <a:endParaRPr lang="en-GB" sz="2800" dirty="0"/>
          </a:p>
        </p:txBody>
      </p:sp>
    </p:spTree>
    <p:extLst>
      <p:ext uri="{BB962C8B-B14F-4D97-AF65-F5344CB8AC3E}">
        <p14:creationId xmlns:p14="http://schemas.microsoft.com/office/powerpoint/2010/main" val="637665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4E15-A195-661E-6D1E-43A23EAA5028}"/>
              </a:ext>
            </a:extLst>
          </p:cNvPr>
          <p:cNvSpPr>
            <a:spLocks noGrp="1"/>
          </p:cNvSpPr>
          <p:nvPr>
            <p:ph type="title"/>
          </p:nvPr>
        </p:nvSpPr>
        <p:spPr/>
        <p:txBody>
          <a:bodyPr/>
          <a:lstStyle/>
          <a:p>
            <a:r>
              <a:rPr lang="en-US" u="sng" dirty="0"/>
              <a:t>Contact us:</a:t>
            </a:r>
            <a:endParaRPr lang="en-GB" u="sng" dirty="0"/>
          </a:p>
        </p:txBody>
      </p:sp>
      <p:sp>
        <p:nvSpPr>
          <p:cNvPr id="3" name="Content Placeholder 2">
            <a:extLst>
              <a:ext uri="{FF2B5EF4-FFF2-40B4-BE49-F238E27FC236}">
                <a16:creationId xmlns:a16="http://schemas.microsoft.com/office/drawing/2014/main" id="{A32807D0-6EDE-A548-A705-AC3BD9C5D88A}"/>
              </a:ext>
            </a:extLst>
          </p:cNvPr>
          <p:cNvSpPr>
            <a:spLocks noGrp="1"/>
          </p:cNvSpPr>
          <p:nvPr>
            <p:ph idx="1"/>
          </p:nvPr>
        </p:nvSpPr>
        <p:spPr/>
        <p:txBody>
          <a:bodyPr/>
          <a:lstStyle/>
          <a:p>
            <a:pPr lvl="1">
              <a:buFont typeface="Arial" panose="020B0604020202020204" pitchFamily="34" charset="0"/>
              <a:buChar char="•"/>
            </a:pPr>
            <a:r>
              <a:rPr lang="en-US" sz="2400" b="1" dirty="0"/>
              <a:t>Phone:</a:t>
            </a:r>
            <a:r>
              <a:rPr lang="en-US" sz="2400" dirty="0"/>
              <a:t>0707074323</a:t>
            </a:r>
            <a:endParaRPr lang="en-US" sz="2400" b="1" dirty="0"/>
          </a:p>
          <a:p>
            <a:pPr lvl="1">
              <a:buFont typeface="Arial" panose="020B0604020202020204" pitchFamily="34" charset="0"/>
              <a:buChar char="•"/>
            </a:pPr>
            <a:r>
              <a:rPr lang="en-US" sz="2400" b="1" dirty="0" err="1"/>
              <a:t>Email:</a:t>
            </a:r>
            <a:r>
              <a:rPr lang="en-US" sz="2400" dirty="0" err="1"/>
              <a:t>contact@slopehillsmoversltm.co.ke</a:t>
            </a:r>
            <a:endParaRPr lang="en-US" sz="2400" dirty="0"/>
          </a:p>
          <a:p>
            <a:pPr lvl="1">
              <a:buFont typeface="Arial" panose="020B0604020202020204" pitchFamily="34" charset="0"/>
              <a:buChar char="•"/>
            </a:pPr>
            <a:r>
              <a:rPr lang="en-GB" sz="2800" dirty="0"/>
              <a:t>Trust Slope Hills Movers Limited as your partner for all your heavy lifting needs and experience simplicity and perfection in quality, safety and customer satisfaction.</a:t>
            </a:r>
          </a:p>
        </p:txBody>
      </p:sp>
    </p:spTree>
    <p:extLst>
      <p:ext uri="{BB962C8B-B14F-4D97-AF65-F5344CB8AC3E}">
        <p14:creationId xmlns:p14="http://schemas.microsoft.com/office/powerpoint/2010/main" val="69486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629B-E88D-F67D-A0A7-C39DBBB7BF93}"/>
              </a:ext>
            </a:extLst>
          </p:cNvPr>
          <p:cNvSpPr>
            <a:spLocks noGrp="1"/>
          </p:cNvSpPr>
          <p:nvPr>
            <p:ph type="title"/>
          </p:nvPr>
        </p:nvSpPr>
        <p:spPr/>
        <p:txBody>
          <a:bodyPr/>
          <a:lstStyle/>
          <a:p>
            <a:r>
              <a:rPr lang="en-US" u="sng" dirty="0"/>
              <a:t>COMPANY OVERVIEW</a:t>
            </a:r>
            <a:endParaRPr lang="en-GB" u="sng" dirty="0"/>
          </a:p>
        </p:txBody>
      </p:sp>
      <p:sp>
        <p:nvSpPr>
          <p:cNvPr id="3" name="Content Placeholder 2">
            <a:extLst>
              <a:ext uri="{FF2B5EF4-FFF2-40B4-BE49-F238E27FC236}">
                <a16:creationId xmlns:a16="http://schemas.microsoft.com/office/drawing/2014/main" id="{6EFE9DE0-CBFC-9837-2F31-06CABA0AF57C}"/>
              </a:ext>
            </a:extLst>
          </p:cNvPr>
          <p:cNvSpPr>
            <a:spLocks noGrp="1"/>
          </p:cNvSpPr>
          <p:nvPr>
            <p:ph idx="1"/>
          </p:nvPr>
        </p:nvSpPr>
        <p:spPr/>
        <p:txBody>
          <a:bodyPr>
            <a:normAutofit fontScale="77500" lnSpcReduction="20000"/>
          </a:bodyPr>
          <a:lstStyle/>
          <a:p>
            <a:r>
              <a:rPr lang="en-US" sz="2400" dirty="0"/>
              <a:t>Incorporated in 2016, Slope Hill Movers has grown to be a juggernaut and leader in the heavy lifting machinery sector.</a:t>
            </a:r>
          </a:p>
          <a:p>
            <a:r>
              <a:rPr lang="en-US" sz="2400" dirty="0"/>
              <a:t> We boast of a large and comprehensive fleet that is suited to fulfill any need or demands that our clients may require. This includes:</a:t>
            </a:r>
          </a:p>
          <a:p>
            <a:pPr lvl="3">
              <a:buFont typeface="Wingdings" panose="05000000000000000000" pitchFamily="2" charset="2"/>
              <a:buChar char="Ø"/>
            </a:pPr>
            <a:r>
              <a:rPr lang="en-US" sz="2000" dirty="0"/>
              <a:t>mobile cranes </a:t>
            </a:r>
          </a:p>
          <a:p>
            <a:pPr lvl="3">
              <a:buFont typeface="Wingdings" panose="05000000000000000000" pitchFamily="2" charset="2"/>
              <a:buChar char="Ø"/>
            </a:pPr>
            <a:r>
              <a:rPr lang="en-US" sz="2000" dirty="0"/>
              <a:t>Excavators</a:t>
            </a:r>
          </a:p>
          <a:p>
            <a:pPr lvl="3">
              <a:buFont typeface="Wingdings" panose="05000000000000000000" pitchFamily="2" charset="2"/>
              <a:buChar char="Ø"/>
            </a:pPr>
            <a:r>
              <a:rPr lang="en-US" sz="2000" dirty="0"/>
              <a:t>loaders </a:t>
            </a:r>
          </a:p>
          <a:p>
            <a:pPr lvl="3">
              <a:buFont typeface="Wingdings" panose="05000000000000000000" pitchFamily="2" charset="2"/>
              <a:buChar char="Ø"/>
            </a:pPr>
            <a:r>
              <a:rPr lang="en-US" sz="2000" dirty="0"/>
              <a:t>lorries </a:t>
            </a:r>
          </a:p>
          <a:p>
            <a:pPr lvl="3">
              <a:buFont typeface="Wingdings" panose="05000000000000000000" pitchFamily="2" charset="2"/>
              <a:buChar char="Ø"/>
            </a:pPr>
            <a:r>
              <a:rPr lang="en-US" sz="2000" dirty="0"/>
              <a:t>trailers </a:t>
            </a:r>
          </a:p>
          <a:p>
            <a:pPr lvl="3">
              <a:buFont typeface="Wingdings" panose="05000000000000000000" pitchFamily="2" charset="2"/>
              <a:buChar char="Ø"/>
            </a:pPr>
            <a:r>
              <a:rPr lang="en-US" sz="2000" dirty="0"/>
              <a:t>Other specialized equipment</a:t>
            </a:r>
            <a:endParaRPr lang="en-GB" sz="2000" dirty="0"/>
          </a:p>
        </p:txBody>
      </p:sp>
    </p:spTree>
    <p:extLst>
      <p:ext uri="{BB962C8B-B14F-4D97-AF65-F5344CB8AC3E}">
        <p14:creationId xmlns:p14="http://schemas.microsoft.com/office/powerpoint/2010/main" val="212919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4AE6-74A9-97DD-8CD8-CDBE190388F1}"/>
              </a:ext>
            </a:extLst>
          </p:cNvPr>
          <p:cNvSpPr>
            <a:spLocks noGrp="1"/>
          </p:cNvSpPr>
          <p:nvPr>
            <p:ph type="title"/>
          </p:nvPr>
        </p:nvSpPr>
        <p:spPr/>
        <p:txBody>
          <a:bodyPr/>
          <a:lstStyle/>
          <a:p>
            <a:pPr algn="l"/>
            <a:r>
              <a:rPr lang="en-US" u="sng" dirty="0"/>
              <a:t>OUR TEAM</a:t>
            </a:r>
            <a:r>
              <a:rPr lang="en-US" dirty="0"/>
              <a:t>			 		</a:t>
            </a:r>
            <a:r>
              <a:rPr lang="en-US" u="sng" dirty="0"/>
              <a:t>COMMITMENT TO 			</a:t>
            </a:r>
            <a:r>
              <a:rPr lang="en-US" dirty="0"/>
              <a:t>													</a:t>
            </a:r>
            <a:r>
              <a:rPr lang="en-US" u="sng" dirty="0"/>
              <a:t>QUALITY </a:t>
            </a:r>
            <a:endParaRPr lang="en-GB" u="sng" dirty="0"/>
          </a:p>
        </p:txBody>
      </p:sp>
      <p:sp>
        <p:nvSpPr>
          <p:cNvPr id="3" name="Content Placeholder 2">
            <a:extLst>
              <a:ext uri="{FF2B5EF4-FFF2-40B4-BE49-F238E27FC236}">
                <a16:creationId xmlns:a16="http://schemas.microsoft.com/office/drawing/2014/main" id="{B06EA574-EB34-7EA3-6B56-276EF095275E}"/>
              </a:ext>
            </a:extLst>
          </p:cNvPr>
          <p:cNvSpPr>
            <a:spLocks noGrp="1"/>
          </p:cNvSpPr>
          <p:nvPr>
            <p:ph sz="half" idx="1"/>
          </p:nvPr>
        </p:nvSpPr>
        <p:spPr/>
        <p:txBody>
          <a:bodyPr>
            <a:normAutofit fontScale="77500" lnSpcReduction="20000"/>
          </a:bodyPr>
          <a:lstStyle/>
          <a:p>
            <a:r>
              <a:rPr lang="en-US" sz="2400" dirty="0"/>
              <a:t>Our team consists of highly skilled, driven and dedicated professionals who ensure the reliable performance of all our machinery.</a:t>
            </a:r>
          </a:p>
          <a:p>
            <a:r>
              <a:rPr lang="en-US" sz="2400" dirty="0"/>
              <a:t>We pride ourselves on delivering top-notch service in terms of timely project delivery and in meeting demand requirements.</a:t>
            </a:r>
          </a:p>
          <a:p>
            <a:r>
              <a:rPr lang="en-US" sz="2400" dirty="0"/>
              <a:t>Our staff boasts of extensive training and years of tackling problems and creating solutions. This enables us to possess the expertise needed to tackle even the most challenging projects.</a:t>
            </a:r>
            <a:endParaRPr lang="en-GB" sz="2400" dirty="0"/>
          </a:p>
        </p:txBody>
      </p:sp>
      <p:sp>
        <p:nvSpPr>
          <p:cNvPr id="4" name="Content Placeholder 3">
            <a:extLst>
              <a:ext uri="{FF2B5EF4-FFF2-40B4-BE49-F238E27FC236}">
                <a16:creationId xmlns:a16="http://schemas.microsoft.com/office/drawing/2014/main" id="{1FD8989D-5AC2-B1EF-B4B8-EFE081D0F314}"/>
              </a:ext>
            </a:extLst>
          </p:cNvPr>
          <p:cNvSpPr>
            <a:spLocks noGrp="1"/>
          </p:cNvSpPr>
          <p:nvPr>
            <p:ph sz="half" idx="2"/>
          </p:nvPr>
        </p:nvSpPr>
        <p:spPr/>
        <p:txBody>
          <a:bodyPr>
            <a:normAutofit fontScale="77500" lnSpcReduction="20000"/>
          </a:bodyPr>
          <a:lstStyle/>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Our unwavering commitment to quality and customer satisfaction has established us as a trusted partner in this industry.</a:t>
            </a: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We ensure the reliability of our machinery through rigorous maintenance and quality control processes.</a:t>
            </a:r>
            <a:endParaRPr kumimoji="0" lang="en-GB" sz="24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GB" sz="2400" b="0" i="0" u="none" strike="noStrike" kern="1200" cap="none" spc="0" normalizeH="0" baseline="0" noProof="0" dirty="0">
                <a:ln>
                  <a:noFill/>
                </a:ln>
                <a:solidFill>
                  <a:prstClr val="black"/>
                </a:solidFill>
                <a:effectLst/>
                <a:uLnTx/>
                <a:uFillTx/>
                <a:latin typeface="Rockwell" panose="02060603020205020403"/>
                <a:ea typeface="+mn-ea"/>
                <a:cs typeface="+mn-cs"/>
              </a:rPr>
              <a:t>We comply with industry safety regulations ensuring all our machinery are safe to use and easy to control using the provided manuals.</a:t>
            </a:r>
            <a:endPar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endParaRPr>
          </a:p>
          <a:p>
            <a:endParaRPr lang="en-GB" dirty="0"/>
          </a:p>
        </p:txBody>
      </p:sp>
    </p:spTree>
    <p:extLst>
      <p:ext uri="{BB962C8B-B14F-4D97-AF65-F5344CB8AC3E}">
        <p14:creationId xmlns:p14="http://schemas.microsoft.com/office/powerpoint/2010/main" val="199552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1B6E-73B8-D835-FB9D-A9C2B27F449C}"/>
              </a:ext>
            </a:extLst>
          </p:cNvPr>
          <p:cNvSpPr>
            <a:spLocks noGrp="1"/>
          </p:cNvSpPr>
          <p:nvPr>
            <p:ph type="title"/>
          </p:nvPr>
        </p:nvSpPr>
        <p:spPr/>
        <p:txBody>
          <a:bodyPr/>
          <a:lstStyle/>
          <a:p>
            <a:r>
              <a:rPr lang="en-US" u="sng" dirty="0"/>
              <a:t>OUR SERVICES	</a:t>
            </a:r>
            <a:r>
              <a:rPr lang="en-US" dirty="0"/>
              <a:t>		</a:t>
            </a:r>
            <a:r>
              <a:rPr lang="en-US" u="sng" dirty="0"/>
              <a:t> CORE VALUES 	</a:t>
            </a:r>
            <a:endParaRPr lang="en-GB" u="sng" dirty="0"/>
          </a:p>
        </p:txBody>
      </p:sp>
      <p:sp>
        <p:nvSpPr>
          <p:cNvPr id="3" name="Content Placeholder 2">
            <a:extLst>
              <a:ext uri="{FF2B5EF4-FFF2-40B4-BE49-F238E27FC236}">
                <a16:creationId xmlns:a16="http://schemas.microsoft.com/office/drawing/2014/main" id="{608ACEC8-4E98-12C1-8C0B-C0EC9BE1020C}"/>
              </a:ext>
            </a:extLst>
          </p:cNvPr>
          <p:cNvSpPr>
            <a:spLocks noGrp="1"/>
          </p:cNvSpPr>
          <p:nvPr>
            <p:ph sz="half" idx="1"/>
          </p:nvPr>
        </p:nvSpPr>
        <p:spPr/>
        <p:txBody>
          <a:bodyPr>
            <a:normAutofit fontScale="62500" lnSpcReduction="20000"/>
          </a:bodyPr>
          <a:lstStyle/>
          <a:p>
            <a:pPr marL="457200" indent="-457200">
              <a:buFont typeface="+mj-lt"/>
              <a:buAutoNum type="arabicPeriod"/>
            </a:pPr>
            <a:r>
              <a:rPr lang="en-US" sz="2400" b="1" dirty="0"/>
              <a:t>Heavy lifting and rigging</a:t>
            </a:r>
            <a:r>
              <a:rPr lang="en-US" sz="2400" dirty="0"/>
              <a:t> – We utilize our advanced machinery and skilled personnel to offer heavy lifting and rigging services.</a:t>
            </a:r>
          </a:p>
          <a:p>
            <a:pPr marL="457200" indent="-457200">
              <a:buFont typeface="+mj-lt"/>
              <a:buAutoNum type="arabicPeriod"/>
            </a:pPr>
            <a:r>
              <a:rPr lang="en-US" sz="2400" b="1" dirty="0"/>
              <a:t>Equipment rental </a:t>
            </a:r>
            <a:r>
              <a:rPr lang="en-US" sz="2400" dirty="0"/>
              <a:t>– Our comprehensive fleet is always available for rental helping to meet any specific needs you might have.</a:t>
            </a:r>
          </a:p>
          <a:p>
            <a:pPr marL="457200" indent="-457200">
              <a:buFont typeface="+mj-lt"/>
              <a:buAutoNum type="arabicPeriod"/>
            </a:pPr>
            <a:r>
              <a:rPr lang="en-US" sz="2400" b="1" dirty="0"/>
              <a:t>Consultation and planning </a:t>
            </a:r>
            <a:r>
              <a:rPr lang="en-US" sz="2400" dirty="0"/>
              <a:t>– We offer expert consultation and planning services to help clients optimize their heavy lifting operations.</a:t>
            </a:r>
          </a:p>
          <a:p>
            <a:pPr marL="457200" indent="-457200">
              <a:buFont typeface="+mj-lt"/>
              <a:buAutoNum type="arabicPeriod"/>
            </a:pPr>
            <a:r>
              <a:rPr lang="en-US" sz="2400" b="1" dirty="0"/>
              <a:t>Projects help </a:t>
            </a:r>
            <a:r>
              <a:rPr lang="en-US" sz="2400" dirty="0"/>
              <a:t>– We have a portfolio of completed projects showcasing our capability to help you in complex tasks that might arise.</a:t>
            </a:r>
            <a:endParaRPr lang="en-GB" sz="2400" b="1" dirty="0"/>
          </a:p>
        </p:txBody>
      </p:sp>
      <p:sp>
        <p:nvSpPr>
          <p:cNvPr id="4" name="Content Placeholder 3">
            <a:extLst>
              <a:ext uri="{FF2B5EF4-FFF2-40B4-BE49-F238E27FC236}">
                <a16:creationId xmlns:a16="http://schemas.microsoft.com/office/drawing/2014/main" id="{AA038921-7639-E663-A607-4EE6461E05A3}"/>
              </a:ext>
            </a:extLst>
          </p:cNvPr>
          <p:cNvSpPr>
            <a:spLocks noGrp="1"/>
          </p:cNvSpPr>
          <p:nvPr>
            <p:ph sz="half" idx="2"/>
          </p:nvPr>
        </p:nvSpPr>
        <p:spPr/>
        <p:txBody>
          <a:bodyPr>
            <a:normAutofit fontScale="62500" lnSpcReduction="20000"/>
          </a:bodyPr>
          <a:lstStyle/>
          <a:p>
            <a:pPr marL="457200" lvl="0" indent="-457200">
              <a:buClr>
                <a:srgbClr val="D34817">
                  <a:lumMod val="75000"/>
                </a:srgbClr>
              </a:buClr>
              <a:buFont typeface="+mj-lt"/>
              <a:buAutoNum type="arabicPeriod"/>
              <a:defRPr/>
            </a:pPr>
            <a:r>
              <a:rPr kumimoji="0" lang="en-US" sz="2400" b="1" i="0" u="none" strike="noStrike" kern="1200" cap="none" spc="0" normalizeH="0" baseline="0" noProof="0" dirty="0">
                <a:ln>
                  <a:noFill/>
                </a:ln>
                <a:solidFill>
                  <a:prstClr val="black"/>
                </a:solidFill>
                <a:effectLst/>
                <a:uLnTx/>
                <a:uFillTx/>
                <a:latin typeface="Rockwell" panose="02060603020205020403"/>
                <a:ea typeface="+mn-ea"/>
                <a:cs typeface="+mn-cs"/>
              </a:rPr>
              <a:t>Integrity</a:t>
            </a: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lang="en-US" sz="2400" dirty="0">
                <a:solidFill>
                  <a:prstClr val="black"/>
                </a:solidFill>
              </a:rPr>
              <a:t> We conduct our business with the highest ethical standards and transparency</a:t>
            </a:r>
            <a:endPar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457200" marR="0" lvl="0" indent="-457200" algn="l" defTabSz="914400" rtl="0" eaLnBrk="1" fontAlgn="auto" latinLnBrk="0" hangingPunct="1">
              <a:lnSpc>
                <a:spcPct val="90000"/>
              </a:lnSpc>
              <a:spcBef>
                <a:spcPts val="1200"/>
              </a:spcBef>
              <a:spcAft>
                <a:spcPts val="0"/>
              </a:spcAft>
              <a:buClr>
                <a:srgbClr val="D34817">
                  <a:lumMod val="75000"/>
                </a:srgbClr>
              </a:buClr>
              <a:buSzPct val="85000"/>
              <a:buFont typeface="+mj-lt"/>
              <a:buAutoNum type="arabicPeriod"/>
              <a:tabLst/>
              <a:defRPr/>
            </a:pPr>
            <a:r>
              <a:rPr kumimoji="0" lang="en-US" sz="2400" b="1" i="0" u="none" strike="noStrike" kern="1200" cap="none" spc="0" normalizeH="0" baseline="0" noProof="0" dirty="0">
                <a:ln>
                  <a:noFill/>
                </a:ln>
                <a:solidFill>
                  <a:prstClr val="black"/>
                </a:solidFill>
                <a:effectLst/>
                <a:uLnTx/>
                <a:uFillTx/>
                <a:latin typeface="Rockwell" panose="02060603020205020403"/>
                <a:ea typeface="+mn-ea"/>
                <a:cs typeface="+mn-cs"/>
              </a:rPr>
              <a:t>Safety</a:t>
            </a: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 – We are committed to maintaining a safe working environment for our staff and clients.</a:t>
            </a:r>
          </a:p>
          <a:p>
            <a:pPr marL="457200" marR="0" lvl="0" indent="-457200" algn="l" defTabSz="914400" rtl="0" eaLnBrk="1" fontAlgn="auto" latinLnBrk="0" hangingPunct="1">
              <a:lnSpc>
                <a:spcPct val="90000"/>
              </a:lnSpc>
              <a:spcBef>
                <a:spcPts val="1200"/>
              </a:spcBef>
              <a:spcAft>
                <a:spcPts val="0"/>
              </a:spcAft>
              <a:buClr>
                <a:srgbClr val="D34817">
                  <a:lumMod val="75000"/>
                </a:srgbClr>
              </a:buClr>
              <a:buSzPct val="85000"/>
              <a:buFont typeface="+mj-lt"/>
              <a:buAutoNum type="arabicPeriod"/>
              <a:tabLst/>
              <a:defRPr/>
            </a:pPr>
            <a:r>
              <a:rPr kumimoji="0" lang="en-US" sz="2400" b="1" i="0" u="none" strike="noStrike" kern="1200" cap="none" spc="0" normalizeH="0" baseline="0" noProof="0" dirty="0">
                <a:ln>
                  <a:noFill/>
                </a:ln>
                <a:solidFill>
                  <a:prstClr val="black"/>
                </a:solidFill>
                <a:effectLst/>
                <a:uLnTx/>
                <a:uFillTx/>
                <a:latin typeface="Rockwell" panose="02060603020205020403"/>
                <a:ea typeface="+mn-ea"/>
                <a:cs typeface="+mn-cs"/>
              </a:rPr>
              <a:t>Customer-focused </a:t>
            </a: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 We are fully customer-driven and dedicated to meeting their needs.</a:t>
            </a:r>
          </a:p>
          <a:p>
            <a:pPr marL="457200" marR="0" lvl="0" indent="-457200" algn="l" defTabSz="914400" rtl="0" eaLnBrk="1" fontAlgn="auto" latinLnBrk="0" hangingPunct="1">
              <a:lnSpc>
                <a:spcPct val="90000"/>
              </a:lnSpc>
              <a:spcBef>
                <a:spcPts val="1200"/>
              </a:spcBef>
              <a:spcAft>
                <a:spcPts val="0"/>
              </a:spcAft>
              <a:buClr>
                <a:srgbClr val="D34817">
                  <a:lumMod val="75000"/>
                </a:srgbClr>
              </a:buClr>
              <a:buSzPct val="85000"/>
              <a:buFont typeface="+mj-lt"/>
              <a:buAutoNum type="arabicPeriod"/>
              <a:tabLst/>
              <a:defRPr/>
            </a:pPr>
            <a:r>
              <a:rPr kumimoji="0" lang="en-US" sz="2400" b="1" i="0" u="none" strike="noStrike" kern="1200" cap="none" spc="0" normalizeH="0" baseline="0" noProof="0" dirty="0">
                <a:ln>
                  <a:noFill/>
                </a:ln>
                <a:solidFill>
                  <a:prstClr val="black"/>
                </a:solidFill>
                <a:effectLst/>
                <a:uLnTx/>
                <a:uFillTx/>
                <a:latin typeface="Rockwell" panose="02060603020205020403"/>
                <a:ea typeface="+mn-ea"/>
                <a:cs typeface="+mn-cs"/>
              </a:rPr>
              <a:t>Excellence </a:t>
            </a: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 We strive for excellence in every aspect of our operations.</a:t>
            </a:r>
          </a:p>
          <a:p>
            <a:pPr marL="457200" marR="0" lvl="0" indent="-457200" algn="l" defTabSz="914400" rtl="0" eaLnBrk="1" fontAlgn="auto" latinLnBrk="0" hangingPunct="1">
              <a:lnSpc>
                <a:spcPct val="90000"/>
              </a:lnSpc>
              <a:spcBef>
                <a:spcPts val="1200"/>
              </a:spcBef>
              <a:spcAft>
                <a:spcPts val="0"/>
              </a:spcAft>
              <a:buClr>
                <a:srgbClr val="D34817">
                  <a:lumMod val="75000"/>
                </a:srgbClr>
              </a:buClr>
              <a:buSzPct val="85000"/>
              <a:buFont typeface="+mj-lt"/>
              <a:buAutoNum type="arabicPeriod"/>
              <a:tabLst/>
              <a:defRPr/>
            </a:pPr>
            <a:r>
              <a:rPr kumimoji="0" lang="en-US" sz="2400" b="1" i="0" u="none" strike="noStrike" kern="1200" cap="none" spc="0" normalizeH="0" baseline="0" noProof="0" dirty="0">
                <a:ln>
                  <a:noFill/>
                </a:ln>
                <a:solidFill>
                  <a:prstClr val="black"/>
                </a:solidFill>
                <a:effectLst/>
                <a:uLnTx/>
                <a:uFillTx/>
                <a:latin typeface="Rockwell" panose="02060603020205020403"/>
                <a:ea typeface="+mn-ea"/>
                <a:cs typeface="+mn-cs"/>
              </a:rPr>
              <a:t>Teamwork </a:t>
            </a: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 We believe in the power of teamwork and collaboration to achieve our common goals.</a:t>
            </a:r>
            <a:endParaRPr kumimoji="0" lang="en-GB" sz="2400" b="1" i="0" u="none" strike="noStrike" kern="1200" cap="none" spc="0" normalizeH="0" baseline="0" noProof="0" dirty="0">
              <a:ln>
                <a:noFill/>
              </a:ln>
              <a:solidFill>
                <a:prstClr val="black"/>
              </a:solidFill>
              <a:effectLst/>
              <a:uLnTx/>
              <a:uFillTx/>
              <a:latin typeface="Rockwell" panose="02060603020205020403"/>
              <a:ea typeface="+mn-ea"/>
              <a:cs typeface="+mn-cs"/>
            </a:endParaRPr>
          </a:p>
          <a:p>
            <a:endParaRPr lang="en-GB"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6649BFF-AB90-146F-6474-DF1D4AFD92B1}"/>
                  </a:ext>
                </a:extLst>
              </p14:cNvPr>
              <p14:cNvContentPartPr/>
              <p14:nvPr/>
            </p14:nvContentPartPr>
            <p14:xfrm>
              <a:off x="7489063" y="3058526"/>
              <a:ext cx="360" cy="360"/>
            </p14:xfrm>
          </p:contentPart>
        </mc:Choice>
        <mc:Fallback xmlns="">
          <p:pic>
            <p:nvPicPr>
              <p:cNvPr id="5" name="Ink 4">
                <a:extLst>
                  <a:ext uri="{FF2B5EF4-FFF2-40B4-BE49-F238E27FC236}">
                    <a16:creationId xmlns:a16="http://schemas.microsoft.com/office/drawing/2014/main" id="{26649BFF-AB90-146F-6474-DF1D4AFD92B1}"/>
                  </a:ext>
                </a:extLst>
              </p:cNvPr>
              <p:cNvPicPr/>
              <p:nvPr/>
            </p:nvPicPr>
            <p:blipFill>
              <a:blip r:embed="rId3"/>
              <a:stretch>
                <a:fillRect/>
              </a:stretch>
            </p:blipFill>
            <p:spPr>
              <a:xfrm>
                <a:off x="7482943" y="3052406"/>
                <a:ext cx="12600" cy="12600"/>
              </a:xfrm>
              <a:prstGeom prst="rect">
                <a:avLst/>
              </a:prstGeom>
            </p:spPr>
          </p:pic>
        </mc:Fallback>
      </mc:AlternateContent>
    </p:spTree>
    <p:extLst>
      <p:ext uri="{BB962C8B-B14F-4D97-AF65-F5344CB8AC3E}">
        <p14:creationId xmlns:p14="http://schemas.microsoft.com/office/powerpoint/2010/main" val="348868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1E13C-3E76-A93D-CAB6-2B4EFA542D37}"/>
              </a:ext>
            </a:extLst>
          </p:cNvPr>
          <p:cNvSpPr>
            <a:spLocks noGrp="1"/>
          </p:cNvSpPr>
          <p:nvPr>
            <p:ph type="title"/>
          </p:nvPr>
        </p:nvSpPr>
        <p:spPr/>
        <p:txBody>
          <a:bodyPr/>
          <a:lstStyle/>
          <a:p>
            <a:r>
              <a:rPr lang="en-US" dirty="0"/>
              <a:t>Mobile Cranes</a:t>
            </a:r>
            <a:endParaRPr lang="en-GB" dirty="0"/>
          </a:p>
        </p:txBody>
      </p:sp>
      <p:pic>
        <p:nvPicPr>
          <p:cNvPr id="8" name="Picture Placeholder 7">
            <a:extLst>
              <a:ext uri="{FF2B5EF4-FFF2-40B4-BE49-F238E27FC236}">
                <a16:creationId xmlns:a16="http://schemas.microsoft.com/office/drawing/2014/main" id="{9BEB08A8-6A5D-D021-5B7F-40FFA06CD1F2}"/>
              </a:ext>
            </a:extLst>
          </p:cNvPr>
          <p:cNvPicPr>
            <a:picLocks noGrp="1" noChangeAspect="1"/>
          </p:cNvPicPr>
          <p:nvPr>
            <p:ph type="pic" idx="1"/>
          </p:nvPr>
        </p:nvPicPr>
        <p:blipFill>
          <a:blip r:embed="rId2"/>
          <a:srcRect l="26076" r="26076"/>
          <a:stretch>
            <a:fillRect/>
          </a:stretch>
        </p:blipFill>
        <p:spPr/>
      </p:pic>
      <p:sp>
        <p:nvSpPr>
          <p:cNvPr id="6" name="Text Placeholder 5">
            <a:extLst>
              <a:ext uri="{FF2B5EF4-FFF2-40B4-BE49-F238E27FC236}">
                <a16:creationId xmlns:a16="http://schemas.microsoft.com/office/drawing/2014/main" id="{38CD0FDB-85EF-451C-4AB7-461770DCA205}"/>
              </a:ext>
            </a:extLst>
          </p:cNvPr>
          <p:cNvSpPr>
            <a:spLocks noGrp="1"/>
          </p:cNvSpPr>
          <p:nvPr>
            <p:ph type="body" sz="half" idx="2"/>
          </p:nvPr>
        </p:nvSpPr>
        <p:spPr/>
        <p:txBody>
          <a:bodyPr>
            <a:normAutofit lnSpcReduction="10000"/>
          </a:bodyPr>
          <a:lstStyle/>
          <a:p>
            <a:r>
              <a:rPr lang="en-US" sz="1800" dirty="0"/>
              <a:t>Our mobile cranes are versatile and can be easily transported between locations providing efficiency in operations and flexibility.</a:t>
            </a:r>
          </a:p>
          <a:p>
            <a:r>
              <a:rPr lang="en-US" sz="1800" dirty="0"/>
              <a:t>They are used in construction projects for lifting and moving heavy materials on construction sites and in industrial installations.</a:t>
            </a:r>
            <a:endParaRPr lang="en-GB" sz="1800" dirty="0"/>
          </a:p>
        </p:txBody>
      </p:sp>
    </p:spTree>
    <p:extLst>
      <p:ext uri="{BB962C8B-B14F-4D97-AF65-F5344CB8AC3E}">
        <p14:creationId xmlns:p14="http://schemas.microsoft.com/office/powerpoint/2010/main" val="402354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F25C-3C4C-660F-4CA5-1423567B5EBD}"/>
              </a:ext>
            </a:extLst>
          </p:cNvPr>
          <p:cNvSpPr>
            <a:spLocks noGrp="1"/>
          </p:cNvSpPr>
          <p:nvPr>
            <p:ph type="title"/>
          </p:nvPr>
        </p:nvSpPr>
        <p:spPr/>
        <p:txBody>
          <a:bodyPr/>
          <a:lstStyle/>
          <a:p>
            <a:r>
              <a:rPr lang="en-US" dirty="0"/>
              <a:t>Forklifts</a:t>
            </a:r>
            <a:endParaRPr lang="en-GB" dirty="0"/>
          </a:p>
        </p:txBody>
      </p:sp>
      <p:pic>
        <p:nvPicPr>
          <p:cNvPr id="1026" name="Picture 2" descr="telehandler forklift construction site">
            <a:extLst>
              <a:ext uri="{FF2B5EF4-FFF2-40B4-BE49-F238E27FC236}">
                <a16:creationId xmlns:a16="http://schemas.microsoft.com/office/drawing/2014/main" id="{B8F50AE6-1401-80C1-6B67-EA000BEBE95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057" r="3205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D629756-7CE4-6E77-3FEF-BD7F3D8EC88B}"/>
              </a:ext>
            </a:extLst>
          </p:cNvPr>
          <p:cNvSpPr>
            <a:spLocks noGrp="1"/>
          </p:cNvSpPr>
          <p:nvPr>
            <p:ph type="body" sz="half" idx="2"/>
          </p:nvPr>
        </p:nvSpPr>
        <p:spPr/>
        <p:txBody>
          <a:bodyPr>
            <a:normAutofit/>
          </a:bodyPr>
          <a:lstStyle/>
          <a:p>
            <a:r>
              <a:rPr lang="en-US" sz="1800" dirty="0"/>
              <a:t>Facilitate  easy movement, lifting and stacking of goods in warehouses and construction sites.</a:t>
            </a:r>
            <a:endParaRPr lang="en-GB" sz="1800" dirty="0"/>
          </a:p>
        </p:txBody>
      </p:sp>
    </p:spTree>
    <p:extLst>
      <p:ext uri="{BB962C8B-B14F-4D97-AF65-F5344CB8AC3E}">
        <p14:creationId xmlns:p14="http://schemas.microsoft.com/office/powerpoint/2010/main" val="97548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44FB-F949-6D17-3F45-7AB5BA941942}"/>
              </a:ext>
            </a:extLst>
          </p:cNvPr>
          <p:cNvSpPr>
            <a:spLocks noGrp="1"/>
          </p:cNvSpPr>
          <p:nvPr>
            <p:ph type="title"/>
          </p:nvPr>
        </p:nvSpPr>
        <p:spPr/>
        <p:txBody>
          <a:bodyPr/>
          <a:lstStyle/>
          <a:p>
            <a:r>
              <a:rPr lang="en-US" dirty="0"/>
              <a:t>Hiab trucks</a:t>
            </a:r>
            <a:endParaRPr lang="en-GB" dirty="0"/>
          </a:p>
        </p:txBody>
      </p:sp>
      <p:sp>
        <p:nvSpPr>
          <p:cNvPr id="4" name="Text Placeholder 3">
            <a:extLst>
              <a:ext uri="{FF2B5EF4-FFF2-40B4-BE49-F238E27FC236}">
                <a16:creationId xmlns:a16="http://schemas.microsoft.com/office/drawing/2014/main" id="{C961934A-70FA-9E17-BB95-6FC5F4FBB371}"/>
              </a:ext>
            </a:extLst>
          </p:cNvPr>
          <p:cNvSpPr>
            <a:spLocks noGrp="1"/>
          </p:cNvSpPr>
          <p:nvPr>
            <p:ph type="body" sz="half" idx="2"/>
          </p:nvPr>
        </p:nvSpPr>
        <p:spPr/>
        <p:txBody>
          <a:bodyPr>
            <a:normAutofit/>
          </a:bodyPr>
          <a:lstStyle/>
          <a:p>
            <a:r>
              <a:rPr lang="en-US" sz="1800" dirty="0"/>
              <a:t>They come equipped with cranes to allow loading and unloading heavy foods efficiently. They are also used in transportation of equipment and materials between project sites.</a:t>
            </a:r>
            <a:endParaRPr lang="en-GB" sz="1800" dirty="0"/>
          </a:p>
        </p:txBody>
      </p:sp>
      <p:pic>
        <p:nvPicPr>
          <p:cNvPr id="8" name="Picture Placeholder 7">
            <a:extLst>
              <a:ext uri="{FF2B5EF4-FFF2-40B4-BE49-F238E27FC236}">
                <a16:creationId xmlns:a16="http://schemas.microsoft.com/office/drawing/2014/main" id="{6644A49B-4BDF-11C6-BBED-45A3FDF88844}"/>
              </a:ext>
            </a:extLst>
          </p:cNvPr>
          <p:cNvPicPr>
            <a:picLocks noGrp="1" noChangeAspect="1"/>
          </p:cNvPicPr>
          <p:nvPr>
            <p:ph type="pic" idx="1"/>
          </p:nvPr>
        </p:nvPicPr>
        <p:blipFill>
          <a:blip r:embed="rId2"/>
          <a:srcRect l="21228" r="21228"/>
          <a:stretch>
            <a:fillRect/>
          </a:stretch>
        </p:blipFill>
        <p:spPr>
          <a:xfrm>
            <a:off x="7130143" y="914400"/>
            <a:ext cx="4136571" cy="4572000"/>
          </a:xfrm>
        </p:spPr>
      </p:pic>
    </p:spTree>
    <p:extLst>
      <p:ext uri="{BB962C8B-B14F-4D97-AF65-F5344CB8AC3E}">
        <p14:creationId xmlns:p14="http://schemas.microsoft.com/office/powerpoint/2010/main" val="424588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3392-BFD5-459E-2A2D-073321A6FB8C}"/>
              </a:ext>
            </a:extLst>
          </p:cNvPr>
          <p:cNvSpPr>
            <a:spLocks noGrp="1"/>
          </p:cNvSpPr>
          <p:nvPr>
            <p:ph type="title"/>
          </p:nvPr>
        </p:nvSpPr>
        <p:spPr/>
        <p:txBody>
          <a:bodyPr/>
          <a:lstStyle/>
          <a:p>
            <a:r>
              <a:rPr lang="en-US" dirty="0"/>
              <a:t>Cherry picker</a:t>
            </a:r>
            <a:endParaRPr lang="en-GB" dirty="0"/>
          </a:p>
        </p:txBody>
      </p:sp>
      <p:pic>
        <p:nvPicPr>
          <p:cNvPr id="6" name="Picture Placeholder 5">
            <a:extLst>
              <a:ext uri="{FF2B5EF4-FFF2-40B4-BE49-F238E27FC236}">
                <a16:creationId xmlns:a16="http://schemas.microsoft.com/office/drawing/2014/main" id="{E56AD76A-BB50-46A2-619B-1A8930F599DB}"/>
              </a:ext>
            </a:extLst>
          </p:cNvPr>
          <p:cNvPicPr>
            <a:picLocks noGrp="1" noChangeAspect="1"/>
          </p:cNvPicPr>
          <p:nvPr>
            <p:ph type="pic" idx="1"/>
          </p:nvPr>
        </p:nvPicPr>
        <p:blipFill>
          <a:blip r:embed="rId2"/>
          <a:srcRect l="21228" r="21228"/>
          <a:stretch>
            <a:fillRect/>
          </a:stretch>
        </p:blipFill>
        <p:spPr>
          <a:xfrm>
            <a:off x="7126597" y="1045028"/>
            <a:ext cx="4444918" cy="4572000"/>
          </a:xfrm>
        </p:spPr>
      </p:pic>
      <p:sp>
        <p:nvSpPr>
          <p:cNvPr id="4" name="Text Placeholder 3">
            <a:extLst>
              <a:ext uri="{FF2B5EF4-FFF2-40B4-BE49-F238E27FC236}">
                <a16:creationId xmlns:a16="http://schemas.microsoft.com/office/drawing/2014/main" id="{DE64D8EA-F4DC-3BEE-2CEA-1E39D2F08D9E}"/>
              </a:ext>
            </a:extLst>
          </p:cNvPr>
          <p:cNvSpPr>
            <a:spLocks noGrp="1"/>
          </p:cNvSpPr>
          <p:nvPr>
            <p:ph type="body" sz="half" idx="2"/>
          </p:nvPr>
        </p:nvSpPr>
        <p:spPr/>
        <p:txBody>
          <a:bodyPr/>
          <a:lstStyle/>
          <a:p>
            <a:r>
              <a:rPr lang="en-US" sz="1800" dirty="0"/>
              <a:t>Our cherry pickers allow safe and efficient access to high areas making working and maintenance at elevated heights easier</a:t>
            </a:r>
            <a:r>
              <a:rPr lang="en-US" dirty="0"/>
              <a:t>.</a:t>
            </a:r>
            <a:endParaRPr lang="en-GB" dirty="0"/>
          </a:p>
        </p:txBody>
      </p:sp>
    </p:spTree>
    <p:extLst>
      <p:ext uri="{BB962C8B-B14F-4D97-AF65-F5344CB8AC3E}">
        <p14:creationId xmlns:p14="http://schemas.microsoft.com/office/powerpoint/2010/main" val="24945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D425-84C6-D168-1516-F7978706EBDC}"/>
              </a:ext>
            </a:extLst>
          </p:cNvPr>
          <p:cNvSpPr>
            <a:spLocks noGrp="1"/>
          </p:cNvSpPr>
          <p:nvPr>
            <p:ph type="title"/>
          </p:nvPr>
        </p:nvSpPr>
        <p:spPr/>
        <p:txBody>
          <a:bodyPr/>
          <a:lstStyle/>
          <a:p>
            <a:r>
              <a:rPr lang="en-US" dirty="0"/>
              <a:t>Excavators</a:t>
            </a:r>
            <a:endParaRPr lang="en-GB" dirty="0"/>
          </a:p>
        </p:txBody>
      </p:sp>
      <p:pic>
        <p:nvPicPr>
          <p:cNvPr id="6" name="Picture Placeholder 5">
            <a:extLst>
              <a:ext uri="{FF2B5EF4-FFF2-40B4-BE49-F238E27FC236}">
                <a16:creationId xmlns:a16="http://schemas.microsoft.com/office/drawing/2014/main" id="{9D8C50A4-B31E-5CDE-6DDD-6EDABA969818}"/>
              </a:ext>
            </a:extLst>
          </p:cNvPr>
          <p:cNvPicPr>
            <a:picLocks noGrp="1" noChangeAspect="1"/>
          </p:cNvPicPr>
          <p:nvPr>
            <p:ph type="pic" idx="1"/>
          </p:nvPr>
        </p:nvPicPr>
        <p:blipFill>
          <a:blip r:embed="rId2"/>
          <a:srcRect l="26076" r="26076"/>
          <a:stretch>
            <a:fillRect/>
          </a:stretch>
        </p:blipFill>
        <p:spPr>
          <a:xfrm>
            <a:off x="7053943" y="914400"/>
            <a:ext cx="3821713" cy="4572000"/>
          </a:xfrm>
        </p:spPr>
      </p:pic>
      <p:sp>
        <p:nvSpPr>
          <p:cNvPr id="4" name="Text Placeholder 3">
            <a:extLst>
              <a:ext uri="{FF2B5EF4-FFF2-40B4-BE49-F238E27FC236}">
                <a16:creationId xmlns:a16="http://schemas.microsoft.com/office/drawing/2014/main" id="{E985B006-B844-3F11-FD06-527B6765E2C5}"/>
              </a:ext>
            </a:extLst>
          </p:cNvPr>
          <p:cNvSpPr>
            <a:spLocks noGrp="1"/>
          </p:cNvSpPr>
          <p:nvPr>
            <p:ph type="body" sz="half" idx="2"/>
          </p:nvPr>
        </p:nvSpPr>
        <p:spPr/>
        <p:txBody>
          <a:bodyPr>
            <a:normAutofit/>
          </a:bodyPr>
          <a:lstStyle/>
          <a:p>
            <a:r>
              <a:rPr lang="en-US" sz="1800" dirty="0"/>
              <a:t>Used in digging, trenching and earthmoving tasks. </a:t>
            </a:r>
            <a:endParaRPr lang="en-GB" sz="1800" dirty="0"/>
          </a:p>
        </p:txBody>
      </p:sp>
    </p:spTree>
    <p:extLst>
      <p:ext uri="{BB962C8B-B14F-4D97-AF65-F5344CB8AC3E}">
        <p14:creationId xmlns:p14="http://schemas.microsoft.com/office/powerpoint/2010/main" val="4263765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5">
      <a:dk1>
        <a:sysClr val="windowText" lastClr="000000"/>
      </a:dk1>
      <a:lt1>
        <a:srgbClr val="0B0470"/>
      </a:lt1>
      <a:dk2>
        <a:srgbClr val="696464"/>
      </a:dk2>
      <a:lt2>
        <a:srgbClr val="0B0470"/>
      </a:lt2>
      <a:accent1>
        <a:srgbClr val="0B0470"/>
      </a:accent1>
      <a:accent2>
        <a:srgbClr val="0B0470"/>
      </a:accent2>
      <a:accent3>
        <a:srgbClr val="A28E6A"/>
      </a:accent3>
      <a:accent4>
        <a:srgbClr val="956251"/>
      </a:accent4>
      <a:accent5>
        <a:srgbClr val="0B0470"/>
      </a:accent5>
      <a:accent6>
        <a:srgbClr val="855D5D"/>
      </a:accent6>
      <a:hlink>
        <a:srgbClr val="CC9900"/>
      </a:hlink>
      <a:folHlink>
        <a:srgbClr val="96A9A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7000</TotalTime>
  <Words>794</Words>
  <Application>Microsoft Office PowerPoint</Application>
  <PresentationFormat>Widescreen</PresentationFormat>
  <Paragraphs>66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Wingdings</vt:lpstr>
      <vt:lpstr>Rockwell</vt:lpstr>
      <vt:lpstr>Corbel</vt:lpstr>
      <vt:lpstr>Parallax</vt:lpstr>
      <vt:lpstr>SLOPE HILL MOVERS LIMITED</vt:lpstr>
      <vt:lpstr>COMPANY OVERVIEW</vt:lpstr>
      <vt:lpstr>OUR TEAM      COMMITMENT TO                 QUALITY </vt:lpstr>
      <vt:lpstr>OUR SERVICES    CORE VALUES  </vt:lpstr>
      <vt:lpstr>Mobile Cranes</vt:lpstr>
      <vt:lpstr>Forklifts</vt:lpstr>
      <vt:lpstr>Hiab trucks</vt:lpstr>
      <vt:lpstr>Cherry picker</vt:lpstr>
      <vt:lpstr>Excavators</vt:lpstr>
      <vt:lpstr> Dozers</vt:lpstr>
      <vt:lpstr>Wheel loader</vt:lpstr>
      <vt:lpstr>Backhoes</vt:lpstr>
      <vt:lpstr>Roller</vt:lpstr>
      <vt:lpstr>Grader</vt:lpstr>
      <vt:lpstr>Lowloader</vt:lpstr>
      <vt:lpstr>Trailers and Trucks</vt:lpstr>
      <vt:lpstr>Telehandlers</vt:lpstr>
      <vt:lpstr>SLOPE HILL MOVERS LTD.</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Muriuki</dc:creator>
  <cp:lastModifiedBy>Brian Muriuki</cp:lastModifiedBy>
  <cp:revision>10</cp:revision>
  <dcterms:created xsi:type="dcterms:W3CDTF">2024-12-30T05:00:00Z</dcterms:created>
  <dcterms:modified xsi:type="dcterms:W3CDTF">2025-01-04T12:22:51Z</dcterms:modified>
</cp:coreProperties>
</file>