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sldIdLst>
    <p:sldId id="256" r:id="rId2"/>
    <p:sldId id="257" r:id="rId3"/>
    <p:sldId id="258" r:id="rId4"/>
    <p:sldId id="266" r:id="rId5"/>
    <p:sldId id="262" r:id="rId6"/>
    <p:sldId id="260" r:id="rId7"/>
    <p:sldId id="269" r:id="rId8"/>
    <p:sldId id="270" r:id="rId9"/>
    <p:sldId id="261" r:id="rId10"/>
    <p:sldId id="272" r:id="rId11"/>
    <p:sldId id="263" r:id="rId12"/>
    <p:sldId id="274" r:id="rId13"/>
    <p:sldId id="265"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0502" autoAdjust="0"/>
  </p:normalViewPr>
  <p:slideViewPr>
    <p:cSldViewPr>
      <p:cViewPr varScale="1">
        <p:scale>
          <a:sx n="60" d="100"/>
          <a:sy n="60" d="100"/>
        </p:scale>
        <p:origin x="-2098" y="-86"/>
      </p:cViewPr>
      <p:guideLst>
        <p:guide orient="horz" pos="2160"/>
        <p:guide pos="2880"/>
      </p:guideLst>
    </p:cSldViewPr>
  </p:slideViewPr>
  <p:outlineViewPr>
    <p:cViewPr>
      <p:scale>
        <a:sx n="33" d="100"/>
        <a:sy n="33" d="100"/>
      </p:scale>
      <p:origin x="0" y="13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solidFill>
                <a:schemeClr val="tx2">
                  <a:lumMod val="75000"/>
                </a:schemeClr>
              </a:solidFill>
            </c:spPr>
          </c:dPt>
          <c:dPt>
            <c:idx val="1"/>
            <c:invertIfNegative val="0"/>
            <c:bubble3D val="0"/>
            <c:spPr>
              <a:solidFill>
                <a:schemeClr val="accent1">
                  <a:lumMod val="60000"/>
                  <a:lumOff val="40000"/>
                </a:schemeClr>
              </a:solidFill>
            </c:spPr>
          </c:dPt>
          <c:dPt>
            <c:idx val="2"/>
            <c:invertIfNegative val="0"/>
            <c:bubble3D val="0"/>
            <c:spPr>
              <a:solidFill>
                <a:schemeClr val="accent2"/>
              </a:solidFill>
            </c:spPr>
          </c:dPt>
          <c:dPt>
            <c:idx val="3"/>
            <c:invertIfNegative val="0"/>
            <c:bubble3D val="0"/>
            <c:spPr>
              <a:solidFill>
                <a:schemeClr val="accent3"/>
              </a:solidFill>
            </c:spPr>
          </c:dPt>
          <c:dPt>
            <c:idx val="4"/>
            <c:invertIfNegative val="0"/>
            <c:bubble3D val="0"/>
            <c:spPr>
              <a:solidFill>
                <a:schemeClr val="accent4"/>
              </a:solidFill>
            </c:spPr>
          </c:dPt>
          <c:dPt>
            <c:idx val="5"/>
            <c:invertIfNegative val="0"/>
            <c:bubble3D val="0"/>
            <c:spPr>
              <a:solidFill>
                <a:schemeClr val="accent5"/>
              </a:solidFill>
            </c:spPr>
          </c:dPt>
          <c:dPt>
            <c:idx val="6"/>
            <c:invertIfNegative val="0"/>
            <c:bubble3D val="0"/>
            <c:spPr>
              <a:solidFill>
                <a:schemeClr val="accent6"/>
              </a:solidFill>
            </c:spPr>
          </c:dPt>
          <c:dPt>
            <c:idx val="7"/>
            <c:invertIfNegative val="0"/>
            <c:bubble3D val="0"/>
            <c:spPr>
              <a:solidFill>
                <a:schemeClr val="bg2">
                  <a:lumMod val="60000"/>
                  <a:lumOff val="40000"/>
                </a:schemeClr>
              </a:solidFill>
            </c:spPr>
          </c:dPt>
          <c:dLbls>
            <c:numFmt formatCode="#,##0" sourceLinked="0"/>
            <c:showLegendKey val="0"/>
            <c:showVal val="1"/>
            <c:showCatName val="0"/>
            <c:showSerName val="0"/>
            <c:showPercent val="0"/>
            <c:showBubbleSize val="0"/>
            <c:showLeaderLines val="0"/>
          </c:dLbls>
          <c:trendline>
            <c:spPr>
              <a:ln>
                <a:prstDash val="sysDot"/>
              </a:ln>
            </c:spPr>
            <c:trendlineType val="poly"/>
            <c:order val="2"/>
            <c:dispRSqr val="0"/>
            <c:dispEq val="0"/>
          </c:trendline>
          <c:cat>
            <c:strRef>
              <c:f>Sheet1!$A$2:$A$9</c:f>
              <c:strCache>
                <c:ptCount val="8"/>
                <c:pt idx="0">
                  <c:v>Response 1</c:v>
                </c:pt>
                <c:pt idx="1">
                  <c:v>Response 2</c:v>
                </c:pt>
                <c:pt idx="2">
                  <c:v>Response 3</c:v>
                </c:pt>
                <c:pt idx="3">
                  <c:v>Response 4</c:v>
                </c:pt>
                <c:pt idx="4">
                  <c:v>Response 5</c:v>
                </c:pt>
                <c:pt idx="5">
                  <c:v>Response 6</c:v>
                </c:pt>
                <c:pt idx="6">
                  <c:v>Response 7</c:v>
                </c:pt>
                <c:pt idx="7">
                  <c:v>Response 8</c:v>
                </c:pt>
              </c:strCache>
            </c:strRef>
          </c:cat>
          <c:val>
            <c:numRef>
              <c:f>Sheet1!$B$2:$B$9</c:f>
              <c:numCache>
                <c:formatCode>General</c:formatCode>
                <c:ptCount val="8"/>
                <c:pt idx="0">
                  <c:v>6207</c:v>
                </c:pt>
                <c:pt idx="1">
                  <c:v>6552</c:v>
                </c:pt>
                <c:pt idx="2">
                  <c:v>1013</c:v>
                </c:pt>
                <c:pt idx="3">
                  <c:v>1428</c:v>
                </c:pt>
                <c:pt idx="4">
                  <c:v>5432</c:v>
                </c:pt>
                <c:pt idx="5">
                  <c:v>11233</c:v>
                </c:pt>
                <c:pt idx="6">
                  <c:v>8027</c:v>
                </c:pt>
                <c:pt idx="7">
                  <c:v>19489</c:v>
                </c:pt>
              </c:numCache>
            </c:numRef>
          </c:val>
        </c:ser>
        <c:dLbls>
          <c:showLegendKey val="0"/>
          <c:showVal val="1"/>
          <c:showCatName val="0"/>
          <c:showSerName val="0"/>
          <c:showPercent val="0"/>
          <c:showBubbleSize val="0"/>
        </c:dLbls>
        <c:gapWidth val="75"/>
        <c:axId val="44618240"/>
        <c:axId val="189902784"/>
      </c:barChart>
      <c:catAx>
        <c:axId val="44618240"/>
        <c:scaling>
          <c:orientation val="minMax"/>
        </c:scaling>
        <c:delete val="0"/>
        <c:axPos val="b"/>
        <c:majorTickMark val="none"/>
        <c:minorTickMark val="none"/>
        <c:tickLblPos val="nextTo"/>
        <c:crossAx val="189902784"/>
        <c:crosses val="autoZero"/>
        <c:auto val="1"/>
        <c:lblAlgn val="ctr"/>
        <c:lblOffset val="100"/>
        <c:noMultiLvlLbl val="0"/>
      </c:catAx>
      <c:valAx>
        <c:axId val="189902784"/>
        <c:scaling>
          <c:orientation val="minMax"/>
        </c:scaling>
        <c:delete val="0"/>
        <c:axPos val="l"/>
        <c:numFmt formatCode="#,##0" sourceLinked="0"/>
        <c:majorTickMark val="none"/>
        <c:minorTickMark val="none"/>
        <c:tickLblPos val="nextTo"/>
        <c:crossAx val="446182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Sheet1!$A$2:$A$11</c:f>
              <c:strCache>
                <c:ptCount val="10"/>
                <c:pt idx="0">
                  <c:v>BMI</c:v>
                </c:pt>
                <c:pt idx="1">
                  <c:v>Medical_History_15</c:v>
                </c:pt>
                <c:pt idx="2">
                  <c:v>Medical_History_4</c:v>
                </c:pt>
                <c:pt idx="3">
                  <c:v>Product_Info_4</c:v>
                </c:pt>
                <c:pt idx="4">
                  <c:v>Medical_History_23_1</c:v>
                </c:pt>
                <c:pt idx="5">
                  <c:v>Medical_Keyword_3</c:v>
                </c:pt>
                <c:pt idx="6">
                  <c:v>Medical_History_23_3</c:v>
                </c:pt>
                <c:pt idx="7">
                  <c:v>Ins_Age</c:v>
                </c:pt>
                <c:pt idx="8">
                  <c:v>Wt</c:v>
                </c:pt>
                <c:pt idx="9">
                  <c:v>Medical_Keyword_15</c:v>
                </c:pt>
              </c:strCache>
            </c:strRef>
          </c:cat>
          <c:val>
            <c:numRef>
              <c:f>Sheet1!$B$2:$B$11</c:f>
              <c:numCache>
                <c:formatCode>General</c:formatCode>
                <c:ptCount val="10"/>
                <c:pt idx="0">
                  <c:v>0.29987200000000003</c:v>
                </c:pt>
                <c:pt idx="1">
                  <c:v>0.129908</c:v>
                </c:pt>
                <c:pt idx="2">
                  <c:v>0.10367899999999999</c:v>
                </c:pt>
                <c:pt idx="3">
                  <c:v>8.1530000000000005E-2</c:v>
                </c:pt>
                <c:pt idx="4">
                  <c:v>4.3831000000000002E-2</c:v>
                </c:pt>
                <c:pt idx="5">
                  <c:v>4.1665000000000001E-2</c:v>
                </c:pt>
                <c:pt idx="6">
                  <c:v>4.1463E-2</c:v>
                </c:pt>
                <c:pt idx="7">
                  <c:v>3.7372000000000002E-2</c:v>
                </c:pt>
                <c:pt idx="8">
                  <c:v>2.9869E-2</c:v>
                </c:pt>
                <c:pt idx="9">
                  <c:v>2.5495E-2</c:v>
                </c:pt>
              </c:numCache>
            </c:numRef>
          </c:val>
        </c:ser>
        <c:dLbls>
          <c:showLegendKey val="0"/>
          <c:showVal val="0"/>
          <c:showCatName val="0"/>
          <c:showSerName val="0"/>
          <c:showPercent val="0"/>
          <c:showBubbleSize val="0"/>
        </c:dLbls>
        <c:gapWidth val="75"/>
        <c:overlap val="-25"/>
        <c:axId val="225233920"/>
        <c:axId val="189892864"/>
      </c:barChart>
      <c:catAx>
        <c:axId val="225233920"/>
        <c:scaling>
          <c:orientation val="minMax"/>
        </c:scaling>
        <c:delete val="0"/>
        <c:axPos val="l"/>
        <c:majorTickMark val="none"/>
        <c:minorTickMark val="none"/>
        <c:tickLblPos val="nextTo"/>
        <c:crossAx val="189892864"/>
        <c:crosses val="autoZero"/>
        <c:auto val="1"/>
        <c:lblAlgn val="ctr"/>
        <c:lblOffset val="100"/>
        <c:noMultiLvlLbl val="0"/>
      </c:catAx>
      <c:valAx>
        <c:axId val="189892864"/>
        <c:scaling>
          <c:orientation val="minMax"/>
        </c:scaling>
        <c:delete val="0"/>
        <c:axPos val="b"/>
        <c:majorGridlines/>
        <c:numFmt formatCode="General" sourceLinked="1"/>
        <c:majorTickMark val="none"/>
        <c:minorTickMark val="none"/>
        <c:tickLblPos val="nextTo"/>
        <c:crossAx val="225233920"/>
        <c:crosses val="autoZero"/>
        <c:crossBetween val="between"/>
      </c:valAx>
    </c:plotArea>
    <c:plotVisOnly val="1"/>
    <c:dispBlanksAs val="gap"/>
    <c:showDLblsOverMax val="0"/>
  </c:chart>
  <c:txPr>
    <a:bodyPr/>
    <a:lstStyle/>
    <a:p>
      <a:pPr>
        <a:defRPr sz="12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Sheet1!$A$2:$A$11</c:f>
              <c:strCache>
                <c:ptCount val="10"/>
                <c:pt idx="0">
                  <c:v>Medical_History_2</c:v>
                </c:pt>
                <c:pt idx="1">
                  <c:v>BMI</c:v>
                </c:pt>
                <c:pt idx="2">
                  <c:v>Ins_Age</c:v>
                </c:pt>
                <c:pt idx="3">
                  <c:v>Product_Info_4</c:v>
                </c:pt>
                <c:pt idx="4">
                  <c:v>Medical_History_15</c:v>
                </c:pt>
                <c:pt idx="5">
                  <c:v>Medical_Histoy_1</c:v>
                </c:pt>
                <c:pt idx="6">
                  <c:v>Employment_Info_1</c:v>
                </c:pt>
                <c:pt idx="7">
                  <c:v>Employment_Info_6</c:v>
                </c:pt>
                <c:pt idx="8">
                  <c:v>Wt</c:v>
                </c:pt>
                <c:pt idx="9">
                  <c:v>Family_Hist_4</c:v>
                </c:pt>
              </c:strCache>
            </c:strRef>
          </c:cat>
          <c:val>
            <c:numRef>
              <c:f>Sheet1!$B$2:$B$11</c:f>
              <c:numCache>
                <c:formatCode>General</c:formatCode>
                <c:ptCount val="10"/>
                <c:pt idx="0">
                  <c:v>6857</c:v>
                </c:pt>
                <c:pt idx="1">
                  <c:v>4987</c:v>
                </c:pt>
                <c:pt idx="2">
                  <c:v>3977</c:v>
                </c:pt>
                <c:pt idx="3">
                  <c:v>3879</c:v>
                </c:pt>
                <c:pt idx="4">
                  <c:v>3458</c:v>
                </c:pt>
                <c:pt idx="5">
                  <c:v>3077</c:v>
                </c:pt>
                <c:pt idx="6">
                  <c:v>3053</c:v>
                </c:pt>
                <c:pt idx="7">
                  <c:v>2655</c:v>
                </c:pt>
                <c:pt idx="8">
                  <c:v>2486</c:v>
                </c:pt>
                <c:pt idx="9">
                  <c:v>2479</c:v>
                </c:pt>
              </c:numCache>
            </c:numRef>
          </c:val>
        </c:ser>
        <c:dLbls>
          <c:showLegendKey val="0"/>
          <c:showVal val="0"/>
          <c:showCatName val="0"/>
          <c:showSerName val="0"/>
          <c:showPercent val="0"/>
          <c:showBubbleSize val="0"/>
        </c:dLbls>
        <c:gapWidth val="75"/>
        <c:overlap val="-25"/>
        <c:axId val="266373632"/>
        <c:axId val="185446336"/>
      </c:barChart>
      <c:catAx>
        <c:axId val="266373632"/>
        <c:scaling>
          <c:orientation val="minMax"/>
        </c:scaling>
        <c:delete val="0"/>
        <c:axPos val="l"/>
        <c:majorTickMark val="none"/>
        <c:minorTickMark val="none"/>
        <c:tickLblPos val="nextTo"/>
        <c:crossAx val="185446336"/>
        <c:crosses val="autoZero"/>
        <c:auto val="1"/>
        <c:lblAlgn val="ctr"/>
        <c:lblOffset val="100"/>
        <c:noMultiLvlLbl val="0"/>
      </c:catAx>
      <c:valAx>
        <c:axId val="185446336"/>
        <c:scaling>
          <c:orientation val="minMax"/>
        </c:scaling>
        <c:delete val="0"/>
        <c:axPos val="b"/>
        <c:majorGridlines/>
        <c:numFmt formatCode="General" sourceLinked="1"/>
        <c:majorTickMark val="none"/>
        <c:minorTickMark val="none"/>
        <c:tickLblPos val="nextTo"/>
        <c:crossAx val="266373632"/>
        <c:crosses val="autoZero"/>
        <c:crossBetween val="between"/>
      </c:valAx>
    </c:plotArea>
    <c:plotVisOnly val="1"/>
    <c:dispBlanksAs val="gap"/>
    <c:showDLblsOverMax val="0"/>
  </c:chart>
  <c:txPr>
    <a:bodyPr/>
    <a:lstStyle/>
    <a:p>
      <a:pPr>
        <a:defRPr sz="1200" baseline="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CACD1-357D-404E-9F3E-FB0DBBFC4E8D}" type="doc">
      <dgm:prSet loTypeId="urn:microsoft.com/office/officeart/2005/8/layout/gear1" loCatId="process" qsTypeId="urn:microsoft.com/office/officeart/2005/8/quickstyle/simple1" qsCatId="simple" csTypeId="urn:microsoft.com/office/officeart/2005/8/colors/colorful5" csCatId="colorful" phldr="1"/>
      <dgm:spPr/>
    </dgm:pt>
    <dgm:pt modelId="{70314EEC-1C42-4EF7-9149-8C9F7B5484CD}">
      <dgm:prSet phldrT="[Text]"/>
      <dgm:spPr/>
      <dgm:t>
        <a:bodyPr/>
        <a:lstStyle/>
        <a:p>
          <a:r>
            <a:rPr lang="en-US" dirty="0" smtClean="0"/>
            <a:t>= ?</a:t>
          </a:r>
          <a:endParaRPr lang="en-US" dirty="0"/>
        </a:p>
      </dgm:t>
    </dgm:pt>
    <dgm:pt modelId="{A19398A8-6B81-4DF4-9994-C80374931271}" type="parTrans" cxnId="{AA801703-A736-4897-BC31-A0C87F5AC868}">
      <dgm:prSet/>
      <dgm:spPr/>
      <dgm:t>
        <a:bodyPr/>
        <a:lstStyle/>
        <a:p>
          <a:endParaRPr lang="en-US"/>
        </a:p>
      </dgm:t>
    </dgm:pt>
    <dgm:pt modelId="{B5D920CD-8889-42C5-9BB6-13617EC80B9C}" type="sibTrans" cxnId="{AA801703-A736-4897-BC31-A0C87F5AC868}">
      <dgm:prSet/>
      <dgm:spPr/>
      <dgm:t>
        <a:bodyPr/>
        <a:lstStyle/>
        <a:p>
          <a:endParaRPr lang="en-US"/>
        </a:p>
      </dgm:t>
    </dgm:pt>
    <dgm:pt modelId="{49CD2DB5-F1D7-498E-BB48-D54655B7FE0A}">
      <dgm:prSet phldrT="[Text]"/>
      <dgm:spPr/>
      <dgm:t>
        <a:bodyPr/>
        <a:lstStyle/>
        <a:p>
          <a:r>
            <a:rPr lang="en-US" dirty="0" smtClean="0"/>
            <a:t>x1</a:t>
          </a:r>
          <a:endParaRPr lang="en-US" dirty="0"/>
        </a:p>
      </dgm:t>
    </dgm:pt>
    <dgm:pt modelId="{3C74A79E-E45C-4574-96B8-71DE4DFB14C2}" type="parTrans" cxnId="{142DA99C-20DA-4CD0-A908-6B93711B3753}">
      <dgm:prSet/>
      <dgm:spPr/>
      <dgm:t>
        <a:bodyPr/>
        <a:lstStyle/>
        <a:p>
          <a:endParaRPr lang="en-US"/>
        </a:p>
      </dgm:t>
    </dgm:pt>
    <dgm:pt modelId="{5ABC3478-28DB-46DF-BAFC-CA2DC84F1070}" type="sibTrans" cxnId="{142DA99C-20DA-4CD0-A908-6B93711B3753}">
      <dgm:prSet/>
      <dgm:spPr/>
      <dgm:t>
        <a:bodyPr/>
        <a:lstStyle/>
        <a:p>
          <a:endParaRPr lang="en-US"/>
        </a:p>
      </dgm:t>
    </dgm:pt>
    <dgm:pt modelId="{5ECA8556-9804-4B64-AD53-35772496A7CB}">
      <dgm:prSet phldrT="[Text]"/>
      <dgm:spPr/>
      <dgm:t>
        <a:bodyPr/>
        <a:lstStyle/>
        <a:p>
          <a:r>
            <a:rPr lang="en-US" dirty="0" smtClean="0"/>
            <a:t>x +</a:t>
          </a:r>
          <a:endParaRPr lang="en-US" dirty="0"/>
        </a:p>
      </dgm:t>
    </dgm:pt>
    <dgm:pt modelId="{F79FA1F3-898E-4D9E-A953-2BD5E9CF54C0}" type="parTrans" cxnId="{2377F016-DEF8-4252-BDC8-92052535DFC5}">
      <dgm:prSet/>
      <dgm:spPr/>
      <dgm:t>
        <a:bodyPr/>
        <a:lstStyle/>
        <a:p>
          <a:endParaRPr lang="en-US"/>
        </a:p>
      </dgm:t>
    </dgm:pt>
    <dgm:pt modelId="{2D422B0F-C405-49C4-ADFF-899342DAB070}" type="sibTrans" cxnId="{2377F016-DEF8-4252-BDC8-92052535DFC5}">
      <dgm:prSet/>
      <dgm:spPr/>
      <dgm:t>
        <a:bodyPr/>
        <a:lstStyle/>
        <a:p>
          <a:endParaRPr lang="en-US"/>
        </a:p>
      </dgm:t>
    </dgm:pt>
    <dgm:pt modelId="{576D5F57-D24E-41D2-BBA8-F47C1A0D0083}" type="pres">
      <dgm:prSet presAssocID="{76BCACD1-357D-404E-9F3E-FB0DBBFC4E8D}" presName="composite" presStyleCnt="0">
        <dgm:presLayoutVars>
          <dgm:chMax val="3"/>
          <dgm:animLvl val="lvl"/>
          <dgm:resizeHandles val="exact"/>
        </dgm:presLayoutVars>
      </dgm:prSet>
      <dgm:spPr/>
    </dgm:pt>
    <dgm:pt modelId="{4DF452B1-A947-41D6-A91D-6821A1210452}" type="pres">
      <dgm:prSet presAssocID="{70314EEC-1C42-4EF7-9149-8C9F7B5484CD}" presName="gear1" presStyleLbl="node1" presStyleIdx="0" presStyleCnt="3">
        <dgm:presLayoutVars>
          <dgm:chMax val="1"/>
          <dgm:bulletEnabled val="1"/>
        </dgm:presLayoutVars>
      </dgm:prSet>
      <dgm:spPr/>
      <dgm:t>
        <a:bodyPr/>
        <a:lstStyle/>
        <a:p>
          <a:endParaRPr lang="en-US"/>
        </a:p>
      </dgm:t>
    </dgm:pt>
    <dgm:pt modelId="{8B3489CD-2A34-400F-9D9B-16498ED14CAF}" type="pres">
      <dgm:prSet presAssocID="{70314EEC-1C42-4EF7-9149-8C9F7B5484CD}" presName="gear1srcNode" presStyleLbl="node1" presStyleIdx="0" presStyleCnt="3"/>
      <dgm:spPr/>
      <dgm:t>
        <a:bodyPr/>
        <a:lstStyle/>
        <a:p>
          <a:endParaRPr lang="en-US"/>
        </a:p>
      </dgm:t>
    </dgm:pt>
    <dgm:pt modelId="{C5A00E3D-14A9-41DF-A78E-8AA7131CFA20}" type="pres">
      <dgm:prSet presAssocID="{70314EEC-1C42-4EF7-9149-8C9F7B5484CD}" presName="gear1dstNode" presStyleLbl="node1" presStyleIdx="0" presStyleCnt="3"/>
      <dgm:spPr/>
      <dgm:t>
        <a:bodyPr/>
        <a:lstStyle/>
        <a:p>
          <a:endParaRPr lang="en-US"/>
        </a:p>
      </dgm:t>
    </dgm:pt>
    <dgm:pt modelId="{E5B5E71C-D692-4FBA-AC6C-4DCC525B506D}" type="pres">
      <dgm:prSet presAssocID="{49CD2DB5-F1D7-498E-BB48-D54655B7FE0A}" presName="gear2" presStyleLbl="node1" presStyleIdx="1" presStyleCnt="3">
        <dgm:presLayoutVars>
          <dgm:chMax val="1"/>
          <dgm:bulletEnabled val="1"/>
        </dgm:presLayoutVars>
      </dgm:prSet>
      <dgm:spPr/>
      <dgm:t>
        <a:bodyPr/>
        <a:lstStyle/>
        <a:p>
          <a:endParaRPr lang="en-US"/>
        </a:p>
      </dgm:t>
    </dgm:pt>
    <dgm:pt modelId="{D3B41656-6E06-413C-B096-B52E1DAC4B27}" type="pres">
      <dgm:prSet presAssocID="{49CD2DB5-F1D7-498E-BB48-D54655B7FE0A}" presName="gear2srcNode" presStyleLbl="node1" presStyleIdx="1" presStyleCnt="3"/>
      <dgm:spPr/>
      <dgm:t>
        <a:bodyPr/>
        <a:lstStyle/>
        <a:p>
          <a:endParaRPr lang="en-US"/>
        </a:p>
      </dgm:t>
    </dgm:pt>
    <dgm:pt modelId="{51E7289A-3FF8-444D-BE3C-6E6A37148921}" type="pres">
      <dgm:prSet presAssocID="{49CD2DB5-F1D7-498E-BB48-D54655B7FE0A}" presName="gear2dstNode" presStyleLbl="node1" presStyleIdx="1" presStyleCnt="3"/>
      <dgm:spPr/>
      <dgm:t>
        <a:bodyPr/>
        <a:lstStyle/>
        <a:p>
          <a:endParaRPr lang="en-US"/>
        </a:p>
      </dgm:t>
    </dgm:pt>
    <dgm:pt modelId="{3C841371-3CF2-4115-9192-BBBCB5AC1327}" type="pres">
      <dgm:prSet presAssocID="{5ECA8556-9804-4B64-AD53-35772496A7CB}" presName="gear3" presStyleLbl="node1" presStyleIdx="2" presStyleCnt="3"/>
      <dgm:spPr/>
      <dgm:t>
        <a:bodyPr/>
        <a:lstStyle/>
        <a:p>
          <a:endParaRPr lang="en-US"/>
        </a:p>
      </dgm:t>
    </dgm:pt>
    <dgm:pt modelId="{B2CAA6B4-E91F-4DBC-95CC-88ACE4B18EE1}" type="pres">
      <dgm:prSet presAssocID="{5ECA8556-9804-4B64-AD53-35772496A7CB}" presName="gear3tx" presStyleLbl="node1" presStyleIdx="2" presStyleCnt="3">
        <dgm:presLayoutVars>
          <dgm:chMax val="1"/>
          <dgm:bulletEnabled val="1"/>
        </dgm:presLayoutVars>
      </dgm:prSet>
      <dgm:spPr/>
      <dgm:t>
        <a:bodyPr/>
        <a:lstStyle/>
        <a:p>
          <a:endParaRPr lang="en-US"/>
        </a:p>
      </dgm:t>
    </dgm:pt>
    <dgm:pt modelId="{A4A2C1D0-004C-4D9E-9DB4-F2AB97A2BF3D}" type="pres">
      <dgm:prSet presAssocID="{5ECA8556-9804-4B64-AD53-35772496A7CB}" presName="gear3srcNode" presStyleLbl="node1" presStyleIdx="2" presStyleCnt="3"/>
      <dgm:spPr/>
      <dgm:t>
        <a:bodyPr/>
        <a:lstStyle/>
        <a:p>
          <a:endParaRPr lang="en-US"/>
        </a:p>
      </dgm:t>
    </dgm:pt>
    <dgm:pt modelId="{576973BB-2A4F-4978-96AE-4CEB2AC8069E}" type="pres">
      <dgm:prSet presAssocID="{5ECA8556-9804-4B64-AD53-35772496A7CB}" presName="gear3dstNode" presStyleLbl="node1" presStyleIdx="2" presStyleCnt="3"/>
      <dgm:spPr/>
      <dgm:t>
        <a:bodyPr/>
        <a:lstStyle/>
        <a:p>
          <a:endParaRPr lang="en-US"/>
        </a:p>
      </dgm:t>
    </dgm:pt>
    <dgm:pt modelId="{ADCC42D6-ACC5-473B-93E8-3115AE28C55E}" type="pres">
      <dgm:prSet presAssocID="{B5D920CD-8889-42C5-9BB6-13617EC80B9C}" presName="connector1" presStyleLbl="sibTrans2D1" presStyleIdx="0" presStyleCnt="3"/>
      <dgm:spPr/>
      <dgm:t>
        <a:bodyPr/>
        <a:lstStyle/>
        <a:p>
          <a:endParaRPr lang="en-US"/>
        </a:p>
      </dgm:t>
    </dgm:pt>
    <dgm:pt modelId="{CEBDB948-C88F-41EB-A037-22EC0F980552}" type="pres">
      <dgm:prSet presAssocID="{5ABC3478-28DB-46DF-BAFC-CA2DC84F1070}" presName="connector2" presStyleLbl="sibTrans2D1" presStyleIdx="1" presStyleCnt="3"/>
      <dgm:spPr/>
      <dgm:t>
        <a:bodyPr/>
        <a:lstStyle/>
        <a:p>
          <a:endParaRPr lang="en-US"/>
        </a:p>
      </dgm:t>
    </dgm:pt>
    <dgm:pt modelId="{D56A74F2-1124-4D15-AEF6-25E3511ADD18}" type="pres">
      <dgm:prSet presAssocID="{2D422B0F-C405-49C4-ADFF-899342DAB070}" presName="connector3" presStyleLbl="sibTrans2D1" presStyleIdx="2" presStyleCnt="3"/>
      <dgm:spPr/>
      <dgm:t>
        <a:bodyPr/>
        <a:lstStyle/>
        <a:p>
          <a:endParaRPr lang="en-US"/>
        </a:p>
      </dgm:t>
    </dgm:pt>
  </dgm:ptLst>
  <dgm:cxnLst>
    <dgm:cxn modelId="{15F002D2-5455-481D-BACC-1807D9A5051B}" type="presOf" srcId="{70314EEC-1C42-4EF7-9149-8C9F7B5484CD}" destId="{C5A00E3D-14A9-41DF-A78E-8AA7131CFA20}" srcOrd="2" destOrd="0" presId="urn:microsoft.com/office/officeart/2005/8/layout/gear1"/>
    <dgm:cxn modelId="{142DA99C-20DA-4CD0-A908-6B93711B3753}" srcId="{76BCACD1-357D-404E-9F3E-FB0DBBFC4E8D}" destId="{49CD2DB5-F1D7-498E-BB48-D54655B7FE0A}" srcOrd="1" destOrd="0" parTransId="{3C74A79E-E45C-4574-96B8-71DE4DFB14C2}" sibTransId="{5ABC3478-28DB-46DF-BAFC-CA2DC84F1070}"/>
    <dgm:cxn modelId="{AA801703-A736-4897-BC31-A0C87F5AC868}" srcId="{76BCACD1-357D-404E-9F3E-FB0DBBFC4E8D}" destId="{70314EEC-1C42-4EF7-9149-8C9F7B5484CD}" srcOrd="0" destOrd="0" parTransId="{A19398A8-6B81-4DF4-9994-C80374931271}" sibTransId="{B5D920CD-8889-42C5-9BB6-13617EC80B9C}"/>
    <dgm:cxn modelId="{7E273AA6-4F56-437D-9B2B-87983D89B2D8}" type="presOf" srcId="{5ECA8556-9804-4B64-AD53-35772496A7CB}" destId="{576973BB-2A4F-4978-96AE-4CEB2AC8069E}" srcOrd="3" destOrd="0" presId="urn:microsoft.com/office/officeart/2005/8/layout/gear1"/>
    <dgm:cxn modelId="{4B64D14A-9E3F-4E59-8061-C0427C49595E}" type="presOf" srcId="{49CD2DB5-F1D7-498E-BB48-D54655B7FE0A}" destId="{51E7289A-3FF8-444D-BE3C-6E6A37148921}" srcOrd="2" destOrd="0" presId="urn:microsoft.com/office/officeart/2005/8/layout/gear1"/>
    <dgm:cxn modelId="{97664DF1-552A-45F7-9579-1F7037750B7E}" type="presOf" srcId="{5ECA8556-9804-4B64-AD53-35772496A7CB}" destId="{3C841371-3CF2-4115-9192-BBBCB5AC1327}" srcOrd="0" destOrd="0" presId="urn:microsoft.com/office/officeart/2005/8/layout/gear1"/>
    <dgm:cxn modelId="{D3B3C78F-FF52-4230-8ABE-B4C047035997}" type="presOf" srcId="{B5D920CD-8889-42C5-9BB6-13617EC80B9C}" destId="{ADCC42D6-ACC5-473B-93E8-3115AE28C55E}" srcOrd="0" destOrd="0" presId="urn:microsoft.com/office/officeart/2005/8/layout/gear1"/>
    <dgm:cxn modelId="{847AFFF0-872A-473F-BC99-369BF0401B11}" type="presOf" srcId="{5ECA8556-9804-4B64-AD53-35772496A7CB}" destId="{B2CAA6B4-E91F-4DBC-95CC-88ACE4B18EE1}" srcOrd="1" destOrd="0" presId="urn:microsoft.com/office/officeart/2005/8/layout/gear1"/>
    <dgm:cxn modelId="{F07E08A8-4E7F-439C-A390-69C4485399C1}" type="presOf" srcId="{70314EEC-1C42-4EF7-9149-8C9F7B5484CD}" destId="{4DF452B1-A947-41D6-A91D-6821A1210452}" srcOrd="0" destOrd="0" presId="urn:microsoft.com/office/officeart/2005/8/layout/gear1"/>
    <dgm:cxn modelId="{E4866C1A-6580-4B6B-B377-D30AA4B74AA0}" type="presOf" srcId="{5ABC3478-28DB-46DF-BAFC-CA2DC84F1070}" destId="{CEBDB948-C88F-41EB-A037-22EC0F980552}" srcOrd="0" destOrd="0" presId="urn:microsoft.com/office/officeart/2005/8/layout/gear1"/>
    <dgm:cxn modelId="{09F50578-CC2F-4965-B67D-DCF91959947A}" type="presOf" srcId="{70314EEC-1C42-4EF7-9149-8C9F7B5484CD}" destId="{8B3489CD-2A34-400F-9D9B-16498ED14CAF}" srcOrd="1" destOrd="0" presId="urn:microsoft.com/office/officeart/2005/8/layout/gear1"/>
    <dgm:cxn modelId="{75AE38A6-44FE-45E9-9232-5F9061038A34}" type="presOf" srcId="{2D422B0F-C405-49C4-ADFF-899342DAB070}" destId="{D56A74F2-1124-4D15-AEF6-25E3511ADD18}" srcOrd="0" destOrd="0" presId="urn:microsoft.com/office/officeart/2005/8/layout/gear1"/>
    <dgm:cxn modelId="{6ADEE5BE-267A-45AB-91E7-A68D43BEBD12}" type="presOf" srcId="{5ECA8556-9804-4B64-AD53-35772496A7CB}" destId="{A4A2C1D0-004C-4D9E-9DB4-F2AB97A2BF3D}" srcOrd="2" destOrd="0" presId="urn:microsoft.com/office/officeart/2005/8/layout/gear1"/>
    <dgm:cxn modelId="{C13B35C5-4A77-40CA-9C7B-7F96FD2DD19C}" type="presOf" srcId="{49CD2DB5-F1D7-498E-BB48-D54655B7FE0A}" destId="{E5B5E71C-D692-4FBA-AC6C-4DCC525B506D}" srcOrd="0" destOrd="0" presId="urn:microsoft.com/office/officeart/2005/8/layout/gear1"/>
    <dgm:cxn modelId="{FE385BB0-86E1-45ED-83C2-D482419EBD3B}" type="presOf" srcId="{49CD2DB5-F1D7-498E-BB48-D54655B7FE0A}" destId="{D3B41656-6E06-413C-B096-B52E1DAC4B27}" srcOrd="1" destOrd="0" presId="urn:microsoft.com/office/officeart/2005/8/layout/gear1"/>
    <dgm:cxn modelId="{A56185F4-EB2A-46C8-BF07-F57C33911048}" type="presOf" srcId="{76BCACD1-357D-404E-9F3E-FB0DBBFC4E8D}" destId="{576D5F57-D24E-41D2-BBA8-F47C1A0D0083}" srcOrd="0" destOrd="0" presId="urn:microsoft.com/office/officeart/2005/8/layout/gear1"/>
    <dgm:cxn modelId="{2377F016-DEF8-4252-BDC8-92052535DFC5}" srcId="{76BCACD1-357D-404E-9F3E-FB0DBBFC4E8D}" destId="{5ECA8556-9804-4B64-AD53-35772496A7CB}" srcOrd="2" destOrd="0" parTransId="{F79FA1F3-898E-4D9E-A953-2BD5E9CF54C0}" sibTransId="{2D422B0F-C405-49C4-ADFF-899342DAB070}"/>
    <dgm:cxn modelId="{990E9DC0-9114-4A57-93AE-8CCF96387D10}" type="presParOf" srcId="{576D5F57-D24E-41D2-BBA8-F47C1A0D0083}" destId="{4DF452B1-A947-41D6-A91D-6821A1210452}" srcOrd="0" destOrd="0" presId="urn:microsoft.com/office/officeart/2005/8/layout/gear1"/>
    <dgm:cxn modelId="{000F07ED-6915-455A-A027-B99BA2BF84A3}" type="presParOf" srcId="{576D5F57-D24E-41D2-BBA8-F47C1A0D0083}" destId="{8B3489CD-2A34-400F-9D9B-16498ED14CAF}" srcOrd="1" destOrd="0" presId="urn:microsoft.com/office/officeart/2005/8/layout/gear1"/>
    <dgm:cxn modelId="{D0FABED2-7ECF-431B-97A2-36FB6AE5F523}" type="presParOf" srcId="{576D5F57-D24E-41D2-BBA8-F47C1A0D0083}" destId="{C5A00E3D-14A9-41DF-A78E-8AA7131CFA20}" srcOrd="2" destOrd="0" presId="urn:microsoft.com/office/officeart/2005/8/layout/gear1"/>
    <dgm:cxn modelId="{29E2D578-D023-4FE6-964D-88F5BE33AA01}" type="presParOf" srcId="{576D5F57-D24E-41D2-BBA8-F47C1A0D0083}" destId="{E5B5E71C-D692-4FBA-AC6C-4DCC525B506D}" srcOrd="3" destOrd="0" presId="urn:microsoft.com/office/officeart/2005/8/layout/gear1"/>
    <dgm:cxn modelId="{D23A4DE4-DEB1-4965-A8C7-B29A538F2DCA}" type="presParOf" srcId="{576D5F57-D24E-41D2-BBA8-F47C1A0D0083}" destId="{D3B41656-6E06-413C-B096-B52E1DAC4B27}" srcOrd="4" destOrd="0" presId="urn:microsoft.com/office/officeart/2005/8/layout/gear1"/>
    <dgm:cxn modelId="{E76B28AC-57AA-4E84-BE7B-EF2C537DFE08}" type="presParOf" srcId="{576D5F57-D24E-41D2-BBA8-F47C1A0D0083}" destId="{51E7289A-3FF8-444D-BE3C-6E6A37148921}" srcOrd="5" destOrd="0" presId="urn:microsoft.com/office/officeart/2005/8/layout/gear1"/>
    <dgm:cxn modelId="{47490951-DE86-4787-8DC2-2B8775D202CD}" type="presParOf" srcId="{576D5F57-D24E-41D2-BBA8-F47C1A0D0083}" destId="{3C841371-3CF2-4115-9192-BBBCB5AC1327}" srcOrd="6" destOrd="0" presId="urn:microsoft.com/office/officeart/2005/8/layout/gear1"/>
    <dgm:cxn modelId="{1F14DE8B-B1D6-4FAF-93CA-BB527F93B9FB}" type="presParOf" srcId="{576D5F57-D24E-41D2-BBA8-F47C1A0D0083}" destId="{B2CAA6B4-E91F-4DBC-95CC-88ACE4B18EE1}" srcOrd="7" destOrd="0" presId="urn:microsoft.com/office/officeart/2005/8/layout/gear1"/>
    <dgm:cxn modelId="{B1C5044D-664E-40C8-8FB9-A9BD86D708C0}" type="presParOf" srcId="{576D5F57-D24E-41D2-BBA8-F47C1A0D0083}" destId="{A4A2C1D0-004C-4D9E-9DB4-F2AB97A2BF3D}" srcOrd="8" destOrd="0" presId="urn:microsoft.com/office/officeart/2005/8/layout/gear1"/>
    <dgm:cxn modelId="{422FDBA7-BA74-47F8-B31C-683FE4EBCF55}" type="presParOf" srcId="{576D5F57-D24E-41D2-BBA8-F47C1A0D0083}" destId="{576973BB-2A4F-4978-96AE-4CEB2AC8069E}" srcOrd="9" destOrd="0" presId="urn:microsoft.com/office/officeart/2005/8/layout/gear1"/>
    <dgm:cxn modelId="{2102EE37-FB9E-4469-B82D-515FFB3C8904}" type="presParOf" srcId="{576D5F57-D24E-41D2-BBA8-F47C1A0D0083}" destId="{ADCC42D6-ACC5-473B-93E8-3115AE28C55E}" srcOrd="10" destOrd="0" presId="urn:microsoft.com/office/officeart/2005/8/layout/gear1"/>
    <dgm:cxn modelId="{7075B73C-6107-4504-8824-299488098FB1}" type="presParOf" srcId="{576D5F57-D24E-41D2-BBA8-F47C1A0D0083}" destId="{CEBDB948-C88F-41EB-A037-22EC0F980552}" srcOrd="11" destOrd="0" presId="urn:microsoft.com/office/officeart/2005/8/layout/gear1"/>
    <dgm:cxn modelId="{A39DFA9E-BCEF-42CF-8D51-CF765A05831A}" type="presParOf" srcId="{576D5F57-D24E-41D2-BBA8-F47C1A0D0083}" destId="{D56A74F2-1124-4D15-AEF6-25E3511ADD18}"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55769-2E82-40C6-A9DA-D8BD97A27A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51DBDB2-2E7E-4556-865C-E44443CA07B0}">
      <dgm:prSet phldrT="[Text]"/>
      <dgm:spPr/>
      <dgm:t>
        <a:bodyPr/>
        <a:lstStyle/>
        <a:p>
          <a:r>
            <a:rPr lang="en-US" dirty="0" smtClean="0">
              <a:solidFill>
                <a:schemeClr val="tx1">
                  <a:lumMod val="75000"/>
                </a:schemeClr>
              </a:solidFill>
            </a:rPr>
            <a:t>Positive Correlations</a:t>
          </a:r>
          <a:endParaRPr lang="en-US" dirty="0">
            <a:solidFill>
              <a:schemeClr val="tx1">
                <a:lumMod val="75000"/>
              </a:schemeClr>
            </a:solidFill>
          </a:endParaRPr>
        </a:p>
      </dgm:t>
    </dgm:pt>
    <dgm:pt modelId="{1BD7B43F-F2FC-430E-B17F-F074400C41D2}" type="parTrans" cxnId="{EBABC244-AEE0-4F05-9896-76FD227325C5}">
      <dgm:prSet/>
      <dgm:spPr/>
      <dgm:t>
        <a:bodyPr/>
        <a:lstStyle/>
        <a:p>
          <a:endParaRPr lang="en-US"/>
        </a:p>
      </dgm:t>
    </dgm:pt>
    <dgm:pt modelId="{5689EF93-5774-4011-AC86-361FD2159FE1}" type="sibTrans" cxnId="{EBABC244-AEE0-4F05-9896-76FD227325C5}">
      <dgm:prSet/>
      <dgm:spPr/>
      <dgm:t>
        <a:bodyPr/>
        <a:lstStyle/>
        <a:p>
          <a:endParaRPr lang="en-US"/>
        </a:p>
      </dgm:t>
    </dgm:pt>
    <dgm:pt modelId="{83444118-1B08-4E3E-B672-A2266636EFAF}">
      <dgm:prSet phldrT="[Text]"/>
      <dgm:spPr/>
      <dgm:t>
        <a:bodyPr/>
        <a:lstStyle/>
        <a:p>
          <a:r>
            <a:rPr lang="en-US" dirty="0" smtClean="0"/>
            <a:t>Product_Info_4:</a:t>
          </a:r>
          <a:endParaRPr lang="en-US" dirty="0"/>
        </a:p>
      </dgm:t>
    </dgm:pt>
    <dgm:pt modelId="{31387E22-460B-45DA-8F43-02E774116298}" type="parTrans" cxnId="{A72044E6-2741-448A-829D-A91ECBE5D5DA}">
      <dgm:prSet/>
      <dgm:spPr/>
      <dgm:t>
        <a:bodyPr/>
        <a:lstStyle/>
        <a:p>
          <a:endParaRPr lang="en-US"/>
        </a:p>
      </dgm:t>
    </dgm:pt>
    <dgm:pt modelId="{B037BBF4-E291-4D7A-8149-2D524D58C545}" type="sibTrans" cxnId="{A72044E6-2741-448A-829D-A91ECBE5D5DA}">
      <dgm:prSet/>
      <dgm:spPr/>
      <dgm:t>
        <a:bodyPr/>
        <a:lstStyle/>
        <a:p>
          <a:endParaRPr lang="en-US"/>
        </a:p>
      </dgm:t>
    </dgm:pt>
    <dgm:pt modelId="{F63B046E-99D8-42EB-B820-0E3F8951B90E}">
      <dgm:prSet phldrT="[Text]"/>
      <dgm:spPr/>
      <dgm:t>
        <a:bodyPr/>
        <a:lstStyle/>
        <a:p>
          <a:r>
            <a:rPr lang="en-US" dirty="0" smtClean="0">
              <a:solidFill>
                <a:schemeClr val="tx1">
                  <a:lumMod val="75000"/>
                </a:schemeClr>
              </a:solidFill>
            </a:rPr>
            <a:t>Negative Correlations</a:t>
          </a:r>
          <a:endParaRPr lang="en-US" dirty="0">
            <a:solidFill>
              <a:schemeClr val="tx1">
                <a:lumMod val="75000"/>
              </a:schemeClr>
            </a:solidFill>
          </a:endParaRPr>
        </a:p>
      </dgm:t>
    </dgm:pt>
    <dgm:pt modelId="{C0013CCF-E6D0-485B-9617-73D0AB895C36}" type="parTrans" cxnId="{55758190-4F27-416F-98A0-18EA782E3B0C}">
      <dgm:prSet/>
      <dgm:spPr/>
      <dgm:t>
        <a:bodyPr/>
        <a:lstStyle/>
        <a:p>
          <a:endParaRPr lang="en-US"/>
        </a:p>
      </dgm:t>
    </dgm:pt>
    <dgm:pt modelId="{110AFF08-456C-4F53-8505-662F83840541}" type="sibTrans" cxnId="{55758190-4F27-416F-98A0-18EA782E3B0C}">
      <dgm:prSet/>
      <dgm:spPr/>
      <dgm:t>
        <a:bodyPr/>
        <a:lstStyle/>
        <a:p>
          <a:endParaRPr lang="en-US"/>
        </a:p>
      </dgm:t>
    </dgm:pt>
    <dgm:pt modelId="{5D87B945-6855-433B-9D8C-F3504E4CF915}">
      <dgm:prSet phldrT="[Text]"/>
      <dgm:spPr/>
      <dgm:t>
        <a:bodyPr/>
        <a:lstStyle/>
        <a:p>
          <a:r>
            <a:rPr lang="en-US" dirty="0" smtClean="0"/>
            <a:t>BMI:                                   </a:t>
          </a:r>
          <a:r>
            <a:rPr lang="en-US" dirty="0" smtClean="0">
              <a:solidFill>
                <a:schemeClr val="tx1"/>
              </a:solidFill>
            </a:rPr>
            <a:t>-0.382</a:t>
          </a:r>
          <a:endParaRPr lang="en-US" dirty="0">
            <a:solidFill>
              <a:schemeClr val="tx1"/>
            </a:solidFill>
          </a:endParaRPr>
        </a:p>
      </dgm:t>
    </dgm:pt>
    <dgm:pt modelId="{261C0FF0-D263-43DA-BF97-D19047C5514D}" type="parTrans" cxnId="{DDD02277-37F1-418D-9597-61E063A56861}">
      <dgm:prSet/>
      <dgm:spPr/>
      <dgm:t>
        <a:bodyPr/>
        <a:lstStyle/>
        <a:p>
          <a:endParaRPr lang="en-US"/>
        </a:p>
      </dgm:t>
    </dgm:pt>
    <dgm:pt modelId="{7FC3083C-F554-419D-819D-0F30209E1B44}" type="sibTrans" cxnId="{DDD02277-37F1-418D-9597-61E063A56861}">
      <dgm:prSet/>
      <dgm:spPr/>
      <dgm:t>
        <a:bodyPr/>
        <a:lstStyle/>
        <a:p>
          <a:endParaRPr lang="en-US"/>
        </a:p>
      </dgm:t>
    </dgm:pt>
    <dgm:pt modelId="{FC7EDD64-29B5-408A-B14E-5AC3E14DAAD5}">
      <dgm:prSet/>
      <dgm:spPr/>
      <dgm:t>
        <a:bodyPr/>
        <a:lstStyle/>
        <a:p>
          <a:r>
            <a:rPr lang="en-US" dirty="0" err="1" smtClean="0"/>
            <a:t>Wt</a:t>
          </a:r>
          <a:r>
            <a:rPr lang="en-US" dirty="0" smtClean="0"/>
            <a:t>:			    </a:t>
          </a:r>
          <a:r>
            <a:rPr lang="en-US" dirty="0" smtClean="0">
              <a:solidFill>
                <a:schemeClr val="tx1"/>
              </a:solidFill>
            </a:rPr>
            <a:t>-0.351</a:t>
          </a:r>
          <a:endParaRPr lang="en-US" dirty="0">
            <a:solidFill>
              <a:schemeClr val="tx1"/>
            </a:solidFill>
          </a:endParaRPr>
        </a:p>
      </dgm:t>
    </dgm:pt>
    <dgm:pt modelId="{3C20750A-A532-4607-8DDD-28C207536C4D}" type="parTrans" cxnId="{68EBD62C-2FF3-43E2-A88F-375B88E862C3}">
      <dgm:prSet/>
      <dgm:spPr/>
      <dgm:t>
        <a:bodyPr/>
        <a:lstStyle/>
        <a:p>
          <a:endParaRPr lang="en-US"/>
        </a:p>
      </dgm:t>
    </dgm:pt>
    <dgm:pt modelId="{24F8AF52-FAB0-4751-939F-C947F1485241}" type="sibTrans" cxnId="{68EBD62C-2FF3-43E2-A88F-375B88E862C3}">
      <dgm:prSet/>
      <dgm:spPr/>
      <dgm:t>
        <a:bodyPr/>
        <a:lstStyle/>
        <a:p>
          <a:endParaRPr lang="en-US"/>
        </a:p>
      </dgm:t>
    </dgm:pt>
    <dgm:pt modelId="{9C2ABF6D-E07D-499B-9477-D7CE0257344D}">
      <dgm:prSet/>
      <dgm:spPr/>
      <dgm:t>
        <a:bodyPr/>
        <a:lstStyle/>
        <a:p>
          <a:r>
            <a:rPr lang="en-US" dirty="0" smtClean="0"/>
            <a:t>Medical_Keyword_3:     </a:t>
          </a:r>
          <a:r>
            <a:rPr lang="en-US" dirty="0" smtClean="0">
              <a:solidFill>
                <a:schemeClr val="tx1"/>
              </a:solidFill>
            </a:rPr>
            <a:t>-0.258</a:t>
          </a:r>
          <a:endParaRPr lang="en-US" dirty="0">
            <a:solidFill>
              <a:schemeClr val="tx1"/>
            </a:solidFill>
          </a:endParaRPr>
        </a:p>
      </dgm:t>
    </dgm:pt>
    <dgm:pt modelId="{93D76BA5-E12B-4411-B728-DE5443C81356}" type="parTrans" cxnId="{C136130A-52F8-4965-84D1-14A9B187B088}">
      <dgm:prSet/>
      <dgm:spPr/>
      <dgm:t>
        <a:bodyPr/>
        <a:lstStyle/>
        <a:p>
          <a:endParaRPr lang="en-US"/>
        </a:p>
      </dgm:t>
    </dgm:pt>
    <dgm:pt modelId="{EE61FBC3-672C-4D4F-BA16-29D8CAF26AA7}" type="sibTrans" cxnId="{C136130A-52F8-4965-84D1-14A9B187B088}">
      <dgm:prSet/>
      <dgm:spPr/>
      <dgm:t>
        <a:bodyPr/>
        <a:lstStyle/>
        <a:p>
          <a:endParaRPr lang="en-US"/>
        </a:p>
      </dgm:t>
    </dgm:pt>
    <dgm:pt modelId="{F0174966-7F84-489A-8427-5E9B6865CB35}">
      <dgm:prSet/>
      <dgm:spPr/>
      <dgm:t>
        <a:bodyPr/>
        <a:lstStyle/>
        <a:p>
          <a:r>
            <a:rPr lang="en-US" dirty="0" smtClean="0"/>
            <a:t>Medical_Keyword_15:   </a:t>
          </a:r>
          <a:r>
            <a:rPr lang="en-US" dirty="0" smtClean="0">
              <a:solidFill>
                <a:schemeClr val="tx1"/>
              </a:solidFill>
            </a:rPr>
            <a:t>-0.259</a:t>
          </a:r>
          <a:endParaRPr lang="en-US" dirty="0">
            <a:solidFill>
              <a:schemeClr val="tx1"/>
            </a:solidFill>
          </a:endParaRPr>
        </a:p>
      </dgm:t>
    </dgm:pt>
    <dgm:pt modelId="{316FB8C6-4C22-4D63-8332-C985543BC723}" type="parTrans" cxnId="{CB4BEDDA-5808-45B9-9366-7E6A030314BD}">
      <dgm:prSet/>
      <dgm:spPr/>
      <dgm:t>
        <a:bodyPr/>
        <a:lstStyle/>
        <a:p>
          <a:endParaRPr lang="en-US"/>
        </a:p>
      </dgm:t>
    </dgm:pt>
    <dgm:pt modelId="{91EEFC99-E049-4C33-B571-FB11583C4CE4}" type="sibTrans" cxnId="{CB4BEDDA-5808-45B9-9366-7E6A030314BD}">
      <dgm:prSet/>
      <dgm:spPr/>
      <dgm:t>
        <a:bodyPr/>
        <a:lstStyle/>
        <a:p>
          <a:endParaRPr lang="en-US"/>
        </a:p>
      </dgm:t>
    </dgm:pt>
    <dgm:pt modelId="{12E37B12-6E88-4EB0-B3C9-193312102EC2}">
      <dgm:prSet/>
      <dgm:spPr/>
      <dgm:t>
        <a:bodyPr/>
        <a:lstStyle/>
        <a:p>
          <a:r>
            <a:rPr lang="en-US" b="0" i="0" u="none" dirty="0" err="1" smtClean="0"/>
            <a:t>Ins_Age</a:t>
          </a:r>
          <a:r>
            <a:rPr lang="en-US" b="0" i="0" u="none" dirty="0" smtClean="0"/>
            <a:t>: 		    </a:t>
          </a:r>
          <a:r>
            <a:rPr lang="en-US" b="0" i="0" u="none" dirty="0" smtClean="0">
              <a:solidFill>
                <a:schemeClr val="tx1"/>
              </a:solidFill>
            </a:rPr>
            <a:t>-0.210</a:t>
          </a:r>
          <a:endParaRPr lang="en-US" dirty="0">
            <a:solidFill>
              <a:schemeClr val="tx1"/>
            </a:solidFill>
          </a:endParaRPr>
        </a:p>
      </dgm:t>
    </dgm:pt>
    <dgm:pt modelId="{5141F0D0-BF68-4775-A8EB-6FF3F8B17873}" type="parTrans" cxnId="{44F7FC48-6439-4486-A2D4-687E0E8ECBEF}">
      <dgm:prSet/>
      <dgm:spPr/>
      <dgm:t>
        <a:bodyPr/>
        <a:lstStyle/>
        <a:p>
          <a:endParaRPr lang="en-US"/>
        </a:p>
      </dgm:t>
    </dgm:pt>
    <dgm:pt modelId="{223C70BF-6C70-400E-8BDE-55B1D71689B4}" type="sibTrans" cxnId="{44F7FC48-6439-4486-A2D4-687E0E8ECBEF}">
      <dgm:prSet/>
      <dgm:spPr/>
      <dgm:t>
        <a:bodyPr/>
        <a:lstStyle/>
        <a:p>
          <a:endParaRPr lang="en-US"/>
        </a:p>
      </dgm:t>
    </dgm:pt>
    <dgm:pt modelId="{AE1E04B8-45D4-4C44-8132-DEC86891A01F}">
      <dgm:prSet phldrT="[Text]"/>
      <dgm:spPr/>
      <dgm:t>
        <a:bodyPr/>
        <a:lstStyle/>
        <a:p>
          <a:r>
            <a:rPr lang="en-US" dirty="0" smtClean="0"/>
            <a:t>Medical_History_23:    </a:t>
          </a:r>
          <a:r>
            <a:rPr lang="en-US" dirty="0" smtClean="0">
              <a:solidFill>
                <a:schemeClr val="tx1"/>
              </a:solidFill>
            </a:rPr>
            <a:t>0.287</a:t>
          </a:r>
          <a:endParaRPr lang="en-US" dirty="0">
            <a:solidFill>
              <a:schemeClr val="tx1"/>
            </a:solidFill>
          </a:endParaRPr>
        </a:p>
      </dgm:t>
    </dgm:pt>
    <dgm:pt modelId="{5CCE8432-23CB-4A47-9B37-BF5F92AEC4A7}" type="parTrans" cxnId="{106164BE-91D4-42D7-980E-B99B82867DE0}">
      <dgm:prSet/>
      <dgm:spPr/>
      <dgm:t>
        <a:bodyPr/>
        <a:lstStyle/>
        <a:p>
          <a:endParaRPr lang="en-US"/>
        </a:p>
      </dgm:t>
    </dgm:pt>
    <dgm:pt modelId="{11E07C9A-0868-44BF-A754-D8E290C715E2}" type="sibTrans" cxnId="{106164BE-91D4-42D7-980E-B99B82867DE0}">
      <dgm:prSet/>
      <dgm:spPr/>
      <dgm:t>
        <a:bodyPr/>
        <a:lstStyle/>
        <a:p>
          <a:endParaRPr lang="en-US"/>
        </a:p>
      </dgm:t>
    </dgm:pt>
    <dgm:pt modelId="{63C8935D-A4A1-404B-B90D-44864932509B}">
      <dgm:prSet/>
      <dgm:spPr/>
      <dgm:t>
        <a:bodyPr/>
        <a:lstStyle/>
        <a:p>
          <a:r>
            <a:rPr lang="en-US" dirty="0" smtClean="0"/>
            <a:t>Medical_History_15: </a:t>
          </a:r>
          <a:r>
            <a:rPr lang="en-US" dirty="0" smtClean="0">
              <a:solidFill>
                <a:schemeClr val="tx1"/>
              </a:solidFill>
            </a:rPr>
            <a:t>0.277</a:t>
          </a:r>
          <a:endParaRPr lang="en-US" dirty="0">
            <a:solidFill>
              <a:schemeClr val="tx1"/>
            </a:solidFill>
          </a:endParaRPr>
        </a:p>
      </dgm:t>
    </dgm:pt>
    <dgm:pt modelId="{CF40692E-1D21-4A91-807B-FEF2280B148C}" type="parTrans" cxnId="{7ABA7C9D-E281-41E6-BC5D-10B016852DD9}">
      <dgm:prSet/>
      <dgm:spPr/>
      <dgm:t>
        <a:bodyPr/>
        <a:lstStyle/>
        <a:p>
          <a:endParaRPr lang="en-US"/>
        </a:p>
      </dgm:t>
    </dgm:pt>
    <dgm:pt modelId="{0069770D-72CF-4243-BAD1-E1894C4E473B}" type="sibTrans" cxnId="{7ABA7C9D-E281-41E6-BC5D-10B016852DD9}">
      <dgm:prSet/>
      <dgm:spPr/>
      <dgm:t>
        <a:bodyPr/>
        <a:lstStyle/>
        <a:p>
          <a:endParaRPr lang="en-US"/>
        </a:p>
      </dgm:t>
    </dgm:pt>
    <dgm:pt modelId="{7B39B6C8-A8A4-4CCB-AF4D-CE0DF4F80C74}">
      <dgm:prSet/>
      <dgm:spPr/>
      <dgm:t>
        <a:bodyPr/>
        <a:lstStyle/>
        <a:p>
          <a:r>
            <a:rPr lang="en-US" dirty="0" smtClean="0"/>
            <a:t>Medical_History_4 : </a:t>
          </a:r>
          <a:r>
            <a:rPr lang="en-US" dirty="0" smtClean="0">
              <a:solidFill>
                <a:schemeClr val="tx1"/>
              </a:solidFill>
            </a:rPr>
            <a:t>0.240</a:t>
          </a:r>
          <a:endParaRPr lang="en-US" dirty="0">
            <a:solidFill>
              <a:schemeClr val="tx1"/>
            </a:solidFill>
          </a:endParaRPr>
        </a:p>
      </dgm:t>
    </dgm:pt>
    <dgm:pt modelId="{82878910-2D88-41E8-9C7B-CCCB460CB013}" type="parTrans" cxnId="{55F2BB06-8E70-4E64-A464-C47B0700C683}">
      <dgm:prSet/>
      <dgm:spPr/>
      <dgm:t>
        <a:bodyPr/>
        <a:lstStyle/>
        <a:p>
          <a:endParaRPr lang="en-US"/>
        </a:p>
      </dgm:t>
    </dgm:pt>
    <dgm:pt modelId="{1FED1A70-BDA9-40E5-A416-AB17E5206D68}" type="sibTrans" cxnId="{55F2BB06-8E70-4E64-A464-C47B0700C683}">
      <dgm:prSet/>
      <dgm:spPr/>
      <dgm:t>
        <a:bodyPr/>
        <a:lstStyle/>
        <a:p>
          <a:endParaRPr lang="en-US"/>
        </a:p>
      </dgm:t>
    </dgm:pt>
    <dgm:pt modelId="{D011CA7F-F108-4CFE-A2F1-9608C10B314D}">
      <dgm:prSet/>
      <dgm:spPr/>
      <dgm:t>
        <a:bodyPr/>
        <a:lstStyle/>
        <a:p>
          <a:r>
            <a:rPr lang="en-US" dirty="0" smtClean="0"/>
            <a:t>Medical_History_39: </a:t>
          </a:r>
          <a:r>
            <a:rPr lang="en-US" dirty="0" smtClean="0">
              <a:solidFill>
                <a:schemeClr val="tx1"/>
              </a:solidFill>
            </a:rPr>
            <a:t>0.220</a:t>
          </a:r>
          <a:endParaRPr lang="en-US" dirty="0">
            <a:solidFill>
              <a:schemeClr val="tx1"/>
            </a:solidFill>
          </a:endParaRPr>
        </a:p>
      </dgm:t>
    </dgm:pt>
    <dgm:pt modelId="{E5971F68-A136-47F9-AF05-F504D3C3750E}" type="parTrans" cxnId="{82996AFF-D8B0-472D-9EA8-1DDCD5DBACC7}">
      <dgm:prSet/>
      <dgm:spPr/>
      <dgm:t>
        <a:bodyPr/>
        <a:lstStyle/>
        <a:p>
          <a:endParaRPr lang="en-US"/>
        </a:p>
      </dgm:t>
    </dgm:pt>
    <dgm:pt modelId="{F71FE442-9B23-4D4A-A8C6-9306F11DF12E}" type="sibTrans" cxnId="{82996AFF-D8B0-472D-9EA8-1DDCD5DBACC7}">
      <dgm:prSet/>
      <dgm:spPr/>
      <dgm:t>
        <a:bodyPr/>
        <a:lstStyle/>
        <a:p>
          <a:endParaRPr lang="en-US"/>
        </a:p>
      </dgm:t>
    </dgm:pt>
    <dgm:pt modelId="{912FB4D8-9350-4CCD-946A-527311B76D9B}">
      <dgm:prSet phldrT="[Text]"/>
      <dgm:spPr/>
      <dgm:t>
        <a:bodyPr/>
        <a:lstStyle/>
        <a:p>
          <a:r>
            <a:rPr lang="en-US" dirty="0" smtClean="0">
              <a:solidFill>
                <a:schemeClr val="tx1"/>
              </a:solidFill>
            </a:rPr>
            <a:t>0.202</a:t>
          </a:r>
          <a:endParaRPr lang="en-US" dirty="0">
            <a:solidFill>
              <a:schemeClr val="tx1"/>
            </a:solidFill>
          </a:endParaRPr>
        </a:p>
      </dgm:t>
    </dgm:pt>
    <dgm:pt modelId="{86DAC394-A348-4FE2-BA92-CF644ED1F1AC}" type="parTrans" cxnId="{D821A2F4-BF67-4B3D-B2CC-B643FC54B433}">
      <dgm:prSet/>
      <dgm:spPr/>
      <dgm:t>
        <a:bodyPr/>
        <a:lstStyle/>
        <a:p>
          <a:endParaRPr lang="en-US"/>
        </a:p>
      </dgm:t>
    </dgm:pt>
    <dgm:pt modelId="{BFFAFE31-EA8A-4C8F-835C-CA64FFC74959}" type="sibTrans" cxnId="{D821A2F4-BF67-4B3D-B2CC-B643FC54B433}">
      <dgm:prSet/>
      <dgm:spPr/>
      <dgm:t>
        <a:bodyPr/>
        <a:lstStyle/>
        <a:p>
          <a:endParaRPr lang="en-US"/>
        </a:p>
      </dgm:t>
    </dgm:pt>
    <dgm:pt modelId="{1949D526-890F-4B4B-9290-7E9FBB3A2367}" type="pres">
      <dgm:prSet presAssocID="{DB555769-2E82-40C6-A9DA-D8BD97A27AF1}" presName="Name0" presStyleCnt="0">
        <dgm:presLayoutVars>
          <dgm:dir/>
          <dgm:animLvl val="lvl"/>
          <dgm:resizeHandles val="exact"/>
        </dgm:presLayoutVars>
      </dgm:prSet>
      <dgm:spPr/>
      <dgm:t>
        <a:bodyPr/>
        <a:lstStyle/>
        <a:p>
          <a:endParaRPr lang="en-US"/>
        </a:p>
      </dgm:t>
    </dgm:pt>
    <dgm:pt modelId="{E823839E-F9B0-4C83-AD92-E01FD62CCD93}" type="pres">
      <dgm:prSet presAssocID="{E51DBDB2-2E7E-4556-865C-E44443CA07B0}" presName="composite" presStyleCnt="0"/>
      <dgm:spPr/>
    </dgm:pt>
    <dgm:pt modelId="{A7836AB2-512F-4CC1-8979-A47B280FC011}" type="pres">
      <dgm:prSet presAssocID="{E51DBDB2-2E7E-4556-865C-E44443CA07B0}" presName="parTx" presStyleLbl="alignNode1" presStyleIdx="0" presStyleCnt="2">
        <dgm:presLayoutVars>
          <dgm:chMax val="0"/>
          <dgm:chPref val="0"/>
          <dgm:bulletEnabled val="1"/>
        </dgm:presLayoutVars>
      </dgm:prSet>
      <dgm:spPr/>
      <dgm:t>
        <a:bodyPr/>
        <a:lstStyle/>
        <a:p>
          <a:endParaRPr lang="en-US"/>
        </a:p>
      </dgm:t>
    </dgm:pt>
    <dgm:pt modelId="{E7DC32DE-9DC9-4F76-AA15-4316995121D1}" type="pres">
      <dgm:prSet presAssocID="{E51DBDB2-2E7E-4556-865C-E44443CA07B0}" presName="desTx" presStyleLbl="alignAccFollowNode1" presStyleIdx="0" presStyleCnt="2">
        <dgm:presLayoutVars>
          <dgm:bulletEnabled val="1"/>
        </dgm:presLayoutVars>
      </dgm:prSet>
      <dgm:spPr/>
      <dgm:t>
        <a:bodyPr/>
        <a:lstStyle/>
        <a:p>
          <a:endParaRPr lang="en-US"/>
        </a:p>
      </dgm:t>
    </dgm:pt>
    <dgm:pt modelId="{121F501F-67FE-443F-A9D6-B6FCBFE8E518}" type="pres">
      <dgm:prSet presAssocID="{5689EF93-5774-4011-AC86-361FD2159FE1}" presName="space" presStyleCnt="0"/>
      <dgm:spPr/>
    </dgm:pt>
    <dgm:pt modelId="{ED06E2CB-C172-4E43-9DC1-E338E0F9BDB9}" type="pres">
      <dgm:prSet presAssocID="{F63B046E-99D8-42EB-B820-0E3F8951B90E}" presName="composite" presStyleCnt="0"/>
      <dgm:spPr/>
    </dgm:pt>
    <dgm:pt modelId="{AFD38B80-3A4E-4DC7-835C-4AA4EDB7F2C7}" type="pres">
      <dgm:prSet presAssocID="{F63B046E-99D8-42EB-B820-0E3F8951B90E}" presName="parTx" presStyleLbl="alignNode1" presStyleIdx="1" presStyleCnt="2">
        <dgm:presLayoutVars>
          <dgm:chMax val="0"/>
          <dgm:chPref val="0"/>
          <dgm:bulletEnabled val="1"/>
        </dgm:presLayoutVars>
      </dgm:prSet>
      <dgm:spPr/>
      <dgm:t>
        <a:bodyPr/>
        <a:lstStyle/>
        <a:p>
          <a:endParaRPr lang="en-US"/>
        </a:p>
      </dgm:t>
    </dgm:pt>
    <dgm:pt modelId="{52B40289-420D-406A-A589-308B9BDE3BA5}" type="pres">
      <dgm:prSet presAssocID="{F63B046E-99D8-42EB-B820-0E3F8951B90E}" presName="desTx" presStyleLbl="alignAccFollowNode1" presStyleIdx="1" presStyleCnt="2">
        <dgm:presLayoutVars>
          <dgm:bulletEnabled val="1"/>
        </dgm:presLayoutVars>
      </dgm:prSet>
      <dgm:spPr/>
      <dgm:t>
        <a:bodyPr/>
        <a:lstStyle/>
        <a:p>
          <a:endParaRPr lang="en-US"/>
        </a:p>
      </dgm:t>
    </dgm:pt>
  </dgm:ptLst>
  <dgm:cxnLst>
    <dgm:cxn modelId="{AC9EDEC7-E0E7-4D32-A5C2-0517C14F67D5}" type="presOf" srcId="{D011CA7F-F108-4CFE-A2F1-9608C10B314D}" destId="{E7DC32DE-9DC9-4F76-AA15-4316995121D1}" srcOrd="0" destOrd="3" presId="urn:microsoft.com/office/officeart/2005/8/layout/hList1"/>
    <dgm:cxn modelId="{D821A2F4-BF67-4B3D-B2CC-B643FC54B433}" srcId="{E51DBDB2-2E7E-4556-865C-E44443CA07B0}" destId="{912FB4D8-9350-4CCD-946A-527311B76D9B}" srcOrd="5" destOrd="0" parTransId="{86DAC394-A348-4FE2-BA92-CF644ED1F1AC}" sibTransId="{BFFAFE31-EA8A-4C8F-835C-CA64FFC74959}"/>
    <dgm:cxn modelId="{82996AFF-D8B0-472D-9EA8-1DDCD5DBACC7}" srcId="{E51DBDB2-2E7E-4556-865C-E44443CA07B0}" destId="{D011CA7F-F108-4CFE-A2F1-9608C10B314D}" srcOrd="3" destOrd="0" parTransId="{E5971F68-A136-47F9-AF05-F504D3C3750E}" sibTransId="{F71FE442-9B23-4D4A-A8C6-9306F11DF12E}"/>
    <dgm:cxn modelId="{1C80A2A9-D08C-457D-B9D3-76EB91F4525F}" type="presOf" srcId="{FC7EDD64-29B5-408A-B14E-5AC3E14DAAD5}" destId="{52B40289-420D-406A-A589-308B9BDE3BA5}" srcOrd="0" destOrd="1" presId="urn:microsoft.com/office/officeart/2005/8/layout/hList1"/>
    <dgm:cxn modelId="{A72044E6-2741-448A-829D-A91ECBE5D5DA}" srcId="{E51DBDB2-2E7E-4556-865C-E44443CA07B0}" destId="{83444118-1B08-4E3E-B672-A2266636EFAF}" srcOrd="4" destOrd="0" parTransId="{31387E22-460B-45DA-8F43-02E774116298}" sibTransId="{B037BBF4-E291-4D7A-8149-2D524D58C545}"/>
    <dgm:cxn modelId="{55F2BB06-8E70-4E64-A464-C47B0700C683}" srcId="{E51DBDB2-2E7E-4556-865C-E44443CA07B0}" destId="{7B39B6C8-A8A4-4CCB-AF4D-CE0DF4F80C74}" srcOrd="2" destOrd="0" parTransId="{82878910-2D88-41E8-9C7B-CCCB460CB013}" sibTransId="{1FED1A70-BDA9-40E5-A416-AB17E5206D68}"/>
    <dgm:cxn modelId="{CB4BEDDA-5808-45B9-9366-7E6A030314BD}" srcId="{F63B046E-99D8-42EB-B820-0E3F8951B90E}" destId="{F0174966-7F84-489A-8427-5E9B6865CB35}" srcOrd="3" destOrd="0" parTransId="{316FB8C6-4C22-4D63-8332-C985543BC723}" sibTransId="{91EEFC99-E049-4C33-B571-FB11583C4CE4}"/>
    <dgm:cxn modelId="{7C9E85A4-8D63-4EDD-8FAC-9B1A897F7AF4}" type="presOf" srcId="{7B39B6C8-A8A4-4CCB-AF4D-CE0DF4F80C74}" destId="{E7DC32DE-9DC9-4F76-AA15-4316995121D1}" srcOrd="0" destOrd="2" presId="urn:microsoft.com/office/officeart/2005/8/layout/hList1"/>
    <dgm:cxn modelId="{06A510CE-F519-4778-B65C-14F665E285E8}" type="presOf" srcId="{9C2ABF6D-E07D-499B-9477-D7CE0257344D}" destId="{52B40289-420D-406A-A589-308B9BDE3BA5}" srcOrd="0" destOrd="2" presId="urn:microsoft.com/office/officeart/2005/8/layout/hList1"/>
    <dgm:cxn modelId="{44F7FC48-6439-4486-A2D4-687E0E8ECBEF}" srcId="{F63B046E-99D8-42EB-B820-0E3F8951B90E}" destId="{12E37B12-6E88-4EB0-B3C9-193312102EC2}" srcOrd="4" destOrd="0" parTransId="{5141F0D0-BF68-4775-A8EB-6FF3F8B17873}" sibTransId="{223C70BF-6C70-400E-8BDE-55B1D71689B4}"/>
    <dgm:cxn modelId="{6F97BEF9-C495-4C01-AD54-63D6616117DA}" type="presOf" srcId="{63C8935D-A4A1-404B-B90D-44864932509B}" destId="{E7DC32DE-9DC9-4F76-AA15-4316995121D1}" srcOrd="0" destOrd="1" presId="urn:microsoft.com/office/officeart/2005/8/layout/hList1"/>
    <dgm:cxn modelId="{55758190-4F27-416F-98A0-18EA782E3B0C}" srcId="{DB555769-2E82-40C6-A9DA-D8BD97A27AF1}" destId="{F63B046E-99D8-42EB-B820-0E3F8951B90E}" srcOrd="1" destOrd="0" parTransId="{C0013CCF-E6D0-485B-9617-73D0AB895C36}" sibTransId="{110AFF08-456C-4F53-8505-662F83840541}"/>
    <dgm:cxn modelId="{DDD02277-37F1-418D-9597-61E063A56861}" srcId="{F63B046E-99D8-42EB-B820-0E3F8951B90E}" destId="{5D87B945-6855-433B-9D8C-F3504E4CF915}" srcOrd="0" destOrd="0" parTransId="{261C0FF0-D263-43DA-BF97-D19047C5514D}" sibTransId="{7FC3083C-F554-419D-819D-0F30209E1B44}"/>
    <dgm:cxn modelId="{DD1B39F6-EAC6-49AF-9F3E-D5E56EEDC1A0}" type="presOf" srcId="{F0174966-7F84-489A-8427-5E9B6865CB35}" destId="{52B40289-420D-406A-A589-308B9BDE3BA5}" srcOrd="0" destOrd="3" presId="urn:microsoft.com/office/officeart/2005/8/layout/hList1"/>
    <dgm:cxn modelId="{C136130A-52F8-4965-84D1-14A9B187B088}" srcId="{F63B046E-99D8-42EB-B820-0E3F8951B90E}" destId="{9C2ABF6D-E07D-499B-9477-D7CE0257344D}" srcOrd="2" destOrd="0" parTransId="{93D76BA5-E12B-4411-B728-DE5443C81356}" sibTransId="{EE61FBC3-672C-4D4F-BA16-29D8CAF26AA7}"/>
    <dgm:cxn modelId="{7ABA7C9D-E281-41E6-BC5D-10B016852DD9}" srcId="{E51DBDB2-2E7E-4556-865C-E44443CA07B0}" destId="{63C8935D-A4A1-404B-B90D-44864932509B}" srcOrd="1" destOrd="0" parTransId="{CF40692E-1D21-4A91-807B-FEF2280B148C}" sibTransId="{0069770D-72CF-4243-BAD1-E1894C4E473B}"/>
    <dgm:cxn modelId="{9FB04F67-CCEB-4688-AFD5-79859011AB53}" type="presOf" srcId="{12E37B12-6E88-4EB0-B3C9-193312102EC2}" destId="{52B40289-420D-406A-A589-308B9BDE3BA5}" srcOrd="0" destOrd="4" presId="urn:microsoft.com/office/officeart/2005/8/layout/hList1"/>
    <dgm:cxn modelId="{68EBD62C-2FF3-43E2-A88F-375B88E862C3}" srcId="{F63B046E-99D8-42EB-B820-0E3F8951B90E}" destId="{FC7EDD64-29B5-408A-B14E-5AC3E14DAAD5}" srcOrd="1" destOrd="0" parTransId="{3C20750A-A532-4607-8DDD-28C207536C4D}" sibTransId="{24F8AF52-FAB0-4751-939F-C947F1485241}"/>
    <dgm:cxn modelId="{1EBD2894-7711-46C7-9764-1442D237EA29}" type="presOf" srcId="{DB555769-2E82-40C6-A9DA-D8BD97A27AF1}" destId="{1949D526-890F-4B4B-9290-7E9FBB3A2367}" srcOrd="0" destOrd="0" presId="urn:microsoft.com/office/officeart/2005/8/layout/hList1"/>
    <dgm:cxn modelId="{E4696D91-56C6-4346-A382-59AF00E6D79A}" type="presOf" srcId="{5D87B945-6855-433B-9D8C-F3504E4CF915}" destId="{52B40289-420D-406A-A589-308B9BDE3BA5}" srcOrd="0" destOrd="0" presId="urn:microsoft.com/office/officeart/2005/8/layout/hList1"/>
    <dgm:cxn modelId="{8847BF39-09FD-43E1-9379-9919496F0A1F}" type="presOf" srcId="{AE1E04B8-45D4-4C44-8132-DEC86891A01F}" destId="{E7DC32DE-9DC9-4F76-AA15-4316995121D1}" srcOrd="0" destOrd="0" presId="urn:microsoft.com/office/officeart/2005/8/layout/hList1"/>
    <dgm:cxn modelId="{EBABC244-AEE0-4F05-9896-76FD227325C5}" srcId="{DB555769-2E82-40C6-A9DA-D8BD97A27AF1}" destId="{E51DBDB2-2E7E-4556-865C-E44443CA07B0}" srcOrd="0" destOrd="0" parTransId="{1BD7B43F-F2FC-430E-B17F-F074400C41D2}" sibTransId="{5689EF93-5774-4011-AC86-361FD2159FE1}"/>
    <dgm:cxn modelId="{A2C586D1-C02E-4EF1-8273-2A64F310A46E}" type="presOf" srcId="{83444118-1B08-4E3E-B672-A2266636EFAF}" destId="{E7DC32DE-9DC9-4F76-AA15-4316995121D1}" srcOrd="0" destOrd="4" presId="urn:microsoft.com/office/officeart/2005/8/layout/hList1"/>
    <dgm:cxn modelId="{B1280159-CAF1-4341-9D51-72D225FE3C1B}" type="presOf" srcId="{E51DBDB2-2E7E-4556-865C-E44443CA07B0}" destId="{A7836AB2-512F-4CC1-8979-A47B280FC011}" srcOrd="0" destOrd="0" presId="urn:microsoft.com/office/officeart/2005/8/layout/hList1"/>
    <dgm:cxn modelId="{106164BE-91D4-42D7-980E-B99B82867DE0}" srcId="{E51DBDB2-2E7E-4556-865C-E44443CA07B0}" destId="{AE1E04B8-45D4-4C44-8132-DEC86891A01F}" srcOrd="0" destOrd="0" parTransId="{5CCE8432-23CB-4A47-9B37-BF5F92AEC4A7}" sibTransId="{11E07C9A-0868-44BF-A754-D8E290C715E2}"/>
    <dgm:cxn modelId="{2C66F782-FCB4-492C-A201-9962695F5CD6}" type="presOf" srcId="{912FB4D8-9350-4CCD-946A-527311B76D9B}" destId="{E7DC32DE-9DC9-4F76-AA15-4316995121D1}" srcOrd="0" destOrd="5" presId="urn:microsoft.com/office/officeart/2005/8/layout/hList1"/>
    <dgm:cxn modelId="{0476DB50-F986-4865-A2AC-62FD4CF06EE9}" type="presOf" srcId="{F63B046E-99D8-42EB-B820-0E3F8951B90E}" destId="{AFD38B80-3A4E-4DC7-835C-4AA4EDB7F2C7}" srcOrd="0" destOrd="0" presId="urn:microsoft.com/office/officeart/2005/8/layout/hList1"/>
    <dgm:cxn modelId="{4FCB96CB-6F74-437C-B0E9-0DB2F8B8AA9F}" type="presParOf" srcId="{1949D526-890F-4B4B-9290-7E9FBB3A2367}" destId="{E823839E-F9B0-4C83-AD92-E01FD62CCD93}" srcOrd="0" destOrd="0" presId="urn:microsoft.com/office/officeart/2005/8/layout/hList1"/>
    <dgm:cxn modelId="{5961E9DD-84C2-4E07-A5C7-53065CA0961F}" type="presParOf" srcId="{E823839E-F9B0-4C83-AD92-E01FD62CCD93}" destId="{A7836AB2-512F-4CC1-8979-A47B280FC011}" srcOrd="0" destOrd="0" presId="urn:microsoft.com/office/officeart/2005/8/layout/hList1"/>
    <dgm:cxn modelId="{22329240-1D05-4A36-835B-DA6E4BAEE79C}" type="presParOf" srcId="{E823839E-F9B0-4C83-AD92-E01FD62CCD93}" destId="{E7DC32DE-9DC9-4F76-AA15-4316995121D1}" srcOrd="1" destOrd="0" presId="urn:microsoft.com/office/officeart/2005/8/layout/hList1"/>
    <dgm:cxn modelId="{C2F68670-B8E1-4312-BDDF-6BC167B635EE}" type="presParOf" srcId="{1949D526-890F-4B4B-9290-7E9FBB3A2367}" destId="{121F501F-67FE-443F-A9D6-B6FCBFE8E518}" srcOrd="1" destOrd="0" presId="urn:microsoft.com/office/officeart/2005/8/layout/hList1"/>
    <dgm:cxn modelId="{DC655812-C699-44E3-996D-4C17AF047072}" type="presParOf" srcId="{1949D526-890F-4B4B-9290-7E9FBB3A2367}" destId="{ED06E2CB-C172-4E43-9DC1-E338E0F9BDB9}" srcOrd="2" destOrd="0" presId="urn:microsoft.com/office/officeart/2005/8/layout/hList1"/>
    <dgm:cxn modelId="{01790B93-32DA-41E7-8789-63242A3B7C0D}" type="presParOf" srcId="{ED06E2CB-C172-4E43-9DC1-E338E0F9BDB9}" destId="{AFD38B80-3A4E-4DC7-835C-4AA4EDB7F2C7}" srcOrd="0" destOrd="0" presId="urn:microsoft.com/office/officeart/2005/8/layout/hList1"/>
    <dgm:cxn modelId="{A6CB2CFF-25E4-4458-80AF-0F58653B400D}" type="presParOf" srcId="{ED06E2CB-C172-4E43-9DC1-E338E0F9BDB9}" destId="{52B40289-420D-406A-A589-308B9BDE3B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217466-E1DB-498C-8CD6-BDCFCE2DEF4D}" type="doc">
      <dgm:prSet loTypeId="urn:microsoft.com/office/officeart/2005/8/layout/arrow3" loCatId="relationship" qsTypeId="urn:microsoft.com/office/officeart/2005/8/quickstyle/simple1" qsCatId="simple" csTypeId="urn:microsoft.com/office/officeart/2005/8/colors/colorful4" csCatId="colorful" phldr="1"/>
      <dgm:spPr/>
      <dgm:t>
        <a:bodyPr/>
        <a:lstStyle/>
        <a:p>
          <a:endParaRPr lang="en-US"/>
        </a:p>
      </dgm:t>
    </dgm:pt>
    <dgm:pt modelId="{17563819-0ABB-42D5-B9E1-E1A6FA3236FA}">
      <dgm:prSet phldrT="[Text]" custT="1"/>
      <dgm:spPr/>
      <dgm:t>
        <a:bodyPr/>
        <a:lstStyle/>
        <a:p>
          <a:r>
            <a:rPr lang="en-US" sz="4400" b="1" dirty="0" smtClean="0"/>
            <a:t>+</a:t>
          </a:r>
          <a:endParaRPr lang="en-US" sz="4400" b="1" dirty="0"/>
        </a:p>
      </dgm:t>
    </dgm:pt>
    <dgm:pt modelId="{D61117D8-2F11-4823-9110-D7736F6DCB19}" type="parTrans" cxnId="{5DF41902-9F7F-4000-9B89-AC8F43DDAF32}">
      <dgm:prSet/>
      <dgm:spPr/>
      <dgm:t>
        <a:bodyPr/>
        <a:lstStyle/>
        <a:p>
          <a:endParaRPr lang="en-US"/>
        </a:p>
      </dgm:t>
    </dgm:pt>
    <dgm:pt modelId="{8B2C0C14-5651-4FF8-806A-6817CB4C633B}" type="sibTrans" cxnId="{5DF41902-9F7F-4000-9B89-AC8F43DDAF32}">
      <dgm:prSet/>
      <dgm:spPr/>
      <dgm:t>
        <a:bodyPr/>
        <a:lstStyle/>
        <a:p>
          <a:endParaRPr lang="en-US"/>
        </a:p>
      </dgm:t>
    </dgm:pt>
    <dgm:pt modelId="{83C2B950-60DB-41DE-80E7-7A59A1BB4C9E}">
      <dgm:prSet phldrT="[Text]" custT="1"/>
      <dgm:spPr/>
      <dgm:t>
        <a:bodyPr/>
        <a:lstStyle/>
        <a:p>
          <a:r>
            <a:rPr lang="en-US" sz="4400" b="1" dirty="0" smtClean="0"/>
            <a:t>-</a:t>
          </a:r>
          <a:endParaRPr lang="en-US" sz="4400" b="1" dirty="0"/>
        </a:p>
      </dgm:t>
    </dgm:pt>
    <dgm:pt modelId="{3CC3D6E6-581C-4E74-99BE-F5618133BFC6}" type="parTrans" cxnId="{D5E7DB7F-0C9D-4272-A376-ED978E018AAB}">
      <dgm:prSet/>
      <dgm:spPr/>
      <dgm:t>
        <a:bodyPr/>
        <a:lstStyle/>
        <a:p>
          <a:endParaRPr lang="en-US"/>
        </a:p>
      </dgm:t>
    </dgm:pt>
    <dgm:pt modelId="{445091AB-EA2D-4181-BFA9-B8868A3E2A39}" type="sibTrans" cxnId="{D5E7DB7F-0C9D-4272-A376-ED978E018AAB}">
      <dgm:prSet/>
      <dgm:spPr/>
      <dgm:t>
        <a:bodyPr/>
        <a:lstStyle/>
        <a:p>
          <a:endParaRPr lang="en-US"/>
        </a:p>
      </dgm:t>
    </dgm:pt>
    <dgm:pt modelId="{4E390B2C-2917-4952-84E1-E40DF901A5E6}" type="pres">
      <dgm:prSet presAssocID="{2B217466-E1DB-498C-8CD6-BDCFCE2DEF4D}" presName="compositeShape" presStyleCnt="0">
        <dgm:presLayoutVars>
          <dgm:chMax val="2"/>
          <dgm:dir/>
          <dgm:resizeHandles val="exact"/>
        </dgm:presLayoutVars>
      </dgm:prSet>
      <dgm:spPr/>
      <dgm:t>
        <a:bodyPr/>
        <a:lstStyle/>
        <a:p>
          <a:endParaRPr lang="en-US"/>
        </a:p>
      </dgm:t>
    </dgm:pt>
    <dgm:pt modelId="{3FB81E08-76FB-41CA-8289-966FA2BA2403}" type="pres">
      <dgm:prSet presAssocID="{2B217466-E1DB-498C-8CD6-BDCFCE2DEF4D}" presName="divider" presStyleLbl="fgShp" presStyleIdx="0" presStyleCnt="1"/>
      <dgm:spPr/>
    </dgm:pt>
    <dgm:pt modelId="{652E05DE-9A86-41AA-9788-153FE9102ECA}" type="pres">
      <dgm:prSet presAssocID="{17563819-0ABB-42D5-B9E1-E1A6FA3236FA}" presName="downArrow" presStyleLbl="node1" presStyleIdx="0" presStyleCnt="2"/>
      <dgm:spPr/>
    </dgm:pt>
    <dgm:pt modelId="{AED23692-B392-4D4E-979F-24661F64506A}" type="pres">
      <dgm:prSet presAssocID="{17563819-0ABB-42D5-B9E1-E1A6FA3236FA}" presName="downArrowText" presStyleLbl="revTx" presStyleIdx="0" presStyleCnt="2">
        <dgm:presLayoutVars>
          <dgm:bulletEnabled val="1"/>
        </dgm:presLayoutVars>
      </dgm:prSet>
      <dgm:spPr/>
      <dgm:t>
        <a:bodyPr/>
        <a:lstStyle/>
        <a:p>
          <a:endParaRPr lang="en-US"/>
        </a:p>
      </dgm:t>
    </dgm:pt>
    <dgm:pt modelId="{41978656-0623-44FF-8B29-60FC2374258E}" type="pres">
      <dgm:prSet presAssocID="{83C2B950-60DB-41DE-80E7-7A59A1BB4C9E}" presName="upArrow" presStyleLbl="node1" presStyleIdx="1" presStyleCnt="2"/>
      <dgm:spPr/>
    </dgm:pt>
    <dgm:pt modelId="{E4D96CBE-C318-490B-8C5F-10E16FE12661}" type="pres">
      <dgm:prSet presAssocID="{83C2B950-60DB-41DE-80E7-7A59A1BB4C9E}" presName="upArrowText" presStyleLbl="revTx" presStyleIdx="1" presStyleCnt="2">
        <dgm:presLayoutVars>
          <dgm:bulletEnabled val="1"/>
        </dgm:presLayoutVars>
      </dgm:prSet>
      <dgm:spPr/>
      <dgm:t>
        <a:bodyPr/>
        <a:lstStyle/>
        <a:p>
          <a:endParaRPr lang="en-US"/>
        </a:p>
      </dgm:t>
    </dgm:pt>
  </dgm:ptLst>
  <dgm:cxnLst>
    <dgm:cxn modelId="{2987EF77-B173-46D4-9B6D-74313991DE16}" type="presOf" srcId="{17563819-0ABB-42D5-B9E1-E1A6FA3236FA}" destId="{AED23692-B392-4D4E-979F-24661F64506A}" srcOrd="0" destOrd="0" presId="urn:microsoft.com/office/officeart/2005/8/layout/arrow3"/>
    <dgm:cxn modelId="{5DF41902-9F7F-4000-9B89-AC8F43DDAF32}" srcId="{2B217466-E1DB-498C-8CD6-BDCFCE2DEF4D}" destId="{17563819-0ABB-42D5-B9E1-E1A6FA3236FA}" srcOrd="0" destOrd="0" parTransId="{D61117D8-2F11-4823-9110-D7736F6DCB19}" sibTransId="{8B2C0C14-5651-4FF8-806A-6817CB4C633B}"/>
    <dgm:cxn modelId="{D5E7DB7F-0C9D-4272-A376-ED978E018AAB}" srcId="{2B217466-E1DB-498C-8CD6-BDCFCE2DEF4D}" destId="{83C2B950-60DB-41DE-80E7-7A59A1BB4C9E}" srcOrd="1" destOrd="0" parTransId="{3CC3D6E6-581C-4E74-99BE-F5618133BFC6}" sibTransId="{445091AB-EA2D-4181-BFA9-B8868A3E2A39}"/>
    <dgm:cxn modelId="{A5B79E0B-9DE4-45DB-B924-ED294E198CB3}" type="presOf" srcId="{2B217466-E1DB-498C-8CD6-BDCFCE2DEF4D}" destId="{4E390B2C-2917-4952-84E1-E40DF901A5E6}" srcOrd="0" destOrd="0" presId="urn:microsoft.com/office/officeart/2005/8/layout/arrow3"/>
    <dgm:cxn modelId="{E8B3E8F5-F7EE-4E86-ABAC-B07363BDC2FE}" type="presOf" srcId="{83C2B950-60DB-41DE-80E7-7A59A1BB4C9E}" destId="{E4D96CBE-C318-490B-8C5F-10E16FE12661}" srcOrd="0" destOrd="0" presId="urn:microsoft.com/office/officeart/2005/8/layout/arrow3"/>
    <dgm:cxn modelId="{E95259EB-A8ED-4E9C-8F48-2F2AC1CC31C8}" type="presParOf" srcId="{4E390B2C-2917-4952-84E1-E40DF901A5E6}" destId="{3FB81E08-76FB-41CA-8289-966FA2BA2403}" srcOrd="0" destOrd="0" presId="urn:microsoft.com/office/officeart/2005/8/layout/arrow3"/>
    <dgm:cxn modelId="{7BF81714-BD62-4443-A07D-067569A4BDBC}" type="presParOf" srcId="{4E390B2C-2917-4952-84E1-E40DF901A5E6}" destId="{652E05DE-9A86-41AA-9788-153FE9102ECA}" srcOrd="1" destOrd="0" presId="urn:microsoft.com/office/officeart/2005/8/layout/arrow3"/>
    <dgm:cxn modelId="{03535906-C0D0-4F77-9519-97C5DF710683}" type="presParOf" srcId="{4E390B2C-2917-4952-84E1-E40DF901A5E6}" destId="{AED23692-B392-4D4E-979F-24661F64506A}" srcOrd="2" destOrd="0" presId="urn:microsoft.com/office/officeart/2005/8/layout/arrow3"/>
    <dgm:cxn modelId="{1DFF0F39-57A0-4067-BD65-6C89495E0CF1}" type="presParOf" srcId="{4E390B2C-2917-4952-84E1-E40DF901A5E6}" destId="{41978656-0623-44FF-8B29-60FC2374258E}" srcOrd="3" destOrd="0" presId="urn:microsoft.com/office/officeart/2005/8/layout/arrow3"/>
    <dgm:cxn modelId="{EABA445F-216C-421E-B966-E63D51B975D8}" type="presParOf" srcId="{4E390B2C-2917-4952-84E1-E40DF901A5E6}" destId="{E4D96CBE-C318-490B-8C5F-10E16FE12661}"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52B1-A947-41D6-A91D-6821A1210452}">
      <dsp:nvSpPr>
        <dsp:cNvPr id="0" name=""/>
        <dsp:cNvSpPr/>
      </dsp:nvSpPr>
      <dsp:spPr>
        <a:xfrm>
          <a:off x="2306319" y="1188719"/>
          <a:ext cx="1452880" cy="1452880"/>
        </a:xfrm>
        <a:prstGeom prst="gear9">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598413" y="1529049"/>
        <a:ext cx="868692" cy="746811"/>
      </dsp:txXfrm>
    </dsp:sp>
    <dsp:sp modelId="{E5B5E71C-D692-4FBA-AC6C-4DCC525B506D}">
      <dsp:nvSpPr>
        <dsp:cNvPr id="0" name=""/>
        <dsp:cNvSpPr/>
      </dsp:nvSpPr>
      <dsp:spPr>
        <a:xfrm>
          <a:off x="1461007" y="845312"/>
          <a:ext cx="1056640" cy="1056640"/>
        </a:xfrm>
        <a:prstGeom prst="gear6">
          <a:avLst/>
        </a:prstGeom>
        <a:solidFill>
          <a:schemeClr val="accent5">
            <a:hueOff val="9300841"/>
            <a:satOff val="-3552"/>
            <a:lumOff val="-1079"/>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x1</a:t>
          </a:r>
          <a:endParaRPr lang="en-US" sz="2700" kern="1200" dirty="0"/>
        </a:p>
      </dsp:txBody>
      <dsp:txXfrm>
        <a:off x="1727019" y="1112932"/>
        <a:ext cx="524616" cy="521400"/>
      </dsp:txXfrm>
    </dsp:sp>
    <dsp:sp modelId="{3C841371-3CF2-4115-9192-BBBCB5AC1327}">
      <dsp:nvSpPr>
        <dsp:cNvPr id="0" name=""/>
        <dsp:cNvSpPr/>
      </dsp:nvSpPr>
      <dsp:spPr>
        <a:xfrm rot="20700000">
          <a:off x="2052834" y="116338"/>
          <a:ext cx="1035291" cy="1035291"/>
        </a:xfrm>
        <a:prstGeom prst="gear6">
          <a:avLst/>
        </a:prstGeom>
        <a:solidFill>
          <a:schemeClr val="accent5">
            <a:hueOff val="18601683"/>
            <a:satOff val="-7104"/>
            <a:lumOff val="-2157"/>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x +</a:t>
          </a:r>
          <a:endParaRPr lang="en-US" sz="2700" kern="1200" dirty="0"/>
        </a:p>
      </dsp:txBody>
      <dsp:txXfrm rot="-20700000">
        <a:off x="2279904" y="343407"/>
        <a:ext cx="581152" cy="581152"/>
      </dsp:txXfrm>
    </dsp:sp>
    <dsp:sp modelId="{ADCC42D6-ACC5-473B-93E8-3115AE28C55E}">
      <dsp:nvSpPr>
        <dsp:cNvPr id="0" name=""/>
        <dsp:cNvSpPr/>
      </dsp:nvSpPr>
      <dsp:spPr>
        <a:xfrm>
          <a:off x="2178407" y="978539"/>
          <a:ext cx="1859686" cy="1859686"/>
        </a:xfrm>
        <a:prstGeom prst="circularArrow">
          <a:avLst>
            <a:gd name="adj1" fmla="val 4687"/>
            <a:gd name="adj2" fmla="val 299029"/>
            <a:gd name="adj3" fmla="val 2462138"/>
            <a:gd name="adj4" fmla="val 15982999"/>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BDB948-C88F-41EB-A037-22EC0F980552}">
      <dsp:nvSpPr>
        <dsp:cNvPr id="0" name=""/>
        <dsp:cNvSpPr/>
      </dsp:nvSpPr>
      <dsp:spPr>
        <a:xfrm>
          <a:off x="1273879" y="618181"/>
          <a:ext cx="1351178" cy="1351178"/>
        </a:xfrm>
        <a:prstGeom prst="leftCircularArrow">
          <a:avLst>
            <a:gd name="adj1" fmla="val 6452"/>
            <a:gd name="adj2" fmla="val 429999"/>
            <a:gd name="adj3" fmla="val 10489124"/>
            <a:gd name="adj4" fmla="val 14837806"/>
            <a:gd name="adj5" fmla="val 7527"/>
          </a:avLst>
        </a:prstGeom>
        <a:solidFill>
          <a:schemeClr val="accent5">
            <a:hueOff val="9300841"/>
            <a:satOff val="-3552"/>
            <a:lumOff val="-10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6A74F2-1124-4D15-AEF6-25E3511ADD18}">
      <dsp:nvSpPr>
        <dsp:cNvPr id="0" name=""/>
        <dsp:cNvSpPr/>
      </dsp:nvSpPr>
      <dsp:spPr>
        <a:xfrm>
          <a:off x="1813360" y="-103766"/>
          <a:ext cx="1456842" cy="1456842"/>
        </a:xfrm>
        <a:prstGeom prst="circularArrow">
          <a:avLst>
            <a:gd name="adj1" fmla="val 5984"/>
            <a:gd name="adj2" fmla="val 394124"/>
            <a:gd name="adj3" fmla="val 13313824"/>
            <a:gd name="adj4" fmla="val 10508221"/>
            <a:gd name="adj5" fmla="val 6981"/>
          </a:avLst>
        </a:prstGeom>
        <a:solidFill>
          <a:schemeClr val="accent5">
            <a:hueOff val="18601683"/>
            <a:satOff val="-7104"/>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36AB2-512F-4CC1-8979-A47B280FC011}">
      <dsp:nvSpPr>
        <dsp:cNvPr id="0" name=""/>
        <dsp:cNvSpPr/>
      </dsp:nvSpPr>
      <dsp:spPr>
        <a:xfrm>
          <a:off x="40" y="44960"/>
          <a:ext cx="3845569" cy="691200"/>
        </a:xfrm>
        <a:prstGeom prst="rect">
          <a:avLst/>
        </a:prstGeom>
        <a:solidFill>
          <a:schemeClr val="accen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lumMod val="75000"/>
                </a:schemeClr>
              </a:solidFill>
            </a:rPr>
            <a:t>Positive Correlations</a:t>
          </a:r>
          <a:endParaRPr lang="en-US" sz="2400" kern="1200" dirty="0">
            <a:solidFill>
              <a:schemeClr val="tx1">
                <a:lumMod val="75000"/>
              </a:schemeClr>
            </a:solidFill>
          </a:endParaRPr>
        </a:p>
      </dsp:txBody>
      <dsp:txXfrm>
        <a:off x="40" y="44960"/>
        <a:ext cx="3845569" cy="691200"/>
      </dsp:txXfrm>
    </dsp:sp>
    <dsp:sp modelId="{E7DC32DE-9DC9-4F76-AA15-4316995121D1}">
      <dsp:nvSpPr>
        <dsp:cNvPr id="0" name=""/>
        <dsp:cNvSpPr/>
      </dsp:nvSpPr>
      <dsp:spPr>
        <a:xfrm>
          <a:off x="40" y="736160"/>
          <a:ext cx="3845569" cy="382104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Medical_History_23:    </a:t>
          </a:r>
          <a:r>
            <a:rPr lang="en-US" sz="2400" kern="1200" dirty="0" smtClean="0">
              <a:solidFill>
                <a:schemeClr val="tx1"/>
              </a:solidFill>
            </a:rPr>
            <a:t>0.287</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Medical_History_15: </a:t>
          </a:r>
          <a:r>
            <a:rPr lang="en-US" sz="2400" kern="1200" dirty="0" smtClean="0">
              <a:solidFill>
                <a:schemeClr val="tx1"/>
              </a:solidFill>
            </a:rPr>
            <a:t>0.277</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Medical_History_4 : </a:t>
          </a:r>
          <a:r>
            <a:rPr lang="en-US" sz="2400" kern="1200" dirty="0" smtClean="0">
              <a:solidFill>
                <a:schemeClr val="tx1"/>
              </a:solidFill>
            </a:rPr>
            <a:t>0.240</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Medical_History_39: </a:t>
          </a:r>
          <a:r>
            <a:rPr lang="en-US" sz="2400" kern="1200" dirty="0" smtClean="0">
              <a:solidFill>
                <a:schemeClr val="tx1"/>
              </a:solidFill>
            </a:rPr>
            <a:t>0.220</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Product_Info_4:</a:t>
          </a:r>
          <a:endParaRPr lang="en-US" sz="2400" kern="1200" dirty="0"/>
        </a:p>
        <a:p>
          <a:pPr marL="228600" lvl="1" indent="-228600" algn="l" defTabSz="1066800">
            <a:lnSpc>
              <a:spcPct val="90000"/>
            </a:lnSpc>
            <a:spcBef>
              <a:spcPct val="0"/>
            </a:spcBef>
            <a:spcAft>
              <a:spcPct val="15000"/>
            </a:spcAft>
            <a:buChar char="••"/>
          </a:pPr>
          <a:r>
            <a:rPr lang="en-US" sz="2400" kern="1200" dirty="0" smtClean="0">
              <a:solidFill>
                <a:schemeClr val="tx1"/>
              </a:solidFill>
            </a:rPr>
            <a:t>0.202</a:t>
          </a:r>
          <a:endParaRPr lang="en-US" sz="2400" kern="1200" dirty="0">
            <a:solidFill>
              <a:schemeClr val="tx1"/>
            </a:solidFill>
          </a:endParaRPr>
        </a:p>
      </dsp:txBody>
      <dsp:txXfrm>
        <a:off x="40" y="736160"/>
        <a:ext cx="3845569" cy="3821040"/>
      </dsp:txXfrm>
    </dsp:sp>
    <dsp:sp modelId="{AFD38B80-3A4E-4DC7-835C-4AA4EDB7F2C7}">
      <dsp:nvSpPr>
        <dsp:cNvPr id="0" name=""/>
        <dsp:cNvSpPr/>
      </dsp:nvSpPr>
      <dsp:spPr>
        <a:xfrm>
          <a:off x="4383989" y="44960"/>
          <a:ext cx="3845569" cy="691200"/>
        </a:xfrm>
        <a:prstGeom prst="rect">
          <a:avLst/>
        </a:prstGeom>
        <a:solidFill>
          <a:schemeClr val="accen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lumMod val="75000"/>
                </a:schemeClr>
              </a:solidFill>
            </a:rPr>
            <a:t>Negative Correlations</a:t>
          </a:r>
          <a:endParaRPr lang="en-US" sz="2400" kern="1200" dirty="0">
            <a:solidFill>
              <a:schemeClr val="tx1">
                <a:lumMod val="75000"/>
              </a:schemeClr>
            </a:solidFill>
          </a:endParaRPr>
        </a:p>
      </dsp:txBody>
      <dsp:txXfrm>
        <a:off x="4383989" y="44960"/>
        <a:ext cx="3845569" cy="691200"/>
      </dsp:txXfrm>
    </dsp:sp>
    <dsp:sp modelId="{52B40289-420D-406A-A589-308B9BDE3BA5}">
      <dsp:nvSpPr>
        <dsp:cNvPr id="0" name=""/>
        <dsp:cNvSpPr/>
      </dsp:nvSpPr>
      <dsp:spPr>
        <a:xfrm>
          <a:off x="4383989" y="736160"/>
          <a:ext cx="3845569" cy="382104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BMI:                                   </a:t>
          </a:r>
          <a:r>
            <a:rPr lang="en-US" sz="2400" kern="1200" dirty="0" smtClean="0">
              <a:solidFill>
                <a:schemeClr val="tx1"/>
              </a:solidFill>
            </a:rPr>
            <a:t>-0.382</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err="1" smtClean="0"/>
            <a:t>Wt</a:t>
          </a:r>
          <a:r>
            <a:rPr lang="en-US" sz="2400" kern="1200" dirty="0" smtClean="0"/>
            <a:t>:			    </a:t>
          </a:r>
          <a:r>
            <a:rPr lang="en-US" sz="2400" kern="1200" dirty="0" smtClean="0">
              <a:solidFill>
                <a:schemeClr val="tx1"/>
              </a:solidFill>
            </a:rPr>
            <a:t>-0.351</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Medical_Keyword_3:     </a:t>
          </a:r>
          <a:r>
            <a:rPr lang="en-US" sz="2400" kern="1200" dirty="0" smtClean="0">
              <a:solidFill>
                <a:schemeClr val="tx1"/>
              </a:solidFill>
            </a:rPr>
            <a:t>-0.258</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kern="1200" dirty="0" smtClean="0"/>
            <a:t>Medical_Keyword_15:   </a:t>
          </a:r>
          <a:r>
            <a:rPr lang="en-US" sz="2400" kern="1200" dirty="0" smtClean="0">
              <a:solidFill>
                <a:schemeClr val="tx1"/>
              </a:solidFill>
            </a:rPr>
            <a:t>-0.259</a:t>
          </a:r>
          <a:endParaRPr lang="en-US" sz="2400" kern="1200" dirty="0">
            <a:solidFill>
              <a:schemeClr val="tx1"/>
            </a:solidFill>
          </a:endParaRPr>
        </a:p>
        <a:p>
          <a:pPr marL="228600" lvl="1" indent="-228600" algn="l" defTabSz="1066800">
            <a:lnSpc>
              <a:spcPct val="90000"/>
            </a:lnSpc>
            <a:spcBef>
              <a:spcPct val="0"/>
            </a:spcBef>
            <a:spcAft>
              <a:spcPct val="15000"/>
            </a:spcAft>
            <a:buChar char="••"/>
          </a:pPr>
          <a:r>
            <a:rPr lang="en-US" sz="2400" b="0" i="0" u="none" kern="1200" dirty="0" err="1" smtClean="0"/>
            <a:t>Ins_Age</a:t>
          </a:r>
          <a:r>
            <a:rPr lang="en-US" sz="2400" b="0" i="0" u="none" kern="1200" dirty="0" smtClean="0"/>
            <a:t>: 		    </a:t>
          </a:r>
          <a:r>
            <a:rPr lang="en-US" sz="2400" b="0" i="0" u="none" kern="1200" dirty="0" smtClean="0">
              <a:solidFill>
                <a:schemeClr val="tx1"/>
              </a:solidFill>
            </a:rPr>
            <a:t>-0.210</a:t>
          </a:r>
          <a:endParaRPr lang="en-US" sz="2400" kern="1200" dirty="0">
            <a:solidFill>
              <a:schemeClr val="tx1"/>
            </a:solidFill>
          </a:endParaRPr>
        </a:p>
      </dsp:txBody>
      <dsp:txXfrm>
        <a:off x="4383989" y="736160"/>
        <a:ext cx="3845569" cy="3821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81E08-76FB-41CA-8289-966FA2BA2403}">
      <dsp:nvSpPr>
        <dsp:cNvPr id="0" name=""/>
        <dsp:cNvSpPr/>
      </dsp:nvSpPr>
      <dsp:spPr>
        <a:xfrm rot="21300000">
          <a:off x="9353" y="893350"/>
          <a:ext cx="3029293" cy="346899"/>
        </a:xfrm>
        <a:prstGeom prst="mathMinus">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2E05DE-9A86-41AA-9788-153FE9102ECA}">
      <dsp:nvSpPr>
        <dsp:cNvPr id="0" name=""/>
        <dsp:cNvSpPr/>
      </dsp:nvSpPr>
      <dsp:spPr>
        <a:xfrm>
          <a:off x="365760" y="106680"/>
          <a:ext cx="914400" cy="853440"/>
        </a:xfrm>
        <a:prstGeom prst="downArrow">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D23692-B392-4D4E-979F-24661F64506A}">
      <dsp:nvSpPr>
        <dsp:cNvPr id="0" name=""/>
        <dsp:cNvSpPr/>
      </dsp:nvSpPr>
      <dsp:spPr>
        <a:xfrm>
          <a:off x="1615440" y="0"/>
          <a:ext cx="975360" cy="89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b="1" kern="1200" dirty="0" smtClean="0"/>
            <a:t>+</a:t>
          </a:r>
          <a:endParaRPr lang="en-US" sz="4400" b="1" kern="1200" dirty="0"/>
        </a:p>
      </dsp:txBody>
      <dsp:txXfrm>
        <a:off x="1615440" y="0"/>
        <a:ext cx="975360" cy="896112"/>
      </dsp:txXfrm>
    </dsp:sp>
    <dsp:sp modelId="{41978656-0623-44FF-8B29-60FC2374258E}">
      <dsp:nvSpPr>
        <dsp:cNvPr id="0" name=""/>
        <dsp:cNvSpPr/>
      </dsp:nvSpPr>
      <dsp:spPr>
        <a:xfrm>
          <a:off x="1767840" y="1173479"/>
          <a:ext cx="914400" cy="853440"/>
        </a:xfrm>
        <a:prstGeom prst="upArrow">
          <a:avLst/>
        </a:prstGeom>
        <a:solidFill>
          <a:schemeClr val="accent4">
            <a:hueOff val="-10378642"/>
            <a:satOff val="-49"/>
            <a:lumOff val="-1451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96CBE-C318-490B-8C5F-10E16FE12661}">
      <dsp:nvSpPr>
        <dsp:cNvPr id="0" name=""/>
        <dsp:cNvSpPr/>
      </dsp:nvSpPr>
      <dsp:spPr>
        <a:xfrm>
          <a:off x="457200" y="1237487"/>
          <a:ext cx="975360" cy="896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b="1" kern="1200" dirty="0" smtClean="0"/>
            <a:t>-</a:t>
          </a:r>
          <a:endParaRPr lang="en-US" sz="4400" b="1" kern="1200" dirty="0"/>
        </a:p>
      </dsp:txBody>
      <dsp:txXfrm>
        <a:off x="457200" y="1237487"/>
        <a:ext cx="975360" cy="89611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CC50-9AE4-4A83-B47F-8B571F0FDFFA}" type="datetimeFigureOut">
              <a:rPr lang="en-US" smtClean="0"/>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B2ACD-8397-448D-B128-9D071805EB26}" type="slidenum">
              <a:rPr lang="en-US" smtClean="0"/>
              <a:t>‹#›</a:t>
            </a:fld>
            <a:endParaRPr lang="en-US"/>
          </a:p>
        </p:txBody>
      </p:sp>
    </p:spTree>
    <p:extLst>
      <p:ext uri="{BB962C8B-B14F-4D97-AF65-F5344CB8AC3E}">
        <p14:creationId xmlns:p14="http://schemas.microsoft.com/office/powerpoint/2010/main" val="78174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presentation was</a:t>
            </a:r>
            <a:r>
              <a:rPr lang="en-US" baseline="0" dirty="0" smtClean="0"/>
              <a:t> designed for a mixed audience) </a:t>
            </a:r>
            <a:r>
              <a:rPr lang="en-US" dirty="0" smtClean="0"/>
              <a:t>Welcome to my presentation</a:t>
            </a:r>
            <a:r>
              <a:rPr lang="en-US" baseline="0" dirty="0" smtClean="0"/>
              <a:t> for the independent Capstone 2 project with Springboards Data science program.</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a:t>
            </a:fld>
            <a:endParaRPr lang="en-US"/>
          </a:p>
        </p:txBody>
      </p:sp>
    </p:spTree>
    <p:extLst>
      <p:ext uri="{BB962C8B-B14F-4D97-AF65-F5344CB8AC3E}">
        <p14:creationId xmlns:p14="http://schemas.microsoft.com/office/powerpoint/2010/main" val="2723393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further refined the </a:t>
            </a:r>
            <a:r>
              <a:rPr lang="en-US" dirty="0" err="1" smtClean="0"/>
              <a:t>LightGBM</a:t>
            </a:r>
            <a:r>
              <a:rPr lang="en-US" baseline="0" dirty="0" smtClean="0"/>
              <a:t> model so that it was trained with more samples from the minority classes and reduced the sample size for class 8. This resulted in a big improvement with accuracy and an even better AUC sore, meaning that each of the risk levels are more accurately predicted into their correct class and their associated probability's for that classification are ranked very well. </a:t>
            </a:r>
          </a:p>
        </p:txBody>
      </p:sp>
      <p:sp>
        <p:nvSpPr>
          <p:cNvPr id="4" name="Slide Number Placeholder 3"/>
          <p:cNvSpPr>
            <a:spLocks noGrp="1"/>
          </p:cNvSpPr>
          <p:nvPr>
            <p:ph type="sldNum" sz="quarter" idx="10"/>
          </p:nvPr>
        </p:nvSpPr>
        <p:spPr/>
        <p:txBody>
          <a:bodyPr/>
          <a:lstStyle/>
          <a:p>
            <a:fld id="{AC9B2ACD-8397-448D-B128-9D071805EB26}" type="slidenum">
              <a:rPr lang="en-US" smtClean="0"/>
              <a:t>10</a:t>
            </a:fld>
            <a:endParaRPr lang="en-US"/>
          </a:p>
        </p:txBody>
      </p:sp>
    </p:spTree>
    <p:extLst>
      <p:ext uri="{BB962C8B-B14F-4D97-AF65-F5344CB8AC3E}">
        <p14:creationId xmlns:p14="http://schemas.microsoft.com/office/powerpoint/2010/main" val="412010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is the ROC AUC curve showing the performance of the model for each class and their individual AUC scores. The curve helps us assess how well the model distinguishes true positive classifications for each class (or 'risk value') from the remaining classes. Let's take the AUC score of class 8 as an example for better understanding.</a:t>
            </a:r>
          </a:p>
          <a:p>
            <a:r>
              <a:rPr lang="en-US" sz="1200" b="0" i="0" kern="1200" dirty="0" smtClean="0">
                <a:solidFill>
                  <a:schemeClr val="tx1"/>
                </a:solidFill>
                <a:effectLst/>
                <a:latin typeface="+mn-lt"/>
                <a:ea typeface="+mn-ea"/>
                <a:cs typeface="+mn-cs"/>
              </a:rPr>
              <a:t>The AUC score ranges between 0 and 1, with a higher value indicating a better ability to correctly rank true positives for that specific class against the other risk values. In this case, the AUC score for class 8 is 0.98, which suggests that the model has a high probability of accurately distinguishing true positives for risk level 8 compared to other risk values.</a:t>
            </a:r>
          </a:p>
          <a:p>
            <a:r>
              <a:rPr lang="en-US" sz="1200" b="0" i="0" kern="1200" dirty="0" smtClean="0">
                <a:solidFill>
                  <a:schemeClr val="tx1"/>
                </a:solidFill>
                <a:effectLst/>
                <a:latin typeface="+mn-lt"/>
                <a:ea typeface="+mn-ea"/>
                <a:cs typeface="+mn-cs"/>
              </a:rPr>
              <a:t>Higher AUC scores indicate better discriminatory power.  This means that this model will assign probabilities and accurately rank them for a life insurance application which will in turn speed up the application process.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9B2ACD-8397-448D-B128-9D071805EB26}" type="slidenum">
              <a:rPr lang="en-US" smtClean="0"/>
              <a:t>11</a:t>
            </a:fld>
            <a:endParaRPr lang="en-US"/>
          </a:p>
        </p:txBody>
      </p:sp>
    </p:spTree>
    <p:extLst>
      <p:ext uri="{BB962C8B-B14F-4D97-AF65-F5344CB8AC3E}">
        <p14:creationId xmlns:p14="http://schemas.microsoft.com/office/powerpoint/2010/main" val="140069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print</a:t>
            </a:r>
            <a:r>
              <a:rPr lang="en-US" baseline="0" dirty="0" smtClean="0"/>
              <a:t> out of the confusion matrix. It does kind of what it sounds like… it shows where the model gets confused and miss classifies. We can see that risk values 3 and 4 classify surprisingly well considering they have the least amount of information in the original dataset. Risk values 1 and 2 struggle between each other and misclassify as other classes.  This is bit concerning because the classes are ordinal. So a one misclassifying as 8 is not ideal because they have very different risk meaning. Overall, given the complexity of the business problem, this model is classifying reasonably well.  So what does Prudential gain from this?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12</a:t>
            </a:fld>
            <a:endParaRPr lang="en-US"/>
          </a:p>
        </p:txBody>
      </p:sp>
    </p:spTree>
    <p:extLst>
      <p:ext uri="{BB962C8B-B14F-4D97-AF65-F5344CB8AC3E}">
        <p14:creationId xmlns:p14="http://schemas.microsoft.com/office/powerpoint/2010/main" val="164250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 of all, the</a:t>
            </a:r>
            <a:r>
              <a:rPr lang="en-US" baseline="0" dirty="0" smtClean="0"/>
              <a:t> model provides a top feature importance list. Prudential can use this for a better understanding of what attributes in their questionnaire affect the risk value. Interestingly, Medical History 15 was an attribute that had over 90% of its data missing, yet it is ranked highly in feature importance. So an answer or lack of an answer to that question in the application greatly effects the risk level outcome.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13</a:t>
            </a:fld>
            <a:endParaRPr lang="en-US"/>
          </a:p>
        </p:txBody>
      </p:sp>
    </p:spTree>
    <p:extLst>
      <p:ext uri="{BB962C8B-B14F-4D97-AF65-F5344CB8AC3E}">
        <p14:creationId xmlns:p14="http://schemas.microsoft.com/office/powerpoint/2010/main" val="428108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how can the model be useful to prudential? We know that the </a:t>
            </a:r>
            <a:r>
              <a:rPr lang="en-US" baseline="0" dirty="0" err="1" smtClean="0"/>
              <a:t>LightGBM</a:t>
            </a:r>
            <a:r>
              <a:rPr lang="en-US" baseline="0" dirty="0" smtClean="0"/>
              <a:t> model ranks class probabilities very well and very accurately classifies risk levels 3 and 4. But what about the other classes?  My recommendation for Prudential would be to select the most important risk value to classify and adjust the model to predict that risk value with greater accuracy.  This could mean choosing the value that represents the least risk for an application and tuning the model to really classify on that specific value well.  This in turn would allow faster processing for many of their applications and possibly improve customer acquisition if they are able to approve applications sooner.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14</a:t>
            </a:fld>
            <a:endParaRPr lang="en-US"/>
          </a:p>
        </p:txBody>
      </p:sp>
    </p:spTree>
    <p:extLst>
      <p:ext uri="{BB962C8B-B14F-4D97-AF65-F5344CB8AC3E}">
        <p14:creationId xmlns:p14="http://schemas.microsoft.com/office/powerpoint/2010/main" val="45890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a:t>
            </a:r>
            <a:r>
              <a:rPr lang="en-US" baseline="0" dirty="0" smtClean="0"/>
              <a:t> I really enjoyed working on this project.  I learned the hard way in many different sections and overthought way to often.  If I were to continue work on the project,  I would try tuning the model to improve accuracy for classes 1 and 2.  That might mean adjusting SMOTE resampling and under sampling. I would be curious to see the results of a model built to specifically classify on one risk value. This could be very useful for Prudential if there were a specific risk value of more importance.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15</a:t>
            </a:fld>
            <a:endParaRPr lang="en-US"/>
          </a:p>
        </p:txBody>
      </p:sp>
    </p:spTree>
    <p:extLst>
      <p:ext uri="{BB962C8B-B14F-4D97-AF65-F5344CB8AC3E}">
        <p14:creationId xmlns:p14="http://schemas.microsoft.com/office/powerpoint/2010/main" val="705270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16</a:t>
            </a:fld>
            <a:endParaRPr lang="en-US"/>
          </a:p>
        </p:txBody>
      </p:sp>
    </p:spTree>
    <p:extLst>
      <p:ext uri="{BB962C8B-B14F-4D97-AF65-F5344CB8AC3E}">
        <p14:creationId xmlns:p14="http://schemas.microsoft.com/office/powerpoint/2010/main" val="142491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own life insurance, you probably remember the joys of the application process. Find a reputable company, answer a million questions, complete a blood draw and wait for a month to hear what you qualify for and hope that it does not come at an expensive monthly premium.  Prudential recognizes the dilemma for their customers:  on average a life insurance application can take 3-6 weeks for approval.  Due to this, many consumers avoid the process entirely leaving only 52% of U.S. households with life insurance. Prudential sought to improve the application process and launched a Kaggle competition that addresses this question: What opportunities exists for Prudential Life insurance to shorten the application process and assess the risk of new live insurance applicants.</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2</a:t>
            </a:fld>
            <a:endParaRPr lang="en-US"/>
          </a:p>
        </p:txBody>
      </p:sp>
    </p:spTree>
    <p:extLst>
      <p:ext uri="{BB962C8B-B14F-4D97-AF65-F5344CB8AC3E}">
        <p14:creationId xmlns:p14="http://schemas.microsoft.com/office/powerpoint/2010/main" val="16593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solving this problem benefit anyone:  1</a:t>
            </a:r>
            <a:r>
              <a:rPr lang="en-US" baseline="30000" dirty="0" smtClean="0"/>
              <a:t>st</a:t>
            </a:r>
            <a:r>
              <a:rPr lang="en-US" baseline="0" dirty="0" smtClean="0"/>
              <a:t> it will directly benefit Prudential cutting associated costs and time dedicated to application evaluations.  It will aid consumers by providing faster responses on their individual life insurance applications, allowing them to make faster and more informed decisions. And lastly,  solving this problem could aid other companies who need to evaluate risk in their business dealings.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3</a:t>
            </a:fld>
            <a:endParaRPr lang="en-US"/>
          </a:p>
        </p:txBody>
      </p:sp>
    </p:spTree>
    <p:extLst>
      <p:ext uri="{BB962C8B-B14F-4D97-AF65-F5344CB8AC3E}">
        <p14:creationId xmlns:p14="http://schemas.microsoft.com/office/powerpoint/2010/main" val="351801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clear problem and benefactor definitions, I went on to analyze the Prudential Dataset.  The risk levels are stored in a column called Response.  They are labeled 1-8 and are ordinal in nature.  Meaning risk one is similar to risk 2, risk 5 is similar to risk 6 and so on. The first issue I noticed was the classes are imbalanced with over 30% of the data associated with response 8. Other challenges include the data being normalized, making it difficult to use intuitive judgment and the column names were not very helpful. There are many outliers in the data, columns that have significant missing data but are still correlated with risk, and over 120 columns to feed the model.  Its important to identify this issues and come up with a plan for them because we want to accurately classify each risk level and avoid accidently inconvenience prudential customers by rejecting or accepting their application.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4</a:t>
            </a:fld>
            <a:endParaRPr lang="en-US"/>
          </a:p>
        </p:txBody>
      </p:sp>
    </p:spTree>
    <p:extLst>
      <p:ext uri="{BB962C8B-B14F-4D97-AF65-F5344CB8AC3E}">
        <p14:creationId xmlns:p14="http://schemas.microsoft.com/office/powerpoint/2010/main" val="26556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bar graph that shows the number of life insurance applications for each class. It can be seen that class 8 holds the majority of the data and classes 3 and 4 have very little data.  If class 8 has similar observations to other classes, its likely that the learning model will miss classify them to class 8. In real life, this could mean rejecting a customer who’s application should have been accepted.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5</a:t>
            </a:fld>
            <a:endParaRPr lang="en-US"/>
          </a:p>
        </p:txBody>
      </p:sp>
    </p:spTree>
    <p:extLst>
      <p:ext uri="{BB962C8B-B14F-4D97-AF65-F5344CB8AC3E}">
        <p14:creationId xmlns:p14="http://schemas.microsoft.com/office/powerpoint/2010/main" val="403278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next step in the process</a:t>
            </a:r>
            <a:r>
              <a:rPr lang="en-US" baseline="0" dirty="0" smtClean="0"/>
              <a:t> was find any preliminary relationships in the dataset. In other words, are there columns who's values relate to each other? A good example in this dataset is the relationship between Weight and BMI as wright go's up, BMI tends to follow.  It is also important in this step to begin searching for variables that relate to the risk outcome.</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6</a:t>
            </a:fld>
            <a:endParaRPr lang="en-US"/>
          </a:p>
        </p:txBody>
      </p:sp>
    </p:spTree>
    <p:extLst>
      <p:ext uri="{BB962C8B-B14F-4D97-AF65-F5344CB8AC3E}">
        <p14:creationId xmlns:p14="http://schemas.microsoft.com/office/powerpoint/2010/main" val="19981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a:t>
            </a:r>
            <a:r>
              <a:rPr lang="en-US" baseline="0" dirty="0" smtClean="0"/>
              <a:t> are the strongest correlations associated with the applicant risk level.  Using BMI as an example: there is an inverse association with BMI and Risk. On average, as BMI tends to increase the risk number decreases.  This does not imply causation and we do not know for certain if risk class 1 is the highest risk or the lowest. All this is really telling us is that these variables seem to be loosely related to the risk values.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7</a:t>
            </a:fld>
            <a:endParaRPr lang="en-US"/>
          </a:p>
        </p:txBody>
      </p:sp>
    </p:spTree>
    <p:extLst>
      <p:ext uri="{BB962C8B-B14F-4D97-AF65-F5344CB8AC3E}">
        <p14:creationId xmlns:p14="http://schemas.microsoft.com/office/powerpoint/2010/main" val="272519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correlations were lack luster, </a:t>
            </a:r>
            <a:r>
              <a:rPr lang="en-US" dirty="0" smtClean="0"/>
              <a:t>I moved on to build</a:t>
            </a:r>
            <a:r>
              <a:rPr lang="en-US" baseline="0" dirty="0" smtClean="0"/>
              <a:t> a preliminary model to rank feature importance based on the model.  Here are the top ten important features that are used to classify risk level for the prudential dataset.  I used this preliminary feature importance to reduce columns that I fed into final models for better accuracy and processing speeds.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8</a:t>
            </a:fld>
            <a:endParaRPr lang="en-US"/>
          </a:p>
        </p:txBody>
      </p:sp>
    </p:spTree>
    <p:extLst>
      <p:ext uri="{BB962C8B-B14F-4D97-AF65-F5344CB8AC3E}">
        <p14:creationId xmlns:p14="http://schemas.microsoft.com/office/powerpoint/2010/main" val="150751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really want a model that classifies all 8 risk factors with decent accuracy, so it was important to try a few options.  Random Forrest, </a:t>
            </a:r>
            <a:r>
              <a:rPr lang="en-US" baseline="0" dirty="0" err="1" smtClean="0"/>
              <a:t>Xgboost</a:t>
            </a:r>
            <a:r>
              <a:rPr lang="en-US" baseline="0" dirty="0" smtClean="0"/>
              <a:t> and </a:t>
            </a:r>
            <a:r>
              <a:rPr lang="en-US" baseline="0" dirty="0" err="1" smtClean="0"/>
              <a:t>LightGBM</a:t>
            </a:r>
            <a:r>
              <a:rPr lang="en-US" baseline="0" dirty="0" smtClean="0"/>
              <a:t> were the three I chose because they can handle missing values and outliers well.  Out of the three </a:t>
            </a:r>
            <a:r>
              <a:rPr lang="en-US" baseline="0" dirty="0" err="1" smtClean="0"/>
              <a:t>LightGBM</a:t>
            </a:r>
            <a:r>
              <a:rPr lang="en-US" baseline="0" dirty="0" smtClean="0"/>
              <a:t> preformed the best on the AUC test metric.  </a:t>
            </a:r>
            <a:endParaRPr lang="en-US" dirty="0"/>
          </a:p>
        </p:txBody>
      </p:sp>
      <p:sp>
        <p:nvSpPr>
          <p:cNvPr id="4" name="Slide Number Placeholder 3"/>
          <p:cNvSpPr>
            <a:spLocks noGrp="1"/>
          </p:cNvSpPr>
          <p:nvPr>
            <p:ph type="sldNum" sz="quarter" idx="10"/>
          </p:nvPr>
        </p:nvSpPr>
        <p:spPr/>
        <p:txBody>
          <a:bodyPr/>
          <a:lstStyle/>
          <a:p>
            <a:fld id="{AC9B2ACD-8397-448D-B128-9D071805EB26}" type="slidenum">
              <a:rPr lang="en-US" smtClean="0"/>
              <a:t>9</a:t>
            </a:fld>
            <a:endParaRPr lang="en-US"/>
          </a:p>
        </p:txBody>
      </p:sp>
    </p:spTree>
    <p:extLst>
      <p:ext uri="{BB962C8B-B14F-4D97-AF65-F5344CB8AC3E}">
        <p14:creationId xmlns:p14="http://schemas.microsoft.com/office/powerpoint/2010/main" val="170967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33959B3-9233-49E8-8338-1BA227215B76}" type="datetimeFigureOut">
              <a:rPr lang="en-US" smtClean="0"/>
              <a:t>6/8/2023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77718B3-7FE1-4922-BB39-B0B6FCA085E1}"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7718B3-7FE1-4922-BB39-B0B6FCA085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7718B3-7FE1-4922-BB39-B0B6FCA085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7718B3-7FE1-4922-BB39-B0B6FCA085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833959B3-9233-49E8-8338-1BA227215B76}" type="datetimeFigureOut">
              <a:rPr lang="en-US" smtClean="0"/>
              <a:t>6/8/2023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77718B3-7FE1-4922-BB39-B0B6FCA085E1}"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77718B3-7FE1-4922-BB39-B0B6FCA085E1}"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77718B3-7FE1-4922-BB39-B0B6FCA085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77718B3-7FE1-4922-BB39-B0B6FCA085E1}"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3959B3-9233-49E8-8338-1BA227215B76}" type="datetimeFigureOut">
              <a:rPr lang="en-US" smtClean="0"/>
              <a:t>6/8/2023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77718B3-7FE1-4922-BB39-B0B6FCA085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33959B3-9233-49E8-8338-1BA227215B76}" type="datetimeFigureOut">
              <a:rPr lang="en-US" smtClean="0"/>
              <a:t>6/8/2023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77718B3-7FE1-4922-BB39-B0B6FCA085E1}"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33959B3-9233-49E8-8338-1BA227215B76}" type="datetimeFigureOut">
              <a:rPr lang="en-US" smtClean="0"/>
              <a:t>6/8/2023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77718B3-7FE1-4922-BB39-B0B6FCA085E1}"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33959B3-9233-49E8-8338-1BA227215B76}" type="datetimeFigureOut">
              <a:rPr lang="en-US" smtClean="0"/>
              <a:t>6/8/2023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77718B3-7FE1-4922-BB39-B0B6FCA085E1}"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Life Insurance </a:t>
            </a:r>
            <a:br>
              <a:rPr lang="en-US" dirty="0" smtClean="0"/>
            </a:br>
            <a:r>
              <a:rPr lang="en-US" dirty="0" smtClean="0"/>
              <a:t>Risk Results </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Presented By:</a:t>
            </a:r>
          </a:p>
          <a:p>
            <a:r>
              <a:rPr lang="en-US" dirty="0" smtClean="0"/>
              <a:t>Brianna Abdalla</a:t>
            </a:r>
          </a:p>
          <a:p>
            <a:endParaRPr lang="en-US" dirty="0"/>
          </a:p>
          <a:p>
            <a:r>
              <a:rPr lang="en-US" dirty="0" smtClean="0"/>
              <a:t>Data Science Capstone Project</a:t>
            </a:r>
          </a:p>
          <a:p>
            <a:r>
              <a:rPr lang="en-US" dirty="0" smtClean="0"/>
              <a:t>June 5, 2023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341" y="4663751"/>
            <a:ext cx="1906859" cy="457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7579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 </a:t>
            </a:r>
            <a:r>
              <a:rPr lang="en-US" dirty="0" err="1" smtClean="0"/>
              <a:t>LightGBM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884686"/>
              </p:ext>
            </p:extLst>
          </p:nvPr>
        </p:nvGraphicFramePr>
        <p:xfrm>
          <a:off x="990600" y="3200400"/>
          <a:ext cx="6629400" cy="3124199"/>
        </p:xfrm>
        <a:graphic>
          <a:graphicData uri="http://schemas.openxmlformats.org/drawingml/2006/table">
            <a:tbl>
              <a:tblPr/>
              <a:tblGrid>
                <a:gridCol w="1341208"/>
                <a:gridCol w="766405"/>
                <a:gridCol w="498163"/>
                <a:gridCol w="715310"/>
                <a:gridCol w="664218"/>
                <a:gridCol w="766405"/>
                <a:gridCol w="498163"/>
                <a:gridCol w="715310"/>
                <a:gridCol w="664218"/>
              </a:tblGrid>
              <a:tr h="177102">
                <a:tc rowSpan="2">
                  <a:txBody>
                    <a:bodyPr/>
                    <a:lstStyle/>
                    <a:p>
                      <a:pPr algn="l" fontAlgn="b"/>
                      <a:endParaRPr lang="en-US" sz="1100" b="0" i="0" u="none" strike="noStrike" dirty="0">
                        <a:solidFill>
                          <a:srgbClr val="FFFFFF"/>
                        </a:solidFill>
                        <a:effectLst/>
                        <a:latin typeface="Calibri"/>
                      </a:endParaRPr>
                    </a:p>
                  </a:txBody>
                  <a:tcPr marL="7620" marR="7620" marT="7620" marB="0" anchor="b">
                    <a:lnL>
                      <a:noFill/>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tcPr>
                </a:tc>
                <a:tc gridSpan="4">
                  <a:txBody>
                    <a:bodyPr/>
                    <a:lstStyle/>
                    <a:p>
                      <a:pPr algn="ctr" fontAlgn="b"/>
                      <a:r>
                        <a:rPr lang="en-US" sz="1100" b="1" i="0" u="none" strike="noStrike" dirty="0" err="1">
                          <a:solidFill>
                            <a:srgbClr val="FFFFFF"/>
                          </a:solidFill>
                          <a:effectLst/>
                          <a:latin typeface="Calibri"/>
                        </a:rPr>
                        <a:t>LightGBM</a:t>
                      </a:r>
                      <a:endParaRPr lang="en-US" sz="1100" b="1" i="0" u="none" strike="noStrike" dirty="0">
                        <a:solidFill>
                          <a:srgbClr val="FFFFFF"/>
                        </a:solidFill>
                        <a:effectLst/>
                        <a:latin typeface="Calibri"/>
                      </a:endParaRP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dirty="0" err="1" smtClean="0">
                          <a:solidFill>
                            <a:srgbClr val="FFFFFF"/>
                          </a:solidFill>
                          <a:effectLst/>
                          <a:latin typeface="Calibri"/>
                        </a:rPr>
                        <a:t>LightGBM</a:t>
                      </a:r>
                      <a:r>
                        <a:rPr lang="en-US" sz="1100" b="1" i="0" u="none" strike="noStrike" dirty="0" smtClean="0">
                          <a:solidFill>
                            <a:srgbClr val="FFFFFF"/>
                          </a:solidFill>
                          <a:effectLst/>
                          <a:latin typeface="Calibri"/>
                        </a:rPr>
                        <a:t> with</a:t>
                      </a:r>
                      <a:r>
                        <a:rPr lang="en-US" sz="1100" b="1" i="0" u="none" strike="noStrike" baseline="0" dirty="0" smtClean="0">
                          <a:solidFill>
                            <a:srgbClr val="FFFFFF"/>
                          </a:solidFill>
                          <a:effectLst/>
                          <a:latin typeface="Calibri"/>
                        </a:rPr>
                        <a:t> SMOTE</a:t>
                      </a:r>
                      <a:endParaRPr lang="en-US" sz="1100" b="1" i="0" u="none" strike="noStrike" dirty="0">
                        <a:solidFill>
                          <a:srgbClr val="FFFFFF"/>
                        </a:solidFill>
                        <a:effectLst/>
                        <a:latin typeface="Calibri"/>
                      </a:endParaRP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32136">
                <a:tc vMerge="1">
                  <a:txBody>
                    <a:bodyPr/>
                    <a:lstStyle/>
                    <a:p>
                      <a:pPr algn="l" fontAlgn="b"/>
                      <a:endParaRPr lang="en-US" sz="1100" b="0" i="0" u="none" strike="noStrike" dirty="0">
                        <a:solidFill>
                          <a:srgbClr val="FFFFFF"/>
                        </a:solidFill>
                        <a:effectLst/>
                        <a:latin typeface="Calibri"/>
                      </a:endParaRPr>
                    </a:p>
                  </a:txBody>
                  <a:tcPr marL="7620" marR="7620" marT="7620" marB="0" anchor="b">
                    <a:lnL>
                      <a:noFill/>
                    </a:lnL>
                    <a:lnR w="19050" cap="flat" cmpd="sng" algn="ctr">
                      <a:solidFill>
                        <a:schemeClr val="bg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precision</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recall</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f1-score</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support</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precision</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recall</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dirty="0">
                          <a:solidFill>
                            <a:srgbClr val="FFFFFF"/>
                          </a:solidFill>
                          <a:effectLst/>
                          <a:latin typeface="Calibri"/>
                        </a:rPr>
                        <a:t>f1-score</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support</a:t>
                      </a:r>
                    </a:p>
                  </a:txBody>
                  <a:tcPr marL="7620" marR="7620" marT="7620"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1</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0.48</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0.25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0.33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1241</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0.64</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3190</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2</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0.45</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0.25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0.32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1310</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0.59</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3110</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45043">
                <a:tc>
                  <a:txBody>
                    <a:bodyPr/>
                    <a:lstStyle/>
                    <a:p>
                      <a:pPr algn="l" fontAlgn="b"/>
                      <a:r>
                        <a:rPr lang="en-US" sz="1100" b="0" i="1" u="none" strike="noStrike">
                          <a:solidFill>
                            <a:srgbClr val="FFFFFF"/>
                          </a:solidFill>
                          <a:effectLst/>
                          <a:latin typeface="Calibri"/>
                        </a:rPr>
                        <a:t>Class 3</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0.54</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0.48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203</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0.9</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0.91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0.91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3175</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4</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286</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0.88</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0.95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0.91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3159</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5</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0.61</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0.57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1086</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0.7</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3116</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6</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0.51</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2247</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0.56</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0.53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3034</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Class 7</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0.48</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0.46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1606</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0.57</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3112</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32136">
                <a:tc>
                  <a:txBody>
                    <a:bodyPr/>
                    <a:lstStyle/>
                    <a:p>
                      <a:pPr algn="l" fontAlgn="b"/>
                      <a:r>
                        <a:rPr lang="en-US" sz="1100" b="0" i="1" u="none" strike="noStrike">
                          <a:solidFill>
                            <a:srgbClr val="FFFFFF"/>
                          </a:solidFill>
                          <a:effectLst/>
                          <a:latin typeface="Calibri"/>
                        </a:rPr>
                        <a:t>Class 8</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0.67</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0.77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3898</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0.59</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0.81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1732</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accuracy</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Calibri"/>
                        </a:rPr>
                        <a:t> </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tx1"/>
                          </a:solidFill>
                          <a:effectLst/>
                          <a:latin typeface="Calibri"/>
                          <a:ea typeface="+mn-ea"/>
                          <a:cs typeface="+mn-cs"/>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endParaRPr lang="en-US" sz="1100" b="0" i="0" u="none" strike="noStrike" dirty="0">
                        <a:solidFill>
                          <a:schemeClr val="tx1"/>
                        </a:solidFill>
                        <a:effectLst/>
                        <a:latin typeface="Calibri"/>
                      </a:endParaRP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endParaRPr lang="en-US" sz="1100" b="0" i="0" u="none" strike="noStrike" dirty="0">
                        <a:solidFill>
                          <a:schemeClr val="tx1"/>
                        </a:solidFill>
                        <a:effectLst/>
                        <a:latin typeface="Calibri"/>
                      </a:endParaRP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23628</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macro avg</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0.54</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0.68</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23628</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2850">
                <a:tc>
                  <a:txBody>
                    <a:bodyPr/>
                    <a:lstStyle/>
                    <a:p>
                      <a:pPr algn="l" fontAlgn="b"/>
                      <a:r>
                        <a:rPr lang="en-US" sz="1100" b="0" i="1" u="none" strike="noStrike">
                          <a:solidFill>
                            <a:srgbClr val="FFFFFF"/>
                          </a:solidFill>
                          <a:effectLst/>
                          <a:latin typeface="Calibri"/>
                        </a:rPr>
                        <a:t>weighted avg</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0.56</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0.56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0.69</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a:rPr>
                        <a:t>0.69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0.68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chemeClr val="tx1"/>
                          </a:solidFill>
                          <a:effectLst/>
                          <a:latin typeface="Calibri"/>
                        </a:rPr>
                        <a:t>23628</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32132">
                <a:tc>
                  <a:txBody>
                    <a:bodyPr/>
                    <a:lstStyle/>
                    <a:p>
                      <a:pPr algn="l" fontAlgn="b"/>
                      <a:r>
                        <a:rPr lang="en-US" sz="1100" b="0" i="1" u="none" strike="noStrike">
                          <a:solidFill>
                            <a:srgbClr val="FFFFFF"/>
                          </a:solidFill>
                          <a:effectLst/>
                          <a:latin typeface="Calibri"/>
                        </a:rPr>
                        <a:t>AUC score: </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tx1"/>
                          </a:solidFill>
                          <a:effectLst/>
                          <a:latin typeface="Calibri"/>
                          <a:ea typeface="+mn-ea"/>
                          <a:cs typeface="+mn-cs"/>
                        </a:rPr>
                        <a:t>0.867</a:t>
                      </a: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chemeClr val="tx1"/>
                          </a:solidFill>
                          <a:effectLst/>
                          <a:latin typeface="Calibri"/>
                        </a:rPr>
                        <a:t>0.935</a:t>
                      </a:r>
                      <a:endParaRPr lang="en-US" sz="1100" b="0" i="0" u="none" strike="noStrike" dirty="0">
                        <a:solidFill>
                          <a:schemeClr val="tx1"/>
                        </a:solidFill>
                        <a:effectLst/>
                        <a:latin typeface="Calibri"/>
                      </a:endParaRPr>
                    </a:p>
                  </a:txBody>
                  <a:tcPr marL="7620" marR="7620" marT="7620" marB="0" anchor="b">
                    <a:lnL w="19050" cap="flat" cmpd="sng" algn="ctr">
                      <a:solidFill>
                        <a:schemeClr val="bg1"/>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100" b="0" i="0" u="none" strike="noStrike" dirty="0">
                        <a:solidFill>
                          <a:schemeClr val="tx1"/>
                        </a:solidFill>
                        <a:effectLst/>
                        <a:latin typeface="Calibri"/>
                      </a:endParaRP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100" b="0" i="0" u="none" strike="noStrike" dirty="0">
                        <a:solidFill>
                          <a:schemeClr val="tx1"/>
                        </a:solidFill>
                        <a:effectLst/>
                        <a:latin typeface="Calibri"/>
                      </a:endParaRP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100" b="0" i="0" u="none" strike="noStrike" dirty="0">
                        <a:solidFill>
                          <a:schemeClr val="tx1"/>
                        </a:solidFill>
                        <a:effectLst/>
                        <a:latin typeface="Calibri"/>
                      </a:endParaRPr>
                    </a:p>
                  </a:txBody>
                  <a:tcPr marL="7620" marR="7620" marT="7620" marB="0" anchor="b">
                    <a:lnL w="6350" cap="flat" cmpd="sng" algn="ctr">
                      <a:solidFill>
                        <a:srgbClr val="F2F2F2"/>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Content Placeholder 2"/>
          <p:cNvSpPr txBox="1">
            <a:spLocks/>
          </p:cNvSpPr>
          <p:nvPr/>
        </p:nvSpPr>
        <p:spPr>
          <a:xfrm>
            <a:off x="533400" y="1600200"/>
            <a:ext cx="8229600" cy="3124517"/>
          </a:xfrm>
          <a:prstGeom prst="rect">
            <a:avLst/>
          </a:prstGeom>
        </p:spPr>
        <p:txBody>
          <a:bodyPr>
            <a:norm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en-US" sz="2400" dirty="0" smtClean="0"/>
              <a:t>Added SMOTE sampling to over sample minority classes.</a:t>
            </a:r>
          </a:p>
          <a:p>
            <a:r>
              <a:rPr lang="en-US" sz="2400" dirty="0" smtClean="0"/>
              <a:t>Reduced the train samples for class 8 to 9000.</a:t>
            </a:r>
            <a:endParaRPr lang="en-US" dirty="0"/>
          </a:p>
        </p:txBody>
      </p:sp>
      <p:sp>
        <p:nvSpPr>
          <p:cNvPr id="6" name="Rectangle 5"/>
          <p:cNvSpPr/>
          <p:nvPr/>
        </p:nvSpPr>
        <p:spPr>
          <a:xfrm>
            <a:off x="6248400" y="5410200"/>
            <a:ext cx="762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6096000"/>
            <a:ext cx="762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54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Best Model: </a:t>
            </a:r>
            <a:r>
              <a:rPr lang="en-US" dirty="0" err="1" smtClean="0"/>
              <a:t>LightGBM</a:t>
            </a:r>
            <a:r>
              <a:rPr lang="en-US" dirty="0" smtClean="0"/>
              <a:t> SMOTE </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524000"/>
            <a:ext cx="6248400" cy="5023026"/>
          </a:xfrm>
        </p:spPr>
      </p:pic>
    </p:spTree>
    <p:extLst>
      <p:ext uri="{BB962C8B-B14F-4D97-AF65-F5344CB8AC3E}">
        <p14:creationId xmlns:p14="http://schemas.microsoft.com/office/powerpoint/2010/main" val="4193813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454727"/>
            <a:ext cx="6324600" cy="5174673"/>
          </a:xfrm>
        </p:spPr>
      </p:pic>
    </p:spTree>
    <p:extLst>
      <p:ext uri="{BB962C8B-B14F-4D97-AF65-F5344CB8AC3E}">
        <p14:creationId xmlns:p14="http://schemas.microsoft.com/office/powerpoint/2010/main" val="260997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Importance: Final</a:t>
            </a:r>
            <a:r>
              <a:rPr lang="en-US" dirty="0"/>
              <a:t> </a:t>
            </a:r>
            <a:r>
              <a:rPr lang="en-US" dirty="0" smtClean="0"/>
              <a:t>Model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7934068"/>
              </p:ext>
            </p:extLst>
          </p:nvPr>
        </p:nvGraphicFramePr>
        <p:xfrm>
          <a:off x="381000" y="1752600"/>
          <a:ext cx="82296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9830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for Prudential</a:t>
            </a:r>
            <a:endParaRPr lang="en-US" dirty="0"/>
          </a:p>
        </p:txBody>
      </p:sp>
      <p:sp>
        <p:nvSpPr>
          <p:cNvPr id="3" name="Content Placeholder 2"/>
          <p:cNvSpPr>
            <a:spLocks noGrp="1"/>
          </p:cNvSpPr>
          <p:nvPr>
            <p:ph idx="1"/>
          </p:nvPr>
        </p:nvSpPr>
        <p:spPr>
          <a:xfrm>
            <a:off x="457200" y="3038176"/>
            <a:ext cx="8229600" cy="3124517"/>
          </a:xfrm>
        </p:spPr>
        <p:txBody>
          <a:bodyPr/>
          <a:lstStyle/>
          <a:p>
            <a:r>
              <a:rPr lang="en-US" dirty="0" smtClean="0"/>
              <a:t>The </a:t>
            </a:r>
            <a:r>
              <a:rPr lang="en-US" dirty="0" err="1" smtClean="0"/>
              <a:t>LightGBM</a:t>
            </a:r>
            <a:r>
              <a:rPr lang="en-US" dirty="0" smtClean="0"/>
              <a:t> model ranks class probabilities and delivers a decent accuracy.</a:t>
            </a:r>
          </a:p>
          <a:p>
            <a:r>
              <a:rPr lang="en-US" dirty="0" smtClean="0"/>
              <a:t>Classes 3 &amp; 4 classify exceptionally well.</a:t>
            </a:r>
          </a:p>
          <a:p>
            <a:r>
              <a:rPr lang="en-US" dirty="0" smtClean="0"/>
              <a:t>Select the most important risk factors and fine tune.</a:t>
            </a:r>
            <a:endParaRPr lang="en-US" dirty="0"/>
          </a:p>
        </p:txBody>
      </p:sp>
      <p:pic>
        <p:nvPicPr>
          <p:cNvPr id="4" name="Content Placeholder 3"/>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t="13490" r="9975" b="12351"/>
          <a:stretch/>
        </p:blipFill>
        <p:spPr>
          <a:xfrm>
            <a:off x="1751045" y="1600200"/>
            <a:ext cx="5487955" cy="1427585"/>
          </a:xfrm>
          <a:prstGeom prst="rect">
            <a:avLst/>
          </a:prstGeom>
        </p:spPr>
      </p:pic>
    </p:spTree>
    <p:extLst>
      <p:ext uri="{BB962C8B-B14F-4D97-AF65-F5344CB8AC3E}">
        <p14:creationId xmlns:p14="http://schemas.microsoft.com/office/powerpoint/2010/main" val="227582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Improvements </a:t>
            </a:r>
            <a:endParaRPr lang="en-US" dirty="0"/>
          </a:p>
        </p:txBody>
      </p:sp>
      <p:sp>
        <p:nvSpPr>
          <p:cNvPr id="3" name="Content Placeholder 2"/>
          <p:cNvSpPr>
            <a:spLocks noGrp="1"/>
          </p:cNvSpPr>
          <p:nvPr>
            <p:ph idx="1"/>
          </p:nvPr>
        </p:nvSpPr>
        <p:spPr/>
        <p:txBody>
          <a:bodyPr/>
          <a:lstStyle/>
          <a:p>
            <a:r>
              <a:rPr lang="en-US" dirty="0" smtClean="0"/>
              <a:t>Try class weighing: place more weight on classes 1 ,2.</a:t>
            </a:r>
          </a:p>
          <a:p>
            <a:r>
              <a:rPr lang="en-US" dirty="0" smtClean="0"/>
              <a:t>Adjust SMOTE Resampling and under sampling. </a:t>
            </a:r>
            <a:endParaRPr lang="en-US" dirty="0"/>
          </a:p>
          <a:p>
            <a:r>
              <a:rPr lang="en-US" dirty="0" smtClean="0"/>
              <a:t>Create separate models for struggling classifications.</a:t>
            </a:r>
            <a:endParaRPr lang="en-US" dirty="0"/>
          </a:p>
        </p:txBody>
      </p:sp>
      <p:graphicFrame>
        <p:nvGraphicFramePr>
          <p:cNvPr id="4" name="Diagram 3"/>
          <p:cNvGraphicFramePr/>
          <p:nvPr>
            <p:extLst>
              <p:ext uri="{D42A27DB-BD31-4B8C-83A1-F6EECF244321}">
                <p14:modId xmlns:p14="http://schemas.microsoft.com/office/powerpoint/2010/main" val="2744042397"/>
              </p:ext>
            </p:extLst>
          </p:nvPr>
        </p:nvGraphicFramePr>
        <p:xfrm>
          <a:off x="4953000" y="4419600"/>
          <a:ext cx="30480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75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1646237"/>
            <a:ext cx="8229600" cy="4906963"/>
          </a:xfrm>
        </p:spPr>
        <p:txBody>
          <a:bodyPr>
            <a:normAutofit/>
          </a:bodyPr>
          <a:lstStyle/>
          <a:p>
            <a:pPr marL="0" indent="0" algn="ctr">
              <a:buNone/>
            </a:pPr>
            <a:r>
              <a:rPr lang="en-US" dirty="0" smtClean="0"/>
              <a:t>Special thanks to my mentor:</a:t>
            </a:r>
          </a:p>
          <a:p>
            <a:pPr marL="0" indent="0" algn="ctr">
              <a:buNone/>
            </a:pPr>
            <a:r>
              <a:rPr lang="en-US" sz="4000" dirty="0" err="1" smtClean="0">
                <a:solidFill>
                  <a:schemeClr val="accent4">
                    <a:lumMod val="60000"/>
                    <a:lumOff val="40000"/>
                  </a:schemeClr>
                </a:solidFill>
              </a:rPr>
              <a:t>Ajith</a:t>
            </a:r>
            <a:r>
              <a:rPr lang="en-US" sz="4000" dirty="0" smtClean="0">
                <a:solidFill>
                  <a:schemeClr val="accent4">
                    <a:lumMod val="60000"/>
                    <a:lumOff val="40000"/>
                  </a:schemeClr>
                </a:solidFill>
              </a:rPr>
              <a:t> Patnaik</a:t>
            </a:r>
          </a:p>
          <a:p>
            <a:pPr marL="0" indent="0" algn="ctr">
              <a:buNone/>
            </a:pPr>
            <a:endParaRPr lang="en-US" sz="2800" i="1" dirty="0" smtClean="0">
              <a:solidFill>
                <a:schemeClr val="accent5">
                  <a:lumMod val="60000"/>
                  <a:lumOff val="40000"/>
                </a:schemeClr>
              </a:solidFill>
            </a:endParaRPr>
          </a:p>
          <a:p>
            <a:pPr marL="0" indent="0" algn="ctr">
              <a:buNone/>
            </a:pPr>
            <a:endParaRPr lang="en-US" sz="2800" i="1" dirty="0">
              <a:solidFill>
                <a:schemeClr val="accent5">
                  <a:lumMod val="60000"/>
                  <a:lumOff val="40000"/>
                </a:schemeClr>
              </a:solidFill>
            </a:endParaRPr>
          </a:p>
          <a:p>
            <a:pPr marL="0" indent="0" algn="ctr">
              <a:buNone/>
            </a:pPr>
            <a:endParaRPr lang="en-US" sz="2800" i="1" dirty="0" smtClean="0">
              <a:solidFill>
                <a:schemeClr val="accent5">
                  <a:lumMod val="60000"/>
                  <a:lumOff val="40000"/>
                </a:schemeClr>
              </a:solidFill>
            </a:endParaRPr>
          </a:p>
          <a:p>
            <a:pPr marL="0" indent="0" algn="ctr">
              <a:buNone/>
            </a:pPr>
            <a:endParaRPr lang="en-US" sz="2800" i="1" dirty="0">
              <a:solidFill>
                <a:schemeClr val="accent5">
                  <a:lumMod val="60000"/>
                  <a:lumOff val="40000"/>
                </a:schemeClr>
              </a:solidFill>
            </a:endParaRPr>
          </a:p>
          <a:p>
            <a:pPr marL="0" indent="0" algn="ctr">
              <a:buNone/>
            </a:pPr>
            <a:endParaRPr lang="en-US" sz="2800" i="1" dirty="0" smtClean="0">
              <a:solidFill>
                <a:schemeClr val="accent5">
                  <a:lumMod val="60000"/>
                  <a:lumOff val="40000"/>
                </a:schemeClr>
              </a:solidFill>
            </a:endParaRPr>
          </a:p>
          <a:p>
            <a:pPr marL="0" indent="0" algn="ctr">
              <a:buNone/>
            </a:pPr>
            <a:endParaRPr lang="en-US" sz="2800" i="1" dirty="0">
              <a:solidFill>
                <a:schemeClr val="accent5">
                  <a:lumMod val="60000"/>
                  <a:lumOff val="40000"/>
                </a:schemeClr>
              </a:solidFill>
            </a:endParaRPr>
          </a:p>
          <a:p>
            <a:pPr marL="0" indent="0" algn="ctr">
              <a:buNone/>
            </a:pPr>
            <a:endParaRPr lang="en-US" sz="2800" i="1" dirty="0" smtClean="0">
              <a:solidFill>
                <a:schemeClr val="accent5">
                  <a:lumMod val="60000"/>
                  <a:lumOff val="40000"/>
                </a:schemeClr>
              </a:solidFill>
            </a:endParaRPr>
          </a:p>
          <a:p>
            <a:pPr marL="0" indent="0" algn="ctr">
              <a:buNone/>
            </a:pPr>
            <a:r>
              <a:rPr lang="en-US" sz="2800" i="1" dirty="0" smtClean="0">
                <a:solidFill>
                  <a:schemeClr val="accent5">
                    <a:lumMod val="60000"/>
                    <a:lumOff val="40000"/>
                  </a:schemeClr>
                </a:solidFill>
              </a:rPr>
              <a:t>Senior Manager – Risk Analytics</a:t>
            </a:r>
            <a:endParaRPr lang="en-US" sz="2800" i="1" dirty="0">
              <a:solidFill>
                <a:schemeClr val="accent5">
                  <a:lumMod val="60000"/>
                  <a:lumOff val="40000"/>
                </a:schemeClr>
              </a:solidFill>
            </a:endParaRPr>
          </a:p>
          <a:p>
            <a:pPr marL="0" indent="0" algn="ctr">
              <a:buNone/>
            </a:pPr>
            <a:endParaRPr lang="en-US" sz="4000" dirty="0">
              <a:solidFill>
                <a:schemeClr val="accent4">
                  <a:lumMod val="60000"/>
                  <a:lumOff val="40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974622"/>
            <a:ext cx="1498600" cy="266417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25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4" name="Content Placeholder 3"/>
          <p:cNvPicPr>
            <a:picLocks noGrp="1" noChangeAspect="1"/>
          </p:cNvPicPr>
          <p:nvPr>
            <p:ph idx="1"/>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t="13490" r="9975" b="12351"/>
          <a:stretch/>
        </p:blipFill>
        <p:spPr>
          <a:xfrm>
            <a:off x="1751045" y="1600200"/>
            <a:ext cx="5487955" cy="1427585"/>
          </a:xfrm>
        </p:spPr>
      </p:pic>
      <p:sp>
        <p:nvSpPr>
          <p:cNvPr id="5" name="TextBox 4"/>
          <p:cNvSpPr txBox="1"/>
          <p:nvPr/>
        </p:nvSpPr>
        <p:spPr>
          <a:xfrm>
            <a:off x="1066800" y="4800600"/>
            <a:ext cx="6858000" cy="923330"/>
          </a:xfrm>
          <a:prstGeom prst="rect">
            <a:avLst/>
          </a:prstGeom>
          <a:noFill/>
        </p:spPr>
        <p:txBody>
          <a:bodyPr wrap="square" rtlCol="0">
            <a:spAutoFit/>
          </a:bodyPr>
          <a:lstStyle/>
          <a:p>
            <a:pPr algn="just"/>
            <a:r>
              <a:rPr lang="en-US" dirty="0" smtClean="0"/>
              <a:t>What opportunities exist for Prudential Life insurance to shorten the application process and assess the risk of new life insurance applicants? </a:t>
            </a:r>
            <a:endParaRPr lang="en-US" dirty="0"/>
          </a:p>
        </p:txBody>
      </p:sp>
      <p:sp>
        <p:nvSpPr>
          <p:cNvPr id="7" name="TextBox 6"/>
          <p:cNvSpPr txBox="1"/>
          <p:nvPr/>
        </p:nvSpPr>
        <p:spPr>
          <a:xfrm>
            <a:off x="1143000" y="3352800"/>
            <a:ext cx="6858000" cy="110799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sz="2000" dirty="0" smtClean="0">
                <a:solidFill>
                  <a:schemeClr val="tx2">
                    <a:lumMod val="75000"/>
                  </a:schemeClr>
                </a:solidFill>
              </a:rPr>
              <a:t>It can take 3-6 weeks to gain approval on a new policy.</a:t>
            </a:r>
            <a:endParaRPr lang="en-US" dirty="0" smtClean="0"/>
          </a:p>
          <a:p>
            <a:pPr marL="285750" indent="-285750" algn="just">
              <a:buFont typeface="Arial" panose="020B0604020202020204" pitchFamily="34" charset="0"/>
              <a:buChar char="•"/>
            </a:pPr>
            <a:r>
              <a:rPr lang="en-US" dirty="0" smtClean="0">
                <a:solidFill>
                  <a:schemeClr val="tx2">
                    <a:lumMod val="75000"/>
                  </a:schemeClr>
                </a:solidFill>
              </a:rPr>
              <a:t>As of 2023, only 52% of U.S. households own life insurance.</a:t>
            </a:r>
          </a:p>
          <a:p>
            <a:pPr algn="just"/>
            <a:endParaRPr lang="en-US" dirty="0"/>
          </a:p>
        </p:txBody>
      </p:sp>
    </p:spTree>
    <p:extLst>
      <p:ext uri="{BB962C8B-B14F-4D97-AF65-F5344CB8AC3E}">
        <p14:creationId xmlns:p14="http://schemas.microsoft.com/office/powerpoint/2010/main" val="41743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Target Audience: Who Benefits?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58371"/>
            <a:ext cx="3886200" cy="198022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419598"/>
            <a:ext cx="4148393" cy="1905002"/>
          </a:xfrm>
          <a:prstGeom prst="rect">
            <a:avLst/>
          </a:prstGeom>
          <a:ln>
            <a:noFill/>
          </a:ln>
          <a:effectLst>
            <a:outerShdw blurRad="190500" algn="tl" rotWithShape="0">
              <a:srgbClr val="000000">
                <a:alpha val="70000"/>
              </a:srgbClr>
            </a:outerShdw>
          </a:effec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057400"/>
            <a:ext cx="2971800" cy="1981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0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Challenges</a:t>
            </a:r>
            <a:endParaRPr lang="en-US" dirty="0"/>
          </a:p>
        </p:txBody>
      </p:sp>
      <p:sp>
        <p:nvSpPr>
          <p:cNvPr id="3" name="Content Placeholder 2"/>
          <p:cNvSpPr>
            <a:spLocks noGrp="1"/>
          </p:cNvSpPr>
          <p:nvPr>
            <p:ph idx="1"/>
          </p:nvPr>
        </p:nvSpPr>
        <p:spPr/>
        <p:txBody>
          <a:bodyPr/>
          <a:lstStyle/>
          <a:p>
            <a:r>
              <a:rPr lang="en-US" sz="2400" dirty="0" smtClean="0"/>
              <a:t>The classes are very imbalanced.</a:t>
            </a:r>
          </a:p>
          <a:p>
            <a:r>
              <a:rPr lang="en-US" sz="2400" dirty="0"/>
              <a:t>F</a:t>
            </a:r>
            <a:r>
              <a:rPr lang="en-US" sz="2400" dirty="0" smtClean="0"/>
              <a:t>eature headings are ambiguous.</a:t>
            </a:r>
          </a:p>
          <a:p>
            <a:r>
              <a:rPr lang="en-US" sz="2400" dirty="0"/>
              <a:t>There are many outliers throughout. </a:t>
            </a:r>
          </a:p>
          <a:p>
            <a:r>
              <a:rPr lang="en-US" sz="2400" dirty="0" smtClean="0"/>
              <a:t>10 features have greater than 15% missing data.</a:t>
            </a:r>
          </a:p>
          <a:p>
            <a:r>
              <a:rPr lang="en-US" sz="2400" dirty="0" smtClean="0"/>
              <a:t>There are over 120 variables in the dataset.</a:t>
            </a:r>
          </a:p>
          <a:p>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849" y="4038600"/>
            <a:ext cx="3569931" cy="2024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1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Risk Distribution</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458413923"/>
              </p:ext>
            </p:extLst>
          </p:nvPr>
        </p:nvGraphicFramePr>
        <p:xfrm>
          <a:off x="439738" y="1524000"/>
          <a:ext cx="8170862"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4" name="AutoShape 2" descr="data:image/png;base64,iVBORw0KGgoAAAANSUhEUgAAAhcAAAFWCAYAAADaNb8cAAAAAXNSR0IArs4c6QAAIABJREFUeF7tnQWYVlXXhhfdDN3dDR8igjTSDQoKgkjop4RIqCgqIQqYlHRIiZSgoqSESDcIEtLdDdL/9az/f/lHBGa/c86ceHnOdc2lzLv3iXufmXPPWmvvE+3u3bt3hRsJkAAJkAAJkAAJ2EQgGuXCJpLcDQmQAAmQAAmQgBKgXPBGIAESIAESIAESsJUA5cJWnNwZCZAACZAACZAA5YL3AAmQAAmQAAmQgK0EKBe24uTOSIAESIAESIAEKBe8B0iABEiABEiABGwlQLmwFSd3RgIkQAIkQAIkQLngPUACJEACJEACJGArAcqFrTi5MxIgARIgARIgAcoF7wESIAESIAESIAFbCVAubMXJnZEACZAACZAACVAueA+QAAmQAAmQAAnYSoByYStO7owESIAESIAESIBywXuABEiABEiABEjAVgKUC1txPnhnN2/elAkTJsjff/8tsWPHduCIPAQJkAAJkAAJ/JvAlStXpHjx4lKyZMkoxUO5iFK8/7vza9euSc2aNSVJkiSSMWNGB47IQ5AACZAACZDAvwmsXLlSXnzxRenQoUOU4vGNXNy9e1du3LghV69elTt37iiUmDFjSty4cSVOnDiCz2FkaIP/jxEjhiRMmFD/Gy1aNLl9+7ZGDvCFz9EHfWPFiqX7Cv85/o3vx4sX797n6HP58mVBFAL/j88TJEig+49owzGbNWsmLVu2lOrVq0fUnJ+TAAmQAAmQQJQQePPNN6VAgQLSunXrKNl/YKe+kQs82NesWSNDhw6Vc+fO6QM+f/78UqNGDalatapcunRJhg8fLr/99psKRJYsWaRr166SKVMmFYFDhw7J9OnTZf78+SoopUuXlueff14KFSqkLA4ePCizZs2SH374QeWlWLFi8tJLL0nBggX13zj+F198IRs2bNBIROHChaVTp06SOnVqlZxHbZSLKL2HuXMSIAESIAFDApSL+0BBHvbv3y+bN2+WlClT6gMfsnHhwgVp166dINSze/du/Sx58uQqAVmzZpVq1apJihQpZNWqVSomjRo10mjDH3/8oUfo3r27RI8eXUaMGKGCkSNHDt3H999/LxUqVJDy5ctrBOP333+XRYsWqWwg6nHgwAGVildeeUWPR7kwvLPZjARIgARIwDUClIv70AdSIogCBORi4sSJGqlo3ry5jB07Vp588kmpXLmyPuyXLVsmM2fOlNdee03bQwzWrl0rvXr1kkSJEsm3334rq1evvvfvnj17SlhYmLz++uuSOHFiGThwoKZKEOFIkyaNigmiIIHaicWLF8uQIUNk3LhxkjlzZsqFaz8qPDAJkAAJkIApAcpFBKQgG5MnT5YVK1ZoegMpkLfeektq1aqlEYUjR45I06ZN5b333lNZWLJkiUpHkyZNVCIQmYBwNGzYUNKlSycDBgyQ7NmzS8eOHeXWrVsCeUAfRCpy586t++/cubMKDAozly9frlIze/Zs/RzRj/DbmTNn5MSJE3L+/HmtA/nkk0+0gAZywo0ESIAESIAE3CBAuXgEddRbIC0xfvx42bdvnyDqgId27969pW7dutoTdRkVK1aUHj16SPz48VUUUCeBgkpELubOnatyUaJECUmbNq1MmzZN8uTJI6+++qpGLDZu3ChTpkyRvHnzavFL27ZtZfDgwSob2B+iHq1atdLIBT5HqiT8hjTKzz//LOvWrdMUDmo+Pv30U6lXr54b9xOPSQIkQAIkQAJCuXjITQCxQGqkX79+GhVATQWiCRAJpDweJheIRBQpUuRfcoG5vkh7RFYuIDgoLL1fLnCOKPy8fv26fr3xxhvy3//+VwtQuZEACZAACZCAGwQoFw+gHpgOOnLkSDl27Jg88cQTWmOBlESdOnX0AR4+LYK5vN26ddO0COQCtReNGzfWtAjqMRC5eO655zRygRoLFHMCPNIiiHSgTyAt8vbbbwu+MIvEJC0S/vQ5W8SNHyEekwRIgARI4H4ClIsH3BOoYcBDf+HChVKmTBkpV66cFlNiJglqJYoWLSqVKlXS2grURCCt0aZNG50tApHYtGmTpkkCBZ2YQYJ/Qz6QWkmaNKm2x/oYX3/9tUYcSpUqpTUZSIlAPpBWgVzgPFCngZU3Me31URvlgj/gJEACJEACXiBAubhvFPCAxnTTPn36aAQCD/ls2bJp/QP+DeFA/QVEADKBmogMGTJoGgKfo/ATMz6wdgXWvVi/fr0uiIU6DUQ+MPMDRaBIcaRKlUqLRcuWLavpFkxFXbp0qX4hcoEUyF9//aW1GQF5oVx44ceG50ACJEACJPAoApSL++gcPXpUF7hChAHrVwRqHCAYEAYUY44ePVojCog4IKLxwQcfaFQB7/PAGhYQBhRyYhEtiANSJIh2YMMaGjNmzNAvFGBi7XWsqIkiUKRjEB3p27evFmhCdFC/gdkpSKkEVvl82IAycsEfdhIgARIgAS8QoFzcNwqog4AUYBYIpppiSW9seLAjjQGBuHjx4r3lvdEGaY5AW/THKpvYB2QBS3+jX0BSAp9jCXFs+D7SJYEXjUE4UEAKcUF/fB/pkcDy4oxceOHHhudAAiRAAiTAyMVjcg8wcvGYDDQvkwRIIOQJIAqOej0/bKhNRHQ9/MbIhR9GzvAcKReGoNiMBEiABDxOAK+OwHuq/LBhxmTOnDkpF34YrMicI+UiMtTYhwRIgAS8R4ByYTYmvnkrqtnleLMV5cKb48KzIgESIIFgCVAuzIhR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hW/k4syZM3Ls2DG5dOmSxIwZU3LkyCFJkyaVK1euyIEDBwQP8Lt378qdO3f0v7Fjx5a8efNK9OjR5ciRI3L06FGJEyeOUokXL56kSpVKUqRIoW2vXr0qhw8flosXL+q+w8LCJGPGjBIrViz9HMc4ePCgtosWLZr2S5s2rR7DZKNcmFBiGxIgARLwPgHKhdkY+UYu5syZI6NGjZL169dL/PjxZcCAAVK5cmXBQPft21cOHTokN2/eVAHAwzxdunQyYcIEFYCBAwfKiBEjJHv27EoF/23YsKHUqVNHbt26JVu2bJFhw4bJunXrJGHChFK8eHHp3LmzpE6dWm7fvq2f9+vXT/bu3SsxYsSQWrVqycsvv6wCYrJRLkwosQ0JkAAJeJ8A5cJsjHwjF7t375YdO3bI5cuXZciQIfLhhx+qXFy/fl1Onz6tYoEow6pVq2TZsmWSMmVK6dChg8rB2LFjZcOGDdKnTx+lAuFInDixJEqUSKMSnTp1kty5c6tUYP+jR4+WZs2aScmSJXXfixYtku3bt0uLFi1UYrZt26Z9sX+TjXJhQoltSIAESMD7BCgXZmPkG7mABJw/f15TI2+//ba8++67Khf3bxMnTpT58+dLy5Yt5amnnlJZGDdunIoJIh/hN0Qtjh8/Lq1bt5ZWrVpJjRo15NSpUzJp0iQVlfr162u6ZMGCBSoe1atXl2vXrgmOsXXrVhkzZoymSSLaKBcREeLnJEACJOAPApQLs3HyjVzgcvBgRwSjY8eO0rVr13/JBeoyEKXYtGmTpk2SJEkiZ8+elZEjR6ogQCJQR4EoRZYsWfT/sb9u3bppFAKygkgFIh/z5s2T5s2by/79+7Vvly5dNJ2CqMfw4cNVYCAhcePGfaBgIMLx119/qQwhqoJoyFtvvSW1a9c2Gxm2IgESIAES8BwByoXZkISUXCAl8ssvv2gq5OOPP1YC586dk2nTpskPP/wgadKk0YhErly5pHz58pInTx6NQAwePFhef/11/R6iI6jr+Oabb+SVV17ROgvIxaeffqo1GCj4hCjMnTtX6zQgMKjDuH9DGgaSghsRRaao5+jVq5fUrVvXbGTYigRIgARIwHMEKBdmQxJScoGHPWZ1FCtWTBo0aKAEkPoIzCRBIejOnTuld+/ekjNnTnnttddkz549WvDZpk2be3IBEUAxKCId+BxygYJOyAnkAukVRDZQJIrajQfJRXj8TIuY3YxsRQIkQAJeJ0C5MBuhkJELRCveeOMNLbREFCJz5sxKAJEKfGFDfcSNGzekZ8+emt5o1KiRfg8pERR1VqtWTU6ePKkFnMuXL9eizkBaBPvMly+f9hs6dKgKx/Tp01UsIqq7oFyY3YxsRQIkQAJeJ0C5MBuhkJALRCdQO/Hll19qqqNdu3b31rRAnQYe/oE1LlCD8cEHH+haFRAGyAGKPyEaKOhE3cbXX3+tkQ38G+tjoL4iefLkWoOBgs+ZM2fq2hmIeJhslAsTSmxDAiRAAt4nQLkwGyPfyAXSE6iFwJTQKVOm6MwNFGAimoBaiO+++07rG55++ul7KREgQORh165dOisEkoGFsvDvJ598Ute6QD3EoEGDdEoqFuUKrGuBeotChQrJhQsXNIqBSMUTTzyhNRxokz9/fnn22WeNKFMujDCxEQmQAAl4ngDlwmyIfCMXKI6cNWuWRigwvRT1E6itgGRAAjAtFCkRfA/CEdggIwsXLtSCSqzWia+KFStK6dKldcYI5AICAmHBTYP9FilSRJo0aXJPNiA2mM6Keg7UXJQtW1ZnfSD6YbJRLkwosQ0JkAAJeJ8A5cJsjHwjF2aX481WlAtvjgvPigRIgASCJUC5MCNG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YVv5GLLli3y22+/yb59+yRBggTywgsvSL58+eTUqVOybNky2bhxo0SLFk1ixowpqVKlkrJly0qOHDkkduzYsnfvXlm9erXgpkCbUqVKSdGiRSV16tRy584dOXbsmCxcuFD27NkjcePGlVy5cknVqlUlUaJE+vmRI0fk559/1nYxYsTQvmXKlJGwsDAjypQLI0xsRAIkQAKeJ0C5MBsi38jFypUrZc6cOSoX27dvl759+0rlypVVCMaOHavikDVrVkmePLnKBR7+2bNnl5s3b8q8efNkwYIFkjRpUrl+/boKR7ly5VQgbty4Id9++63s3LlTbt26pfJx4cIFef311yV37txy5coVFZPp06dL2rRp5fLly7p/CErFihWNKFMujDCxEQmQAAl4ngDlwmyIfCMXx48f18jB1atX5f3335f33nvvnlxMnDhR4sWLJ/Xq1dOoQ/gN0jBz5kw5efKk9OnTR86fPy89evSQjBkzyhtvvKFy0aJFC6ldu7bUrFlTzp49K5999pmULl1a94/jzp8/X+7evStt2rSRo0ePahQD++nXr58RZcqFESY2IgESIAHPE6BcmA2Rb+QCl3Pt2jXZvXu3dOzYUbp27fovuahbt67KBaIPgQ1isWPHDsmSJYs0btxYv/3xxx/L7du3VSgSJkwor732mnTp0kWqV68uJ06c0CjHunXr5MUXX5QDBw7ov1u1aiWFChWSWLFiydChQ/V7s2bN+sex7kcOIcEWkAvsA8fgRgIkQAIk4E8ClAuzcQsJuRg9erQsX75cEidOLJkyZZInn3xSnn32Wa3NmDBhgtZMoE6iWrVqSmXw4MEaeShevLj2QaSibdu2muY4d+6cpkGmTJmiQoF6DYjERx99JOnTp9eajlGjRmmqBcdFXUb06NH/RXvt2rWyePFi2bp1q4oMakYgNRAgbiRAAiRAAv4kQLkwGzffywXSGCjmRGEnIhZInZw+fVpy5swp9evXl2nTpmk0AiJRqVIlpTJs2DA5c+aMFClSROUCsoEai/Lly6t0rF+/XsaNGyetW7dWuUBaBAKCAlDIBaRi7ty5Mnz4cC3qRJHn/RvSJ6gPQToGdR+IdnTu3Flq1aplNjJsRQIkQAIk4DkClAuzIfG9XKAIE+mS+PHjawRh27Zt+uCHIHz11Vc6C+TgwYOa0gg82Pv376+FmSjKROQBUYn27durfEA6VqxYIT/++KPWYkAQIBfdunXT1ArSIiNGjNDvjR8/Xms9HhS5CI+fNRdmNyNbkQAJkIDXCVAuzEbI93KBugYIBiIKiFwgSvHrr79qdAEPf8gGRAOzSBCJQNvevXurJDRq1EjixIkjr776qhZr1qhRQyMNqNNAISc+h5ggLYLPMAMFKY4xY8Zo6gSzTMLXdzwMOeXC7GZkKxIgARLwOgHKhdkI+V4uMLUUqYwUKVJoegK1DpjNcfjwYfnkk0906umkSZN0yurAgQM1ZdK9e3dNm7zzzjs61fSll17S4lDMFkHNBT5//vnnNU0CWUGUAumWd999V9MkiIZAMjDrxGSjXJhQYhsSIAES8D4ByoXZGPlGLpYuXSpTp07Vwkisc4E1LCAEWIsC0QkUbSIqgRRF5syZpWHDhpI/f36NLCxZskRndkA4EOlAcSdmbZQoUULrIRYtWiSzZ8/WmSGIZKRJk0Y6dOig+4EYbNiwQWsmMG0VxyhWrJhOe0WqxWSjXJhQYhsSIAES8D4ByoXZGPlGLvbv368SgZoIRCOQ1siQIYOkTJlSizmx8BVW08QCWSi8LFy4sK62GUiV7Nq1Sw4dOqTyASHBgltJkiRR2UC0AtKCVAj6Y7EsFHuingKf45gQDERIsL9s2bJJ3rx5tc7DZKNcmFBiGxIgARLwPgHKhdkY+UYuzC7Hm60oF94cF54VCZAACQRLgHJhRox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fCMXK1askB9++EH+/PNPSZw4sXTo0EGefPJJOXTokHz//feyefNmuXXrln5WuHBhadKkicSLF08uXrwo06ZNk1mzZkmqVKmUSoYMGaRSpUpSrlw5uXPnjuzfv1+mTp0qW7dulQQJEkiRIkWkcePGkjRpUv18z549Mn78eG0XM2ZM7VenTh1JliyZEWXKhREmNiIBEiABzxOgXJgNkW/kYsOGDbJs2TI5evSoLF68WD7++GOpXLmyHDlyRObMmSMxYsTQB//hw4dVKEqWLCnPPPOMXL16VUaMGCELFy6U1q1bK5UkSZJI7ty5JUeOHIIH/6BBg+TKlSv6/du3b6tkoG2hQoV0X8uXL5cFCxZI0aJF5dy5cyoc+fPnlwYNGhhRplwYYWIjEiABEvA8AcqF2RD5Ri7OnDkjJ0+elPPnz8t7772nX5CLy5cva/Qia9asEidOHFmzZo3Mnz9fv//WW2/J3bt3Zdy4cbJjxw4ZNWrUP6hAErDfli1bSsOGDaVGjRr676+//lpy5syp/4bMQCwQpWjevLmcOnVKZs6cqd8fMGCAEWXKhREmNiIBEiABzxOgXJgNkW/kApdz7do12b17t3Ts2FG6du2qcnH/hqjDr7/+KgcOHJBu3bqpXIwdO1YQ+ejTp49Ejx5dUycJEybUKMW+ffs0xdKpUyepVq2aCsyiRYs0WtGsWTNNhUAuXn/9dcmXL5/Ejh1bhg4dqt+bPn26RkyiRYv2r/NAJOTSpUt6ztevX1fRee2116RmzZpmI8NWJEACJEACniNAuTAbkpCTC9RfzJ07VypWrKgP8kDaA6mRbNmyaU1Fo0aNVEySJ0+utRoDBw6UNm3aSPny5TUysm7dOq2xQGpk7969KhL9+vWTNGnSaOoFEZB58+bJ8OHDJSwsTAXj/m3p0qXy448/yurVq1VwTpw4IZ999pnUr1/fbGTYigRIgARIwHMEKBdmQxJScoEHOkQAEQlEIpDKuHHjhkYfkMaACCCFAvlA0edzzz0nO3fulMGDB2tkIiAX69ev11RKQC6QZoEYpE6dWuVi9OjRuo9HyQUk5fTp0xq9QOSiR48e0r59e0YuzO5LtiIBEiABTxKgXJgNS0jIBWaJbN++XWbMmKFpD0QtypQpowRQV4HPsUEMUJDZq1cvnQnStGlTrc14//33NTWCaAaEAIWjiEygxiKQFunSpYtkz55d0yKQCgjHpEmTJG7cuA9Mi4THz5oLs5uRrUiABEjA6wQoF2Yj5Hu5QFQAM0YmT56sUQJIRZUqVSRWrFhK4ObNm/rwD6QuUAPx4YcfanoE8gBZQISiVatWWsCJgk1IA6QEs0Ew+wTRkOLFi0v16tW1hmLixImyZcsWreV4UL3F/egpF2Y3I1uRAAmQgNcJUC7MRsg3coEIw/HjxzWN0bt3by2ORKQBhZMo4Pzmm29UFrAGBYo1EVFATQUiFZAOyAI2FGyiZgJTUdu2bavfQ4Fonjx5VCBwHKQ9ENXAdFbMHsH+sb5GixYtNK2CmytRokTy5ptvGlGmXBhhYiMSIAES8DwByoXZEPlGLmbPni0jR47UAkwIAuopIBdZsmSRKVOmqGQg1YGFs1Bb8Z///EeQysACWEiXYG2MwMyOWrVqCb4KFiyo9RnY57Bhw7SQE2KCxbkwuwM1Fkip4HMUdCJFgn2gUPTll1+WTJkyGVGmXBhhYiMSIAES8DwByoXZEPlGLlALcezYMY0s4IGPhzxkAhEKpDIQmcD3UHOB2gpIAh7+SGPgc0QwAimMlClTSooUKSR+/Pg6kwMLbQUW38I+sJhWxowZNbWCzyEumNqKfWEf6Js2bVpNqZhslAsTSmxDAiRAAt4nQLkwGyPfyIXZ5XizFeXCm+PCsyIBEiCBYAlQLsyIUS7MOFlqRbmwhI+dSYAESMAzBCgXZkNBuTDjZKkV5cISPnYmARIgAc8QoFyYDQXlwoyTpVaUC0v42JkESIAEPEOAcmE2FJQLM06WWlEuLOFjZxIgARLwDAHKhdlQUC7MOFlqRbmwhI+dSYAESMAzBCgXZkNBuTDjZKkV5cISPnYmARIgAc8QoFyYDQXlwoyTpVaUC0v42JkESIAEPEOAcmE2FJQLM06WWlEuLOFjZxIgARLwDAHKhdlQOCYXeMkXVrWsVq3aP85s4cKFuqw2Xh4WqhvlIlRHltdFAvYTOHX4kMwfP9r+Hdu8x2otXpXkadPZvFfv745yYTZGUSoXWDobS3XjC681z5Ytm7Rs2VKX1MaGN5biDaO7du2SAQMGmJ2xD1tRLnw4aDxlEnCJwOHdO2Vcz24uHd38sC179ZW02XKYdwiRlpQLs4GMUrnA20j37t0rf/31l4wZM0YjF3jZWEAu8NKwbdu26Ts6evToYXbGPmxFufDhoPGUScAlApQLl8AbHpZyYQYqSuUCLwP76aef9AuCESdOHH0NekAu8AbTQoUKSdWqVeWZZ54xO2MftqJc+HDQeMok4BIByoVL4A0PS7kwAxWlcoE3ld64cUPTH3PmzFGxwOvMAxveMIr+c/ZPAAAgAElEQVS3kOLto/gK1Y1yEaojy+siAfsJUC7sZ2rnHikXZjSjVC7CnwJemX7+/HlBqgSvP0dKJLDhFeb/+c9/zM7Yh60oFz4cNJ4yCbhEgHLhEnjDw1IuzEA5Jhe///67bNiwQSAZcePG/cfZZc+eXZ5//nmzM/ZhK8qFDweNp0wCLhGgXLgE3vCwlAszUI7JxUcffaRTTjFjJHXq1BI9evR7Z5ghQwapUqWK2Rn7sBXlwoeDxlMmAZcIUC5cAm94WMqFGSjH5KJDhw6SI0cOadOmjdZZPE4b5eJxGm1eKwlYI0C5sMYvqntTLswIOyYXffv2FdRWPPvss5I0aVKzswuRVpSLEBlIXgYJOECAcuEAZAuHoFyYwXNMLrCOxapVqyRJkiSSNWtWiRkzpmC2CLacOXNKs2bNzM7Yh60oFz4cNJ4yCbhEgHLhEnjDw1IuzEA5JhfTpk3Tgk6s1okpqai5CMgFZOO5554zO2MftqJc+HDQeMok4BIByoVL4A0PS7kwA+WYXBw6dEinoT5oS5gwoWTKlOmRZ3zs2DFd7RPTWLGiZ+HChbUwFGtp4OGNAb948aIKS8qUKSVv3rz3oiNnz56VgwcPyvHjx/XzLFmySLp06SRRokS6oBfOa/fu3TqTBettoH+uXLl00S98fuHCBdmxY4fuH1KUPn16jb7cP+vlYRdAuTC7GdmKBEhAhHLh7buAcmE2Po7JxalTp+TatWv3ziqwSie+gZU6U6VK9cgznj9/vowfP142b96sD/yvvvpKlxLHPvfs2SOff/65HDlyROUB4tG+fXsVCGyYBjt9+nTZunWr9kW/WrVq6doaiKQgXfPtt9/K9u3bJX78+JI7d27p2LGjSgQWAdu0aZO++wTXgK18+fLywgsvaDrHZKNcmFBiGxIgARCgXHj7PqBcmI2PY3LxyiuvyIIFC/ThH/6FZqi9wMMeb0191LZv3z6VCDyoP/30U/nggw+0H743YcIEjShUr15dowwrVqzQqMOrr76q8jF58mSNPPTq1UvOnDmjooDIxptvvilXr16V119/XVcOhTQgOvHll19KkyZNpEyZMnLy5En59ddfNWoCYcF02tWrV2uE45133jGiTLkwwsRGJEAClAvP3wOUC7MhckwuEHFA2iGwIZ2BBz7eOYJ1Lt56661HnjEe0BAHvK8Ebd99912Vi7Vr16podOrUSQXh+vXrsmjRIpk0aZKMHDlSjwEZSJw4sUoEIhFYcwPREkQfkGKB+EBEatSoodGJqVOnaqoEdSBI50CKIB54/wn6jxs3TutHEEkJ1I086uQpF2Y3I1uRAAkwcuH1e4ByYTZCjsnFg07n6NGj8vPPP2s0oWvXrhGeMaIQqI1AygLtIRdLly7VtTNmzJih62hAWpYsWaKy8csvv2hKBNGGAgUKSJ06dfQYSKlcvnxZypYtq9Lx4YcfCtbhqFSpkp7LsmXLtG+LFi0EERPIBaIUWAAMEYvhw4cL0jR4XTzqLsIvCPagi6BcRDi0bEACJPB/BJgW8fatQLkwGx/H5AJFlXjIBjakRq5cuSIzZ87UQks88CPaHiQXiFK0bt1aFi9eLJkzZ9ZdQC5atmypEQykNE6cOCHFixdXecA2bNgwlYgiRYqoXAwePFijGohO4P0n69evl2+++UYjGkiHQCQ+++wzLSBFGmf06NEyd+5c3Q+m1j5oUTBEQCBPuG5EO1ATAoFBrQc3EiABEngYAcqFt+8NyoXZ+DgmF4gwIKURXi6QckDNRMaMGaV79+4RnvGD5AJSEajnwCwQbPge0hwQCwgGZpoUK1bs3hLjQ4YM0VknTzzxhM4Y6d+/v0Y/KlSooN9HqgUFnpAWnB8iF5988omkTZtWIxejRo2SefPmadoF/R8kF6j7gIAgfYJoCiQFC4nVq1cvwutkAxIggceXAOXC22NPuTAbH8fkAg901F1gQ50CUgnJkiWTokWLSokSJe7N7HjUaT9ILpD2QGEmHvh58uTRt61CLnr27Cnff/+9isLOnTs1pRF4OVqfPn30NfA1a9YUTINt166dplFQEIoCzoULF2qdRtOmTTWlArmArCC1ghqNoUOHajQDUZeHpUSwf9R/BP6LyAgkCHUd3EiABEiAkQt/3gOUC7Nxc0wuDhw4oDMxAhsEAw9qLAWOL6QbItoeJBcYaEQekPaoVq2aHgMRi127dglWBUVKZPbs2ZruwGwRFIVCPDBNtW3btvrwR21FgwYNVDaQLsH+kDLB/pDagFygABSRDOzvxx9/VAnBrBKTjTUXJpTYhgRIAAQYufD2fUC5MBsfx+QCUz7//PNPXTMCD+bAYleFChWS/Pnz6/oSj9rQd/ny5boWBR7uSGGgoBMzTZD2+O233zQSgvoG1HOUK1dOp5JiHQsUZ6IOA9ELPOgxE6R06dJa4InoAqIe2Edg0SyI0H//+1/Jly+fFn4ixQFBwcJakBeIBlIqkBGTjXJhQoltSIAEKBfevwcoF2Zj5JhcrFmzRuUAkhAo7MRDGgtWPf3005oaedSGNAVqGDB7A4Wg6IvFsjDjA4WcWOsCNRyof4CsNGrUSIUFaQukRVDzgfoH/BtTSnE8LJKFegj0++mnn/Tc0Af969evL2FhYfo5UiNYvhyLdGH/6AuxgcyYbJQLE0psQwIkQLnw/j1AuTAbI8fkAmtR4CFbu3ZtlQlsWBkTEQFEMVAHEaob5SJUR5bXRQL2E2BaxH6mdu6RcmFG0zG5wNoUeB/Ha6+9prUW2JDCGDNmjGzbtk0GDRpkdsY+bEW58OGg8ZRJwCUClAuXwBselnJhBsoxuXjvvfc0pYBVLwsWLKhnh0HCjA6kObCORKhulItQHVleFwnYT4ByYT9TO/dIuTCj6ZhcYCXOLVu26Ls8UNeAVAj+HytcQjaQLgnVjXIRqiPL6yIB+wlQLuxnauceKRdmNB2Ti40bN2pBJYorsSIntjRp0mhBJ95OivUuQnWjXITqyPK6SMB+ApQL+5nauUfKhRlNx+Tiiy++0OWzMQsjQYIEenZIh6Cg8+DBgxG+uMzscrzZinLhzXHhWZGAFwlQLrw4Kv9/TpQLs/FxTC66dOmiLxbD+hGBN4liPQoUdCJdgtegh+pGuQjVkeV1kYD9BCgX9jO1c4+UCzOajskFlujGuz8wWwR1Ftiw4iZeAoaFsbA8eKhulItQHVleFwnYT4ByYT9TO/dIuTCj6Zhc4A2iSH9AMBDBwIaXgmFRLCzFjfd7hOpGuQjVkeV1kYD9BCgX9jO1c4+UCzOajsnF1q1b9YVgKOjEkt3YsOJl9uzZ9W2lWAY8VDfKRaiOLK+LBOwnQLmwn6mde6RcmNF0TC5wOmfPnpXdu3drGgT1Fnnz5tX3dSRPntzsbH3ainLh04HjaZOACwQoFy5AD+KQlAszWI7KBd7TgReJ4U2k2GLFiqVvQ33Ya8vNLsH7rSgX3h8jniEJeIUA5cIrI/Hg86BcmI2Po3Jhdkqh14pyEXpjyisigagiQLmIKrL27JdyYcaRcmHGyVIryoUlfOxMAo8VAcqFt4ebcmE2PpQLM06WWlEuLOFjZxJ4rAhQLrw93JQLs/GhXJhxstSKcmEJHzuTwGNFgHLh7eGmXJiND+XCjJOlVpQLS/jYmQQeKwKUC28PN+XCbHwoF2acLLWiXFjCx84k8FgRoFx4e7gpF2bjQ7kw42SpFeXCEj52JoHHigDlwtvDTbkwGx/KhRknS60oF5bwsTMJPFYEKBfeHm7Khdn4UC7MOFlqRbmwhI+dSeCxIhBqcnH72k25e+eu58cweszoEj1OzAjPk3IRISJtQLkw42SpFeXCEj52JoHHikCoycWhqVvk+olLnh/DhLlSSpqquSI8T8pFhIgoF2aIrLeiXFhnyD2QwONCINTkYv/YdXLt6EXPD1/i/Kklfb38EZ4n5SJCRKEjF3gJ2oULF2TFihX6plVs+N6lS5ckT548kjRpUjl37py+4j1u3LgSLVo0yZQpkxQsWFBf944Nb2vFC9WOHTum7zwpUaKEZM2aVRImTCg3btyQEydOyG+//SYXL16UsLAwyZkzpzz55JNGlCkXRpjYiARIQEQoF+7cBpQLe7mHRFoEL0Q7efKkTJs2TXbs2KGErl+/LvPmzZMXXnhBsmTJovKwadMmyZ07t8SOHVsKFCggFStW1LeyXrt2TSZNmiTr16/X/w+8sbV+/foqJ8ePH5dffvlF5QUvXcPL1rJlyyavvvqqJEuWTGLEiPHIUaFc2HvTcm8kEMoEKBfujC7lwl7uISEX9yMJyEa9evXk9ddflxQpUsiGDRs0gtG0aVNJkiTJvS63b99W8Rg8eLCKRqtWreTw4cPSpk0b6dChg9SsWVOlpFOnTtK1a1eNaPz+++8yd+5c/ax8+fIa3XjURrmw96bl3kgglAlQLtwZXcqFvdxDUi6QAlm9erUMGDBApQCpkCVLljxQLhDhmDx5shw6dEjTHFWqVJHLly9Lu3btVBxKly4t+/btk27dusm3334rOXLkkG3btsmiRYvk6NGj0rlzZ0mVKhXlwt77knsjgceWAOXCnaGnXNjLPSTlArUV48aN01qJF198Uesxpk+frjUVqJVAvQUiEMWLF1eakBCkSkqVKiVPPfWUpkYgE9mzZ5dChQrJqVOnZOjQoTJmzBjJmDGjHDhwQGVl4cKF0q9fv3t1G+GHZuvWrSo4iIogOoL2PXr0kDp16tg7gtwbCZBASBGgXLgznJQLe7mHnFygXmLNmjXywQcfaE1E2bJltQhz3bp1Gp2ARKA4E6kRiAQEA4KAlEmZMmWkaNGiKhcfffSRpE2bVmsuzp49qzUZQ4YMkQwZMmjRKGRh1qxZ0r9/f0mfPv2/RmXv3r0qMwcPHpRbt27JlClTNK1Su3Zte0eQeyMBEggpApQLd4aTcmEv95CTC6Q0fv31V+nevbtMnDhR6yhQg4FCzAQJEig9RByQ1kC65J133lFBiBMnjqZAIBuQi/fff18jFyj8RORi+PDhMnr06H9ELhYsWCCffvrpAyMX4YeJNRf23rTcGwmEMgHKhTujS7mwl3vIyQVmi2CWCFISX375paRJk0Znf2DDFFRsmG4K8di9e7cMGjRI/x8zQlBzUbly5Xs1F4h6BGouIBvfffedzhL5888/VU6QHnn77bdZc2HvPcm9kcBjTYBy4c7wUy7s5R5ycoEpo/Pnz5f8+fPL888/L4kTJ5arV69q/UVglggiF4huIFqB9AnSF8OGDdNpqi1bttS0B2aZtG/fXmrUqCGbN2+Wjh07altENpYvX66zRSAizzzzjCRKlOiRo8LIhb03LfdGAqFMgHLhzuhSLuzlHlJygdQHUheoh+jZs6cugoUaC0QxkMJA7QSiF5ANfFahQgUpVqyYXLlyRSZMmCBbtmzRKAcKMFFb8dxzz0m+fPk00vHDDz+oZOBzfOFz1HRgmivWvXjURrmw96bl3kgglAlQLtwZXcqFvdxDSi5QOLly5UrZv3+/NGrUSMUCMoFUydq1a1UusKH2ApGNwoULS/z48fV7mF6KGR5Y4wL9UNyJaaeISmC6KgQD0Y7z589rBASFnk8//fS9VAvlwt4bk3sjgceVAOXCnZGnXNjLPaTkwl409u2NkQv7WHJPJBDqBCgX7oww5cJe7pQLe3k+cG+UCwcg8xAkECIEKBfuDCTlwl7ulAt7eVIuHODJQ5BAKBOgXLgzupQLe7lTLuzlSblwgCcPQQKhTIBy4c7oUi7s5U65sJcn5cIBnjwECYQyAcqFO6NLubCXO+XCXp6PtVzcvnRSbp7e6wBR64eInTa/RI/76PVJrB+FeyCB4AlQLoJnZkcPyoUdFP9/H5QLe3k+1nJxecMMOTu7hwNErR8i9cvjJE6motZ3xD2QgM0EKBc2AzXcHeXCEJRhM8qFISgrzR6X2SKUCyt3CfuSwP8SoFy4cydQLuzlTrmwlycjF4xcOHBH8RChTIBy4c7oUi7s5U65sJcn5YJy4cAdxUOEMgHKhTujS7mwlzvlwl6exnJx5+5d2X7ojFy7ccuBM7B2iJRh8SVLysQR7oRpkQgRsQEJREiAchEhoihpQLmwFyvlwl6exnJx/eZtaTpgtuw9ccGBM7B2iAYlckm3Z0tEuBPKRYSI2IAEIiRAuYgQUZQ0oFzYi5VyYS9PygXTIg7cUTxEKBOgXLgzupQLe7lTLuzlSbmgXDhwR/EQoUyAcuHO6FIu7OVOubCXJ+WCcuHAHcVDhDIByoU7o0u5sJc75cJenpQLyoUDdxQPEcoEKBfujC7lwl7ulAt7eVIuKBcO3FE8RCgToFy4M7qUC3u5Uy7s5Um5oFw4cEfxEKFMgHLhzuhSLuzlTrmwlyflgnLhwB3FQ4QyAcqFO6NLubCXO+XCXp6UC8qFA3cUDxHKBCgX7owu5cJe7pQLe3lSLigXDtxRPER4AmdPXJJrl294GkrCsLgSliKB0TlSLoww2d6IcmEvUsqFvTwpF5QLB+4oHiI8gbnj18tfm496GkrhstmkTN38RudIuTDCZHsjyoW9SCkX9vKkXFAuHLijeAjKhfv3QMtefSVtthwRnsj+sevk2tGLEbZzuwHlwt4RCCm5GDt2rGzbtk1ixYol0aJFk+jRo8sLL7wguXPnlr/++ktmzpwp58+flwQJEkjJkiWlbNmyEjduXCW6fv16WbVqlezdu1dix44ttWrVkvz580uSJEnk77//loMHD8qMGTPkzJkzkiJFCvnPf/4jVapU0eNEtKF/s2bNpGXLllK9enVtzneLREQtaj9P/fI4iZOpaNQehHt3hAAjF45g/tdBKBfucA/mqC+++KLkzJnzH13efPNNKVCggLRu3TqYXQXdNqTkok2bNnL48GEpXry4SgPkApIA2Vi2bJl+ZciQQQUhY8aMUqFCBXniiSfkwoUL8s0338j+/fslLCxMrl+/Lnfv3pXGjRtL4cKF5dChQzJ58mQ5ffq0xIsXT65cuaKC0qpVK0mXLp3u/1Eb5SLo+zLKO1AuohyxYwegXDiG+h8Holy4wz2Yo1IugqH1iLaQi1SpUknHjh1VEgLbnDlzZOHChVK0aFGpU6eORil+//13FYUOHTrIxo0bZeLEiZI3b1556aWX5NixY4J9vfLKK1KtWjXZunWrdOnSRXr16qUyggjHvHnz5KmnnpIaNWpI4sSPfh055cKmAbZxN5QLG2G6vCvKhTsDQLlwh3swR6VcBEMrArlIliyZvPHGG/rAjxEjhsSMGVNGjRolixcvlv79+0vy5Mnl0qVLghTKpk2bZPjw4fr/SJeUKFFCoxlXr16V9u3b67+RPkFK5MMPP5Tp06dLlixZZOfOnbo/pGDef/99SZ069b/O6vbt24KvO3fuaFoFUQ58QUawMS1i06BHcjeUi0iC82A3yoU7g0K5cId7MEelXARDKwK5QFQCqQpEJSpXrqxf33//vcrAtGnTVDjwwB88eLAsXbpUJk2aJF9++aXEjx9fypQpI8WKFZNr165J9+7dJVOmTFp3gTTK6NGjZcSIEZpOQZpkyZIl8ssvv8jnn38u6dOn/9dZrV69WqMlEBgc788//5RPPvlE6tWrR7mwabyt7IZyYYWet/pSLtwZD8qFO9yDOSrlIhhaj2i7aNEiOXXqlNZboI4CQoGaiw0bNmiUYdasWfd6Dxw4UNAetRT9+vWTpEmTqlwgdQK5+OijjyRt2rSSJ08eOXv2rErIkCFDtGbjyJEjKhfYH6IhD5KL48ePq4TgfG7evCkDBgyQTp066fkwcmHTgFvYDeXCAjyPdaVcuDMglAt3uAdzVMpFMLQe0RbpDBRxosASD/UePXpopeyuXbs0+jB+/HgVDzzshw4dKitXrtRCzkGDBmm/UqVKaRoEctG1a1cVCxR0njhxQtugLaIZ+/btU7lA5APRCERKHrWx5sKmAbZxN5QLG2G6vCvKhTsDQLlwh3swR6VcBEPrIW2ResAMD0wNxdfly5flq6++kjhx4mjNBIQBkYNcuXJpwebUqVP1+1988YWmTXbs2KFRi5o1a2rUo23btlK1alUpV66c7NmzR959912VC/RHgeevv/6qs0batWunU1MpFyKXN8yQs1znwoa7mbsIhgDlIhha9rWlXNjHMqr2RLmwSBZSAXnAFNJAESciF507d9ZUB6aNHjhwQNesaNq0qU5J/eOPP7R+4uWXX9ZIBOouUKzZokULnc4KEUF/FGCibgL/jyJPzBBZvny51lM0atRIIx3YP+WCcmHxNmb3SBKgXEQSnMVulAuLAB3oTrmwCBlRC9Q4oOBy8+bNujcIR/bs2XURLdRJoNATn9+6dUsFpGLFitKwYUP97MaNGzJlyhStwTh69KjOMMECWbVr15Zs2bLp+hZIgaANohqY5oopqZiuCrFASoVyQbmweBuzeyQJUC4iCc5iN8qFRYAOdKdcWIQMkUC9BdIViFhgQ2oEtRAQjIQJE+r3t2zZohEOrMCZNWtW/SywABZSJFhEC7UZkAvMEkFBJ2adoEbj3LlzKi6BBbQgJVgXw2RjzYUJJWfbsObCWd5ReTTKRVTSffi+KRfucA/mqJSLYGj5sC3lwnuDRrnw3phE9owoF5ElZ60f5cIaPyd6Uy6coOziMSgXLsJ/yKEpF94bk8ieEeUisuSs9aNcWOPnRG/KhROUXTwG5cJF+JQL78G3+YwoFzYDNdwd5cIQlIvNKBcuwnfi0JQLJygHdwxGLoLj5eXWlAt3Rody4Q73YI5KuQiGlg/bUi68N2iUC++NSWTPiHIRWXLW+lEurPFzojflwgnKLh6DcuEifKZFvAff5jOiXNgM1HB3lAtDUC42o1y4CN+JQ1MunKAc3DEYuQiOl5dbUy7cGR3KhTvcgzkq5SIYWj5sS7nw3qBRLrw3JpE9I8pFZMlZ60e5sMbPid6UCycou3gMyoWL8JkW8R58m8+IcmEzUMPdUS4MQbnYjHLhInwnDk25cIJycMdg5CI4Xl5uTblwZ3QoF+5wD+aolItgaPmwLeXCe4NGufDemET2jCgXkSVnrR/lwho/J3pTLpyg7OIxKBcuwmdaxHvwbT4jyoXNQA13R7kwBOViM8qFi/CdODTlwgnKwR2DkYvgeHm5NeXCndGhXLjDPZijUi6CoeXDtpQL7w0a5cJ7YxLZM6JcRJactX6UC2v8nOhNuXCCsovHoFy4CJ9pEe/Bt/mMKBc2AzXcHeXCEJSLzSgXLsJ34tCUCycoB3cMRi6C4+Xl1pQLd0aHcuEO92COSrkIhpYP21IuvDdolAvvjUlkz4hyEVly1vpRLqzxc6I35cIJyi4eg3LhInymRbwH3+YzolzYDNRwd5QLQ1AuNqNcuAjfiUNTLpygHNwxGLkIjpeXW1Mu3BkdyoU73IM5KuUiGFo+bEu58N6gUS68NyaRPSPKRWTJWetHubDGz4nelAsnKLt4DMqFi/CZFvEefJvPiHJhM1DD3VEuDEG52IxyYQP8mzdvyokTJ+TSpUty+/ZtiR49uiRNmlSSJUsm+OzMmTNy4cIFiREjhkSLFk0SJkwoyZMnlwQJEujRz58/L2fPnpUrV65om9SpU0vixIklVqxYur9r167J0aNH5caNGxI7dmxJkiSJpEqVyujMKRdGmBxtxMiFo7ij9GCUiyjF+9CdUy7c4R7MUSkXwdB6QNs7d+6oWPTv318WL14sly9flnjx4km9evXkhRde0M/GjRsnc+fOVeGAPJQpU0aaNm0qxYsX1z3OmjVLpk6dKuvWrZP48eNLly5d5JlnnpG0adOqsGzevFl69uwphw4dkkyZMkmtWrWkffv2KioRbZSLiAg5/znlwnnmUXVEykVUkX30fikX7nAP5qiUi2BoPUQuTp8+LTt37pS7d+9qVOHcuXPyxRdfSJMmTVQW1q5dq5/Vrl1bIxKIXCCqAQk5cuSIDBo0SKMY1apVk1OnTsmYMWOkbdu2UrFiRdm2bZv07t1bKlWqJHny5NF/4wv7Lly4sO7jURvlwuIAR0F3ykUUQHVpl5QLd8BTLtzhHsxRKRfB0HpAW0gDHuD4QsoCMgG5aNOmjVSoUEFFYu/evRq1QLQC8hHYkOaYN2+erFq1SkWhfv36mh6BWCDyAbmAtHTt2lWGDBki+fPnl40bN8rChQv1OC1atFBJoVyIXN4wQ87O7mFxNJ3pTrlwhrMTR6FcOEH538egXLjDPZijUi6CoWXQFjUSSIW88cYbUrNmTZWL9evXqzSULl1a0qRJI1mzZpUsWbJoPcXQoUPl1q1b8vTTT0upUqXk6tWr8tZbb0nBggXliSee0FoLREEmTpyoKZE9e/bIkiVLZOXKlfLRRx9p6uT+DX327dsnJ0+e1JoPHKNz586aTsF2/eZtaTpgtuw9ccHgitxt0qBELun2bIkIT4JyESEiNogCApSLKIBqsEvKhQEkl5tQLmwcAEQxULyJSMSwYcM0AoGIxfz58zU1ghQGZOOpp56SKlWqqGh8+umnGs1AHUbRokW1eDMgDUiDQEomTZqkkYsMGTJoGgVygToN1HmkT5/+X1eAY6H+Y+vWrSowW7ZskY8//ljq1q1LubBxvCO7K0YuIkvOe/0oF+6MCeXCHe7BHJVyEQytCNoizbFixQp5//33NWWBGgqIw/Xr17XWAgWYKNxcvXq1igLko1+/fiog98tFunTpJHfu3JGSC5wmRAdboOaiVatWUr16dcqFjeMd2V1RLiJLznv9KBfujAnlwh3uwRyVchEMrUe0RYRgwYIFMmfOHEmZMqXWV0AQYsaMKZhREpiGirQGBAMRiM8//1xGjhypqZASJUpIuXLl9P87duyoUQxEOA4fPqwFnVOmTJHMmTPL7t27NSqB2ovu3btr9ONRGws6bRpgG3dDubARpsu7oly4MwCUC3e4B3NUykUwtB7SFlECPPCXLSOT6h0AABmoSURBVFumaYjnn39ecubMqQWeiFqgpiKwpgVSFrNnz9aIAqRh+fLl+u8CBQro1FXUSaAYFHKC1Mn27du1BgMigqJP9EeaJVu2bNKwYcN/FIg+6PQoFzYMsM27oFzYDNTF3VEu3IFPuXCHezBHpVwEQ+sBbRGVQJ1F37595Y8//tBURvny5bVl9uzZdeErRCkgHdgQecD3IBOYEYJprCNGjND1LPLlyycXL17UGomWLVtqNAORDtRbIBqCxbVQrIk2zZs3lxw5ckicOHEYuRDOFrF4G7N7JAlQLiIJzmI3yoVFgA50p1xYhIyoxK5du7S4EiKQIkWKe4tboeYC6RCkMLAAFmouUF+BKab4LCwsTI++aNEijUYgSoGiz2bNmqlYYF9YtRP7Hz58uBw/flzTIGXLlpXGjRtzEa1wY8fZIhZvZHaPFAHKRaSwWe5EubCMMMp3QLmwCTFSI4EiysAuw6+gGfgs8L0HfRa+zf2rbwb2/6D+j7oEpkVsGmAbd8O0iI0wXd4V5cKdAaBcuMM9mKNSLoKh5cO2lAvvDRrlwntjEtkzolxElpy1fpQLa/yc6E25cIKyi8egXLgI/yGHplx4b0wie0aUi8iSs9aPcmGNnxO9KRdOUHbxGJQLF+FTLrwH3+YzolzYDNRwd5QLQ1AuNqNcuAjfiUNTLpygHNwxGLkIjpeXW1Mu3BkdyoU73IM5KuUiGFo+bEu58N6gUS68NyaRPSPKRWTJWetHubDGz4nelAsnKLt4DMqFi/CZFvEefJvPiHJhM1DD3VEuDEG52Ixy4SJ8Jw5NuXCCcnDHYOQiOF5ebk25cGd0KBfucA/mqJSLYGj5sC3lwnuD9rjKxd8nTsj59eu9NyDhzih67NiSvFQpiREvntF5Ui6MMNneiHJhO1Lbd0i5sB2pt3ZIufDWeOBsHle5OL3sd9nWrZv3BiTcGcUKC5Oio0ZK3NSpjc6TcmGEyfZGlAvbkdq+Q8qF7Ui9tUPKhbfGg3JBuXD6jixcNpuUqZvf6LCHd++UcT29PUa4EMqF0XC62ohy4Sr+qD845SLqGQd7BEYugiXmXHtGLigXzt1t/3+kxPlTS/p6EQsgXo45ffp0N04x6GNSLoJG5q8OlAvvjRflwntjEjgjygXlwo27k3JhL/Vod+9/05e9++feRIRy4b3bwFQuVh1YJWevnvXeBYQ7o1wpc0mOFDmMzpE1F0aYbG/EtMhF25navUPKhb1EKRf28nzg3igXDkAO8hCmctH2+7ay6cimIPfubPNXS74qzYs1Nzoo5cIIk+2NKBeUC9tvKoMdMi1iAMnPTSgX3hs9yoX3xoRpkf8lwIJOd+5NRi7s5c7Ihb08GbmY3cMBotYPQbmwzjCq9sCaC9ZcRNW99aj9Ui7spU65sJcn5YJy4cAd9c9DMC2yXv7afNRx7sEckGkRpkWCuV/sasu0iF0kPbofpkW8NzCMXHhvTJgWYVrEzbuSkQt76TNyYS9PRi4YuXDgjmLkIjwBrtDp+C2nB+QiWu5wD+aojFwEQ8uHbRm58N6gMXLhvTFh5IKRCzfvSkYu7KXPyIW9PBm5YOTCgTuKkQtGLhy/zf51QEYu3B+DiM6AkYuICPn8c0YuvDeAjFx4b0wYuWDkws27kpELe+kzcmHIEwuZnjp1Snbu3Clnz56VuHHjSsaMGSV79uwSJ06cR+6FcmEI2cFmlAsHYQd5KE5F5VTUIG8ZW5pTLmzBeG8nlAtDnjdv3pSffvpJfvnlFzlw4IAkTpxYChYsKK+++qqkSZNGokeP/tA9US4MITvYjHLhIOwgD0W5oFwEecvY0pxyYQtGykUwGBG1uHTpkjRq1EgaNGgg1atXl3379knXrl2ld+/eUqxYMZWNh22Ui2BoO9OWcuEM58gchXJBuYjMfWO1D+XCKsF/9mfkwoDnlStX5M8//5R+/fpJy5YtpVKlSrJ//34ZPny4ZMmSRapVqyY5cjz8xVGUCwPIDjehXDgMPIjDUS4oF0HcLrY1pVzYhlJ3RLkw4Ikai+XLl2tapHnz5lKqVCk5evSozJw5U44fPy7PPvusFClS5B972r17t2zdulUl5NatW/Ltt99K8eLFJU+ePNru9p27MmfjXrl49YbBGZg3uX79ujaOqA7EfI8iOdIkkeI500bY5ebJ3fL33lURtgumwZ07d+Ta39e0xiVG9BjBdH1k2/j5q0qMRKki3N+ivxbJqcunImwXTIMbN24IomF2jVHBtAUlX+p8Rqdw7cgRObN8hVFb00a4lmvXrkmcOLElRoyYpt0e2i56nDiSunIliRE/vtG+9m8/IedPXzFqa9IIP0PRokWT2LFjmzQ3apMyfZikz57cqO3l8+dk+6rlRm1NGt2+fUf+/vuaxIsX75HpW5N9hW+Tv2RpSRCWJMJuF7edkFtX7P09d+P6Dbkr9v0M4SJiJ48vCQ3G6MyZM4Lf73Zu+ntOf4biSMyY1n+GAueG502SJP8co9mzZ0v9+vWlffv2dl7Cv/ZFuTDAi0LOX3/9VVauXCmY2gNJOHHihMyZM0e2bdsmzz//vKZGwm/bt2+XtWvXyl9//aUPEuwjYcKEEt/wF6bBaT2wyZo1a/TmLFq0aGR34al+58+fl4ULF0qFChUkeXKzX86euoAHnMyWLVsE0bCSJUt6/VSNzg+RuQULFug9lz59eqM+Xm60atUqfRAXLlzYy6dpfG744wi/vxBxTZo0qXE/LzfcuHGjQNKfeuopL5+m8bnh9wF+hkqUKKE1fFG5XbhwQapWrSo1a9aMysMwcmFC9/Tp07J48WJZsmSJNGvWTG8ARCxggJAH1GJ45WHes2dP/Sv/nXfeMbk0z7fBXwgvvfSSjBgxQgtoQ2EbNGiQRr769OkTCpcj+EsOPxe458qVK+f7a+rWrZukTJlS3nzzTd9fCy4AfwC1aNFCJkyYILlz5w6Ja/r888+1Dg6/70Jhw+8D/Ax9/PHH+nwJhY2RC4NRhOlt2LBBRo0aJa+88oqUL19eDh48qKkOhLPq1q0r+fPnN9hT1DehXEQ9Y6tHoFxYJRi1/SkXUcvXjr1TLuygGLX7oFwY8EXNBNIgrVq10r+ia9SoIXv37pUPPvhAWrdurTUYqVJFnL83OJTlJpQLywijfAeUiyhHbOkAlAtL+BzpTLlwBLOlg1AuDPGh2GbAgAFy7tw5LbqBcKCOolOnTpItWzbbivMMT+ehzSZOnKiFaEjVhMJ25MgR+eyzz6RDhw6SNWvWULgk+eGHHzSVgJlHobBdvHhRPv30U73nChUq5PtL+uabbyQsLEyL3kJhw7o8X3zxhbz99tuSIUOGULgkmT59uly9elX/2AuFDb8P8DOE9FWg6N/v10W5MBxBpD+wOieKC7HGBX75PPHEE5oiQaGmVzZMmY0RI4bkypXLK6dk6TwuX76shbGoaQHzUNj27NmjleEFChQIhcvRwjqMEfL5KVKk8P01oUYBf0A8anq5ny4S8rd+/XotOk+UKJGfTv2h57pr1y79Ay9fPrNZUl6/aPw+WLdunabXkyVL5vXTNTo/yoURJjYiARIgARIgARIwJUC5MCXFdiRAAiRAAiRAAkYEKBdGmNiIBEiABEiABEjAlADlwpSUh9uhGAi1IJjBgpUFn3zySXnmmWc8fMaPPjXUWaxevVqwEBkWaMKG+gQsapQuXTrfXRcWUcNCRtOmTdNaC9Tv4F00KNzCnPZYsWL57prCnzDGa/LkyXpduPe8suZLsFCxMueYMWN0/QTULeFlhKi9aNy4sW8XnwrMdMMiWlivB/9GLQkWcEubNuJVd4NlGJXtce4oqJ83b56cPHlSD3X79m3BUgFY2BA1cH5bxA31e5s3b9b1krCh3gI/Q6glwT3o541y4efR+79zP3z4sP5SxIJTuFnxYjVMp/Prhl8cc+fOlU2bNukl4KGFXyK1atWSsmXL6uqJftpw/rimYcOG3ZMLPMiwWmu7du0kderUvhUMiAUKID/55BPBNWEhIKxi68cN14J7DCvB4p1BkD7ca23btvVtoSpmW2HFUSwAGFhWOm/evLpaJ2a5+WkLzNCbOnWqHDt2TFc+hmzgNQydO3eW5557zldFuPh5wSslMDaY4QeZwAzE0qVL63IHfvxDKvz9RLnw00/XQ84VvxQxSwS/DLGSJezdz3KBXxiBKb/46wp/7WM9EfxF/MILL0jGjBl9N2oQDERhAu8TwVK/AwcOlC5duuhfXH6cCYNrQtX+lClTVJ7wVa9ePd/LBRbKw3UkSJDAd/dZ+BPGwxd/5c+aNUsjmZUrV9bZIpjdg7Hz+/XdvHlT/vjjD2nYsKFg7ZgyZcp4auZeRDcPIklY3gBrKOG/WFkZb9nGdUH+8IeUnzfKhZ9H7//OHb9E8Jc9liTH4jJYutjPcoHrwRc2hKbx/2+99ZaGcRGV8ev0M1wH0lb45YFf+pCLd99917fTbJE++P3332XkyJHSpEkTWbp0qaZ5/B65CBW5gMxOmjRJX1Pw3Xff6V/HuP8CP1v4fz9v+H2Hv/q//vprlQukTf10TZCLr776SqMwX375pcper169VDLw3o/7X4bpt7GiXPhtxB5yvviFgZsUC7H4XS7CXyJCoagpQfoAa4og/+3XeeD4axG/TFBPguvCWiR4fwXWhrDzTYhO3dLI4+NFecjhY0wQ4kW+2M9yUbt2bU1XISSNVXfx1zC+/PhXPh6+qPNB5KJKlSqC9CnekIkVhStWrGjrW1+duufCHwevZMD14WcHkc3MmTO7cRqRPib+yMDLL3/88UcdG0gFos8NGjQQ3IdeWj8pMhdJuYgMNQ/2CUW5wMMYL/QZP3685iKRD8eLsfz4IMYtgzGaP3++phKQC8ebELHCK9JYdr7e24nbE78MUReDv75QZ4FaH6ya6Ge5QLoA9xqigMh/49pwXYhkoPjWb7/ssTInXlaGhxdeXYB7bP/+/VpHgrw+vvy64XfDL7/8olEzrN7rx9Qiai6wWu+KFStUZCG1qF9CxAIRWr/VxNx/L1Eu/PrTdd95h5pc4HrwAF62bJnMmDFD/xp++umntfjR7xseYviFgqXascQ0Kvf9Fo1B1AJ1IxAk5PNR7Y6xQmgaY+XHt2/insNqlnj44v/xWu++ffvqGOEa/bZ0NsR89OjR+hCGZKBWCWkE3HsQJaQa/bph9tX333+vkQtcG35+/PZHx6FDh/T88TOECCbuu6FDh6rUYvZLVL8SParHnnIR1YQd2n+oyQWml+HhhUrwChUqSJ06dTzzcrhghxRjg7+0kA8O5IS3bNkiqHpHCuvZZ5/1XZEqxuXnn3+WHTt26DWhqBjRJaR6UH+BMLXfNowRtsAYYZl2vAkZf1XiF73fhAk1MXhzMyJMuNfw8MX0bkTPIB54Z49fNyyVjetAMSTqzPw4nXv58uWyaNEinZb+xhtv6H2HnymkexDN9Pu7hygXfv3pCuHIBR7GmIHw22+/6V+LsHrkI1Hc6ccN4U88fPHLHbl7XN/ixYtlyJAh+iCGPEEy/LQh+oKcMVII+H9MG8ZfkghPN23a1DMv8jNliuvAOEEwcK9hjPA+jvfff19efvllrVHw29RAXAMkEF/du3dXgcV6OJiaium2+Lny64ZoBdaHeOqpp7RGwY9rQkD08JI8/PwgQoa0Vf/+/bXGDFFaRi78eneG0HkjfTB27FidloVQLqY7ojYBNyeKt/z2siL8xYi/qhDCRZEWvmD1SB9gepbfcpH4CxK/SJDPxy8S/NLHL0PMfsFf+H5e5wI/RrgmPIghhH6tuYBYoI5k+PDhOg06MLMH4XbUK+AeDEwj9tOvDqSr8NcxUiH46x5CiJdjIRLot0hMgDvuN6yrgoJVzLbKlCmTr2aJBK4D6RDM5IHw4ZoC4wORrVatmu9TwIxc+Ok3xUPOFb8Mke/GDxtuWDyI8ZcJCoNy5sypf4n5acN6CfhliII0hAwDG2Yl4BciwtR+2vDgwkweTNvEL3c8uCB8kCTUKPgtV3w/+8A0aKRIIEx+nCqM2Tvnz5/XiBKiTBgj5MCzZ8+ur5H3289QYIywRgxy+ytXrtSoDK4JP0e4Jr8VEQeuCWOF33f4ufL7rBcU2GKNIvyBiN/bSZMm1dWIMUZ+jdQGxoly4aenFM+VBEiABEiABHxAgHLhg0HiKZIACZAACZCAnwhQLvw0WjxXEiABEiABEvABAcqFDwaJp0gCJEACJEACfiJAufDTaPFcSYAESIAESMAHBCgXPhgkniIJkAAJkAAJ+IkA5cJPo8VzJQEPEcDUTSyXHZhKi6lzWFYaC4X56e2UHkLKUyGBkCFAuQiZoeSFkICzBLDsMt6FgJUfsdZFYClzvIsDL2HiRgIk8PgSoFw8vmPPKycBSwSwSiJWF+zdu7cuOoUXZGHl0fLly+viRtxIgAQeXwKUi8d37HnlJGCJQJ8+fXTZb7xqHdukSZP0ldFYFbZ58+aaMlm9erUcPHhQsKoi0iUQDyx3js+wJDreD4EUClaLxHtJ8OKznTt3yt69e3UFxqtXr2raBSuzYmlxrJSJZbq3bt0qu3fv1uNiFU2saoiXPeG9DFhSGe1wTKy2mSRJEqlRo4aEhYXpKrboi9VEkcbBCrBYyRYrVmI1S6z8iJd64f/RvlixYpI1a1bfrmZpaYDZmQQsEKBcWIDHriTwOBMILxeIXODNm7t27VK5qFevnuC17HiQ4/XYeNAjdVK0aFF9ffm+ffv0bZ2QASxJDYGoVKmSSsJPP/0kP/74o74zAjUcWNIe7/XAmyPxrg8IAN6YG3iLKSQB75yBuGCZdbyvpWDBgpImTRrBUvI4Pl4vjndq4KVds2bNUqHBMSEe6AuJgOxgvxAfnC/2CxHCi8tSpEjBOpLH+WbntQdNgHIRNDJ2IAESAAGkRfAOmJEjR+o7U0aPHq21FtWrV9coAh7ygZfnIV0C0cBbIN9++22VELxrpUuXLtoWD3sIBGTjhx9+kBEjRugbSatWrapvXP3ggw+kc+fO+s4cpGIQgUDNBza88RMvfXruuedUGPAK+7Zt20rjxo3l9OnT+hI8vD0TL4OaN2+eCsTgwYNVXCBFiJogGjJs2DCtH8EbKfH+mrVr18pHH30kEydOlDx58vjytd68U0nALQKUC7fI87gk4HMCePAOGjRIH7wnTpzQBz/eIIrXyOPfEAOkJ/AyJmwQEEQF8FpppB0Q6cD38Mr50qVLS5YsWfSNpD///LO+aOu1116T4sWLa/oDb/1FJAISceHCBS0exbEC6RikXvCyp7x582q/rl27qtjg+0jXQF5QaLplyxbB67rx+nS8MRgigQgJ0jnt2rXTiAUkBzKEc8SxhgwZopGN8C/R8/nQ8fRJIMoJUC6iHDEPQAKhSQCRC0QBevXqpW8UnTlzpj70a9eurdEIvNa7RYsWGjUIbEhl4K2p+C9eB44IBkRkz549+rAvWbKkLFmyRNatWyevvPKKPtTRDkKAGgikKv7++299+yrqOrB99913mmaBnCAdgvQJoiOIVODNupAY9GnQoIGmVVBvgbdR4k2UiICUKVNG6yrefPNNadasmUoKIjA4R0Q2cL5In/j97bWheRfyqrxKgHLh1ZHheZGAxwkEai6mTZsmN27c0DqJ5cuXq2Dgwd+0aVP9LyIISDOg5gJpD0QA8NBGLQUKNvFKcKQpUMwJIUE6AnURnTp1knLlymlU4YsvvtB0C1IZ+Df29e677+p+BgwYoIWbaIvjQBJQY4HICSIXU6ZM0SgE5ALFn2h76dIlFYyvv/5aizkhRF9++aVGMnAcyAauCfUaqLegWHj8ZuTpeY4A5cJzQ8ITIgF/ELh/tggiEGPGjNFoBGopkI5AsWa2bNk00oBIAKQAszOQbkC6A59jmzFjhkYMUFy5Zs0arXOADKDAE1EJREjeeeedezUXqMOAiEAuUEcBGahbt64Ky8PkAmkRpFUwGyVRokR6LhAjRCZQgLpo0SL5448/pHDhwlp7AbmAhCACgvbcSIAEzAlQLsxZsSUJkEA4AvirH0WaKIQMbIheoMgTEQDMzkBKApEIPKTx1z/koVGjRpqamDx5sqZEIAio28DDH1NOsV4Gai5Q/4B+EALMMEEtB6IeEAvMKFm6dKkeFumUWrVqaUoEaZAePXpo3QUiGUh9oC3SIlWqVNHjjhs3TiMmOC5qOtC3RIkSeiwUkiIlg4gFCj1Rj4GCUdR7cCMBEjAnQLkwZ8WWJEAC4QggSgABQC1EYMNDHH/x48EMmQj8Gw9ybCiWDKxBgVRFYDop2uL7mN0xZ84cTX1g1geiCoF1MFAHgf9HEWhgv9gnjoW+2AeiEZAErKmB7+PfWC8Dx8excb4BsUBfiAv6oi3OBZ9h//h/HAuFnYhaoNaDGwmQgDkByoU5K7YkARKIYgKINEAusObESy+9pCkUbiRAAv4jQLnw35jxjEkgZAkg6oDZIadOndJCS6YjQnaoeWEhToByEeIDzMsjARIgARIgAacJUC6cJs7jkQAJkAAJkECIE6BchPgA8/JIgARIgARIwGkClAunifN4JEACJEACJBDiBCgXIT7AvDwSIAESIAEScJoA5cJp4jweCZAACZAACYQ4AcpFiA8wL48ESIAESIAEnCZAuXCaOI9HAiRAAiRAAiFOgHIR4gPMyyMBEiABEiABpwlQLpwmzuORAAmQAAmQQIgToFyE+ADz8kiABEiABEjAaQKUC6eJ83gkQAIkQAIkEOIEKBchPsC8PBIgARIgARJwmsD/AHJjpb9S1HAFAAAAAElFTkSuQmCC"/>
          <p:cNvSpPr>
            <a:spLocks noChangeAspect="1" noChangeArrowheads="1"/>
          </p:cNvSpPr>
          <p:nvPr/>
        </p:nvSpPr>
        <p:spPr bwMode="auto">
          <a:xfrm>
            <a:off x="134938" y="-1333500"/>
            <a:ext cx="5095875"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hcAAAFWCAYAAADaNb8cAAAAAXNSR0IArs4c6QAAIABJREFUeF7tnQWYVlXXhhfdDN3dDR8igjTSDQoKgkjop4RIqCgqIQqYlHRIiZSgoqSESDcIEtLdDdL/9az/f/lHBGa/c86ceHnOdc2lzLv3iXufmXPPWmvvE+3u3bt3hRsJkAAJkAAJkAAJ2EQgGuXCJpLcDQmQAAmQAAmQgBKgXPBGIAESIAESIAESsJUA5cJWnNwZCZAACZAACZAA5YL3AAmQAAmQAAmQgK0EKBe24uTOSIAESIAESIAEKBe8B0iABEiABEiABGwlQLmwFSd3RgIkQAIkQAIkQLngPUACJEACJEACJGArAcqFrTi5MxIgARIgARIgAcoF7wESIAESIAESIAFbCVAubMXJnZEACZAACZAACVAueA+QAAmQAAmQAAnYSoByYStO7owESIAESIAESIBywXuABEiABEiABEjAVgKUC1txPnhnN2/elAkTJsjff/8tsWPHduCIPAQJkAAJkAAJ/JvAlStXpHjx4lKyZMkoxUO5iFK8/7vza9euSc2aNSVJkiSSMWNGB47IQ5AACZAACZDAvwmsXLlSXnzxRenQoUOU4vGNXNy9e1du3LghV69elTt37iiUmDFjSty4cSVOnDiCz2FkaIP/jxEjhiRMmFD/Gy1aNLl9+7ZGDvCFz9EHfWPFiqX7Cv85/o3vx4sX797n6HP58mVBFAL/j88TJEig+49owzGbNWsmLVu2lOrVq0fUnJ+TAAmQAAmQQJQQePPNN6VAgQLSunXrKNl/YKe+kQs82NesWSNDhw6Vc+fO6QM+f/78UqNGDalatapcunRJhg8fLr/99psKRJYsWaRr166SKVMmFYFDhw7J9OnTZf78+SoopUuXlueff14KFSqkLA4ePCizZs2SH374QeWlWLFi8tJLL0nBggX13zj+F198IRs2bNBIROHChaVTp06SOnVqlZxHbZSLKL2HuXMSIAESIAFDApSL+0BBHvbv3y+bN2+WlClT6gMfsnHhwgVp166dINSze/du/Sx58uQqAVmzZpVq1apJihQpZNWqVSomjRo10mjDH3/8oUfo3r27RI8eXUaMGKGCkSNHDt3H999/LxUqVJDy5ctrBOP333+XRYsWqWwg6nHgwAGVildeeUWPR7kwvLPZjARIgARIwDUClIv70AdSIogCBORi4sSJGqlo3ry5jB07Vp588kmpXLmyPuyXLVsmM2fOlNdee03bQwzWrl0rvXr1kkSJEsm3334rq1evvvfvnj17SlhYmLz++uuSOHFiGThwoKZKEOFIkyaNigmiIIHaicWLF8uQIUNk3LhxkjlzZsqFaz8qPDAJkAAJkIApAcpFBKQgG5MnT5YVK1ZoegMpkLfeektq1aqlEYUjR45I06ZN5b333lNZWLJkiUpHkyZNVCIQmYBwNGzYUNKlSycDBgyQ7NmzS8eOHeXWrVsCeUAfRCpy586t++/cubMKDAozly9frlIze/Zs/RzRj/DbmTNn5MSJE3L+/HmtA/nkk0+0gAZywo0ESIAESIAE3CBAuXgEddRbIC0xfvx42bdvnyDqgId27969pW7dutoTdRkVK1aUHj16SPz48VUUUCeBgkpELubOnatyUaJECUmbNq1MmzZN8uTJI6+++qpGLDZu3ChTpkyRvHnzavFL27ZtZfDgwSob2B+iHq1atdLIBT5HqiT8hjTKzz//LOvWrdMUDmo+Pv30U6lXr54b9xOPSQIkQAIkQAJCuXjITQCxQGqkX79+GhVATQWiCRAJpDweJheIRBQpUuRfcoG5vkh7RFYuIDgoLL1fLnCOKPy8fv26fr3xxhvy3//+VwtQuZEACZAACZCAGwQoFw+gHpgOOnLkSDl27Jg88cQTWmOBlESdOnX0AR4+LYK5vN26ddO0COQCtReNGzfWtAjqMRC5eO655zRygRoLFHMCPNIiiHSgTyAt8vbbbwu+MIvEJC0S/vQ5W8SNHyEekwRIgARI4H4ClIsH3BOoYcBDf+HChVKmTBkpV66cFlNiJglqJYoWLSqVKlXS2grURCCt0aZNG50tApHYtGmTpkkCBZ2YQYJ/Qz6QWkmaNKm2x/oYX3/9tUYcSpUqpTUZSIlAPpBWgVzgPFCngZU3Me31URvlgj/gJEACJEACXiBAubhvFPCAxnTTPn36aAQCD/ls2bJp/QP+DeFA/QVEADKBmogMGTJoGgKfo/ATMz6wdgXWvVi/fr0uiIU6DUQ+MPMDRaBIcaRKlUqLRcuWLavpFkxFXbp0qX4hcoEUyF9//aW1GQF5oVx44ceG50ACJEACJPAoApSL++gcPXpUF7hChAHrVwRqHCAYEAYUY44ePVojCog4IKLxwQcfaFQB7/PAGhYQBhRyYhEtiANSJIh2YMMaGjNmzNAvFGBi7XWsqIkiUKRjEB3p27evFmhCdFC/gdkpSKkEVvl82IAycsEfdhIgARIgAS8QoFzcNwqog4AUYBYIpppiSW9seLAjjQGBuHjx4r3lvdEGaY5AW/THKpvYB2QBS3+jX0BSAp9jCXFs+D7SJYEXjUE4UEAKcUF/fB/pkcDy4oxceOHHhudAAiRAAiTAyMVjcg8wcvGYDDQvkwRIIOQJIAqOej0/bKhNRHQ9/MbIhR9GzvAcKReGoNiMBEiABDxOAK+OwHuq/LBhxmTOnDkpF34YrMicI+UiMtTYhwRIgAS8R4ByYTYmvnkrqtnleLMV5cKb48KzIgESIIFgCVAuzIhR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hW/k4syZM3Ls2DG5dOmSxIwZU3LkyCFJkyaVK1euyIEDBwQP8Lt378qdO3f0v7Fjx5a8efNK9OjR5ciRI3L06FGJEyeOUokXL56kSpVKUqRIoW2vXr0qhw8flosXL+q+w8LCJGPGjBIrViz9HMc4ePCgtosWLZr2S5s2rR7DZKNcmFBiGxIgARLwPgHKhdkY+UYu5syZI6NGjZL169dL/PjxZcCAAVK5cmXBQPft21cOHTokN2/eVAHAwzxdunQyYcIEFYCBAwfKiBEjJHv27EoF/23YsKHUqVNHbt26JVu2bJFhw4bJunXrJGHChFK8eHHp3LmzpE6dWm7fvq2f9+vXT/bu3SsxYsSQWrVqycsvv6wCYrJRLkwosQ0JkAAJeJ8A5cJsjHwjF7t375YdO3bI5cuXZciQIfLhhx+qXFy/fl1Onz6tYoEow6pVq2TZsmWSMmVK6dChg8rB2LFjZcOGDdKnTx+lAuFInDixJEqUSKMSnTp1kty5c6tUYP+jR4+WZs2aScmSJXXfixYtku3bt0uLFi1UYrZt26Z9sX+TjXJhQoltSIAESMD7BCgXZmPkG7mABJw/f15TI2+//ba8++67Khf3bxMnTpT58+dLy5Yt5amnnlJZGDdunIoJIh/hN0Qtjh8/Lq1bt5ZWrVpJjRo15NSpUzJp0iQVlfr162u6ZMGCBSoe1atXl2vXrgmOsXXrVhkzZoymSSLaKBcREeLnJEACJOAPApQLs3HyjVzgcvBgRwSjY8eO0rVr13/JBeoyEKXYtGmTpk2SJEkiZ8+elZEjR6ogQCJQR4EoRZYsWfT/sb9u3bppFAKygkgFIh/z5s2T5s2by/79+7Vvly5dNJ2CqMfw4cNVYCAhcePGfaBgIMLx119/qQwhqoJoyFtvvSW1a9c2Gxm2IgESIAES8BwByoXZkISUXCAl8ssvv2gq5OOPP1YC586dk2nTpskPP/wgadKk0YhErly5pHz58pInTx6NQAwePFhef/11/R6iI6jr+Oabb+SVV17ROgvIxaeffqo1GCj4hCjMnTtX6zQgMKjDuH9DGgaSghsRRaao5+jVq5fUrVvXbGTYigRIgARIwHMEKBdmQxJScoGHPWZ1FCtWTBo0aKAEkPoIzCRBIejOnTuld+/ekjNnTnnttddkz549WvDZpk2be3IBEUAxKCId+BxygYJOyAnkAukVRDZQJIrajQfJRXj8TIuY3YxsRQIkQAJeJ0C5MBuhkJELRCveeOMNLbREFCJz5sxKAJEKfGFDfcSNGzekZ8+emt5o1KiRfg8pERR1VqtWTU6ePKkFnMuXL9eizkBaBPvMly+f9hs6dKgKx/Tp01UsIqq7oFyY3YxsRQIkQAJeJ0C5MBuhkJALRCdQO/Hll19qqqNdu3b31rRAnQYe/oE1LlCD8cEHH+haFRAGyAGKPyEaKOhE3cbXX3+tkQ38G+tjoL4iefLkWoOBgs+ZM2fq2hmIeJhslAsTSmxDAiRAAt4nQLkwGyPfyAXSE6iFwJTQKVOm6MwNFGAimoBaiO+++07rG55++ul7KREgQORh165dOisEkoGFsvDvJ598Ute6QD3EoEGDdEoqFuUKrGuBeotChQrJhQsXNIqBSMUTTzyhNRxokz9/fnn22WeNKFMujDCxEQmQAAl4ngDlwmyIfCMXKI6cNWuWRigwvRT1E6itgGRAAjAtFCkRfA/CEdggIwsXLtSCSqzWia+KFStK6dKldcYI5AICAmHBTYP9FilSRJo0aXJPNiA2mM6Keg7UXJQtW1ZnfSD6YbJRLkwosQ0JkAAJeJ8A5cJsjHwjF2aX481WlAtvjgvPigRIgASCJUC5MCNG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YVv5GLLli3y22+/yb59+yRBggTywgsvSL58+eTUqVOybNky2bhxo0SLFk1ixowpqVKlkrJly0qOHDkkduzYsnfvXlm9erXgpkCbUqVKSdGiRSV16tRy584dOXbsmCxcuFD27NkjcePGlVy5cknVqlUlUaJE+vmRI0fk559/1nYxYsTQvmXKlJGwsDAjypQLI0xsRAIkQAKeJ0C5MBsi38jFypUrZc6cOSoX27dvl759+0rlypVVCMaOHavikDVrVkmePLnKBR7+2bNnl5s3b8q8efNkwYIFkjRpUrl+/boKR7ly5VQgbty4Id9++63s3LlTbt26pfJx4cIFef311yV37txy5coVFZPp06dL2rRp5fLly7p/CErFihWNKFMujDCxEQmQAAl4ngDlwmyIfCMXx48f18jB1atX5f3335f33nvvnlxMnDhR4sWLJ/Xq1dOoQ/gN0jBz5kw5efKk9OnTR86fPy89evSQjBkzyhtvvKFy0aJFC6ldu7bUrFlTzp49K5999pmULl1a94/jzp8/X+7evStt2rSRo0ePahQD++nXr58RZcqFESY2IgESIAHPE6BcmA2Rb+QCl3Pt2jXZvXu3dOzYUbp27fovuahbt67KBaIPgQ1isWPHDsmSJYs0btxYv/3xxx/L7du3VSgSJkwor732mnTp0kWqV68uJ06c0CjHunXr5MUXX5QDBw7ov1u1aiWFChWSWLFiydChQ/V7s2bN+sex7kcOIcEWkAvsA8fgRgIkQAIk4E8ClAuzcQsJuRg9erQsX75cEidOLJkyZZInn3xSnn32Wa3NmDBhgtZMoE6iWrVqSmXw4MEaeShevLj2QaSibdu2muY4d+6cpkGmTJmiQoF6DYjERx99JOnTp9eajlGjRmmqBcdFXUb06NH/RXvt2rWyePFi2bp1q4oMakYgNRAgbiRAAiRAAv4kQLkwGzffywXSGCjmRGEnIhZInZw+fVpy5swp9evXl2nTpmk0AiJRqVIlpTJs2DA5c+aMFClSROUCsoEai/Lly6t0rF+/XsaNGyetW7dWuUBaBAKCAlDIBaRi7ty5Mnz4cC3qRJHn/RvSJ6gPQToGdR+IdnTu3Flq1aplNjJsRQIkQAIk4DkClAuzIfG9XKAIE+mS+PHjawRh27Zt+uCHIHz11Vc6C+TgwYOa0gg82Pv376+FmSjKROQBUYn27durfEA6VqxYIT/++KPWYkAQIBfdunXT1ArSIiNGjNDvjR8/Xms9HhS5CI+fNRdmNyNbkQAJkIDXCVAuzEbI93KBugYIBiIKiFwgSvHrr79qdAEPf8gGRAOzSBCJQNvevXurJDRq1EjixIkjr776qhZr1qhRQyMNqNNAISc+h5ggLYLPMAMFKY4xY8Zo6gSzTMLXdzwMOeXC7GZkKxIgARLwOgHKhdkI+V4uMLUUqYwUKVJoegK1DpjNcfjwYfnkk0906umkSZN0yurAgQM1ZdK9e3dNm7zzzjs61fSll17S4lDMFkHNBT5//vnnNU0CWUGUAumWd999V9MkiIZAMjDrxGSjXJhQYhsSIAES8D4ByoXZGPlGLpYuXSpTp07Vwkisc4E1LCAEWIsC0QkUbSIqgRRF5syZpWHDhpI/f36NLCxZskRndkA4EOlAcSdmbZQoUULrIRYtWiSzZ8/WmSGIZKRJk0Y6dOig+4EYbNiwQWsmMG0VxyhWrJhOe0WqxWSjXJhQYhsSIAES8D4ByoXZGPlGLvbv368SgZoIRCOQ1siQIYOkTJlSizmx8BVW08QCWSi8LFy4sK62GUiV7Nq1Sw4dOqTyASHBgltJkiRR2UC0AtKCVAj6Y7EsFHuingKf45gQDERIsL9s2bJJ3rx5tc7DZKNcmFBiGxIgARLwPgHKhdkY+UYuzC7Hm60oF94cF54VCZAACQRLgHJhRox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fCMXK1askB9++EH+/PNPSZw4sXTo0EGefPJJOXTokHz//feyefNmuXXrln5WuHBhadKkicSLF08uXrwo06ZNk1mzZkmqVKmUSoYMGaRSpUpSrlw5uXPnjuzfv1+mTp0qW7dulQQJEkiRIkWkcePGkjRpUv18z549Mn78eG0XM2ZM7VenTh1JliyZEWXKhREmNiIBEiABzxOgXJgNkW/kYsOGDbJs2TI5evSoLF68WD7++GOpXLmyHDlyRObMmSMxYsTQB//hw4dVKEqWLCnPPPOMXL16VUaMGCELFy6U1q1bK5UkSZJI7ty5JUeOHIIH/6BBg+TKlSv6/du3b6tkoG2hQoV0X8uXL5cFCxZI0aJF5dy5cyoc+fPnlwYNGhhRplwYYWIjEiABEvA8AcqF2RD5Ri7OnDkjJ0+elPPnz8t7772nX5CLy5cva/Qia9asEidOHFmzZo3Mnz9fv//WW2/J3bt3Zdy4cbJjxw4ZNWrUP6hAErDfli1bSsOGDaVGjRr676+//lpy5syp/4bMQCwQpWjevLmcOnVKZs6cqd8fMGCAEWXKhREmNiIBEiABzxOgXJgNkW/kApdz7do12b17t3Ts2FG6du2qcnH/hqjDr7/+KgcOHJBu3bqpXIwdO1YQ+ejTp49Ejx5dUycJEybUKMW+ffs0xdKpUyepVq2aCsyiRYs0WtGsWTNNhUAuXn/9dcmXL5/Ejh1bhg4dqt+bPn26RkyiRYv2r/NAJOTSpUt6ztevX1fRee2116RmzZpmI8NWJEACJEACniNAuTAbkpCTC9RfzJ07VypWrKgP8kDaA6mRbNmyaU1Fo0aNVEySJ0+utRoDBw6UNm3aSPny5TUysm7dOq2xQGpk7969KhL9+vWTNGnSaOoFEZB58+bJ8OHDJSwsTAXj/m3p0qXy448/yurVq1VwTpw4IZ999pnUr1/fbGTYigRIgARIwHMEKBdmQxJScoEHOkQAEQlEIpDKuHHjhkYfkMaACCCFAvlA0edzzz0nO3fulMGDB2tkIiAX69ev11RKQC6QZoEYpE6dWuVi9OjRuo9HyQUk5fTp0xq9QOSiR48e0r59e0YuzO5LtiIBEiABTxKgXJgNS0jIBWaJbN++XWbMmKFpD0QtypQpowRQV4HPsUEMUJDZq1cvnQnStGlTrc14//33NTWCaAaEAIWjiEygxiKQFunSpYtkz55d0yKQCgjHpEmTJG7cuA9Mi4THz5oLs5uRrUiABEjA6wQoF2Yj5Hu5QFQAM0YmT56sUQJIRZUqVSRWrFhK4ObNm/rwD6QuUAPx4YcfanoE8gBZQISiVatWWsCJgk1IA6QEs0Ew+wTRkOLFi0v16tW1hmLixImyZcsWreV4UL3F/egpF2Y3I1uRAAmQgNcJUC7MRsg3coEIw/HjxzWN0bt3by2ORKQBhZMo4Pzmm29UFrAGBYo1EVFATQUiFZAOyAI2FGyiZgJTUdu2bavfQ4Fonjx5VCBwHKQ9ENXAdFbMHsH+sb5GixYtNK2CmytRokTy5ptvGlGmXBhhYiMSIAES8DwByoXZEPlGLmbPni0jR47UAkwIAuopIBdZsmSRKVOmqGQg1YGFs1Bb8Z///EeQysACWEiXYG2MwMyOWrVqCb4KFiyo9RnY57Bhw7SQE2KCxbkwuwM1Fkip4HMUdCJFgn2gUPTll1+WTJkyGVGmXBhhYiMSIAES8DwByoXZEPlGLlALcezYMY0s4IGPhzxkAhEKpDIQmcD3UHOB2gpIAh7+SGPgc0QwAimMlClTSooUKSR+/Pg6kwMLbQUW38I+sJhWxowZNbWCzyEumNqKfWEf6Js2bVpNqZhslAsTSmxDAiRAAt4nQLkwGyPfyIXZ5XizFeXCm+PCsyIBEiCBYAlQLsyIUS7MOFlqRbmwhI+dSYAESMAzBCgXZkNBuTDjZKkV5cISPnYmARIgAc8QoFyYDQXlwoyTpVaUC0v42JkESIAEPEOAcmE2FJQLM06WWlEuLOFjZxIgARLwDAHKhdlQUC7MOFlqRbmwhI+dSYAESMAzBCgXZkNBuTDjZKkV5cISPnYmARIgAc8QoFyYDQXlwoyTpVaUC0v42JkESIAEPEOAcmE2FJQLM06WWlEuLOFjZxIgARLwDAHKhdlQOCYXeMkXVrWsVq3aP85s4cKFuqw2Xh4WqhvlIlRHltdFAvYTOHX4kMwfP9r+Hdu8x2otXpXkadPZvFfv745yYTZGUSoXWDobS3XjC681z5Ytm7Rs2VKX1MaGN5biDaO7du2SAQMGmJ2xD1tRLnw4aDxlEnCJwOHdO2Vcz24uHd38sC179ZW02XKYdwiRlpQLs4GMUrnA20j37t0rf/31l4wZM0YjF3jZWEAu8NKwbdu26Ts6evToYXbGPmxFufDhoPGUScAlApQLl8AbHpZyYQYqSuUCLwP76aef9AuCESdOHH0NekAu8AbTQoUKSdWqVeWZZ54xO2MftqJc+HDQeMok4BIByoVL4A0PS7kwAxWlcoE3ld64cUPTH3PmzFGxwOvMAxveMIr+c/ZPAAAgAElEQVS3kOLto/gK1Y1yEaojy+siAfsJUC7sZ2rnHikXZjSjVC7CnwJemX7+/HlBqgSvP0dKJLDhFeb/+c9/zM7Yh60oFz4cNJ4yCbhEgHLhEnjDw1IuzEA5Jhe///67bNiwQSAZcePG/cfZZc+eXZ5//nmzM/ZhK8qFDweNp0wCLhGgXLgE3vCwlAszUI7JxUcffaRTTjFjJHXq1BI9evR7Z5ghQwapUqWK2Rn7sBXlwoeDxlMmAZcIUC5cAm94WMqFGSjH5KJDhw6SI0cOadOmjdZZPE4b5eJxGm1eKwlYI0C5sMYvqntTLswIOyYXffv2FdRWPPvss5I0aVKzswuRVpSLEBlIXgYJOECAcuEAZAuHoFyYwXNMLrCOxapVqyRJkiSSNWtWiRkzpmC2CLacOXNKs2bNzM7Yh60oFz4cNJ4yCbhEgHLhEnjDw1IuzEA5JhfTpk3Tgk6s1okpqai5CMgFZOO5554zO2MftqJc+HDQeMok4BIByoVL4A0PS7kwA+WYXBw6dEinoT5oS5gwoWTKlOmRZ3zs2DFd7RPTWLGiZ+HChbUwFGtp4OGNAb948aIKS8qUKSVv3rz3oiNnz56VgwcPyvHjx/XzLFmySLp06SRRokS6oBfOa/fu3TqTBettoH+uXLl00S98fuHCBdmxY4fuH1KUPn16jb7cP+vlYRdAuTC7GdmKBEhAhHLh7buAcmE2Po7JxalTp+TatWv3ziqwSie+gZU6U6VK9cgznj9/vowfP142b96sD/yvvvpKlxLHPvfs2SOff/65HDlyROUB4tG+fXsVCGyYBjt9+nTZunWr9kW/WrVq6doaiKQgXfPtt9/K9u3bJX78+JI7d27p2LGjSgQWAdu0aZO++wTXgK18+fLywgsvaDrHZKNcmFBiGxIgARCgXHj7PqBcmI2PY3LxyiuvyIIFC/ThH/6FZqi9wMMeb0191LZv3z6VCDyoP/30U/nggw+0H743YcIEjShUr15dowwrVqzQqMOrr76q8jF58mSNPPTq1UvOnDmjooDIxptvvilXr16V119/XVcOhTQgOvHll19KkyZNpEyZMnLy5En59ddfNWoCYcF02tWrV2uE45133jGiTLkwwsRGJEAClAvP3wOUC7MhckwuEHFA2iGwIZ2BBz7eOYJ1Lt56661HnjEe0BAHvK8Ebd99912Vi7Vr16podOrUSQXh+vXrsmjRIpk0aZKMHDlSjwEZSJw4sUoEIhFYcwPREkQfkGKB+EBEatSoodGJqVOnaqoEdSBI50CKIB54/wn6jxs3TutHEEkJ1I086uQpF2Y3I1uRAAkwcuH1e4ByYTZCjsnFg07n6NGj8vPPP2s0oWvXrhGeMaIQqI1AygLtIRdLly7VtTNmzJih62hAWpYsWaKy8csvv2hKBNGGAgUKSJ06dfQYSKlcvnxZypYtq9Lx4YcfCtbhqFSpkp7LsmXLtG+LFi0EERPIBaIUWAAMEYvhw4cL0jR4XTzqLsIvCPagi6BcRDi0bEACJPB/BJgW8fatQLkwGx/H5AJFlXjIBjakRq5cuSIzZ87UQks88CPaHiQXiFK0bt1aFi9eLJkzZ9ZdQC5atmypEQykNE6cOCHFixdXecA2bNgwlYgiRYqoXAwePFijGohO4P0n69evl2+++UYjGkiHQCQ+++wzLSBFGmf06NEyd+5c3Q+m1j5oUTBEQCBPuG5EO1ATAoFBrQc3EiABEngYAcqFt+8NyoXZ+DgmF4gwIKURXi6QckDNRMaMGaV79+4RnvGD5AJSEajnwCwQbPge0hwQCwgGZpoUK1bs3hLjQ4YM0VknTzzxhM4Y6d+/v0Y/KlSooN9HqgUFnpAWnB8iF5988omkTZtWIxejRo2SefPmadoF/R8kF6j7gIAgfYJoCiQFC4nVq1cvwutkAxIggceXAOXC22NPuTAbH8fkAg901F1gQ50CUgnJkiWTokWLSokSJe7N7HjUaT9ILpD2QGEmHvh58uTRt61CLnr27Cnff/+9isLOnTs1pRF4OVqfPn30NfA1a9YUTINt166dplFQEIoCzoULF2qdRtOmTTWlArmArCC1ghqNoUOHajQDUZeHpUSwf9R/BP6LyAgkCHUd3EiABEiAkQt/3gOUC7Nxc0wuDhw4oDMxAhsEAw9qLAWOL6QbItoeJBcYaEQekPaoVq2aHgMRi127dglWBUVKZPbs2ZruwGwRFIVCPDBNtW3btvrwR21FgwYNVDaQLsH+kDLB/pDagFygABSRDOzvxx9/VAnBrBKTjTUXJpTYhgRIAAQYufD2fUC5MBsfx+QCUz7//PNPXTMCD+bAYleFChWS/Pnz6/oSj9rQd/ny5boWBR7uSGGgoBMzTZD2+O233zQSgvoG1HOUK1dOp5JiHQsUZ6IOA9ELPOgxE6R06dJa4InoAqIe2Edg0SyI0H//+1/Jly+fFn4ixQFBwcJakBeIBlIqkBGTjXJhQoltSIAEKBfevwcoF2Zj5JhcrFmzRuUAkhAo7MRDGgtWPf3005oaedSGNAVqGDB7A4Wg6IvFsjDjA4WcWOsCNRyof4CsNGrUSIUFaQukRVDzgfoH/BtTSnE8LJKFegj0++mnn/Tc0Af969evL2FhYfo5UiNYvhyLdGH/6AuxgcyYbJQLE0psQwIkQLnw/j1AuTAbI8fkAmtR4CFbu3ZtlQlsWBkTEQFEMVAHEaob5SJUR5bXRQL2E2BaxH6mdu6RcmFG0zG5wNoUeB/Ha6+9prUW2JDCGDNmjGzbtk0GDRpkdsY+bEW58OGg8ZRJwCUClAuXwBselnJhBsoxuXjvvfc0pYBVLwsWLKhnh0HCjA6kObCORKhulItQHVleFwnYT4ByYT9TO/dIuTCj6ZhcYCXOLVu26Ls8UNeAVAj+HytcQjaQLgnVjXIRqiPL6yIB+wlQLuxnauceKRdmNB2Ti40bN2pBJYorsSIntjRp0mhBJ95OivUuQnWjXITqyPK6SMB+ApQL+5nauUfKhRlNx+Tiiy++0OWzMQsjQYIEenZIh6Cg8+DBgxG+uMzscrzZinLhzXHhWZGAFwlQLrw4Kv9/TpQLs/FxTC66dOmiLxbD+hGBN4liPQoUdCJdgtegh+pGuQjVkeV1kYD9BCgX9jO1c4+UCzOajskFlujGuz8wWwR1Ftiw4iZeAoaFsbA8eKhulItQHVleFwnYT4ByYT9TO/dIuTCj6Zhc4A2iSH9AMBDBwIaXgmFRLCzFjfd7hOpGuQjVkeV1kYD9BCgX9jO1c4+UCzOajsnF1q1b9YVgKOjEkt3YsOJl9uzZ9W2lWAY8VDfKRaiOLK+LBOwnQLmwn6mde6RcmNF0TC5wOmfPnpXdu3drGgT1Fnnz5tX3dSRPntzsbH3ainLh04HjaZOACwQoFy5AD+KQlAszWI7KBd7TgReJ4U2k2GLFiqVvQ33Ya8vNLsH7rSgX3h8jniEJeIUA5cIrI/Hg86BcmI2Po3Jhdkqh14pyEXpjyisigagiQLmIKrL27JdyYcaRcmHGyVIryoUlfOxMAo8VAcqFt4ebcmE2PpQLM06WWlEuLOFjZxJ4rAhQLrw93JQLs/GhXJhxstSKcmEJHzuTwGNFgHLh7eGmXJiND+XCjJOlVpQLS/jYmQQeKwKUC28PN+XCbHwoF2acLLWiXFjCx84k8FgRoFx4e7gpF2bjQ7kw42SpFeXCEj52JoHHigDlwtvDTbkwGx/KhRknS60oF5bwsTMJPFYEKBfeHm7Khdn4UC7MOFlqRbmwhI+dSeCxIhBqcnH72k25e+eu58cweszoEj1OzAjPk3IRISJtQLkw42SpFeXCEj52JoHHikCoycWhqVvk+olLnh/DhLlSSpqquSI8T8pFhIgoF2aIrLeiXFhnyD2QwONCINTkYv/YdXLt6EXPD1/i/Kklfb38EZ4n5SJCRKEjF3gJ2oULF2TFihX6plVs+N6lS5ckT548kjRpUjl37py+4j1u3LgSLVo0yZQpkxQsWFBf944Nb2vFC9WOHTum7zwpUaKEZM2aVRImTCg3btyQEydOyG+//SYXL16UsLAwyZkzpzz55JNGlCkXRpjYiARIQEQoF+7cBpQLe7mHRFoEL0Q7efKkTJs2TXbs2KGErl+/LvPmzZMXXnhBsmTJovKwadMmyZ07t8SOHVsKFCggFStW1LeyXrt2TSZNmiTr16/X/w+8sbV+/foqJ8ePH5dffvlF5QUvXcPL1rJlyyavvvqqJEuWTGLEiPHIUaFc2HvTcm8kEMoEKBfujC7lwl7uISEX9yMJyEa9evXk9ddflxQpUsiGDRs0gtG0aVNJkiTJvS63b99W8Rg8eLCKRqtWreTw4cPSpk0b6dChg9SsWVOlpFOnTtK1a1eNaPz+++8yd+5c/ax8+fIa3XjURrmw96bl3kgglAlQLtwZXcqFvdxDUi6QAlm9erUMGDBApQCpkCVLljxQLhDhmDx5shw6dEjTHFWqVJHLly9Lu3btVBxKly4t+/btk27dusm3334rOXLkkG3btsmiRYvk6NGj0rlzZ0mVKhXlwt77knsjgceWAOXCnaGnXNjLPSTlArUV48aN01qJF198Uesxpk+frjUVqJVAvQUiEMWLF1eakBCkSkqVKiVPPfWUpkYgE9mzZ5dChQrJqVOnZOjQoTJmzBjJmDGjHDhwQGVl4cKF0q9fv3t1G+GHZuvWrSo4iIogOoL2PXr0kDp16tg7gtwbCZBASBGgXLgznJQLe7mHnFygXmLNmjXywQcfaE1E2bJltQhz3bp1Gp2ARKA4E6kRiAQEA4KAlEmZMmWkaNGiKhcfffSRpE2bVmsuzp49qzUZQ4YMkQwZMmjRKGRh1qxZ0r9/f0mfPv2/RmXv3r0qMwcPHpRbt27JlClTNK1Su3Zte0eQeyMBEggpApQLd4aTcmEv95CTC6Q0fv31V+nevbtMnDhR6yhQg4FCzAQJEig9RByQ1kC65J133lFBiBMnjqZAIBuQi/fff18jFyj8RORi+PDhMnr06H9ELhYsWCCffvrpAyMX4YeJNRf23rTcGwmEMgHKhTujS7mwl3vIyQVmi2CWCFISX375paRJk0Znf2DDFFRsmG4K8di9e7cMGjRI/x8zQlBzUbly5Xs1F4h6BGouIBvfffedzhL5888/VU6QHnn77bdZc2HvPcm9kcBjTYBy4c7wUy7s5R5ycoEpo/Pnz5f8+fPL888/L4kTJ5arV69q/UVglggiF4huIFqB9AnSF8OGDdNpqi1bttS0B2aZtG/fXmrUqCGbN2+Wjh07altENpYvX66zRSAizzzzjCRKlOiRo8LIhb03LfdGAqFMgHLhzuhSLuzlHlJygdQHUheoh+jZs6cugoUaC0QxkMJA7QSiF5ANfFahQgUpVqyYXLlyRSZMmCBbtmzRKAcKMFFb8dxzz0m+fPk00vHDDz+oZOBzfOFz1HRgmivWvXjURrmw96bl3kgglAlQLtwZXcqFvdxDSi5QOLly5UrZv3+/NGrUSMUCMoFUydq1a1UusKH2ApGNwoULS/z48fV7mF6KGR5Y4wL9UNyJaaeISmC6KgQD0Y7z589rBASFnk8//fS9VAvlwt4bk3sjgceVAOXCnZGnXNjLPaTkwl409u2NkQv7WHJPJBDqBCgX7oww5cJe7pQLe3k+cG+UCwcg8xAkECIEKBfuDCTlwl7ulAt7eVIuHODJQ5BAKBOgXLgzupQLe7lTLuzlSblwgCcPQQKhTIBy4c7oUi7s5U65sJcn5cIBnjwECYQyAcqFO6NLubCXO+XCXp6PtVzcvnRSbp7e6wBR64eInTa/RI/76PVJrB+FeyCB4AlQLoJnZkcPyoUdFP9/H5QLe3k+1nJxecMMOTu7hwNErR8i9cvjJE6motZ3xD2QgM0EKBc2AzXcHeXCEJRhM8qFISgrzR6X2SKUCyt3CfuSwP8SoFy4cydQLuzlTrmwlycjF4xcOHBH8RChTIBy4c7oUi7s5U65sJcn5YJy4cAdxUOEMgHKhTujS7mwlzvlwl6exnJx5+5d2X7ojFy7ccuBM7B2iJRh8SVLysQR7oRpkQgRsQEJREiAchEhoihpQLmwFyvlwl6exnJx/eZtaTpgtuw9ccGBM7B2iAYlckm3Z0tEuBPKRYSI2IAEIiRAuYgQUZQ0oFzYi5VyYS9PygXTIg7cUTxEKBOgXLgzupQLe7lTLuzlSbmgXDhwR/EQoUyAcuHO6FIu7OVOubCXJ+WCcuHAHcVDhDIByoU7o0u5sJc75cJenpQLyoUDdxQPEcoEKBfujC7lwl7ulAt7eVIuKBcO3FE8RCgToFy4M7qUC3u5Uy7s5Um5oFw4cEfxEKFMgHLhzuhSLuzlTrmwlyflgnLhwB3FQ4QyAcqFO6NLubCXO+XCXp6UC8qFA3cUDxHKBCgX7owu5cJe7pQLe3lSLigXDtxRPER4AmdPXJJrl294GkrCsLgSliKB0TlSLoww2d6IcmEvUsqFvTwpF5QLB+4oHiI8gbnj18tfm496GkrhstmkTN38RudIuTDCZHsjyoW9SCkX9vKkXFAuHLijeAjKhfv3QMtefSVtthwRnsj+sevk2tGLEbZzuwHlwt4RCCm5GDt2rGzbtk1ixYol0aJFk+jRo8sLL7wguXPnlr/++ktmzpwp58+flwQJEkjJkiWlbNmyEjduXCW6fv16WbVqlezdu1dix44ttWrVkvz580uSJEnk77//loMHD8qMGTPkzJkzkiJFCvnPf/4jVapU0eNEtKF/s2bNpGXLllK9enVtzneLREQtaj9P/fI4iZOpaNQehHt3hAAjF45g/tdBKBfucA/mqC+++KLkzJnzH13efPNNKVCggLRu3TqYXQXdNqTkok2bNnL48GEpXry4SgPkApIA2Vi2bJl+ZciQQQUhY8aMUqFCBXniiSfkwoUL8s0338j+/fslLCxMrl+/Lnfv3pXGjRtL4cKF5dChQzJ58mQ5ffq0xIsXT65cuaKC0qpVK0mXLp3u/1Eb5SLo+zLKO1AuohyxYwegXDiG+h8Holy4wz2Yo1IugqH1iLaQi1SpUknHjh1VEgLbnDlzZOHChVK0aFGpU6eORil+//13FYUOHTrIxo0bZeLEiZI3b1556aWX5NixY4J9vfLKK1KtWjXZunWrdOnSRXr16qUyggjHvHnz5KmnnpIaNWpI4sSPfh055cKmAbZxN5QLG2G6vCvKhTsDQLlwh3swR6VcBEMrArlIliyZvPHGG/rAjxEjhsSMGVNGjRolixcvlv79+0vy5Mnl0qVLghTKpk2bZPjw4fr/SJeUKFFCoxlXr16V9u3b67+RPkFK5MMPP5Tp06dLlixZZOfOnbo/pGDef/99SZ069b/O6vbt24KvO3fuaFoFUQ58QUawMS1i06BHcjeUi0iC82A3yoU7g0K5cId7MEelXARDKwK5QFQCqQpEJSpXrqxf33//vcrAtGnTVDjwwB88eLAsXbpUJk2aJF9++aXEjx9fypQpI8WKFZNr165J9+7dJVOmTFp3gTTK6NGjZcSIEZpOQZpkyZIl8ssvv8jnn38u6dOn/9dZrV69WqMlEBgc788//5RPPvlE6tWrR7mwabyt7IZyYYWet/pSLtwZD8qFO9yDOSrlIhhaj2i7aNEiOXXqlNZboI4CQoGaiw0bNmiUYdasWfd6Dxw4UNAetRT9+vWTpEmTqlwgdQK5+OijjyRt2rSSJ08eOXv2rErIkCFDtGbjyJEjKhfYH6IhD5KL48ePq4TgfG7evCkDBgyQTp066fkwcmHTgFvYDeXCAjyPdaVcuDMglAt3uAdzVMpFMLQe0RbpDBRxosASD/UePXpopeyuXbs0+jB+/HgVDzzshw4dKitXrtRCzkGDBmm/UqVKaRoEctG1a1cVCxR0njhxQtugLaIZ+/btU7lA5APRCERKHrWx5sKmAbZxN5QLG2G6vCvKhTsDQLlwh3swR6VcBEPrIW2ResAMD0wNxdfly5flq6++kjhx4mjNBIQBkYNcuXJpwebUqVP1+1988YWmTXbs2KFRi5o1a2rUo23btlK1alUpV66c7NmzR959912VC/RHgeevv/6qs0batWunU1MpFyKXN8yQs1znwoa7mbsIhgDlIhha9rWlXNjHMqr2RLmwSBZSAXnAFNJAESciF507d9ZUB6aNHjhwQNesaNq0qU5J/eOPP7R+4uWXX9ZIBOouUKzZokULnc4KEUF/FGCibgL/jyJPzBBZvny51lM0atRIIx3YP+WCcmHxNmb3SBKgXEQSnMVulAuLAB3oTrmwCBlRC9Q4oOBy8+bNujcIR/bs2XURLdRJoNATn9+6dUsFpGLFitKwYUP97MaNGzJlyhStwTh69KjOMMECWbVr15Zs2bLp+hZIgaANohqY5oopqZiuCrFASoVyQbmweBuzeyQJUC4iCc5iN8qFRYAOdKdcWIQMkUC9BdIViFhgQ2oEtRAQjIQJE+r3t2zZohEOrMCZNWtW/SywABZSJFhEC7UZkAvMEkFBJ2adoEbj3LlzKi6BBbQgJVgXw2RjzYUJJWfbsObCWd5ReTTKRVTSffi+KRfucA/mqJSLYGj5sC3lwnuDRrnw3phE9owoF5ElZ60f5cIaPyd6Uy6coOziMSgXLsJ/yKEpF94bk8ieEeUisuSs9aNcWOPnRG/KhROUXTwG5cJF+JQL78G3+YwoFzYDNdwd5cIQlIvNKBcuwnfi0JQLJygHdwxGLoLj5eXWlAt3Rody4Q73YI5KuQiGlg/bUi68N2iUC++NSWTPiHIRWXLW+lEurPFzojflwgnKLh6DcuEifKZFvAff5jOiXNgM1HB3lAtDUC42o1y4CN+JQ1MunKAc3DEYuQiOl5dbUy7cGR3KhTvcgzkq5SIYWj5sS7nw3qBRLrw3JpE9I8pFZMlZ60e5sMbPid6UCycou3gMyoWL8JkW8R58m8+IcmEzUMPdUS4MQbnYjHLhInwnDk25cIJycMdg5CI4Xl5uTblwZ3QoF+5wD+aolItgaPmwLeXCe4NGufDemET2jCgXkSVnrR/lwho/J3pTLpyg7OIxKBcuwmdaxHvwbT4jyoXNQA13R7kwBOViM8qFi/CdODTlwgnKwR2DkYvgeHm5NeXCndGhXLjDPZijUi6CoeXDtpQL7w0a5cJ7YxLZM6JcRJactX6UC2v8nOhNuXCCsovHoFy4CJ9pEe/Bt/mMKBc2AzXcHeXCEJSLzSgXLsJ34tCUCycoB3cMRi6C4+Xl1pQLd0aHcuEO92COSrkIhpYP21IuvDdolAvvjUlkz4hyEVly1vpRLqzxc6I35cIJyi4eg3LhInymRbwH3+YzolzYDNRwd5QLQ1AuNqNcuAjfiUNTLpygHNwxGLkIjpeXW1Mu3BkdyoU73IM5KuUiGFo+bEu58N6gUS68NyaRPSPKRWTJWetHubDGz4nelAsnKLt4DMqFi/CZFvEefJvPiHJhM1DD3VEuDEG52IxyYQP8mzdvyokTJ+TSpUty+/ZtiR49uiRNmlSSJUsm+OzMmTNy4cIFiREjhkSLFk0SJkwoyZMnlwQJEujRz58/L2fPnpUrV65om9SpU0vixIklVqxYur9r167J0aNH5caNGxI7dmxJkiSJpEqVyujMKRdGmBxtxMiFo7ij9GCUiyjF+9CdUy7c4R7MUSkXwdB6QNs7d+6oWPTv318WL14sly9flnjx4km9evXkhRde0M/GjRsnc+fOVeGAPJQpU0aaNm0qxYsX1z3OmjVLpk6dKuvWrZP48eNLly5d5JlnnpG0adOqsGzevFl69uwphw4dkkyZMkmtWrWkffv2KioRbZSLiAg5/znlwnnmUXVEykVUkX30fikX7nAP5qiUi2BoPUQuTp8+LTt37pS7d+9qVOHcuXPyxRdfSJMmTVQW1q5dq5/Vrl1bIxKIXCCqAQk5cuSIDBo0SKMY1apVk1OnTsmYMWOkbdu2UrFiRdm2bZv07t1bKlWqJHny5NF/4wv7Lly4sO7jURvlwuIAR0F3ykUUQHVpl5QLd8BTLtzhHsxRKRfB0HpAW0gDHuD4QsoCMgG5aNOmjVSoUEFFYu/evRq1QLQC8hHYkOaYN2+erFq1SkWhfv36mh6BWCDyAbmAtHTt2lWGDBki+fPnl40bN8rChQv1OC1atFBJoVyIXN4wQ87O7mFxNJ3pTrlwhrMTR6FcOEH538egXLjDPZijUi6CoWXQFjUSSIW88cYbUrNmTZWL9evXqzSULl1a0qRJI1mzZpUsWbJoPcXQoUPl1q1b8vTTT0upUqXk6tWr8tZbb0nBggXliSee0FoLREEmTpyoKZE9e/bIkiVLZOXKlfLRRx9p6uT+DX327dsnJ0+e1JoPHKNz586aTsF2/eZtaTpgtuw9ccHgitxt0qBELun2bIkIT4JyESEiNogCApSLKIBqsEvKhQEkl5tQLmwcAEQxULyJSMSwYcM0AoGIxfz58zU1ghQGZOOpp56SKlWqqGh8+umnGs1AHUbRokW1eDMgDUiDQEomTZqkkYsMGTJoGgVygToN1HmkT5/+X1eAY6H+Y+vWrSowW7ZskY8//ljq1q1LubBxvCO7K0YuIkvOe/0oF+6MCeXCHe7BHJVyEQytCNoizbFixQp5//33NWWBGgqIw/Xr17XWAgWYKNxcvXq1igLko1+/fiog98tFunTpJHfu3JGSC5wmRAdboOaiVatWUr16dcqFjeMd2V1RLiJLznv9KBfujAnlwh3uwRyVchEMrUe0RYRgwYIFMmfOHEmZMqXWV0AQYsaMKZhREpiGirQGBAMRiM8//1xGjhypqZASJUpIuXLl9P87duyoUQxEOA4fPqwFnVOmTJHMmTPL7t27NSqB2ovu3btr9ONRGws6bRpgG3dDubARpsu7oly4MwCUC3e4B3NUykUwtB7SFlECPPCXLSOT6h0AABmoSURBVFumaYjnn39ecubMqQWeiFqgpiKwpgVSFrNnz9aIAqRh+fLl+u8CBQro1FXUSaAYFHKC1Mn27du1BgMigqJP9EeaJVu2bNKwYcN/FIg+6PQoFzYMsM27oFzYDNTF3VEu3IFPuXCHezBHpVwEQ+sBbRGVQJ1F37595Y8//tBURvny5bVl9uzZdeErRCkgHdgQecD3IBOYEYJprCNGjND1LPLlyycXL17UGomWLVtqNAORDtRbIBqCxbVQrIk2zZs3lxw5ckicOHEYuRDOFrF4G7N7JAlQLiIJzmI3yoVFgA50p1xYhIyoxK5du7S4EiKQIkWKe4tboeYC6RCkMLAAFmouUF+BKab4LCwsTI++aNEijUYgSoGiz2bNmqlYYF9YtRP7Hz58uBw/flzTIGXLlpXGjRtzEa1wY8fZIhZvZHaPFAHKRaSwWe5EubCMMMp3QLmwCTFSI4EiysAuw6+gGfgs8L0HfRa+zf2rbwb2/6D+j7oEpkVsGmAbd8O0iI0wXd4V5cKdAaBcuMM9mKNSLoKh5cO2lAvvDRrlwntjEtkzolxElpy1fpQLa/yc6E25cIKyi8egXLgI/yGHplx4b0wie0aUi8iSs9aPcmGNnxO9KRdOUHbxGJQLF+FTLrwH3+YzolzYDNRwd5QLQ1AuNqNcuAjfiUNTLpygHNwxGLkIjpeXW1Mu3BkdyoU73IM5KuUiGFo+bEu58N6gUS68NyaRPSPKRWTJWetHubDGz4nelAsnKLt4DMqFi/CZFvEefJvPiHJhM1DD3VEuDEG52Ixy4SJ8Jw5NuXCCcnDHYOQiOF5ebk25cGd0KBfucA/mqJSLYGj5sC3lwnuD9rjKxd8nTsj59eu9NyDhzih67NiSvFQpiREvntF5Ui6MMNneiHJhO1Lbd0i5sB2pt3ZIufDWeOBsHle5OL3sd9nWrZv3BiTcGcUKC5Oio0ZK3NSpjc6TcmGEyfZGlAvbkdq+Q8qF7Ui9tUPKhbfGg3JBuXD6jixcNpuUqZvf6LCHd++UcT29PUa4EMqF0XC62ohy4Sr+qD845SLqGQd7BEYugiXmXHtGLigXzt1t/3+kxPlTS/p6EQsgXo45ffp0N04x6GNSLoJG5q8OlAvvjRflwntjEjgjygXlwo27k3JhL/Vod+9/05e9++feRIRy4b3bwFQuVh1YJWevnvXeBYQ7o1wpc0mOFDmMzpE1F0aYbG/EtMhF25navUPKhb1EKRf28nzg3igXDkAO8hCmctH2+7ay6cimIPfubPNXS74qzYs1Nzoo5cIIk+2NKBeUC9tvKoMdMi1iAMnPTSgX3hs9yoX3xoRpkf8lwIJOd+5NRi7s5c7Ihb08GbmY3cMBotYPQbmwzjCq9sCaC9ZcRNW99aj9Ui7spU65sJcn5YJy4cAd9c9DMC2yXv7afNRx7sEckGkRpkWCuV/sasu0iF0kPbofpkW8NzCMXHhvTJgWYVrEzbuSkQt76TNyYS9PRi4YuXDgjmLkIjwBrtDp+C2nB+QiWu5wD+aojFwEQ8uHbRm58N6gMXLhvTFh5IKRCzfvSkYu7KXPyIW9PBm5YOTCgTuKkQtGLhy/zf51QEYu3B+DiM6AkYuICPn8c0YuvDeAjFx4b0wYuWDkws27kpELe+kzcmHIEwuZnjp1Snbu3Clnz56VuHHjSsaMGSV79uwSJ06cR+6FcmEI2cFmlAsHYQd5KE5F5VTUIG8ZW5pTLmzBeG8nlAtDnjdv3pSffvpJfvnlFzlw4IAkTpxYChYsKK+++qqkSZNGokeP/tA9US4MITvYjHLhIOwgD0W5oFwEecvY0pxyYQtGykUwGBG1uHTpkjRq1EgaNGgg1atXl3379knXrl2ld+/eUqxYMZWNh22Ui2BoO9OWcuEM58gchXJBuYjMfWO1D+XCKsF/9mfkwoDnlStX5M8//5R+/fpJy5YtpVKlSrJ//34ZPny4ZMmSRapVqyY5cjz8xVGUCwPIDjehXDgMPIjDUS4oF0HcLrY1pVzYhlJ3RLkw4Ikai+XLl2tapHnz5lKqVCk5evSozJw5U44fPy7PPvusFClS5B972r17t2zdulUl5NatW/Ltt99K8eLFJU+ePNru9p27MmfjXrl49YbBGZg3uX79ujaOqA7EfI8iOdIkkeI500bY5ebJ3fL33lURtgumwZ07d+Ta39e0xiVG9BjBdH1k2/j5q0qMRKki3N+ivxbJqcunImwXTIMbN24IomF2jVHBtAUlX+p8Rqdw7cgRObN8hVFb00a4lmvXrkmcOLElRoyYpt0e2i56nDiSunIliRE/vtG+9m8/IedPXzFqa9IIP0PRokWT2LFjmzQ3apMyfZikz57cqO3l8+dk+6rlRm1NGt2+fUf+/vuaxIsX75HpW5N9hW+Tv2RpSRCWJMJuF7edkFtX7P09d+P6Dbkr9v0M4SJiJ48vCQ3G6MyZM4Lf73Zu+ntOf4biSMyY1n+GAueG502SJP8co9mzZ0v9+vWlffv2dl7Cv/ZFuTDAi0LOX3/9VVauXCmY2gNJOHHihMyZM0e2bdsmzz//vKZGwm/bt2+XtWvXyl9//aUPEuwjYcKEEt/wF6bBaT2wyZo1a/TmLFq0aGR34al+58+fl4ULF0qFChUkeXKzX86euoAHnMyWLVsE0bCSJUt6/VSNzg+RuQULFug9lz59eqM+Xm60atUqfRAXLlzYy6dpfG744wi/vxBxTZo0qXE/LzfcuHGjQNKfeuopL5+m8bnh9wF+hkqUKKE1fFG5XbhwQapWrSo1a9aMysMwcmFC9/Tp07J48WJZsmSJNGvWTG8ARCxggJAH1GJ45WHes2dP/Sv/nXfeMbk0z7fBXwgvvfSSjBgxQgtoQ2EbNGiQRr769OkTCpcj+EsOPxe458qVK+f7a+rWrZukTJlS3nzzTd9fCy4AfwC1aNFCJkyYILlz5w6Ja/r888+1Dg6/70Jhw+8D/Ax9/PHH+nwJhY2RC4NRhOlt2LBBRo0aJa+88oqUL19eDh48qKkOhLPq1q0r+fPnN9hT1DehXEQ9Y6tHoFxYJRi1/SkXUcvXjr1TLuygGLX7oFwY8EXNBNIgrVq10r+ia9SoIXv37pUPPvhAWrdurTUYqVJFnL83OJTlJpQLywijfAeUiyhHbOkAlAtL+BzpTLlwBLOlg1AuDPGh2GbAgAFy7tw5LbqBcKCOolOnTpItWzbbivMMT+ehzSZOnKiFaEjVhMJ25MgR+eyzz6RDhw6SNWvWULgk+eGHHzSVgJlHobBdvHhRPv30U73nChUq5PtL+uabbyQsLEyL3kJhw7o8X3zxhbz99tuSIUOGULgkmT59uly9elX/2AuFDb8P8DOE9FWg6N/v10W5MBxBpD+wOieKC7HGBX75PPHEE5oiQaGmVzZMmY0RI4bkypXLK6dk6TwuX76shbGoaQHzUNj27NmjleEFChQIhcvRwjqMEfL5KVKk8P01oUYBf0A8anq5ny4S8rd+/XotOk+UKJGfTv2h57pr1y79Ay9fPrNZUl6/aPw+WLdunabXkyVL5vXTNTo/yoURJjYiARIgARIgARIwJUC5MCXFdiRAAiRAAiRAAkYEKBdGmNiIBEiABEiABEjAlADlwpSUh9uhGAi1IJjBgpUFn3zySXnmmWc8fMaPPjXUWaxevVqwEBkWaMKG+gQsapQuXTrfXRcWUcNCRtOmTdNaC9Tv4F00KNzCnPZYsWL57prCnzDGa/LkyXpduPe8suZLsFCxMueYMWN0/QTULeFlhKi9aNy4sW8XnwrMdMMiWlivB/9GLQkWcEubNuJVd4NlGJXtce4oqJ83b56cPHlSD3X79m3BUgFY2BA1cH5bxA31e5s3b9b1krCh3gI/Q6glwT3o541y4efR+79zP3z4sP5SxIJTuFnxYjVMp/Prhl8cc+fOlU2bNukl4KGFXyK1atWSsmXL6uqJftpw/rimYcOG3ZMLPMiwWmu7du0kderUvhUMiAUKID/55BPBNWEhIKxi68cN14J7DCvB4p1BkD7ca23btvVtoSpmW2HFUSwAGFhWOm/evLpaJ2a5+WkLzNCbOnWqHDt2TFc+hmzgNQydO3eW5557zldFuPh5wSslMDaY4QeZwAzE0qVL63IHfvxDKvz9RLnw00/XQ84VvxQxSwS/DLGSJezdz3KBXxiBKb/46wp/7WM9EfxF/MILL0jGjBl9N2oQDERhAu8TwVK/AwcOlC5duuhfXH6cCYNrQtX+lClTVJ7wVa9ePd/LBRbKw3UkSJDAd/dZ+BPGwxd/5c+aNUsjmZUrV9bZIpjdg7Hz+/XdvHlT/vjjD2nYsKFg7ZgyZcp4auZeRDcPIklY3gBrKOG/WFkZb9nGdUH+8IeUnzfKhZ9H7//OHb9E8Jc9liTH4jJYutjPcoHrwRc2hKbx/2+99ZaGcRGV8ev0M1wH0lb45YFf+pCLd99917fTbJE++P3332XkyJHSpEkTWbp0qaZ5/B65CBW5gMxOmjRJX1Pw3Xff6V/HuP8CP1v4fz9v+H2Hv/q//vprlQukTf10TZCLr776SqMwX375pcper169VDLw3o/7X4bpt7GiXPhtxB5yvviFgZsUC7H4XS7CXyJCoagpQfoAa4og/+3XeeD4axG/TFBPguvCWiR4fwXWhrDzTYhO3dLI4+NFecjhY0wQ4kW+2M9yUbt2bU1XISSNVXfx1zC+/PhXPh6+qPNB5KJKlSqC9CnekIkVhStWrGjrW1+duufCHwevZMD14WcHkc3MmTO7cRqRPib+yMDLL3/88UcdG0gFos8NGjQQ3IdeWj8pMhdJuYgMNQ/2CUW5wMMYL/QZP3685iKRD8eLsfz4IMYtgzGaP3++phKQC8ebELHCK9JYdr7e24nbE78MUReDv75QZ4FaH6ya6Ge5QLoA9xqigMh/49pwXYhkoPjWb7/ssTInXlaGhxdeXYB7bP/+/VpHgrw+vvy64XfDL7/8olEzrN7rx9Qiai6wWu+KFStUZCG1qF9CxAIRWr/VxNx/L1Eu/PrTdd95h5pc4HrwAF62bJnMmDFD/xp++umntfjR7xseYviFgqXascQ0Kvf9Fo1B1AJ1IxAk5PNR7Y6xQmgaY+XHt2/insNqlnj44v/xWu++ffvqGOEa/bZ0NsR89OjR+hCGZKBWCWkE3HsQJaQa/bph9tX333+vkQtcG35+/PZHx6FDh/T88TOECCbuu6FDh6rUYvZLVL8SParHnnIR1YQd2n+oyQWml+HhhUrwChUqSJ06dTzzcrhghxRjg7+0kA8O5IS3bNkiqHpHCuvZZ5/1XZEqxuXnn3+WHTt26DWhqBjRJaR6UH+BMLXfNowRtsAYYZl2vAkZf1XiF73fhAk1MXhzMyJMuNfw8MX0bkTPIB54Z49fNyyVjetAMSTqzPw4nXv58uWyaNEinZb+xhtv6H2HnymkexDN9Pu7hygXfv3pCuHIBR7GmIHw22+/6V+LsHrkI1Hc6ccN4U88fPHLHbl7XN/ixYtlyJAh+iCGPEEy/LQh+oKcMVII+H9MG8ZfkghPN23a1DMv8jNliuvAOEEwcK9hjPA+jvfff19efvllrVHw29RAXAMkEF/du3dXgcV6OJiaium2+Lny64ZoBdaHeOqpp7RGwY9rQkD08JI8/PwgQoa0Vf/+/bXGDFFaRi78eneG0HkjfTB27FidloVQLqY7ojYBNyeKt/z2siL8xYi/qhDCRZEWvmD1SB9gepbfcpH4CxK/SJDPxy8S/NLHL0PMfsFf+H5e5wI/RrgmPIghhH6tuYBYoI5k+PDhOg06MLMH4XbUK+AeDEwj9tOvDqSr8NcxUiH46x5CiJdjIRLot0hMgDvuN6yrgoJVzLbKlCmTr2aJBK4D6RDM5IHw4ZoC4wORrVatmu9TwIxc+Ok3xUPOFb8Mke/GDxtuWDyI8ZcJCoNy5sypf4n5acN6CfhliII0hAwDG2Yl4BciwtR+2vDgwkweTNvEL3c8uCB8kCTUKPgtV3w/+8A0aKRIIEx+nCqM2Tvnz5/XiBKiTBgj5MCzZ8+ur5H3289QYIywRgxy+ytXrtSoDK4JP0e4Jr8VEQeuCWOF33f4ufL7rBcU2GKNIvyBiN/bSZMm1dWIMUZ+jdQGxoly4aenFM+VBEiABEiABHxAgHLhg0HiKZIACZAACZCAnwhQLvw0WjxXEiABEiABEvABAcqFDwaJp0gCJEACJEACfiJAufDTaPFcSYAESIAESMAHBCgXPhgkniIJkAAJkAAJ+IkA5cJPo8VzJQEPEcDUTSyXHZhKi6lzWFYaC4X56e2UHkLKUyGBkCFAuQiZoeSFkICzBLDsMt6FgJUfsdZFYClzvIsDL2HiRgIk8PgSoFw8vmPPKycBSwSwSiJWF+zdu7cuOoUXZGHl0fLly+viRtxIgAQeXwKUi8d37HnlJGCJQJ8+fXTZb7xqHdukSZP0ldFYFbZ58+aaMlm9erUcPHhQsKoi0iUQDyx3js+wJDreD4EUClaLxHtJ8OKznTt3yt69e3UFxqtXr2raBSuzYmlxrJSJZbq3bt0qu3fv1uNiFU2saoiXPeG9DFhSGe1wTKy2mSRJEqlRo4aEhYXpKrboi9VEkcbBCrBYyRYrVmI1S6z8iJd64f/RvlixYpI1a1bfrmZpaYDZmQQsEKBcWIDHriTwOBMILxeIXODNm7t27VK5qFevnuC17HiQ4/XYeNAjdVK0aFF9ffm+ffv0bZ2QASxJDYGoVKmSSsJPP/0kP/74o74zAjUcWNIe7/XAmyPxrg8IAN6YG3iLKSQB75yBuGCZdbyvpWDBgpImTRrBUvI4Pl4vjndq4KVds2bNUqHBMSEe6AuJgOxgvxAfnC/2CxHCi8tSpEjBOpLH+WbntQdNgHIRNDJ2IAESAAGkRfAOmJEjR+o7U0aPHq21FtWrV9coAh7ygZfnIV0C0cBbIN9++22VELxrpUuXLtoWD3sIBGTjhx9+kBEjRugbSatWrapvXP3ggw+kc+fO+s4cpGIQgUDNBza88RMvfXruuedUGPAK+7Zt20rjxo3l9OnT+hI8vD0TL4OaN2+eCsTgwYNVXCBFiJogGjJs2DCtH8EbKfH+mrVr18pHH30kEydOlDx58vjytd68U0nALQKUC7fI87gk4HMCePAOGjRIH7wnTpzQBz/eIIrXyOPfEAOkJ/AyJmwQEEQF8FpppB0Q6cD38Mr50qVLS5YsWfSNpD///LO+aOu1116T4sWLa/oDb/1FJAISceHCBS0exbEC6RikXvCyp7x582q/rl27qtjg+0jXQF5QaLplyxbB67rx+nS8MRgigQgJ0jnt2rXTiAUkBzKEc8SxhgwZopGN8C/R8/nQ8fRJIMoJUC6iHDEPQAKhSQCRC0QBevXqpW8UnTlzpj70a9eurdEIvNa7RYsWGjUIbEhl4K2p+C9eB44IBkRkz549+rAvWbKkLFmyRNatWyevvPKKPtTRDkKAGgikKv7++299+yrqOrB99913mmaBnCAdgvQJoiOIVODNupAY9GnQoIGmVVBvgbdR4k2UiICUKVNG6yrefPNNadasmUoKIjA4R0Q2cL5In/j97bWheRfyqrxKgHLh1ZHheZGAxwkEai6mTZsmN27c0DqJ5cuXq2Dgwd+0aVP9LyIISDOg5gJpD0QA8NBGLQUKNvFKcKQpUMwJIUE6AnURnTp1knLlymlU4YsvvtB0C1IZ+Df29e677+p+BgwYoIWbaIvjQBJQY4HICSIXU6ZM0SgE5ALFn2h76dIlFYyvv/5aizkhRF9++aVGMnAcyAauCfUaqLegWHj8ZuTpeY4A5cJzQ8ITIgF/ELh/tggiEGPGjNFoBGopkI5AsWa2bNk00oBIAKQAszOQbkC6A59jmzFjhkYMUFy5Zs0arXOADKDAE1EJREjeeeedezUXqMOAiEAuUEcBGahbt64Ky8PkAmkRpFUwGyVRokR6LhAjRCZQgLpo0SL5448/pHDhwlp7AbmAhCACgvbcSIAEzAlQLsxZsSUJkEA4AvirH0WaKIQMbIheoMgTEQDMzkBKApEIPKTx1z/koVGjRpqamDx5sqZEIAio28DDH1NOsV4Gai5Q/4B+EALMMEEtB6IeEAvMKFm6dKkeFumUWrVqaUoEaZAePXpo3QUiGUh9oC3SIlWqVNHjjhs3TiMmOC5qOtC3RIkSeiwUkiIlg4gFCj1Rj4GCUdR7cCMBEjAnQLkwZ8WWJEAC4QggSgABQC1EYMNDHH/x48EMmQj8Gw9ybCiWDKxBgVRFYDop2uL7mN0xZ84cTX1g1geiCoF1MFAHgf9HEWhgv9gnjoW+2AeiEZAErKmB7+PfWC8Dx8excb4BsUBfiAv6oi3OBZ9h//h/HAuFnYhaoNaDGwmQgDkByoU5K7YkARKIYgKINEAusObESy+9pCkUbiRAAv4jQLnw35jxjEkgZAkg6oDZIadOndJCS6YjQnaoeWEhToByEeIDzMsjARIgARIgAacJUC6cJs7jkQAJkAAJkECIE6BchPgA8/JIgARIgARIwGkClAunifN4JEACJEACJBDiBCgXIT7AvDwSIAESIAEScJoA5cJp4jweCZAACZAACYQ4AcpFiA8wL48ESIAESIAEnCZAuXCaOI9HAiRAAiRAAiFOgHIR4gPMyyMBEiABEiABpwlQLpwmzuORAAmQAAmQQIgToFyE+ADz8kiABEiABEjAaQKUC6eJ83gkQAIkQAIkEOIEKBchPsC8PBIgARIgARJwmsD/AHJjpb9S1HAFAAAAAElFTkSuQmCC"/>
          <p:cNvSpPr>
            <a:spLocks noChangeAspect="1" noChangeArrowheads="1"/>
          </p:cNvSpPr>
          <p:nvPr/>
        </p:nvSpPr>
        <p:spPr bwMode="auto">
          <a:xfrm>
            <a:off x="287338" y="-1181100"/>
            <a:ext cx="5095875"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hcAAAFWCAYAAADaNb8cAAAAAXNSR0IArs4c6QAAIABJREFUeF7tnQWYVlXXhhfdDN3dDR8igjTSDQoKgkjop4RIqCgqIQqYlHRIiZSgoqSESDcIEtLdDdL/9az/f/lHBGa/c86ceHnOdc2lzLv3iXufmXPPWmvvE+3u3bt3hRsJkAAJkAAJkAAJ2EQgGuXCJpLcDQmQAAmQAAmQgBKgXPBGIAESIAESIAESsJUA5cJWnNwZCZAACZAACZAA5YL3AAmQAAmQAAmQgK0EKBe24uTOSIAESIAESIAEKBe8B0iABEiABEiABGwlQLmwFSd3RgIkQAIkQAIkQLngPUACJEACJEACJGArAcqFrTi5MxIgARIgARIgAcoF7wESIAESIAESIAFbCVAubMXJnZEACZAACZAACVAueA+QAAmQAAmQAAnYSoByYStO7owESIAESIAESIBywXuABEiABEiABEjAVgKUC1txPnhnN2/elAkTJsjff/8tsWPHduCIPAQJkAAJkAAJ/JvAlStXpHjx4lKyZMkoxUO5iFK8/7vza9euSc2aNSVJkiSSMWNGB47IQ5AACZAACZDAvwmsXLlSXnzxRenQoUOU4vGNXNy9e1du3LghV69elTt37iiUmDFjSty4cSVOnDiCz2FkaIP/jxEjhiRMmFD/Gy1aNLl9+7ZGDvCFz9EHfWPFiqX7Cv85/o3vx4sX797n6HP58mVBFAL/j88TJEig+49owzGbNWsmLVu2lOrVq0fUnJ+TAAmQAAmQQJQQePPNN6VAgQLSunXrKNl/YKe+kQs82NesWSNDhw6Vc+fO6QM+f/78UqNGDalatapcunRJhg8fLr/99psKRJYsWaRr166SKVMmFYFDhw7J9OnTZf78+SoopUuXlueff14KFSqkLA4ePCizZs2SH374QeWlWLFi8tJLL0nBggX13zj+F198IRs2bNBIROHChaVTp06SOnVqlZxHbZSLKL2HuXMSIAESIAFDApSL+0BBHvbv3y+bN2+WlClT6gMfsnHhwgVp166dINSze/du/Sx58uQqAVmzZpVq1apJihQpZNWqVSomjRo10mjDH3/8oUfo3r27RI8eXUaMGKGCkSNHDt3H999/LxUqVJDy5ctrBOP333+XRYsWqWwg6nHgwAGVildeeUWPR7kwvLPZjARIgARIwDUClIv70AdSIogCBORi4sSJGqlo3ry5jB07Vp588kmpXLmyPuyXLVsmM2fOlNdee03bQwzWrl0rvXr1kkSJEsm3334rq1evvvfvnj17SlhYmLz++uuSOHFiGThwoKZKEOFIkyaNigmiIIHaicWLF8uQIUNk3LhxkjlzZsqFaz8qPDAJkAAJkIApAcpFBKQgG5MnT5YVK1ZoegMpkLfeektq1aqlEYUjR45I06ZN5b333lNZWLJkiUpHkyZNVCIQmYBwNGzYUNKlSycDBgyQ7NmzS8eOHeXWrVsCeUAfRCpy586t++/cubMKDAozly9frlIze/Zs/RzRj/DbmTNn5MSJE3L+/HmtA/nkk0+0gAZywo0ESIAESIAE3CBAuXgEddRbIC0xfvx42bdvnyDqgId27969pW7dutoTdRkVK1aUHj16SPz48VUUUCeBgkpELubOnatyUaJECUmbNq1MmzZN8uTJI6+++qpGLDZu3ChTpkyRvHnzavFL27ZtZfDgwSob2B+iHq1atdLIBT5HqiT8hjTKzz//LOvWrdMUDmo+Pv30U6lXr54b9xOPSQIkQAIkQAJCuXjITQCxQGqkX79+GhVATQWiCRAJpDweJheIRBQpUuRfcoG5vkh7RFYuIDgoLL1fLnCOKPy8fv26fr3xxhvy3//+VwtQuZEACZAACZCAGwQoFw+gHpgOOnLkSDl27Jg88cQTWmOBlESdOnX0AR4+LYK5vN26ddO0COQCtReNGzfWtAjqMRC5eO655zRygRoLFHMCPNIiiHSgTyAt8vbbbwu+MIvEJC0S/vQ5W8SNHyEekwRIgARI4H4ClIsH3BOoYcBDf+HChVKmTBkpV66cFlNiJglqJYoWLSqVKlXS2grURCCt0aZNG50tApHYtGmTpkkCBZ2YQYJ/Qz6QWkmaNKm2x/oYX3/9tUYcSpUqpTUZSIlAPpBWgVzgPFCngZU3Me31URvlgj/gJEACJEACXiBAubhvFPCAxnTTPn36aAQCD/ls2bJp/QP+DeFA/QVEADKBmogMGTJoGgKfo/ATMz6wdgXWvVi/fr0uiIU6DUQ+MPMDRaBIcaRKlUqLRcuWLavpFkxFXbp0qX4hcoEUyF9//aW1GQF5oVx44ceG50ACJEACJPAoApSL++gcPXpUF7hChAHrVwRqHCAYEAYUY44ePVojCog4IKLxwQcfaFQB7/PAGhYQBhRyYhEtiANSJIh2YMMaGjNmzNAvFGBi7XWsqIkiUKRjEB3p27evFmhCdFC/gdkpSKkEVvl82IAycsEfdhIgARIgAS8QoFzcNwqog4AUYBYIpppiSW9seLAjjQGBuHjx4r3lvdEGaY5AW/THKpvYB2QBS3+jX0BSAp9jCXFs+D7SJYEXjUE4UEAKcUF/fB/pkcDy4oxceOHHhudAAiRAAiTAyMVjcg8wcvGYDDQvkwRIIOQJIAqOej0/bKhNRHQ9/MbIhR9GzvAcKReGoNiMBEiABDxOAK+OwHuq/LBhxmTOnDkpF34YrMicI+UiMtTYhwRIgAS8R4ByYTYmvnkrqtnleLMV5cKb48KzIgESIIFgCVAuzIhR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hW/k4syZM3Ls2DG5dOmSxIwZU3LkyCFJkyaVK1euyIEDBwQP8Lt378qdO3f0v7Fjx5a8efNK9OjR5ciRI3L06FGJEyeOUokXL56kSpVKUqRIoW2vXr0qhw8flosXL+q+w8LCJGPGjBIrViz9HMc4ePCgtosWLZr2S5s2rR7DZKNcmFBiGxIgARLwPgHKhdkY+UYu5syZI6NGjZL169dL/PjxZcCAAVK5cmXBQPft21cOHTokN2/eVAHAwzxdunQyYcIEFYCBAwfKiBEjJHv27EoF/23YsKHUqVNHbt26JVu2bJFhw4bJunXrJGHChFK8eHHp3LmzpE6dWm7fvq2f9+vXT/bu3SsxYsSQWrVqycsvv6wCYrJRLkwosQ0JkAAJeJ8A5cJsjHwjF7t375YdO3bI5cuXZciQIfLhhx+qXFy/fl1Onz6tYoEow6pVq2TZsmWSMmVK6dChg8rB2LFjZcOGDdKnTx+lAuFInDixJEqUSKMSnTp1kty5c6tUYP+jR4+WZs2aScmSJXXfixYtku3bt0uLFi1UYrZt26Z9sX+TjXJhQoltSIAESMD7BCgXZmPkG7mABJw/f15TI2+//ba8++67Khf3bxMnTpT58+dLy5Yt5amnnlJZGDdunIoJIh/hN0Qtjh8/Lq1bt5ZWrVpJjRo15NSpUzJp0iQVlfr162u6ZMGCBSoe1atXl2vXrgmOsXXrVhkzZoymSSLaKBcREeLnJEACJOAPApQLs3HyjVzgcvBgRwSjY8eO0rVr13/JBeoyEKXYtGmTpk2SJEkiZ8+elZEjR6ogQCJQR4EoRZYsWfT/sb9u3bppFAKygkgFIh/z5s2T5s2by/79+7Vvly5dNJ2CqMfw4cNVYCAhcePGfaBgIMLx119/qQwhqoJoyFtvvSW1a9c2Gxm2IgESIAES8BwByoXZkISUXCAl8ssvv2gq5OOPP1YC586dk2nTpskPP/wgadKk0YhErly5pHz58pInTx6NQAwePFhef/11/R6iI6jr+Oabb+SVV17ROgvIxaeffqo1GCj4hCjMnTtX6zQgMKjDuH9DGgaSghsRRaao5+jVq5fUrVvXbGTYigRIgARIwHMEKBdmQxJScoGHPWZ1FCtWTBo0aKAEkPoIzCRBIejOnTuld+/ekjNnTnnttddkz549WvDZpk2be3IBEUAxKCId+BxygYJOyAnkAukVRDZQJIrajQfJRXj8TIuY3YxsRQIkQAJeJ0C5MBuhkJELRCveeOMNLbREFCJz5sxKAJEKfGFDfcSNGzekZ8+emt5o1KiRfg8pERR1VqtWTU6ePKkFnMuXL9eizkBaBPvMly+f9hs6dKgKx/Tp01UsIqq7oFyY3YxsRQIkQAJeJ0C5MBuhkJALRCdQO/Hll19qqqNdu3b31rRAnQYe/oE1LlCD8cEHH+haFRAGyAGKPyEaKOhE3cbXX3+tkQ38G+tjoL4iefLkWoOBgs+ZM2fq2hmIeJhslAsTSmxDAiRAAt4nQLkwGyPfyAXSE6iFwJTQKVOm6MwNFGAimoBaiO+++07rG55++ul7KREgQORh165dOisEkoGFsvDvJ598Ute6QD3EoEGDdEoqFuUKrGuBeotChQrJhQsXNIqBSMUTTzyhNRxokz9/fnn22WeNKFMujDCxEQmQAAl4ngDlwmyIfCMXKI6cNWuWRigwvRT1E6itgGRAAjAtFCkRfA/CEdggIwsXLtSCSqzWia+KFStK6dKldcYI5AICAmHBTYP9FilSRJo0aXJPNiA2mM6Keg7UXJQtW1ZnfSD6YbJRLkwosQ0JkAAJeJ8A5cJsjHwjF2aX481WlAtvjgvPigRIgASCJUC5MCNG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YVv5GLLli3y22+/yb59+yRBggTywgsvSL58+eTUqVOybNky2bhxo0SLFk1ixowpqVKlkrJly0qOHDkkduzYsnfvXlm9erXgpkCbUqVKSdGiRSV16tRy584dOXbsmCxcuFD27NkjcePGlVy5cknVqlUlUaJE+vmRI0fk559/1nYxYsTQvmXKlJGwsDAjypQLI0xsRAIkQAKeJ0C5MBsi38jFypUrZc6cOSoX27dvl759+0rlypVVCMaOHavikDVrVkmePLnKBR7+2bNnl5s3b8q8efNkwYIFkjRpUrl+/boKR7ly5VQgbty4Id9++63s3LlTbt26pfJx4cIFef311yV37txy5coVFZPp06dL2rRp5fLly7p/CErFihWNKFMujDCxEQmQAAl4ngDlwmyIfCMXx48f18jB1atX5f3335f33nvvnlxMnDhR4sWLJ/Xq1dOoQ/gN0jBz5kw5efKk9OnTR86fPy89evSQjBkzyhtvvKFy0aJFC6ldu7bUrFlTzp49K5999pmULl1a94/jzp8/X+7evStt2rSRo0ePahQD++nXr58RZcqFESY2IgESIAHPE6BcmA2Rb+QCl3Pt2jXZvXu3dOzYUbp27fovuahbt67KBaIPgQ1isWPHDsmSJYs0btxYv/3xxx/L7du3VSgSJkwor732mnTp0kWqV68uJ06c0CjHunXr5MUXX5QDBw7ov1u1aiWFChWSWLFiydChQ/V7s2bN+sex7kcOIcEWkAvsA8fgRgIkQAIk4E8ClAuzcQsJuRg9erQsX75cEidOLJkyZZInn3xSnn32Wa3NmDBhgtZMoE6iWrVqSmXw4MEaeShevLj2QaSibdu2muY4d+6cpkGmTJmiQoF6DYjERx99JOnTp9eajlGjRmmqBcdFXUb06NH/RXvt2rWyePFi2bp1q4oMakYgNRAgbiRAAiRAAv4kQLkwGzffywXSGCjmRGEnIhZInZw+fVpy5swp9evXl2nTpmk0AiJRqVIlpTJs2DA5c+aMFClSROUCsoEai/Lly6t0rF+/XsaNGyetW7dWuUBaBAKCAlDIBaRi7ty5Mnz4cC3qRJHn/RvSJ6gPQToGdR+IdnTu3Flq1aplNjJsRQIkQAIk4DkClAuzIfG9XKAIE+mS+PHjawRh27Zt+uCHIHz11Vc6C+TgwYOa0gg82Pv376+FmSjKROQBUYn27durfEA6VqxYIT/++KPWYkAQIBfdunXT1ArSIiNGjNDvjR8/Xms9HhS5CI+fNRdmNyNbkQAJkIDXCVAuzEbI93KBugYIBiIKiFwgSvHrr79qdAEPf8gGRAOzSBCJQNvevXurJDRq1EjixIkjr776qhZr1qhRQyMNqNNAISc+h5ggLYLPMAMFKY4xY8Zo6gSzTMLXdzwMOeXC7GZkKxIgARLwOgHKhdkI+V4uMLUUqYwUKVJoegK1DpjNcfjwYfnkk0906umkSZN0yurAgQM1ZdK9e3dNm7zzzjs61fSll17S4lDMFkHNBT5//vnnNU0CWUGUAumWd999V9MkiIZAMjDrxGSjXJhQYhsSIAES8D4ByoXZGPlGLpYuXSpTp07Vwkisc4E1LCAEWIsC0QkUbSIqgRRF5syZpWHDhpI/f36NLCxZskRndkA4EOlAcSdmbZQoUULrIRYtWiSzZ8/WmSGIZKRJk0Y6dOig+4EYbNiwQWsmMG0VxyhWrJhOe0WqxWSjXJhQYhsSIAES8D4ByoXZGPlGLvbv368SgZoIRCOQ1siQIYOkTJlSizmx8BVW08QCWSi8LFy4sK62GUiV7Nq1Sw4dOqTyASHBgltJkiRR2UC0AtKCVAj6Y7EsFHuingKf45gQDERIsL9s2bJJ3rx5tc7DZKNcmFBiGxIgARLwPgHKhdkY+UYuzC7Hm60oF94cF54VCZAACQRLgHJhRox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fCMXK1askB9++EH+/PNPSZw4sXTo0EGefPJJOXTokHz//feyefNmuXXrln5WuHBhadKkicSLF08uXrwo06ZNk1mzZkmqVKmUSoYMGaRSpUpSrlw5uXPnjuzfv1+mTp0qW7dulQQJEkiRIkWkcePGkjRpUv18z549Mn78eG0XM2ZM7VenTh1JliyZEWXKhREmNiIBEiABzxOgXJgNkW/kYsOGDbJs2TI5evSoLF68WD7++GOpXLmyHDlyRObMmSMxYsTQB//hw4dVKEqWLCnPPPOMXL16VUaMGCELFy6U1q1bK5UkSZJI7ty5JUeOHIIH/6BBg+TKlSv6/du3b6tkoG2hQoV0X8uXL5cFCxZI0aJF5dy5cyoc+fPnlwYNGhhRplwYYWIjEiABEvA8AcqF2RD5Ri7OnDkjJ0+elPPnz8t7772nX5CLy5cva/Qia9asEidOHFmzZo3Mnz9fv//WW2/J3bt3Zdy4cbJjxw4ZNWrUP6hAErDfli1bSsOGDaVGjRr676+//lpy5syp/4bMQCwQpWjevLmcOnVKZs6cqd8fMGCAEWXKhREmNiIBEiABzxOgXJgNkW/kApdz7do12b17t3Ts2FG6du2qcnH/hqjDr7/+KgcOHJBu3bqpXIwdO1YQ+ejTp49Ejx5dUycJEybUKMW+ffs0xdKpUyepVq2aCsyiRYs0WtGsWTNNhUAuXn/9dcmXL5/Ejh1bhg4dqt+bPn26RkyiRYv2r/NAJOTSpUt6ztevX1fRee2116RmzZpmI8NWJEACJEACniNAuTAbkpCTC9RfzJ07VypWrKgP8kDaA6mRbNmyaU1Fo0aNVEySJ0+utRoDBw6UNm3aSPny5TUysm7dOq2xQGpk7969KhL9+vWTNGnSaOoFEZB58+bJ8OHDJSwsTAXj/m3p0qXy448/yurVq1VwTpw4IZ999pnUr1/fbGTYigRIgARIwHMEKBdmQxJScoEHOkQAEQlEIpDKuHHjhkYfkMaACCCFAvlA0edzzz0nO3fulMGDB2tkIiAX69ev11RKQC6QZoEYpE6dWuVi9OjRuo9HyQUk5fTp0xq9QOSiR48e0r59e0YuzO5LtiIBEiABTxKgXJgNS0jIBWaJbN++XWbMmKFpD0QtypQpowRQV4HPsUEMUJDZq1cvnQnStGlTrc14//33NTWCaAaEAIWjiEygxiKQFunSpYtkz55d0yKQCgjHpEmTJG7cuA9Mi4THz5oLs5uRrUiABEjA6wQoF2Yj5Hu5QFQAM0YmT56sUQJIRZUqVSRWrFhK4ObNm/rwD6QuUAPx4YcfanoE8gBZQISiVatWWsCJgk1IA6QEs0Ew+wTRkOLFi0v16tW1hmLixImyZcsWreV4UL3F/egpF2Y3I1uRAAmQgNcJUC7MRsg3coEIw/HjxzWN0bt3by2ORKQBhZMo4Pzmm29UFrAGBYo1EVFATQUiFZAOyAI2FGyiZgJTUdu2bavfQ4Fonjx5VCBwHKQ9ENXAdFbMHsH+sb5GixYtNK2CmytRokTy5ptvGlGmXBhhYiMSIAES8DwByoXZEPlGLmbPni0jR47UAkwIAuopIBdZsmSRKVOmqGQg1YGFs1Bb8Z///EeQysACWEiXYG2MwMyOWrVqCb4KFiyo9RnY57Bhw7SQE2KCxbkwuwM1Fkip4HMUdCJFgn2gUPTll1+WTJkyGVGmXBhhYiMSIAES8DwByoXZEPlGLlALcezYMY0s4IGPhzxkAhEKpDIQmcD3UHOB2gpIAh7+SGPgc0QwAimMlClTSooUKSR+/Pg6kwMLbQUW38I+sJhWxowZNbWCzyEumNqKfWEf6Js2bVpNqZhslAsTSmxDAiRAAt4nQLkwGyPfyIXZ5XizFeXCm+PCsyIBEiCBYAlQLsyIUS7MOFlqRbmwhI+dSYAESMAzBCgXZkNBuTDjZKkV5cISPnYmARIgAc8QoFyYDQXlwoyTpVaUC0v42JkESIAEPEOAcmE2FJQLM06WWlEuLOFjZxIgARLwDAHKhdlQUC7MOFlqRbmwhI+dSYAESMAzBCgXZkNBuTDjZKkV5cISPnYmARIgAc8QoFyYDQXlwoyTpVaUC0v42JkESIAEPEOAcmE2FJQLM06WWlEuLOFjZxIgARLwDAHKhdlQOCYXeMkXVrWsVq3aP85s4cKFuqw2Xh4WqhvlIlRHltdFAvYTOHX4kMwfP9r+Hdu8x2otXpXkadPZvFfv745yYTZGUSoXWDobS3XjC681z5Ytm7Rs2VKX1MaGN5biDaO7du2SAQMGmJ2xD1tRLnw4aDxlEnCJwOHdO2Vcz24uHd38sC179ZW02XKYdwiRlpQLs4GMUrnA20j37t0rf/31l4wZM0YjF3jZWEAu8NKwbdu26Ts6evToYXbGPmxFufDhoPGUScAlApQLl8AbHpZyYQYqSuUCLwP76aef9AuCESdOHH0NekAu8AbTQoUKSdWqVeWZZ54xO2MftqJc+HDQeMok4BIByoVL4A0PS7kwAxWlcoE3ld64cUPTH3PmzFGxwOvMAxveMIr+c/ZPAAAgAElEQVS3kOLto/gK1Y1yEaojy+siAfsJUC7sZ2rnHikXZjSjVC7CnwJemX7+/HlBqgSvP0dKJLDhFeb/+c9/zM7Yh60oFz4cNJ4yCbhEgHLhEnjDw1IuzEA5Jhe///67bNiwQSAZcePG/cfZZc+eXZ5//nmzM/ZhK8qFDweNp0wCLhGgXLgE3vCwlAszUI7JxUcffaRTTjFjJHXq1BI9evR7Z5ghQwapUqWK2Rn7sBXlwoeDxlMmAZcIUC5cAm94WMqFGSjH5KJDhw6SI0cOadOmjdZZPE4b5eJxGm1eKwlYI0C5sMYvqntTLswIOyYXffv2FdRWPPvss5I0aVKzswuRVpSLEBlIXgYJOECAcuEAZAuHoFyYwXNMLrCOxapVqyRJkiSSNWtWiRkzpmC2CLacOXNKs2bNzM7Yh60oFz4cNJ4yCbhEgHLhEnjDw1IuzEA5JhfTpk3Tgk6s1okpqai5CMgFZOO5554zO2MftqJc+HDQeMok4BIByoVL4A0PS7kwA+WYXBw6dEinoT5oS5gwoWTKlOmRZ3zs2DFd7RPTWLGiZ+HChbUwFGtp4OGNAb948aIKS8qUKSVv3rz3oiNnz56VgwcPyvHjx/XzLFmySLp06SRRokS6oBfOa/fu3TqTBettoH+uXLl00S98fuHCBdmxY4fuH1KUPn16jb7cP+vlYRdAuTC7GdmKBEhAhHLh7buAcmE2Po7JxalTp+TatWv3ziqwSie+gZU6U6VK9cgznj9/vowfP142b96sD/yvvvpKlxLHPvfs2SOff/65HDlyROUB4tG+fXsVCGyYBjt9+nTZunWr9kW/WrVq6doaiKQgXfPtt9/K9u3bJX78+JI7d27p2LGjSgQWAdu0aZO++wTXgK18+fLywgsvaDrHZKNcmFBiGxIgARCgXHj7PqBcmI2PY3LxyiuvyIIFC/ThH/6FZqi9wMMeb0191LZv3z6VCDyoP/30U/nggw+0H743YcIEjShUr15dowwrVqzQqMOrr76q8jF58mSNPPTq1UvOnDmjooDIxptvvilXr16V119/XVcOhTQgOvHll19KkyZNpEyZMnLy5En59ddfNWoCYcF02tWrV2uE45133jGiTLkwwsRGJEAClAvP3wOUC7MhckwuEHFA2iGwIZ2BBz7eOYJ1Lt56661HnjEe0BAHvK8Ebd99912Vi7Vr16podOrUSQXh+vXrsmjRIpk0aZKMHDlSjwEZSJw4sUoEIhFYcwPREkQfkGKB+EBEatSoodGJqVOnaqoEdSBI50CKIB54/wn6jxs3TutHEEkJ1I086uQpF2Y3I1uRAAkwcuH1e4ByYTZCjsnFg07n6NGj8vPPP2s0oWvXrhGeMaIQqI1AygLtIRdLly7VtTNmzJih62hAWpYsWaKy8csvv2hKBNGGAgUKSJ06dfQYSKlcvnxZypYtq9Lx4YcfCtbhqFSpkp7LsmXLtG+LFi0EERPIBaIUWAAMEYvhw4cL0jR4XTzqLsIvCPagi6BcRDi0bEACJPB/BJgW8fatQLkwGx/H5AJFlXjIBjakRq5cuSIzZ87UQks88CPaHiQXiFK0bt1aFi9eLJkzZ9ZdQC5atmypEQykNE6cOCHFixdXecA2bNgwlYgiRYqoXAwePFijGohO4P0n69evl2+++UYjGkiHQCQ+++wzLSBFGmf06NEyd+5c3Q+m1j5oUTBEQCBPuG5EO1ATAoFBrQc3EiABEngYAcqFt+8NyoXZ+DgmF4gwIKURXi6QckDNRMaMGaV79+4RnvGD5AJSEajnwCwQbPge0hwQCwgGZpoUK1bs3hLjQ4YM0VknTzzxhM4Y6d+/v0Y/KlSooN9HqgUFnpAWnB8iF5988omkTZtWIxejRo2SefPmadoF/R8kF6j7gIAgfYJoCiQFC4nVq1cvwutkAxIggceXAOXC22NPuTAbH8fkAg901F1gQ50CUgnJkiWTokWLSokSJe7N7HjUaT9ILpD2QGEmHvh58uTRt61CLnr27Cnff/+9isLOnTs1pRF4OVqfPn30NfA1a9YUTINt166dplFQEIoCzoULF2qdRtOmTTWlArmArCC1ghqNoUOHajQDUZeHpUSwf9R/BP6LyAgkCHUd3EiABEiAkQt/3gOUC7Nxc0wuDhw4oDMxAhsEAw9qLAWOL6QbItoeJBcYaEQekPaoVq2aHgMRi127dglWBUVKZPbs2ZruwGwRFIVCPDBNtW3btvrwR21FgwYNVDaQLsH+kDLB/pDagFygABSRDOzvxx9/VAnBrBKTjTUXJpTYhgRIAAQYufD2fUC5MBsfx+QCUz7//PNPXTMCD+bAYleFChWS/Pnz6/oSj9rQd/ny5boWBR7uSGGgoBMzTZD2+O233zQSgvoG1HOUK1dOp5JiHQsUZ6IOA9ELPOgxE6R06dJa4InoAqIe2Edg0SyI0H//+1/Jly+fFn4ixQFBwcJakBeIBlIqkBGTjXJhQoltSIAEKBfevwcoF2Zj5JhcrFmzRuUAkhAo7MRDGgtWPf3005oaedSGNAVqGDB7A4Wg6IvFsjDjA4WcWOsCNRyof4CsNGrUSIUFaQukRVDzgfoH/BtTSnE8LJKFegj0++mnn/Tc0Af969evL2FhYfo5UiNYvhyLdGH/6AuxgcyYbJQLE0psQwIkQLnw/j1AuTAbI8fkAmtR4CFbu3ZtlQlsWBkTEQFEMVAHEaob5SJUR5bXRQL2E2BaxH6mdu6RcmFG0zG5wNoUeB/Ha6+9prUW2JDCGDNmjGzbtk0GDRpkdsY+bEW58OGg8ZRJwCUClAuXwBselnJhBsoxuXjvvfc0pYBVLwsWLKhnh0HCjA6kObCORKhulItQHVleFwnYT4ByYT9TO/dIuTCj6ZhcYCXOLVu26Ls8UNeAVAj+HytcQjaQLgnVjXIRqiPL6yIB+wlQLuxnauceKRdmNB2Ti40bN2pBJYorsSIntjRp0mhBJ95OivUuQnWjXITqyPK6SMB+ApQL+5nauUfKhRlNx+Tiiy++0OWzMQsjQYIEenZIh6Cg8+DBgxG+uMzscrzZinLhzXHhWZGAFwlQLrw4Kv9/TpQLs/FxTC66dOmiLxbD+hGBN4liPQoUdCJdgtegh+pGuQjVkeV1kYD9BCgX9jO1c4+UCzOajskFlujGuz8wWwR1Ftiw4iZeAoaFsbA8eKhulItQHVleFwnYT4ByYT9TO/dIuTCj6Zhc4A2iSH9AMBDBwIaXgmFRLCzFjfd7hOpGuQjVkeV1kYD9BCgX9jO1c4+UCzOajsnF1q1b9YVgKOjEkt3YsOJl9uzZ9W2lWAY8VDfKRaiOLK+LBOwnQLmwn6mde6RcmNF0TC5wOmfPnpXdu3drGgT1Fnnz5tX3dSRPntzsbH3ainLh04HjaZOACwQoFy5AD+KQlAszWI7KBd7TgReJ4U2k2GLFiqVvQ33Ya8vNLsH7rSgX3h8jniEJeIUA5cIrI/Hg86BcmI2Po3Jhdkqh14pyEXpjyisigagiQLmIKrL27JdyYcaRcmHGyVIryoUlfOxMAo8VAcqFt4ebcmE2PpQLM06WWlEuLOFjZxJ4rAhQLrw93JQLs/GhXJhxstSKcmEJHzuTwGNFgHLh7eGmXJiND+XCjJOlVpQLS/jYmQQeKwKUC28PN+XCbHwoF2acLLWiXFjCx84k8FgRoFx4e7gpF2bjQ7kw42SpFeXCEj52JoHHigDlwtvDTbkwGx/KhRknS60oF5bwsTMJPFYEKBfeHm7Khdn4UC7MOFlqRbmwhI+dSeCxIhBqcnH72k25e+eu58cweszoEj1OzAjPk3IRISJtQLkw42SpFeXCEj52JoHHikCoycWhqVvk+olLnh/DhLlSSpqquSI8T8pFhIgoF2aIrLeiXFhnyD2QwONCINTkYv/YdXLt6EXPD1/i/Kklfb38EZ4n5SJCRKEjF3gJ2oULF2TFihX6plVs+N6lS5ckT548kjRpUjl37py+4j1u3LgSLVo0yZQpkxQsWFBf944Nb2vFC9WOHTum7zwpUaKEZM2aVRImTCg3btyQEydOyG+//SYXL16UsLAwyZkzpzz55JNGlCkXRpjYiARIQEQoF+7cBpQLe7mHRFoEL0Q7efKkTJs2TXbs2KGErl+/LvPmzZMXXnhBsmTJovKwadMmyZ07t8SOHVsKFCggFStW1LeyXrt2TSZNmiTr16/X/w+8sbV+/foqJ8ePH5dffvlF5QUvXcPL1rJlyyavvvqqJEuWTGLEiPHIUaFc2HvTcm8kEMoEKBfujC7lwl7uISEX9yMJyEa9evXk9ddflxQpUsiGDRs0gtG0aVNJkiTJvS63b99W8Rg8eLCKRqtWreTw4cPSpk0b6dChg9SsWVOlpFOnTtK1a1eNaPz+++8yd+5c/ax8+fIa3XjURrmw96bl3kgglAlQLtwZXcqFvdxDUi6QAlm9erUMGDBApQCpkCVLljxQLhDhmDx5shw6dEjTHFWqVJHLly9Lu3btVBxKly4t+/btk27dusm3334rOXLkkG3btsmiRYvk6NGj0rlzZ0mVKhXlwt77knsjgceWAOXCnaGnXNjLPSTlArUV48aN01qJF198Uesxpk+frjUVqJVAvQUiEMWLF1eakBCkSkqVKiVPPfWUpkYgE9mzZ5dChQrJqVOnZOjQoTJmzBjJmDGjHDhwQGVl4cKF0q9fv3t1G+GHZuvWrSo4iIogOoL2PXr0kDp16tg7gtwbCZBASBGgXLgznJQLe7mHnFygXmLNmjXywQcfaE1E2bJltQhz3bp1Gp2ARKA4E6kRiAQEA4KAlEmZMmWkaNGiKhcfffSRpE2bVmsuzp49qzUZQ4YMkQwZMmjRKGRh1qxZ0r9/f0mfPv2/RmXv3r0qMwcPHpRbt27JlClTNK1Su3Zte0eQeyMBEggpApQLd4aTcmEv95CTC6Q0fv31V+nevbtMnDhR6yhQg4FCzAQJEig9RByQ1kC65J133lFBiBMnjqZAIBuQi/fff18jFyj8RORi+PDhMnr06H9ELhYsWCCffvrpAyMX4YeJNRf23rTcGwmEMgHKhTujS7mwl3vIyQVmi2CWCFISX375paRJk0Znf2DDFFRsmG4K8di9e7cMGjRI/x8zQlBzUbly5Xs1F4h6BGouIBvfffedzhL5888/VU6QHnn77bdZc2HvPcm9kcBjTYBy4c7wUy7s5R5ycoEpo/Pnz5f8+fPL888/L4kTJ5arV69q/UVglggiF4huIFqB9AnSF8OGDdNpqi1bttS0B2aZtG/fXmrUqCGbN2+Wjh07altENpYvX66zRSAizzzzjCRKlOiRo8LIhb03LfdGAqFMgHLhzuhSLuzlHlJygdQHUheoh+jZs6cugoUaC0QxkMJA7QSiF5ANfFahQgUpVqyYXLlyRSZMmCBbtmzRKAcKMFFb8dxzz0m+fPk00vHDDz+oZOBzfOFz1HRgmivWvXjURrmw96bl3kgglAlQLtwZXcqFvdxDSi5QOLly5UrZv3+/NGrUSMUCMoFUydq1a1UusKH2ApGNwoULS/z48fV7mF6KGR5Y4wL9UNyJaaeISmC6KgQD0Y7z589rBASFnk8//fS9VAvlwt4bk3sjgceVAOXCnZGnXNjLPaTkwl409u2NkQv7WHJPJBDqBCgX7oww5cJe7pQLe3k+cG+UCwcg8xAkECIEKBfuDCTlwl7ulAt7eVIuHODJQ5BAKBOgXLgzupQLe7lTLuzlSblwgCcPQQKhTIBy4c7oUi7s5U65sJcn5cIBnjwECYQyAcqFO6NLubCXO+XCXp6PtVzcvnRSbp7e6wBR64eInTa/RI/76PVJrB+FeyCB4AlQLoJnZkcPyoUdFP9/H5QLe3k+1nJxecMMOTu7hwNErR8i9cvjJE6motZ3xD2QgM0EKBc2AzXcHeXCEJRhM8qFISgrzR6X2SKUCyt3CfuSwP8SoFy4cydQLuzlTrmwlycjF4xcOHBH8RChTIBy4c7oUi7s5U65sJcn5YJy4cAdxUOEMgHKhTujS7mwlzvlwl6exnJx5+5d2X7ojFy7ccuBM7B2iJRh8SVLysQR7oRpkQgRsQEJREiAchEhoihpQLmwFyvlwl6exnJx/eZtaTpgtuw9ccGBM7B2iAYlckm3Z0tEuBPKRYSI2IAEIiRAuYgQUZQ0oFzYi5VyYS9PygXTIg7cUTxEKBOgXLgzupQLe7lTLuzlSbmgXDhwR/EQoUyAcuHO6FIu7OVOubCXJ+WCcuHAHcVDhDIByoU7o0u5sJc75cJenpQLyoUDdxQPEcoEKBfujC7lwl7ulAt7eVIuKBcO3FE8RCgToFy4M7qUC3u5Uy7s5Um5oFw4cEfxEKFMgHLhzuhSLuzlTrmwlyflgnLhwB3FQ4QyAcqFO6NLubCXO+XCXp6UC8qFA3cUDxHKBCgX7owu5cJe7pQLe3lSLigXDtxRPER4AmdPXJJrl294GkrCsLgSliKB0TlSLoww2d6IcmEvUsqFvTwpF5QLB+4oHiI8gbnj18tfm496GkrhstmkTN38RudIuTDCZHsjyoW9SCkX9vKkXFAuHLijeAjKhfv3QMtefSVtthwRnsj+sevk2tGLEbZzuwHlwt4RCCm5GDt2rGzbtk1ixYol0aJFk+jRo8sLL7wguXPnlr/++ktmzpwp58+flwQJEkjJkiWlbNmyEjduXCW6fv16WbVqlezdu1dix44ttWrVkvz580uSJEnk77//loMHD8qMGTPkzJkzkiJFCvnPf/4jVapU0eNEtKF/s2bNpGXLllK9enVtzneLREQtaj9P/fI4iZOpaNQehHt3hAAjF45g/tdBKBfucA/mqC+++KLkzJnzH13efPNNKVCggLRu3TqYXQXdNqTkok2bNnL48GEpXry4SgPkApIA2Vi2bJl+ZciQQQUhY8aMUqFCBXniiSfkwoUL8s0338j+/fslLCxMrl+/Lnfv3pXGjRtL4cKF5dChQzJ58mQ5ffq0xIsXT65cuaKC0qpVK0mXLp3u/1Eb5SLo+zLKO1AuohyxYwegXDiG+h8Holy4wz2Yo1IugqH1iLaQi1SpUknHjh1VEgLbnDlzZOHChVK0aFGpU6eORil+//13FYUOHTrIxo0bZeLEiZI3b1556aWX5NixY4J9vfLKK1KtWjXZunWrdOnSRXr16qUyggjHvHnz5KmnnpIaNWpI4sSPfh055cKmAbZxN5QLG2G6vCvKhTsDQLlwh3swR6VcBEMrArlIliyZvPHGG/rAjxEjhsSMGVNGjRolixcvlv79+0vy5Mnl0qVLghTKpk2bZPjw4fr/SJeUKFFCoxlXr16V9u3b67+RPkFK5MMPP5Tp06dLlixZZOfOnbo/pGDef/99SZ069b/O6vbt24KvO3fuaFoFUQ58QUawMS1i06BHcjeUi0iC82A3yoU7g0K5cId7MEelXARDKwK5QFQCqQpEJSpXrqxf33//vcrAtGnTVDjwwB88eLAsXbpUJk2aJF9++aXEjx9fypQpI8WKFZNr165J9+7dJVOmTFp3gTTK6NGjZcSIEZpOQZpkyZIl8ssvv8jnn38u6dOn/9dZrV69WqMlEBgc788//5RPPvlE6tWrR7mwabyt7IZyYYWet/pSLtwZD8qFO9yDOSrlIhhaj2i7aNEiOXXqlNZboI4CQoGaiw0bNmiUYdasWfd6Dxw4UNAetRT9+vWTpEmTqlwgdQK5+OijjyRt2rSSJ08eOXv2rErIkCFDtGbjyJEjKhfYH6IhD5KL48ePq4TgfG7evCkDBgyQTp066fkwcmHTgFvYDeXCAjyPdaVcuDMglAt3uAdzVMpFMLQe0RbpDBRxosASD/UePXpopeyuXbs0+jB+/HgVDzzshw4dKitXrtRCzkGDBmm/UqVKaRoEctG1a1cVCxR0njhxQtugLaIZ+/btU7lA5APRCERKHrWx5sKmAbZxN5QLG2G6vCvKhTsDQLlwh3swR6VcBEPrIW2ResAMD0wNxdfly5flq6++kjhx4mjNBIQBkYNcuXJpwebUqVP1+1988YWmTXbs2KFRi5o1a2rUo23btlK1alUpV66c7NmzR959912VC/RHgeevv/6qs0batWunU1MpFyKXN8yQs1znwoa7mbsIhgDlIhha9rWlXNjHMqr2RLmwSBZSAXnAFNJAESciF507d9ZUB6aNHjhwQNesaNq0qU5J/eOPP7R+4uWXX9ZIBOouUKzZokULnc4KEUF/FGCibgL/jyJPzBBZvny51lM0atRIIx3YP+WCcmHxNmb3SBKgXEQSnMVulAuLAB3oTrmwCBlRC9Q4oOBy8+bNujcIR/bs2XURLdRJoNATn9+6dUsFpGLFitKwYUP97MaNGzJlyhStwTh69KjOMMECWbVr15Zs2bLp+hZIgaANohqY5oopqZiuCrFASoVyQbmweBuzeyQJUC4iCc5iN8qFRYAOdKdcWIQMkUC9BdIViFhgQ2oEtRAQjIQJE+r3t2zZohEOrMCZNWtW/SywABZSJFhEC7UZkAvMEkFBJ2adoEbj3LlzKi6BBbQgJVgXw2RjzYUJJWfbsObCWd5ReTTKRVTSffi+KRfucA/mqJSLYGj5sC3lwnuDRrnw3phE9owoF5ElZ60f5cIaPyd6Uy6coOziMSgXLsJ/yKEpF94bk8ieEeUisuSs9aNcWOPnRG/KhROUXTwG5cJF+JQL78G3+YwoFzYDNdwd5cIQlIvNKBcuwnfi0JQLJygHdwxGLoLj5eXWlAt3Rody4Q73YI5KuQiGlg/bUi68N2iUC++NSWTPiHIRWXLW+lEurPFzojflwgnKLh6DcuEifKZFvAff5jOiXNgM1HB3lAtDUC42o1y4CN+JQ1MunKAc3DEYuQiOl5dbUy7cGR3KhTvcgzkq5SIYWj5sS7nw3qBRLrw3JpE9I8pFZMlZ60e5sMbPid6UCycou3gMyoWL8JkW8R58m8+IcmEzUMPdUS4MQbnYjHLhInwnDk25cIJycMdg5CI4Xl5uTblwZ3QoF+5wD+aolItgaPmwLeXCe4NGufDemET2jCgXkSVnrR/lwho/J3pTLpyg7OIxKBcuwmdaxHvwbT4jyoXNQA13R7kwBOViM8qFi/CdODTlwgnKwR2DkYvgeHm5NeXCndGhXLjDPZijUi6CoeXDtpQL7w0a5cJ7YxLZM6JcRJactX6UC2v8nOhNuXCCsovHoFy4CJ9pEe/Bt/mMKBc2AzXcHeXCEJSLzSgXLsJ34tCUCycoB3cMRi6C4+Xl1pQLd0aHcuEO92COSrkIhpYP21IuvDdolAvvjUlkz4hyEVly1vpRLqzxc6I35cIJyi4eg3LhInymRbwH3+YzolzYDNRwd5QLQ1AuNqNcuAjfiUNTLpygHNwxGLkIjpeXW1Mu3BkdyoU73IM5KuUiGFo+bEu58N6gUS68NyaRPSPKRWTJWetHubDGz4nelAsnKLt4DMqFi/CZFvEefJvPiHJhM1DD3VEuDEG52IxyYQP8mzdvyokTJ+TSpUty+/ZtiR49uiRNmlSSJUsm+OzMmTNy4cIFiREjhkSLFk0SJkwoyZMnlwQJEujRz58/L2fPnpUrV65om9SpU0vixIklVqxYur9r167J0aNH5caNGxI7dmxJkiSJpEqVyujMKRdGmBxtxMiFo7ij9GCUiyjF+9CdUy7c4R7MUSkXwdB6QNs7d+6oWPTv318WL14sly9flnjx4km9evXkhRde0M/GjRsnc+fOVeGAPJQpU0aaNm0qxYsX1z3OmjVLpk6dKuvWrZP48eNLly5d5JlnnpG0adOqsGzevFl69uwphw4dkkyZMkmtWrWkffv2KioRbZSLiAg5/znlwnnmUXVEykVUkX30fikX7nAP5qiUi2BoPUQuTp8+LTt37pS7d+9qVOHcuXPyxRdfSJMmTVQW1q5dq5/Vrl1bIxKIXCCqAQk5cuSIDBo0SKMY1apVk1OnTsmYMWOkbdu2UrFiRdm2bZv07t1bKlWqJHny5NF/4wv7Lly4sO7jURvlwuIAR0F3ykUUQHVpl5QLd8BTLtzhHsxRKRfB0HpAW0gDHuD4QsoCMgG5aNOmjVSoUEFFYu/evRq1QLQC8hHYkOaYN2+erFq1SkWhfv36mh6BWCDyAbmAtHTt2lWGDBki+fPnl40bN8rChQv1OC1atFBJoVyIXN4wQ87O7mFxNJ3pTrlwhrMTR6FcOEH538egXLjDPZijUi6CoWXQFjUSSIW88cYbUrNmTZWL9evXqzSULl1a0qRJI1mzZpUsWbJoPcXQoUPl1q1b8vTTT0upUqXk6tWr8tZbb0nBggXliSee0FoLREEmTpyoKZE9e/bIkiVLZOXKlfLRRx9p6uT+DX327dsnJ0+e1JoPHKNz586aTsF2/eZtaTpgtuw9ccHgitxt0qBELun2bIkIT4JyESEiNogCApSLKIBqsEvKhQEkl5tQLmwcAEQxULyJSMSwYcM0AoGIxfz58zU1ghQGZOOpp56SKlWqqGh8+umnGs1AHUbRokW1eDMgDUiDQEomTZqkkYsMGTJoGgVygToN1HmkT5/+X1eAY6H+Y+vWrSowW7ZskY8//ljq1q1LubBxvCO7K0YuIkvOe/0oF+6MCeXCHe7BHJVyEQytCNoizbFixQp5//33NWWBGgqIw/Xr17XWAgWYKNxcvXq1igLko1+/fiog98tFunTpJHfu3JGSC5wmRAdboOaiVatWUr16dcqFjeMd2V1RLiJLznv9KBfujAnlwh3uwRyVchEMrUe0RYRgwYIFMmfOHEmZMqXWV0AQYsaMKZhREpiGirQGBAMRiM8//1xGjhypqZASJUpIuXLl9P87duyoUQxEOA4fPqwFnVOmTJHMmTPL7t27NSqB2ovu3btr9ONRGws6bRpgG3dDubARpsu7oly4MwCUC3e4B3NUykUwtB7SFlECPPCXLSOT6h0AABmoSURBVFumaYjnn39ecubMqQWeiFqgpiKwpgVSFrNnz9aIAqRh+fLl+u8CBQro1FXUSaAYFHKC1Mn27du1BgMigqJP9EeaJVu2bNKwYcN/FIg+6PQoFzYMsM27oFzYDNTF3VEu3IFPuXCHezBHpVwEQ+sBbRGVQJ1F37595Y8//tBURvny5bVl9uzZdeErRCkgHdgQecD3IBOYEYJprCNGjND1LPLlyycXL17UGomWLVtqNAORDtRbIBqCxbVQrIk2zZs3lxw5ckicOHEYuRDOFrF4G7N7JAlQLiIJzmI3yoVFgA50p1xYhIyoxK5du7S4EiKQIkWKe4tboeYC6RCkMLAAFmouUF+BKab4LCwsTI++aNEijUYgSoGiz2bNmqlYYF9YtRP7Hz58uBw/flzTIGXLlpXGjRtzEa1wY8fZIhZvZHaPFAHKRaSwWe5EubCMMMp3QLmwCTFSI4EiysAuw6+gGfgs8L0HfRa+zf2rbwb2/6D+j7oEpkVsGmAbd8O0iI0wXd4V5cKdAaBcuMM9mKNSLoKh5cO2lAvvDRrlwntjEtkzolxElpy1fpQLa/yc6E25cIKyi8egXLgI/yGHplx4b0wie0aUi8iSs9aPcmGNnxO9KRdOUHbxGJQLF+FTLrwH3+YzolzYDNRwd5QLQ1AuNqNcuAjfiUNTLpygHNwxGLkIjpeXW1Mu3BkdyoU73IM5KuUiGFo+bEu58N6gUS68NyaRPSPKRWTJWetHubDGz4nelAsnKLt4DMqFi/CZFvEefJvPiHJhM1DD3VEuDEG52Ixy4SJ8Jw5NuXCCcnDHYOQiOF5ebk25cGd0KBfucA/mqJSLYGj5sC3lwnuD9rjKxd8nTsj59eu9NyDhzih67NiSvFQpiREvntF5Ui6MMNneiHJhO1Lbd0i5sB2pt3ZIufDWeOBsHle5OL3sd9nWrZv3BiTcGcUKC5Oio0ZK3NSpjc6TcmGEyfZGlAvbkdq+Q8qF7Ui9tUPKhbfGg3JBuXD6jixcNpuUqZvf6LCHd++UcT29PUa4EMqF0XC62ohy4Sr+qD845SLqGQd7BEYugiXmXHtGLigXzt1t/3+kxPlTS/p6EQsgXo45ffp0N04x6GNSLoJG5q8OlAvvjRflwntjEjgjygXlwo27k3JhL/Vod+9/05e9++feRIRy4b3bwFQuVh1YJWevnvXeBYQ7o1wpc0mOFDmMzpE1F0aYbG/EtMhF25navUPKhb1EKRf28nzg3igXDkAO8hCmctH2+7ay6cimIPfubPNXS74qzYs1Nzoo5cIIk+2NKBeUC9tvKoMdMi1iAMnPTSgX3hs9yoX3xoRpkf8lwIJOd+5NRi7s5c7Ihb08GbmY3cMBotYPQbmwzjCq9sCaC9ZcRNW99aj9Ui7spU65sJcn5YJy4cAd9c9DMC2yXv7afNRx7sEckGkRpkWCuV/sasu0iF0kPbofpkW8NzCMXHhvTJgWYVrEzbuSkQt76TNyYS9PRi4YuXDgjmLkIjwBrtDp+C2nB+QiWu5wD+aojFwEQ8uHbRm58N6gMXLhvTFh5IKRCzfvSkYu7KXPyIW9PBm5YOTCgTuKkQtGLhy/zf51QEYu3B+DiM6AkYuICPn8c0YuvDeAjFx4b0wYuWDkws27kpELe+kzcmHIEwuZnjp1Snbu3Clnz56VuHHjSsaMGSV79uwSJ06cR+6FcmEI2cFmlAsHYQd5KE5F5VTUIG8ZW5pTLmzBeG8nlAtDnjdv3pSffvpJfvnlFzlw4IAkTpxYChYsKK+++qqkSZNGokeP/tA9US4MITvYjHLhIOwgD0W5oFwEecvY0pxyYQtGykUwGBG1uHTpkjRq1EgaNGgg1atXl3379knXrl2ld+/eUqxYMZWNh22Ui2BoO9OWcuEM58gchXJBuYjMfWO1D+XCKsF/9mfkwoDnlStX5M8//5R+/fpJy5YtpVKlSrJ//34ZPny4ZMmSRapVqyY5cjz8xVGUCwPIDjehXDgMPIjDUS4oF0HcLrY1pVzYhlJ3RLkw4Ikai+XLl2tapHnz5lKqVCk5evSozJw5U44fPy7PPvusFClS5B972r17t2zdulUl5NatW/Ltt99K8eLFJU+ePNru9p27MmfjXrl49YbBGZg3uX79ujaOqA7EfI8iOdIkkeI500bY5ebJ3fL33lURtgumwZ07d+Ta39e0xiVG9BjBdH1k2/j5q0qMRKki3N+ivxbJqcunImwXTIMbN24IomF2jVHBtAUlX+p8Rqdw7cgRObN8hVFb00a4lmvXrkmcOLElRoyYpt0e2i56nDiSunIliRE/vtG+9m8/IedPXzFqa9IIP0PRokWT2LFjmzQ3apMyfZikz57cqO3l8+dk+6rlRm1NGt2+fUf+/vuaxIsX75HpW5N9hW+Tv2RpSRCWJMJuF7edkFtX7P09d+P6Dbkr9v0M4SJiJ48vCQ3G6MyZM4Lf73Zu+ntOf4biSMyY1n+GAueG502SJP8co9mzZ0v9+vWlffv2dl7Cv/ZFuTDAi0LOX3/9VVauXCmY2gNJOHHihMyZM0e2bdsmzz//vKZGwm/bt2+XtWvXyl9//aUPEuwjYcKEEt/wF6bBaT2wyZo1a/TmLFq0aGR34al+58+fl4ULF0qFChUkeXKzX86euoAHnMyWLVsE0bCSJUt6/VSNzg+RuQULFug9lz59eqM+Xm60atUqfRAXLlzYy6dpfG744wi/vxBxTZo0qXE/LzfcuHGjQNKfeuopL5+m8bnh9wF+hkqUKKE1fFG5XbhwQapWrSo1a9aMysMwcmFC9/Tp07J48WJZsmSJNGvWTG8ARCxggJAH1GJ45WHes2dP/Sv/nXfeMbk0z7fBXwgvvfSSjBgxQgtoQ2EbNGiQRr769OkTCpcj+EsOPxe458qVK+f7a+rWrZukTJlS3nzzTd9fCy4AfwC1aNFCJkyYILlz5w6Ja/r888+1Dg6/70Jhw+8D/Ax9/PHH+nwJhY2RC4NRhOlt2LBBRo0aJa+88oqUL19eDh48qKkOhLPq1q0r+fPnN9hT1DehXEQ9Y6tHoFxYJRi1/SkXUcvXjr1TLuygGLX7oFwY8EXNBNIgrVq10r+ia9SoIXv37pUPPvhAWrdurTUYqVJFnL83OJTlJpQLywijfAeUiyhHbOkAlAtL+BzpTLlwBLOlg1AuDPGh2GbAgAFy7tw5LbqBcKCOolOnTpItWzbbivMMT+ehzSZOnKiFaEjVhMJ25MgR+eyzz6RDhw6SNWvWULgk+eGHHzSVgJlHobBdvHhRPv30U73nChUq5PtL+uabbyQsLEyL3kJhw7o8X3zxhbz99tuSIUOGULgkmT59uly9elX/2AuFDb8P8DOE9FWg6N/v10W5MBxBpD+wOieKC7HGBX75PPHEE5oiQaGmVzZMmY0RI4bkypXLK6dk6TwuX76shbGoaQHzUNj27NmjleEFChQIhcvRwjqMEfL5KVKk8P01oUYBf0A8anq5ny4S8rd+/XotOk+UKJGfTv2h57pr1y79Ay9fPrNZUl6/aPw+WLdunabXkyVL5vXTNTo/yoURJjYiARIgARIgARIwJUC5MCXFdiRAAiRAAiRAAkYEKBdGmNiIBEiABEiABEjAlADlwpSUh9uhGAi1IJjBgpUFn3zySXnmmWc8fMaPPjXUWaxevVqwEBkWaMKG+gQsapQuXTrfXRcWUcNCRtOmTdNaC9Tv4F00KNzCnPZYsWL57prCnzDGa/LkyXpduPe8suZLsFCxMueYMWN0/QTULeFlhKi9aNy4sW8XnwrMdMMiWlivB/9GLQkWcEubNuJVd4NlGJXtce4oqJ83b56cPHlSD3X79m3BUgFY2BA1cH5bxA31e5s3b9b1krCh3gI/Q6glwT3o541y4efR+79zP3z4sP5SxIJTuFnxYjVMp/Prhl8cc+fOlU2bNukl4KGFXyK1atWSsmXL6uqJftpw/rimYcOG3ZMLPMiwWmu7du0kderUvhUMiAUKID/55BPBNWEhIKxi68cN14J7DCvB4p1BkD7ca23btvVtoSpmW2HFUSwAGFhWOm/evLpaJ2a5+WkLzNCbOnWqHDt2TFc+hmzgNQydO3eW5557zldFuPh5wSslMDaY4QeZwAzE0qVL63IHfvxDKvz9RLnw00/XQ84VvxQxSwS/DLGSJezdz3KBXxiBKb/46wp/7WM9EfxF/MILL0jGjBl9N2oQDERhAu8TwVK/AwcOlC5duuhfXH6cCYNrQtX+lClTVJ7wVa9ePd/LBRbKw3UkSJDAd/dZ+BPGwxd/5c+aNUsjmZUrV9bZIpjdg7Hz+/XdvHlT/vjjD2nYsKFg7ZgyZcp4auZeRDcPIklY3gBrKOG/WFkZb9nGdUH+8IeUnzfKhZ9H7//OHb9E8Jc9liTH4jJYutjPcoHrwRc2hKbx/2+99ZaGcRGV8ev0M1wH0lb45YFf+pCLd99917fTbJE++P3332XkyJHSpEkTWbp0qaZ5/B65CBW5gMxOmjRJX1Pw3Xff6V/HuP8CP1v4fz9v+H2Hv/q//vprlQukTf10TZCLr776SqMwX375pcper169VDLw3o/7X4bpt7GiXPhtxB5yvviFgZsUC7H4XS7CXyJCoagpQfoAa4og/+3XeeD4axG/TFBPguvCWiR4fwXWhrDzTYhO3dLI4+NFecjhY0wQ4kW+2M9yUbt2bU1XISSNVXfx1zC+/PhXPh6+qPNB5KJKlSqC9CnekIkVhStWrGjrW1+duufCHwevZMD14WcHkc3MmTO7cRqRPib+yMDLL3/88UcdG0gFos8NGjQQ3IdeWj8pMhdJuYgMNQ/2CUW5wMMYL/QZP3685iKRD8eLsfz4IMYtgzGaP3++phKQC8ebELHCK9JYdr7e24nbE78MUReDv75QZ4FaH6ya6Ge5QLoA9xqigMh/49pwXYhkoPjWb7/ssTInXlaGhxdeXYB7bP/+/VpHgrw+vvy64XfDL7/8olEzrN7rx9Qiai6wWu+KFStUZCG1qF9CxAIRWr/VxNx/L1Eu/PrTdd95h5pc4HrwAF62bJnMmDFD/xp++umntfjR7xseYviFgqXascQ0Kvf9Fo1B1AJ1IxAk5PNR7Y6xQmgaY+XHt2/insNqlnj44v/xWu++ffvqGOEa/bZ0NsR89OjR+hCGZKBWCWkE3HsQJaQa/bph9tX333+vkQtcG35+/PZHx6FDh/T88TOECCbuu6FDh6rUYvZLVL8SParHnnIR1YQd2n+oyQWml+HhhUrwChUqSJ06dTzzcrhghxRjg7+0kA8O5IS3bNkiqHpHCuvZZ5/1XZEqxuXnn3+WHTt26DWhqBjRJaR6UH+BMLXfNowRtsAYYZl2vAkZf1XiF73fhAk1MXhzMyJMuNfw8MX0bkTPIB54Z49fNyyVjetAMSTqzPw4nXv58uWyaNEinZb+xhtv6H2HnymkexDN9Pu7hygXfv3pCuHIBR7GmIHw22+/6V+LsHrkI1Hc6ccN4U88fPHLHbl7XN/ixYtlyJAh+iCGPEEy/LQh+oKcMVII+H9MG8ZfkghPN23a1DMv8jNliuvAOEEwcK9hjPA+jvfff19efvllrVHw29RAXAMkEF/du3dXgcV6OJiaium2+Lny64ZoBdaHeOqpp7RGwY9rQkD08JI8/PwgQoa0Vf/+/bXGDFFaRi78eneG0HkjfTB27FidloVQLqY7ojYBNyeKt/z2siL8xYi/qhDCRZEWvmD1SB9gepbfcpH4CxK/SJDPxy8S/NLHL0PMfsFf+H5e5wI/RrgmPIghhH6tuYBYoI5k+PDhOg06MLMH4XbUK+AeDEwj9tOvDqSr8NcxUiH46x5CiJdjIRLot0hMgDvuN6yrgoJVzLbKlCmTr2aJBK4D6RDM5IHw4ZoC4wORrVatmu9TwIxc+Ok3xUPOFb8Mke/GDxtuWDyI8ZcJCoNy5sypf4n5acN6CfhliII0hAwDG2Yl4BciwtR+2vDgwkweTNvEL3c8uCB8kCTUKPgtV3w/+8A0aKRIIEx+nCqM2Tvnz5/XiBKiTBgj5MCzZ8+ur5H3289QYIywRgxy+ytXrtSoDK4JP0e4Jr8VEQeuCWOF33f4ufL7rBcU2GKNIvyBiN/bSZMm1dWIMUZ+jdQGxoly4aenFM+VBEiABEiABHxAgHLhg0HiKZIACZAACZCAnwhQLvw0WjxXEiABEiABEvABAcqFDwaJp0gCJEACJEACfiJAufDTaPFcSYAESIAESMAHBCgXPhgkniIJkAAJkAAJ+IkA5cJPo8VzJQEPEcDUTSyXHZhKi6lzWFYaC4X56e2UHkLKUyGBkCFAuQiZoeSFkICzBLDsMt6FgJUfsdZFYClzvIsDL2HiRgIk8PgSoFw8vmPPKycBSwSwSiJWF+zdu7cuOoUXZGHl0fLly+viRtxIgAQeXwKUi8d37HnlJGCJQJ8+fXTZb7xqHdukSZP0ldFYFbZ58+aaMlm9erUcPHhQsKoi0iUQDyx3js+wJDreD4EUClaLxHtJ8OKznTt3yt69e3UFxqtXr2raBSuzYmlxrJSJZbq3bt0qu3fv1uNiFU2saoiXPeG9DFhSGe1wTKy2mSRJEqlRo4aEhYXpKrboi9VEkcbBCrBYyRYrVmI1S6z8iJd64f/RvlixYpI1a1bfrmZpaYDZmQQsEKBcWIDHriTwOBMILxeIXODNm7t27VK5qFevnuC17HiQ4/XYeNAjdVK0aFF9ffm+ffv0bZ2QASxJDYGoVKmSSsJPP/0kP/74o74zAjUcWNIe7/XAmyPxrg8IAN6YG3iLKSQB75yBuGCZdbyvpWDBgpImTRrBUvI4Pl4vjndq4KVds2bNUqHBMSEe6AuJgOxgvxAfnC/2CxHCi8tSpEjBOpLH+WbntQdNgHIRNDJ2IAESAAGkRfAOmJEjR+o7U0aPHq21FtWrV9coAh7ygZfnIV0C0cBbIN9++22VELxrpUuXLtoWD3sIBGTjhx9+kBEjRugbSatWrapvXP3ggw+kc+fO+s4cpGIQgUDNBza88RMvfXruuedUGPAK+7Zt20rjxo3l9OnT+hI8vD0TL4OaN2+eCsTgwYNVXCBFiJogGjJs2DCtH8EbKfH+mrVr18pHH30kEydOlDx58vjytd68U0nALQKUC7fI87gk4HMCePAOGjRIH7wnTpzQBz/eIIrXyOPfEAOkJ/AyJmwQEEQF8FpppB0Q6cD38Mr50qVLS5YsWfSNpD///LO+aOu1116T4sWLa/oDb/1FJAISceHCBS0exbEC6RikXvCyp7x582q/rl27qtjg+0jXQF5QaLplyxbB67rx+nS8MRgigQgJ0jnt2rXTiAUkBzKEc8SxhgwZopGN8C/R8/nQ8fRJIMoJUC6iHDEPQAKhSQCRC0QBevXqpW8UnTlzpj70a9eurdEIvNa7RYsWGjUIbEhl4K2p+C9eB44IBkRkz549+rAvWbKkLFmyRNatWyevvPKKPtTRDkKAGgikKv7++299+yrqOrB99913mmaBnCAdgvQJoiOIVODNupAY9GnQoIGmVVBvgbdR4k2UiICUKVNG6yrefPNNadasmUoKIjA4R0Q2cL5In/j97bWheRfyqrxKgHLh1ZHheZGAxwkEai6mTZsmN27c0DqJ5cuXq2Dgwd+0aVP9LyIISDOg5gJpD0QA8NBGLQUKNvFKcKQpUMwJIUE6AnURnTp1knLlymlU4YsvvtB0C1IZ+Df29e677+p+BgwYoIWbaIvjQBJQY4HICSIXU6ZM0SgE5ALFn2h76dIlFYyvv/5aizkhRF9++aVGMnAcyAauCfUaqLegWHj8ZuTpeY4A5cJzQ8ITIgF/ELh/tggiEGPGjNFoBGopkI5AsWa2bNk00oBIAKQAszOQbkC6A59jmzFjhkYMUFy5Zs0arXOADKDAE1EJREjeeeedezUXqMOAiEAuUEcBGahbt64Ky8PkAmkRpFUwGyVRokR6LhAjRCZQgLpo0SL5448/pHDhwlp7AbmAhCACgvbcSIAEzAlQLsxZsSUJkEA4AvirH0WaKIQMbIheoMgTEQDMzkBKApEIPKTx1z/koVGjRpqamDx5sqZEIAio28DDH1NOsV4Gai5Q/4B+EALMMEEtB6IeEAvMKFm6dKkeFumUWrVqaUoEaZAePXpo3QUiGUh9oC3SIlWqVNHjjhs3TiMmOC5qOtC3RIkSeiwUkiIlg4gFCj1Rj4GCUdR7cCMBEjAnQLkwZ8WWJEAC4QggSgABQC1EYMNDHH/x48EMmQj8Gw9ybCiWDKxBgVRFYDop2uL7mN0xZ84cTX1g1geiCoF1MFAHgf9HEWhgv9gnjoW+2AeiEZAErKmB7+PfWC8Dx8excb4BsUBfiAv6oi3OBZ9h//h/HAuFnYhaoNaDGwmQgDkByoU5K7YkARKIYgKINEAusObESy+9pCkUbiRAAv4jQLnw35jxjEkgZAkg6oDZIadOndJCS6YjQnaoeWEhToByEeIDzMsjARIgARIgAacJUC6cJs7jkQAJkAAJkECIE6BchPgA8/JIgARIgARIwGkClAunifN4JEACJEACJBDiBCgXIT7AvDwSIAESIAEScJoA5cJp4jweCZAACZAACYQ4AcpFiA8wL48ESIAESIAEnCZAuXCaOI9HAiRAAiRAAiFOgHIR4gPMyyMBEiABEiABpwlQLpwmzuORAAmQAAmQQIgToFyE+ADz8kiABEiABEjAaQKUC6eJ83gkQAIkQAIkEOIEKBchPsC8PBIgARIgARJwmsD/AHJjpb9S1HAFAAAAAElFTkSuQmCC"/>
          <p:cNvSpPr>
            <a:spLocks noChangeAspect="1" noChangeArrowheads="1"/>
          </p:cNvSpPr>
          <p:nvPr/>
        </p:nvSpPr>
        <p:spPr bwMode="auto">
          <a:xfrm>
            <a:off x="439738" y="-1028700"/>
            <a:ext cx="5095875"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AhcAAAFWCAYAAADaNb8cAAAAAXNSR0IArs4c6QAAIABJREFUeF7tnQWYVlXXhhfdDN3dDR8igjTSDQoKgkjop4RIqCgqIQqYlHRIiZSgoqSESDcIEtLdDdL/9az/f/lHBGa/c86ceHnOdc2lzLv3iXufmXPPWmvvE+3u3bt3hRsJkAAJkAAJkAAJ2EQgGuXCJpLcDQmQAAmQAAmQgBKgXPBGIAESIAESIAESsJUA5cJWnNwZCZAACZAACZAA5YL3AAmQAAmQAAmQgK0EKBe24uTOSIAESIAESIAEKBe8B0iABEiABEiABGwlQLmwFSd3RgIkQAIkQAIkQLngPUACJEACJEACJGArAcqFrTi5MxIgARIgARIgAcoF7wESIAESIAESIAFbCVAubMXJnZEACZAACZAACVAueA+QAAmQAAmQAAnYSoByYStO7owESIAESIAESIBywXuABEiABEiABEjAVgKUC1txPnhnN2/elAkTJsjff/8tsWPHduCIPAQJkAAJkAAJ/JvAlStXpHjx4lKyZMkoxUO5iFK8/7vza9euSc2aNSVJkiSSMWNGB47IQ5AACZAACZDAvwmsXLlSXnzxRenQoUOU4vGNXNy9e1du3LghV69elTt37iiUmDFjSty4cSVOnDiCz2FkaIP/jxEjhiRMmFD/Gy1aNLl9+7ZGDvCFz9EHfWPFiqX7Cv85/o3vx4sX797n6HP58mVBFAL/j88TJEig+49owzGbNWsmLVu2lOrVq0fUnJ+TAAmQAAmQQJQQePPNN6VAgQLSunXrKNl/YKe+kQs82NesWSNDhw6Vc+fO6QM+f/78UqNGDalatapcunRJhg8fLr/99psKRJYsWaRr166SKVMmFYFDhw7J9OnTZf78+SoopUuXlueff14KFSqkLA4ePCizZs2SH374QeWlWLFi8tJLL0nBggX13zj+F198IRs2bNBIROHChaVTp06SOnVqlZxHbZSLKL2HuXMSIAESIAFDApSL+0BBHvbv3y+bN2+WlClT6gMfsnHhwgVp166dINSze/du/Sx58uQqAVmzZpVq1apJihQpZNWqVSomjRo10mjDH3/8oUfo3r27RI8eXUaMGKGCkSNHDt3H999/LxUqVJDy5ctrBOP333+XRYsWqWwg6nHgwAGVildeeUWPR7kwvLPZjARIgARIwDUClIv70AdSIogCBORi4sSJGqlo3ry5jB07Vp588kmpXLmyPuyXLVsmM2fOlNdee03bQwzWrl0rvXr1kkSJEsm3334rq1evvvfvnj17SlhYmLz++uuSOHFiGThwoKZKEOFIkyaNigmiIIHaicWLF8uQIUNk3LhxkjlzZsqFaz8qPDAJkAAJkIApAcpFBKQgG5MnT5YVK1ZoegMpkLfeektq1aqlEYUjR45I06ZN5b333lNZWLJkiUpHkyZNVCIQmYBwNGzYUNKlSycDBgyQ7NmzS8eOHeXWrVsCeUAfRCpy586t++/cubMKDAozly9frlIze/Zs/RzRj/DbmTNn5MSJE3L+/HmtA/nkk0+0gAZywo0ESIAESIAE3CBAuXgEddRbIC0xfvx42bdvnyDqgId27969pW7dutoTdRkVK1aUHj16SPz48VUUUCeBgkpELubOnatyUaJECUmbNq1MmzZN8uTJI6+++qpGLDZu3ChTpkyRvHnzavFL27ZtZfDgwSob2B+iHq1atdLIBT5HqiT8hjTKzz//LOvWrdMUDmo+Pv30U6lXr54b9xOPSQIkQAIkQAJCuXjITQCxQGqkX79+GhVATQWiCRAJpDweJheIRBQpUuRfcoG5vkh7RFYuIDgoLL1fLnCOKPy8fv26fr3xxhvy3//+VwtQuZEACZAACZCAGwQoFw+gHpgOOnLkSDl27Jg88cQTWmOBlESdOnX0AR4+LYK5vN26ddO0COQCtReNGzfWtAjqMRC5eO655zRygRoLFHMCPNIiiHSgTyAt8vbbbwu+MIvEJC0S/vQ5W8SNHyEekwRIgARI4H4ClIsH3BOoYcBDf+HChVKmTBkpV66cFlNiJglqJYoWLSqVKlXS2grURCCt0aZNG50tApHYtGmTpkkCBZ2YQYJ/Qz6QWkmaNKm2x/oYX3/9tUYcSpUqpTUZSIlAPpBWgVzgPFCngZU3Me31URvlgj/gJEACJEACXiBAubhvFPCAxnTTPn36aAQCD/ls2bJp/QP+DeFA/QVEADKBmogMGTJoGgKfo/ATMz6wdgXWvVi/fr0uiIU6DUQ+MPMDRaBIcaRKlUqLRcuWLavpFkxFXbp0qX4hcoEUyF9//aW1GQF5oVx44ceG50ACJEACJPAoApSL++gcPXpUF7hChAHrVwRqHCAYEAYUY44ePVojCog4IKLxwQcfaFQB7/PAGhYQBhRyYhEtiANSJIh2YMMaGjNmzNAvFGBi7XWsqIkiUKRjEB3p27evFmhCdFC/gdkpSKkEVvl82IAycsEfdhIgARIgAS8QoFzcNwqog4AUYBYIpppiSW9seLAjjQGBuHjx4r3lvdEGaY5AW/THKpvYB2QBS3+jX0BSAp9jCXFs+D7SJYEXjUE4UEAKcUF/fB/pkcDy4oxceOHHhudAAiRAAiTAyMVjcg8wcvGYDDQvkwRIIOQJIAqOej0/bKhNRHQ9/MbIhR9GzvAcKReGoNiMBEiABDxOAK+OwHuq/LBhxmTOnDkpF34YrMicI+UiMtTYhwRIgAS8R4ByYTYmvnkrqtnleLMV5cKb48KzIgESIIFgCVAuzIhR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BeXCjJOlVpQLS/jYmQRIgAQ8Q4ByYTYUlAszTpZaUS4s4WNnEiABEvAMAcqF2VBQLsw4WWpFubCEj51JgARIwDMEKBdmQ0G5MONkqRXlwhI+diYBEiABzxCgXJgNhW/k4syZM3Ls2DG5dOmSxIwZU3LkyCFJkyaVK1euyIEDBwQP8Lt378qdO3f0v7Fjx5a8efNK9OjR5ciRI3L06FGJEyeOUokXL56kSpVKUqRIoW2vXr0qhw8flosXL+q+w8LCJGPGjBIrViz9HMc4ePCgtosWLZr2S5s2rR7DZKNcmFBiGxIgARLwPgHKhdkY+UYu5syZI6NGjZL169dL/PjxZcCAAVK5cmXBQPft21cOHTokN2/eVAHAwzxdunQyYcIEFYCBAwfKiBEjJHv27EoF/23YsKHUqVNHbt26JVu2bJFhw4bJunXrJGHChFK8eHHp3LmzpE6dWm7fvq2f9+vXT/bu3SsxYsSQWrVqycsvv6wCYrJRLkwosQ0JkAAJeJ8A5cJsjHwjF7t375YdO3bI5cuXZciQIfLhhx+qXFy/fl1Onz6tYoEow6pVq2TZsmWSMmVK6dChg8rB2LFjZcOGDdKnTx+lAuFInDixJEqUSKMSnTp1kty5c6tUYP+jR4+WZs2aScmSJXXfixYtku3bt0uLFi1UYrZt26Z9sX+TjXJhQoltSIAESMD7BCgXZmPkG7mABJw/f15TI2+//ba8++67Khf3bxMnTpT58+dLy5Yt5amnnlJZGDdunIoJIh/hN0Qtjh8/Lq1bt5ZWrVpJjRo15NSpUzJp0iQVlfr162u6ZMGCBSoe1atXl2vXrgmOsXXrVhkzZoymSSLaKBcREeLnJEACJOAPApQLs3HyjVzgcvBgRwSjY8eO0rVr13/JBeoyEKXYtGmTpk2SJEkiZ8+elZEjR6ogQCJQR4EoRZYsWfT/sb9u3bppFAKygkgFIh/z5s2T5s2by/79+7Vvly5dNJ2CqMfw4cNVYCAhcePGfaBgIMLx119/qQwhqoJoyFtvvSW1a9c2Gxm2IgESIAES8BwByoXZkISUXCAl8ssvv2gq5OOPP1YC586dk2nTpskPP/wgadKk0YhErly5pHz58pInTx6NQAwePFhef/11/R6iI6jr+Oabb+SVV17ROgvIxaeffqo1GCj4hCjMnTtX6zQgMKjDuH9DGgaSghsRRaao5+jVq5fUrVvXbGTYigRIgARIwHMEKBdmQxJScoGHPWZ1FCtWTBo0aKAEkPoIzCRBIejOnTuld+/ekjNnTnnttddkz549WvDZpk2be3IBEUAxKCId+BxygYJOyAnkAukVRDZQJIrajQfJRXj8TIuY3YxsRQIkQAJeJ0C5MBuhkJELRCveeOMNLbREFCJz5sxKAJEKfGFDfcSNGzekZ8+emt5o1KiRfg8pERR1VqtWTU6ePKkFnMuXL9eizkBaBPvMly+f9hs6dKgKx/Tp01UsIqq7oFyY3YxsRQIkQAJeJ0C5MBuhkJALRCdQO/Hll19qqqNdu3b31rRAnQYe/oE1LlCD8cEHH+haFRAGyAGKPyEaKOhE3cbXX3+tkQ38G+tjoL4iefLkWoOBgs+ZM2fq2hmIeJhslAsTSmxDAiRAAt4nQLkwGyPfyAXSE6iFwJTQKVOm6MwNFGAimoBaiO+++07rG55++ul7KREgQORh165dOisEkoGFsvDvJ598Ute6QD3EoEGDdEoqFuUKrGuBeotChQrJhQsXNIqBSMUTTzyhNRxokz9/fnn22WeNKFMujDCxEQmQAAl4ngDlwmyIfCMXKI6cNWuWRigwvRT1E6itgGRAAjAtFCkRfA/CEdggIwsXLtSCSqzWia+KFStK6dKldcYI5AICAmHBTYP9FilSRJo0aXJPNiA2mM6Keg7UXJQtW1ZnfSD6YbJRLkwosQ0JkAAJeJ8A5cJsjHwjF2aX481WlAtvjgvPigRIgASCJUC5MCNG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QXlwoyTpVaUC0v42JkESIAEPEOAcmE2FJQLM06WWlEuLOFjZxIgARLwDAHKhdlQUC7MOFlqRbmwhI+dSYAESMAzBCgXZkNBuTDjZKkV5cISPnYmARIgAc8QoFyYDYVv5GLLli3y22+/yb59+yRBggTywgsvSL58+eTUqVOybNky2bhxo0SLFk1ixowpqVKlkrJly0qOHDkkduzYsnfvXlm9erXgpkCbUqVKSdGiRSV16tRy584dOXbsmCxcuFD27NkjcePGlVy5cknVqlUlUaJE+vmRI0fk559/1nYxYsTQvmXKlJGwsDAjypQLI0xsRAIkQAKeJ0C5MBsi38jFypUrZc6cOSoX27dvl759+0rlypVVCMaOHavikDVrVkmePLnKBR7+2bNnl5s3b8q8efNkwYIFkjRpUrl+/boKR7ly5VQgbty4Id9++63s3LlTbt26pfJx4cIFef311yV37txy5coVFZPp06dL2rRp5fLly7p/CErFihWNKFMujDCxEQmQAAl4ngDlwmyIfCMXx48f18jB1atX5f3335f33nvvnlxMnDhR4sWLJ/Xq1dOoQ/gN0jBz5kw5efKk9OnTR86fPy89evSQjBkzyhtvvKFy0aJFC6ldu7bUrFlTzp49K5999pmULl1a94/jzp8/X+7evStt2rSRo0ePahQD++nXr58RZcqFESY2IgESIAHPE6BcmA2Rb+QCl3Pt2jXZvXu3dOzYUbp27fovuahbt67KBaIPgQ1isWPHDsmSJYs0btxYv/3xxx/L7du3VSgSJkwor732mnTp0kWqV68uJ06c0CjHunXr5MUXX5QDBw7ov1u1aiWFChWSWLFiydChQ/V7s2bN+sex7kcOIcEWkAvsA8fgRgIkQAIk4E8ClAuzcQsJuRg9erQsX75cEidOLJkyZZInn3xSnn32Wa3NmDBhgtZMoE6iWrVqSmXw4MEaeShevLj2QaSibdu2muY4d+6cpkGmTJmiQoF6DYjERx99JOnTp9eajlGjRmmqBcdFXUb06NH/RXvt2rWyePFi2bp1q4oMakYgNRAgbiRAAiRAAv4kQLkwGzffywXSGCjmRGEnIhZInZw+fVpy5swp9evXl2nTpmk0AiJRqVIlpTJs2DA5c+aMFClSROUCsoEai/Lly6t0rF+/XsaNGyetW7dWuUBaBAKCAlDIBaRi7ty5Mnz4cC3qRJHn/RvSJ6gPQToGdR+IdnTu3Flq1aplNjJsRQIkQAIk4DkClAuzIfG9XKAIE+mS+PHjawRh27Zt+uCHIHz11Vc6C+TgwYOa0gg82Pv376+FmSjKROQBUYn27durfEA6VqxYIT/++KPWYkAQIBfdunXT1ArSIiNGjNDvjR8/Xms9HhS5CI+fNRdmNyNbkQAJkIDXCVAuzEbI93KBugYIBiIKiFwgSvHrr79qdAEPf8gGRAOzSBCJQNvevXurJDRq1EjixIkjr776qhZr1qhRQyMNqNNAISc+h5ggLYLPMAMFKY4xY8Zo6gSzTMLXdzwMOeXC7GZkKxIgARLwOgHKhdkI+V4uMLUUqYwUKVJoegK1DpjNcfjwYfnkk0906umkSZN0yurAgQM1ZdK9e3dNm7zzzjs61fSll17S4lDMFkHNBT5//vnnNU0CWUGUAumWd999V9MkiIZAMjDrxGSjXJhQYhsSIAES8D4ByoXZGPlGLpYuXSpTp07Vwkisc4E1LCAEWIsC0QkUbSIqgRRF5syZpWHDhpI/f36NLCxZskRndkA4EOlAcSdmbZQoUULrIRYtWiSzZ8/WmSGIZKRJk0Y6dOig+4EYbNiwQWsmMG0VxyhWrJhOe0WqxWSjXJhQYhsSIAES8D4ByoXZGPlGLvbv368SgZoIRCOQ1siQIYOkTJlSizmx8BVW08QCWSi8LFy4sK62GUiV7Nq1Sw4dOqTyASHBgltJkiRR2UC0AtKCVAj6Y7EsFHuingKf45gQDERIsL9s2bJJ3rx5tc7DZKNcmFBiGxIgARLwPgHKhdkY+UYuzC7Hm60oF94cF54VCZAACQRLgHJhRox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KBdmnCy1olxYwsfOJEACJOAZApQLs6GgXJhxstSKcmEJHzuTAAmQgGcIUC7MhoJyYcbJUivKhSV87EwCJEACniFAuTAbCsqFGSdLrSgXlvCxMwmQAAl4hgDlwmwofCMXK1askB9++EH+/PNPSZw4sXTo0EGefPJJOXTokHz//feyefNmuXXrln5WuHBhadKkicSLF08uXrwo06ZNk1mzZkmqVKmUSoYMGaRSpUpSrlw5uXPnjuzfv1+mTp0qW7dulQQJEkiRIkWkcePGkjRpUv18z549Mn78eG0XM2ZM7VenTh1JliyZEWXKhREmNiIBEiABzxOgXJgNkW/kYsOGDbJs2TI5evSoLF68WD7++GOpXLmyHDlyRObMmSMxYsTQB//hw4dVKEqWLCnPPPOMXL16VUaMGCELFy6U1q1bK5UkSZJI7ty5JUeOHIIH/6BBg+TKlSv6/du3b6tkoG2hQoV0X8uXL5cFCxZI0aJF5dy5cyoc+fPnlwYNGhhRplwYYWIjEiABEvA8AcqF2RD5Ri7OnDkjJ0+elPPnz8t7772nX5CLy5cva/Qia9asEidOHFmzZo3Mnz9fv//WW2/J3bt3Zdy4cbJjxw4ZNWrUP6hAErDfli1bSsOGDaVGjRr676+//lpy5syp/4bMQCwQpWjevLmcOnVKZs6cqd8fMGCAEWXKhREmNiIBEiABzxOgXJgNkW/kApdz7do12b17t3Ts2FG6du2qcnH/hqjDr7/+KgcOHJBu3bqpXIwdO1YQ+ejTp49Ejx5dUycJEybUKMW+ffs0xdKpUyepVq2aCsyiRYs0WtGsWTNNhUAuXn/9dcmXL5/Ejh1bhg4dqt+bPn26RkyiRYv2r/NAJOTSpUt6ztevX1fRee2116RmzZpmI8NWJEACJEACniNAuTAbkpCTC9RfzJ07VypWrKgP8kDaA6mRbNmyaU1Fo0aNVEySJ0+utRoDBw6UNm3aSPny5TUysm7dOq2xQGpk7969KhL9+vWTNGnSaOoFEZB58+bJ8OHDJSwsTAXj/m3p0qXy448/yurVq1VwTpw4IZ999pnUr1/fbGTYigRIgARIwHMEKBdmQxJScoEHOkQAEQlEIpDKuHHjhkYfkMaACCCFAvlA0edzzz0nO3fulMGDB2tkIiAX69ev11RKQC6QZoEYpE6dWuVi9OjRuo9HyQUk5fTp0xq9QOSiR48e0r59e0YuzO5LtiIBEiABTxKgXJgNS0jIBWaJbN++XWbMmKFpD0QtypQpowRQV4HPsUEMUJDZq1cvnQnStGlTrc14//33NTWCaAaEAIWjiEygxiKQFunSpYtkz55d0yKQCgjHpEmTJG7cuA9Mi4THz5oLs5uRrUiABEjA6wQoF2Yj5Hu5QFQAM0YmT56sUQJIRZUqVSRWrFhK4ObNm/rwD6QuUAPx4YcfanoE8gBZQISiVatWWsCJgk1IA6QEs0Ew+wTRkOLFi0v16tW1hmLixImyZcsWreV4UL3F/egpF2Y3I1uRAAmQgNcJUC7MRsg3coEIw/HjxzWN0bt3by2ORKQBhZMo4Pzmm29UFrAGBYo1EVFATQUiFZAOyAI2FGyiZgJTUdu2bavfQ4Fonjx5VCBwHKQ9ENXAdFbMHsH+sb5GixYtNK2CmytRokTy5ptvGlGmXBhhYiMSIAES8DwByoXZEPlGLmbPni0jR47UAkwIAuopIBdZsmSRKVOmqGQg1YGFs1Bb8Z///EeQysACWEiXYG2MwMyOWrVqCb4KFiyo9RnY57Bhw7SQE2KCxbkwuwM1Fkip4HMUdCJFgn2gUPTll1+WTJkyGVGmXBhhYiMSIAES8DwByoXZEPlGLlALcezYMY0s4IGPhzxkAhEKpDIQmcD3UHOB2gpIAh7+SGPgc0QwAimMlClTSooUKSR+/Pg6kwMLbQUW38I+sJhWxowZNbWCzyEumNqKfWEf6Js2bVpNqZhslAsTSmxDAiRAAt4nQLkwGyPfyIXZ5XizFeXCm+PCsyIBEiCBYAlQLsyIUS7MOFlqRbmwhI+dSYAESMAzBCgXZkNBuTDjZKkV5cISPnYmARIgAc8QoFyYDQXlwoyTpVaUC0v42JkESIAEPEOAcmE2FJQLM06WWlEuLOFjZxIgARLwDAHKhdlQUC7MOFlqRbmwhI+dSYAESMAzBCgXZkNBuTDjZKkV5cISPnYmARIgAc8QoFyYDQXlwoyTpVaUC0v42JkESIAEPEOAcmE2FJQLM06WWlEuLOFjZxIgARLwDAHKhdlQOCYXeMkXVrWsVq3aP85s4cKFuqw2Xh4WqhvlIlRHltdFAvYTOHX4kMwfP9r+Hdu8x2otXpXkadPZvFfv745yYTZGUSoXWDobS3XjC681z5Ytm7Rs2VKX1MaGN5biDaO7du2SAQMGmJ2xD1tRLnw4aDxlEnCJwOHdO2Vcz24uHd38sC179ZW02XKYdwiRlpQLs4GMUrnA20j37t0rf/31l4wZM0YjF3jZWEAu8NKwbdu26Ts6evToYXbGPmxFufDhoPGUScAlApQLl8AbHpZyYQYqSuUCLwP76aef9AuCESdOHH0NekAu8AbTQoUKSdWqVeWZZ54xO2MftqJc+HDQeMok4BIByoVL4A0PS7kwAxWlcoE3ld64cUPTH3PmzFGxwOvMAxveMIr+c/ZPAAAgAElEQVS3kOLto/gK1Y1yEaojy+siAfsJUC7sZ2rnHikXZjSjVC7CnwJemX7+/HlBqgSvP0dKJLDhFeb/+c9/zM7Yh60oFz4cNJ4yCbhEgHLhEnjDw1IuzEA5Jhe///67bNiwQSAZcePG/cfZZc+eXZ5//nmzM/ZhK8qFDweNp0wCLhGgXLgE3vCwlAszUI7JxUcffaRTTjFjJHXq1BI9evR7Z5ghQwapUqWK2Rn7sBXlwoeDxlMmAZcIUC5cAm94WMqFGSjH5KJDhw6SI0cOadOmjdZZPE4b5eJxGm1eKwlYI0C5sMYvqntTLswIOyYXffv2FdRWPPvss5I0aVKzswuRVpSLEBlIXgYJOECAcuEAZAuHoFyYwXNMLrCOxapVqyRJkiSSNWtWiRkzpmC2CLacOXNKs2bNzM7Yh60oFz4cNJ4yCbhEgHLhEnjDw1IuzEA5JhfTpk3Tgk6s1okpqai5CMgFZOO5554zO2MftqJc+HDQeMok4BIByoVL4A0PS7kwA+WYXBw6dEinoT5oS5gwoWTKlOmRZ3zs2DFd7RPTWLGiZ+HChbUwFGtp4OGNAb948aIKS8qUKSVv3rz3oiNnz56VgwcPyvHjx/XzLFmySLp06SRRokS6oBfOa/fu3TqTBettoH+uXLl00S98fuHCBdmxY4fuH1KUPn16jb7cP+vlYRdAuTC7GdmKBEhAhHLh7buAcmE2Po7JxalTp+TatWv3ziqwSie+gZU6U6VK9cgznj9/vowfP142b96sD/yvvvpKlxLHPvfs2SOff/65HDlyROUB4tG+fXsVCGyYBjt9+nTZunWr9kW/WrVq6doaiKQgXfPtt9/K9u3bJX78+JI7d27p2LGjSgQWAdu0aZO++wTXgK18+fLywgsvaDrHZKNcmFBiGxIgARCgXHj7PqBcmI2PY3LxyiuvyIIFC/ThH/6FZqi9wMMeb0191LZv3z6VCDyoP/30U/nggw+0H743YcIEjShUr15dowwrVqzQqMOrr76q8jF58mSNPPTq1UvOnDmjooDIxptvvilXr16V119/XVcOhTQgOvHll19KkyZNpEyZMnLy5En59ddfNWoCYcF02tWrV2uE45133jGiTLkwwsRGJEAClAvP3wOUC7MhckwuEHFA2iGwIZ2BBz7eOYJ1Lt56661HnjEe0BAHvK8Ebd99912Vi7Vr16podOrUSQXh+vXrsmjRIpk0aZKMHDlSjwEZSJw4sUoEIhFYcwPREkQfkGKB+EBEatSoodGJqVOnaqoEdSBI50CKIB54/wn6jxs3TutHEEkJ1I086uQpF2Y3I1uRAAkwcuH1e4ByYTZCjsnFg07n6NGj8vPPP2s0oWvXrhGeMaIQqI1AygLtIRdLly7VtTNmzJih62hAWpYsWaKy8csvv2hKBNGGAgUKSJ06dfQYSKlcvnxZypYtq9Lx4YcfCtbhqFSpkp7LsmXLtG+LFi0EERPIBaIUWAAMEYvhw4cL0jR4XTzqLsIvCPagi6BcRDi0bEACJPB/BJgW8fatQLkwGx/H5AJFlXjIBjakRq5cuSIzZ87UQks88CPaHiQXiFK0bt1aFi9eLJkzZ9ZdQC5atmypEQykNE6cOCHFixdXecA2bNgwlYgiRYqoXAwePFijGohO4P0n69evl2+++UYjGkiHQCQ+++wzLSBFGmf06NEyd+5c3Q+m1j5oUTBEQCBPuG5EO1ATAoFBrQc3EiABEngYAcqFt+8NyoXZ+DgmF4gwIKURXi6QckDNRMaMGaV79+4RnvGD5AJSEajnwCwQbPge0hwQCwgGZpoUK1bs3hLjQ4YM0VknTzzxhM4Y6d+/v0Y/KlSooN9HqgUFnpAWnB8iF5988omkTZtWIxejRo2SefPmadoF/R8kF6j7gIAgfYJoCiQFC4nVq1cvwutkAxIggceXAOXC22NPuTAbH8fkAg901F1gQ50CUgnJkiWTokWLSokSJe7N7HjUaT9ILpD2QGEmHvh58uTRt61CLnr27Cnff/+9isLOnTs1pRF4OVqfPn30NfA1a9YUTINt166dplFQEIoCzoULF2qdRtOmTTWlArmArCC1ghqNoUOHajQDUZeHpUSwf9R/BP6LyAgkCHUd3EiABEiAkQt/3gOUC7Nxc0wuDhw4oDMxAhsEAw9qLAWOL6QbItoeJBcYaEQekPaoVq2aHgMRi127dglWBUVKZPbs2ZruwGwRFIVCPDBNtW3btvrwR21FgwYNVDaQLsH+kDLB/pDagFygABSRDOzvxx9/VAnBrBKTjTUXJpTYhgRIAAQYufD2fUC5MBsfx+QCUz7//PNPXTMCD+bAYleFChWS/Pnz6/oSj9rQd/ny5boWBR7uSGGgoBMzTZD2+O233zQSgvoG1HOUK1dOp5JiHQsUZ6IOA9ELPOgxE6R06dJa4InoAqIe2Edg0SyI0H//+1/Jly+fFn4ixQFBwcJakBeIBlIqkBGTjXJhQoltSIAEKBfevwcoF2Zj5JhcrFmzRuUAkhAo7MRDGgtWPf3005oaedSGNAVqGDB7A4Wg6IvFsjDjA4WcWOsCNRyof4CsNGrUSIUFaQukRVDzgfoH/BtTSnE8LJKFegj0++mnn/Tc0Af969evL2FhYfo5UiNYvhyLdGH/6AuxgcyYbJQLE0psQwIkQLnw/j1AuTAbI8fkAmtR4CFbu3ZtlQlsWBkTEQFEMVAHEaob5SJUR5bXRQL2E2BaxH6mdu6RcmFG0zG5wNoUeB/Ha6+9prUW2JDCGDNmjGzbtk0GDRpkdsY+bEW58OGg8ZRJwCUClAuXwBselnJhBsoxuXjvvfc0pYBVLwsWLKhnh0HCjA6kObCORKhulItQHVleFwnYT4ByYT9TO/dIuTCj6ZhcYCXOLVu26Ls8UNeAVAj+HytcQjaQLgnVjXIRqiPL6yIB+wlQLuxnauceKRdmNB2Ti40bN2pBJYorsSIntjRp0mhBJ95OivUuQnWjXITqyPK6SMB+ApQL+5nauUfKhRlNx+Tiiy++0OWzMQsjQYIEenZIh6Cg8+DBgxG+uMzscrzZinLhzXHhWZGAFwlQLrw4Kv9/TpQLs/FxTC66dOmiLxbD+hGBN4liPQoUdCJdgtegh+pGuQjVkeV1kYD9BCgX9jO1c4+UCzOajskFlujGuz8wWwR1Ftiw4iZeAoaFsbA8eKhulItQHVleFwnYT4ByYT9TO/dIuTCj6Zhc4A2iSH9AMBDBwIaXgmFRLCzFjfd7hOpGuQjVkeV1kYD9BCgX9jO1c4+UCzOajsnF1q1b9YVgKOjEkt3YsOJl9uzZ9W2lWAY8VDfKRaiOLK+LBOwnQLmwn6mde6RcmNF0TC5wOmfPnpXdu3drGgT1Fnnz5tX3dSRPntzsbH3ainLh04HjaZOACwQoFy5AD+KQlAszWI7KBd7TgReJ4U2k2GLFiqVvQ33Ya8vNLsH7rSgX3h8jniEJeIUA5cIrI/Hg86BcmI2Po3Jhdkqh14pyEXpjyisigagiQLmIKrL27JdyYcaRcmHGyVIryoUlfOxMAo8VAcqFt4ebcmE2PpQLM06WWlEuLOFjZxJ4rAhQLrw93JQLs/GhXJhxstSKcmEJHzuTwGNFgHLh7eGmXJiND+XCjJOlVpQLS/jYmQQeKwKUC28PN+XCbHwoF2acLLWiXFjCx84k8FgRoFx4e7gpF2bjQ7kw42SpFeXCEj52JoHHigDlwtvDTbkwGx/KhRknS60oF5bwsTMJPFYEKBfeHm7Khdn4UC7MOFlqRbmwhI+dSeCxIhBqcnH72k25e+eu58cweszoEj1OzAjPk3IRISJtQLkw42SpFeXCEj52JoHHikCoycWhqVvk+olLnh/DhLlSSpqquSI8T8pFhIgoF2aIrLeiXFhnyD2QwONCINTkYv/YdXLt6EXPD1/i/Kklfb38EZ4n5SJCRKEjF3gJ2oULF2TFihX6plVs+N6lS5ckT548kjRpUjl37py+4j1u3LgSLVo0yZQpkxQsWFBf944Nb2vFC9WOHTum7zwpUaKEZM2aVRImTCg3btyQEydOyG+//SYXL16UsLAwyZkzpzz55JNGlCkXRpjYiARIQEQoF+7cBpQLe7mHRFoEL0Q7efKkTJs2TXbs2KGErl+/LvPmzZMXXnhBsmTJovKwadMmyZ07t8SOHVsKFCggFStW1LeyXrt2TSZNmiTr16/X/w+8sbV+/foqJ8ePH5dffvlF5QUvXcPL1rJlyyavvvqqJEuWTGLEiPHIUaFc2HvTcm8kEMoEKBfujC7lwl7uISEX9yMJyEa9evXk9ddflxQpUsiGDRs0gtG0aVNJkiTJvS63b99W8Rg8eLCKRqtWreTw4cPSpk0b6dChg9SsWVOlpFOnTtK1a1eNaPz+++8yd+5c/ax8+fIa3XjURrmw96bl3kgglAlQLtwZXcqFvdxDUi6QAlm9erUMGDBApQCpkCVLljxQLhDhmDx5shw6dEjTHFWqVJHLly9Lu3btVBxKly4t+/btk27dusm3334rOXLkkG3btsmiRYvk6NGj0rlzZ0mVKhXlwt77knsjgceWAOXCnaGnXNjLPSTlArUV48aN01qJF198Uesxpk+frjUVqJVAvQUiEMWLF1eakBCkSkqVKiVPPfWUpkYgE9mzZ5dChQrJqVOnZOjQoTJmzBjJmDGjHDhwQGVl4cKF0q9fv3t1G+GHZuvWrSo4iIogOoL2PXr0kDp16tg7gtwbCZBASBGgXLgznJQLe7mHnFygXmLNmjXywQcfaE1E2bJltQhz3bp1Gp2ARKA4E6kRiAQEA4KAlEmZMmWkaNGiKhcfffSRpE2bVmsuzp49qzUZQ4YMkQwZMmjRKGRh1qxZ0r9/f0mfPv2/RmXv3r0qMwcPHpRbt27JlClTNK1Su3Zte0eQeyMBEggpApQLd4aTcmEv95CTC6Q0fv31V+nevbtMnDhR6yhQg4FCzAQJEig9RByQ1kC65J133lFBiBMnjqZAIBuQi/fff18jFyj8RORi+PDhMnr06H9ELhYsWCCffvrpAyMX4YeJNRf23rTcGwmEMgHKhTujS7mwl3vIyQVmi2CWCFISX375paRJk0Znf2DDFFRsmG4K8di9e7cMGjRI/x8zQlBzUbly5Xs1F4h6BGouIBvfffedzhL5888/VU6QHnn77bdZc2HvPcm9kcBjTYBy4c7wUy7s5R5ycoEpo/Pnz5f8+fPL888/L4kTJ5arV69q/UVglggiF4huIFqB9AnSF8OGDdNpqi1bttS0B2aZtG/fXmrUqCGbN2+Wjh07altENpYvX66zRSAizzzzjCRKlOiRo8LIhb03LfdGAqFMgHLhzuhSLuzlHlJygdQHUheoh+jZs6cugoUaC0QxkMJA7QSiF5ANfFahQgUpVqyYXLlyRSZMmCBbtmzRKAcKMFFb8dxzz0m+fPk00vHDDz+oZOBzfOFz1HRgmivWvXjURrmw96bl3kgglAlQLtwZXcqFvdxDSi5QOLly5UrZv3+/NGrUSMUCMoFUydq1a1UusKH2ApGNwoULS/z48fV7mF6KGR5Y4wL9UNyJaaeISmC6KgQD0Y7z589rBASFnk8//fS9VAvlwt4bk3sjgceVAOXCnZGnXNjLPaTkwl409u2NkQv7WHJPJBDqBCgX7oww5cJe7pQLe3k+cG+UCwcg8xAkECIEKBfuDCTlwl7ulAt7eVIuHODJQ5BAKBOgXLgzupQLe7lTLuzlSblwgCcPQQKhTIBy4c7oUi7s5U65sJcn5cIBnjwECYQyAcqFO6NLubCXO+XCXp6PtVzcvnRSbp7e6wBR64eInTa/RI/76PVJrB+FeyCB4AlQLoJnZkcPyoUdFP9/H5QLe3k+1nJxecMMOTu7hwNErR8i9cvjJE6motZ3xD2QgM0EKBc2AzXcHeXCEJRhM8qFISgrzR6X2SKUCyt3CfuSwP8SoFy4cydQLuzlTrmwlycjF4xcOHBH8RChTIBy4c7oUi7s5U65sJcn5YJy4cAdxUOEMgHKhTujS7mwlzvlwl6exnJx5+5d2X7ojFy7ccuBM7B2iJRh8SVLysQR7oRpkQgRsQEJREiAchEhoihpQLmwFyvlwl6exnJx/eZtaTpgtuw9ccGBM7B2iAYlckm3Z0tEuBPKRYSI2IAEIiRAuYgQUZQ0oFzYi5VyYS9PygXTIg7cUTxEKBOgXLgzupQLe7lTLuzlSbmgXDhwR/EQoUyAcuHO6FIu7OVOubCXJ+WCcuHAHcVDhDIByoU7o0u5sJc75cJenpQLyoUDdxQPEcoEKBfujC7lwl7ulAt7eVIuKBcO3FE8RCgToFy4M7qUC3u5Uy7s5Um5oFw4cEfxEKFMgHLhzuhSLuzlTrmwlyflgnLhwB3FQ4QyAcqFO6NLubCXO+XCXp6UC8qFA3cUDxHKBCgX7owu5cJe7pQLe3lSLigXDtxRPER4AmdPXJJrl294GkrCsLgSliKB0TlSLoww2d6IcmEvUsqFvTwpF5QLB+4oHiI8gbnj18tfm496GkrhstmkTN38RudIuTDCZHsjyoW9SCkX9vKkXFAuHLijeAjKhfv3QMtefSVtthwRnsj+sevk2tGLEbZzuwHlwt4RCCm5GDt2rGzbtk1ixYol0aJFk+jRo8sLL7wguXPnlr/++ktmzpwp58+flwQJEkjJkiWlbNmyEjduXCW6fv16WbVqlezdu1dix44ttWrVkvz580uSJEnk77//loMHD8qMGTPkzJkzkiJFCvnPf/4jVapU0eNEtKF/s2bNpGXLllK9enVtzneLREQtaj9P/fI4iZOpaNQehHt3hAAjF45g/tdBKBfucA/mqC+++KLkzJnzH13efPNNKVCggLRu3TqYXQXdNqTkok2bNnL48GEpXry4SgPkApIA2Vi2bJl+ZciQQQUhY8aMUqFCBXniiSfkwoUL8s0338j+/fslLCxMrl+/Lnfv3pXGjRtL4cKF5dChQzJ58mQ5ffq0xIsXT65cuaKC0qpVK0mXLp3u/1Eb5SLo+zLKO1AuohyxYwegXDiG+h8Holy4wz2Yo1IugqH1iLaQi1SpUknHjh1VEgLbnDlzZOHChVK0aFGpU6eORil+//13FYUOHTrIxo0bZeLEiZI3b1556aWX5NixY4J9vfLKK1KtWjXZunWrdOnSRXr16qUyggjHvHnz5KmnnpIaNWpI4sSPfh055cKmAbZxN5QLG2G6vCvKhTsDQLlwh3swR6VcBEMrArlIliyZvPHGG/rAjxEjhsSMGVNGjRolixcvlv79+0vy5Mnl0qVLghTKpk2bZPjw4fr/SJeUKFFCoxlXr16V9u3b67+RPkFK5MMPP5Tp06dLlixZZOfOnbo/pGDef/99SZ069b/O6vbt24KvO3fuaFoFUQ58QUawMS1i06BHcjeUi0iC82A3yoU7g0K5cId7MEelXARDKwK5QFQCqQpEJSpXrqxf33//vcrAtGnTVDjwwB88eLAsXbpUJk2aJF9++aXEjx9fypQpI8WKFZNr165J9+7dJVOmTFp3gTTK6NGjZcSIEZpOQZpkyZIl8ssvv8jnn38u6dOn/9dZrV69WqMlEBgc788//5RPPvlE6tWrR7mwabyt7IZyYYWet/pSLtwZD8qFO9yDOSrlIhhaj2i7aNEiOXXqlNZboI4CQoGaiw0bNmiUYdasWfd6Dxw4UNAetRT9+vWTpEmTqlwgdQK5+OijjyRt2rSSJ08eOXv2rErIkCFDtGbjyJEjKhfYH6IhD5KL48ePq4TgfG7evCkDBgyQTp066fkwcmHTgFvYDeXCAjyPdaVcuDMglAt3uAdzVMpFMLQe0RbpDBRxosASD/UePXpopeyuXbs0+jB+/HgVDzzshw4dKitXrtRCzkGDBmm/UqVKaRoEctG1a1cVCxR0njhxQtugLaIZ+/btU7lA5APRCERKHrWx5sKmAbZxN5QLG2G6vCvKhTsDQLlwh3swR6VcBEPrIW2ResAMD0wNxdfly5flq6++kjhx4mjNBIQBkYNcuXJpwebUqVP1+1988YWmTXbs2KFRi5o1a2rUo23btlK1alUpV66c7NmzR959912VC/RHgeevv/6qs0batWunU1MpFyKXN8yQs1znwoa7mbsIhgDlIhha9rWlXNjHMqr2RLmwSBZSAXnAFNJAESciF507d9ZUB6aNHjhwQNesaNq0qU5J/eOPP7R+4uWXX9ZIBOouUKzZokULnc4KEUF/FGCibgL/jyJPzBBZvny51lM0atRIIx3YP+WCcmHxNmb3SBKgXEQSnMVulAuLAB3oTrmwCBlRC9Q4oOBy8+bNujcIR/bs2XURLdRJoNATn9+6dUsFpGLFitKwYUP97MaNGzJlyhStwTh69KjOMMECWbVr15Zs2bLp+hZIgaANohqY5oopqZiuCrFASoVyQbmweBuzeyQJUC4iCc5iN8qFRYAOdKdcWIQMkUC9BdIViFhgQ2oEtRAQjIQJE+r3t2zZohEOrMCZNWtW/SywABZSJFhEC7UZkAvMEkFBJ2adoEbj3LlzKi6BBbQgJVgXw2RjzYUJJWfbsObCWd5ReTTKRVTSffi+KRfucA/mqJSLYGj5sC3lwnuDRrnw3phE9owoF5ElZ60f5cIaPyd6Uy6coOziMSgXLsJ/yKEpF94bk8ieEeUisuSs9aNcWOPnRG/KhROUXTwG5cJF+JQL78G3+YwoFzYDNdwd5cIQlIvNKBcuwnfi0JQLJygHdwxGLoLj5eXWlAt3Rody4Q73YI5KuQiGlg/bUi68N2iUC++NSWTPiHIRWXLW+lEurPFzojflwgnKLh6DcuEifKZFvAff5jOiXNgM1HB3lAtDUC42o1y4CN+JQ1MunKAc3DEYuQiOl5dbUy7cGR3KhTvcgzkq5SIYWj5sS7nw3qBRLrw3JpE9I8pFZMlZ60e5sMbPid6UCycou3gMyoWL8JkW8R58m8+IcmEzUMPdUS4MQbnYjHLhInwnDk25cIJycMdg5CI4Xl5uTblwZ3QoF+5wD+aolItgaPmwLeXCe4NGufDemET2jCgXkSVnrR/lwho/J3pTLpyg7OIxKBcuwmdaxHvwbT4jyoXNQA13R7kwBOViM8qFi/CdODTlwgnKwR2DkYvgeHm5NeXCndGhXLjDPZijUi6CoeXDtpQL7w0a5cJ7YxLZM6JcRJactX6UC2v8nOhNuXCCsovHoFy4CJ9pEe/Bt/mMKBc2AzXcHeXCEJSLzSgXLsJ34tCUCycoB3cMRi6C4+Xl1pQLd0aHcuEO92COSrkIhpYP21IuvDdolAvvjUlkz4hyEVly1vpRLqzxc6I35cIJyi4eg3LhInymRbwH3+YzolzYDNRwd5QLQ1AuNqNcuAjfiUNTLpygHNwxGLkIjpeXW1Mu3BkdyoU73IM5KuUiGFo+bEu58N6gUS68NyaRPSPKRWTJWetHubDGz4nelAsnKLt4DMqFi/CZFvEefJvPiHJhM1DD3VEuDEG52IxyYQP8mzdvyokTJ+TSpUty+/ZtiR49uiRNmlSSJUsm+OzMmTNy4cIFiREjhkSLFk0SJkwoyZMnlwQJEujRz58/L2fPnpUrV65om9SpU0vixIklVqxYur9r167J0aNH5caNGxI7dmxJkiSJpEqVyujMKRdGmBxtxMiFo7ij9GCUiyjF+9CdUy7c4R7MUSkXwdB6QNs7d+6oWPTv318WL14sly9flnjx4km9evXkhRde0M/GjRsnc+fOVeGAPJQpU0aaNm0qxYsX1z3OmjVLpk6dKuvWrZP48eNLly5d5JlnnpG0adOqsGzevFl69uwphw4dkkyZMkmtWrWkffv2KioRbZSLiAg5/znlwnnmUXVEykVUkX30fikX7nAP5qiUi2BoPUQuTp8+LTt37pS7d+9qVOHcuXPyxRdfSJMmTVQW1q5dq5/Vrl1bIxKIXCCqAQk5cuSIDBo0SKMY1apVk1OnTsmYMWOkbdu2UrFiRdm2bZv07t1bKlWqJHny5NF/4wv7Lly4sO7jURvlwuIAR0F3ykUUQHVpl5QLd8BTLtzhHsxRKRfB0HpAW0gDHuD4QsoCMgG5aNOmjVSoUEFFYu/evRq1QLQC8hHYkOaYN2+erFq1SkWhfv36mh6BWCDyAbmAtHTt2lWGDBki+fPnl40bN8rChQv1OC1atFBJoVyIXN4wQ87O7mFxNJ3pTrlwhrMTR6FcOEH538egXLjDPZijUi6CoWXQFjUSSIW88cYbUrNmTZWL9evXqzSULl1a0qRJI1mzZpUsWbJoPcXQoUPl1q1b8vTTT0upUqXk6tWr8tZbb0nBggXliSee0FoLREEmTpyoKZE9e/bIkiVLZOXKlfLRRx9p6uT+DX327dsnJ0+e1JoPHKNz586aTsF2/eZtaTpgtuw9ccHgitxt0qBELun2bIkIT4JyESEiNogCApSLKIBqsEvKhQEkl5tQLmwcAEQxULyJSMSwYcM0AoGIxfz58zU1ghQGZOOpp56SKlWqqGh8+umnGs1AHUbRokW1eDMgDUiDQEomTZqkkYsMGTJoGgVygToN1HmkT5/+X1eAY6H+Y+vWrSowW7ZskY8//ljq1q1LubBxvCO7K0YuIkvOe/0oF+6MCeXCHe7BHJVyEQytCNoizbFixQp5//33NWWBGgqIw/Xr17XWAgWYKNxcvXq1igLko1+/fiog98tFunTpJHfu3JGSC5wmRAdboOaiVatWUr16dcqFjeMd2V1RLiJLznv9KBfujAnlwh3uwRyVchEMrUe0RYRgwYIFMmfOHEmZMqXWV0AQYsaMKZhREpiGirQGBAMRiM8//1xGjhypqZASJUpIuXLl9P87duyoUQxEOA4fPqwFnVOmTJHMmTPL7t27NSqB2ovu3btr9ONRGws6bRpgG3dDubARpsu7oly4MwCUC3e4B3NUykUwtB7SFlECPPCXLSOT6h0AABmoSURBVFumaYjnn39ecubMqQWeiFqgpiKwpgVSFrNnz9aIAqRh+fLl+u8CBQro1FXUSaAYFHKC1Mn27du1BgMigqJP9EeaJVu2bNKwYcN/FIg+6PQoFzYMsM27oFzYDNTF3VEu3IFPuXCHezBHpVwEQ+sBbRGVQJ1F37595Y8//tBURvny5bVl9uzZdeErRCkgHdgQecD3IBOYEYJprCNGjND1LPLlyycXL17UGomWLVtqNAORDtRbIBqCxbVQrIk2zZs3lxw5ckicOHEYuRDOFrF4G7N7JAlQLiIJzmI3yoVFgA50p1xYhIyoxK5du7S4EiKQIkWKe4tboeYC6RCkMLAAFmouUF+BKab4LCwsTI++aNEijUYgSoGiz2bNmqlYYF9YtRP7Hz58uBw/flzTIGXLlpXGjRtzEa1wY8fZIhZvZHaPFAHKRaSwWe5EubCMMMp3QLmwCTFSI4EiysAuw6+gGfgs8L0HfRa+zf2rbwb2/6D+j7oEpkVsGmAbd8O0iI0wXd4V5cKdAaBcuMM9mKNSLoKh5cO2lAvvDRrlwntjEtkzolxElpy1fpQLa/yc6E25cIKyi8egXLgI/yGHplx4b0wie0aUi8iSs9aPcmGNnxO9KRdOUHbxGJQLF+FTLrwH3+YzolzYDNRwd5QLQ1AuNqNcuAjfiUNTLpygHNwxGLkIjpeXW1Mu3BkdyoU73IM5KuUiGFo+bEu58N6gUS68NyaRPSPKRWTJWetHubDGz4nelAsnKLt4DMqFi/CZFvEefJvPiHJhM1DD3VEuDEG52Ixy4SJ8Jw5NuXCCcnDHYOQiOF5ebk25cGd0KBfucA/mqJSLYGj5sC3lwnuD9rjKxd8nTsj59eu9NyDhzih67NiSvFQpiREvntF5Ui6MMNneiHJhO1Lbd0i5sB2pt3ZIufDWeOBsHle5OL3sd9nWrZv3BiTcGcUKC5Oio0ZK3NSpjc6TcmGEyfZGlAvbkdq+Q8qF7Ui9tUPKhbfGg3JBuXD6jixcNpuUqZvf6LCHd++UcT29PUa4EMqF0XC62ohy4Sr+qD845SLqGQd7BEYugiXmXHtGLigXzt1t/3+kxPlTS/p6EQsgXo45ffp0N04x6GNSLoJG5q8OlAvvjRflwntjEjgjygXlwo27k3JhL/Vod+9/05e9++feRIRy4b3bwFQuVh1YJWevnvXeBYQ7o1wpc0mOFDmMzpE1F0aYbG/EtMhF25navUPKhb1EKRf28nzg3igXDkAO8hCmctH2+7ay6cimIPfubPNXS74qzYs1Nzoo5cIIk+2NKBeUC9tvKoMdMi1iAMnPTSgX3hs9yoX3xoRpkf8lwIJOd+5NRi7s5c7Ihb08GbmY3cMBotYPQbmwzjCq9sCaC9ZcRNW99aj9Ui7spU65sJcn5YJy4cAd9c9DMC2yXv7afNRx7sEckGkRpkWCuV/sasu0iF0kPbofpkW8NzCMXHhvTJgWYVrEzbuSkQt76TNyYS9PRi4YuXDgjmLkIjwBrtDp+C2nB+QiWu5wD+aojFwEQ8uHbRm58N6gMXLhvTFh5IKRCzfvSkYu7KXPyIW9PBm5YOTCgTuKkQtGLhy/zf51QEYu3B+DiM6AkYuICPn8c0YuvDeAjFx4b0wYuWDkws27kpELe+kzcmHIEwuZnjp1Snbu3Clnz56VuHHjSsaMGSV79uwSJ06cR+6FcmEI2cFmlAsHYQd5KE5F5VTUIG8ZW5pTLmzBeG8nlAtDnjdv3pSffvpJfvnlFzlw4IAkTpxYChYsKK+++qqkSZNGokeP/tA9US4MITvYjHLhIOwgD0W5oFwEecvY0pxyYQtGykUwGBG1uHTpkjRq1EgaNGgg1atXl3379knXrl2ld+/eUqxYMZWNh22Ui2BoO9OWcuEM58gchXJBuYjMfWO1D+XCKsF/9mfkwoDnlStX5M8//5R+/fpJy5YtpVKlSrJ//34ZPny4ZMmSRapVqyY5cjz8xVGUCwPIDjehXDgMPIjDUS4oF0HcLrY1pVzYhlJ3RLkw4Ikai+XLl2tapHnz5lKqVCk5evSozJw5U44fPy7PPvusFClS5B972r17t2zdulUl5NatW/Ltt99K8eLFJU+ePNru9p27MmfjXrl49YbBGZg3uX79ujaOqA7EfI8iOdIkkeI500bY5ebJ3fL33lURtgumwZ07d+Ta39e0xiVG9BjBdH1k2/j5q0qMRKki3N+ivxbJqcunImwXTIMbN24IomF2jVHBtAUlX+p8Rqdw7cgRObN8hVFb00a4lmvXrkmcOLElRoyYpt0e2i56nDiSunIliRE/vtG+9m8/IedPXzFqa9IIP0PRokWT2LFjmzQ3apMyfZikz57cqO3l8+dk+6rlRm1NGt2+fUf+/vuaxIsX75HpW5N9hW+Tv2RpSRCWJMJuF7edkFtX7P09d+P6Dbkr9v0M4SJiJ48vCQ3G6MyZM4Lf73Zu+ntOf4biSMyY1n+GAueG502SJP8co9mzZ0v9+vWlffv2dl7Cv/ZFuTDAi0LOX3/9VVauXCmY2gNJOHHihMyZM0e2bdsmzz//vKZGwm/bt2+XtWvXyl9//aUPEuwjYcKEEt/wF6bBaT2wyZo1a/TmLFq0aGR34al+58+fl4ULF0qFChUkeXKzX86euoAHnMyWLVsE0bCSJUt6/VSNzg+RuQULFug9lz59eqM+Xm60atUqfRAXLlzYy6dpfG744wi/vxBxTZo0qXE/LzfcuHGjQNKfeuopL5+m8bnh9wF+hkqUKKE1fFG5XbhwQapWrSo1a9aMysMwcmFC9/Tp07J48WJZsmSJNGvWTG8ARCxggJAH1GJ45WHes2dP/Sv/nXfeMbk0z7fBXwgvvfSSjBgxQgtoQ2EbNGiQRr769OkTCpcj+EsOPxe458qVK+f7a+rWrZukTJlS3nzzTd9fCy4AfwC1aNFCJkyYILlz5w6Ja/r888+1Dg6/70Jhw+8D/Ax9/PHH+nwJhY2RC4NRhOlt2LBBRo0aJa+88oqUL19eDh48qKkOhLPq1q0r+fPnN9hT1DehXEQ9Y6tHoFxYJRi1/SkXUcvXjr1TLuygGLX7oFwY8EXNBNIgrVq10r+ia9SoIXv37pUPPvhAWrdurTUYqVJFnL83OJTlJpQLywijfAeUiyhHbOkAlAtL+BzpTLlwBLOlg1AuDPGh2GbAgAFy7tw5LbqBcKCOolOnTpItWzbbivMMT+ehzSZOnKiFaEjVhMJ25MgR+eyzz6RDhw6SNWvWULgk+eGHHzSVgJlHobBdvHhRPv30U73nChUq5PtL+uabbyQsLEyL3kJhw7o8X3zxhbz99tuSIUOGULgkmT59uly9elX/2AuFDb8P8DOE9FWg6N/v10W5MBxBpD+wOieKC7HGBX75PPHEE5oiQaGmVzZMmY0RI4bkypXLK6dk6TwuX76shbGoaQHzUNj27NmjleEFChQIhcvRwjqMEfL5KVKk8P01oUYBf0A8anq5ny4S8rd+/XotOk+UKJGfTv2h57pr1y79Ay9fPrNZUl6/aPw+WLdunabXkyVL5vXTNTo/yoURJjYiARIgARIgARIwJUC5MCXFdiRAAiRAAiRAAkYEKBdGmNiIBEiABEiABEjAlADlwpSUh9uhGAi1IJjBgpUFn3zySXnmmWc8fMaPPjXUWaxevVqwEBkWaMKG+gQsapQuXTrfXRcWUcNCRtOmTdNaC9Tv4F00KNzCnPZYsWL57prCnzDGa/LkyXpduPe8suZLsFCxMueYMWN0/QTULeFlhKi9aNy4sW8XnwrMdMMiWlivB/9GLQkWcEubNuJVd4NlGJXtce4oqJ83b56cPHlSD3X79m3BUgFY2BA1cH5bxA31e5s3b9b1krCh3gI/Q6glwT3o541y4efR+79zP3z4sP5SxIJTuFnxYjVMp/Prhl8cc+fOlU2bNukl4KGFXyK1atWSsmXL6uqJftpw/rimYcOG3ZMLPMiwWmu7du0kderUvhUMiAUKID/55BPBNWEhIKxi68cN14J7DCvB4p1BkD7ca23btvVtoSpmW2HFUSwAGFhWOm/evLpaJ2a5+WkLzNCbOnWqHDt2TFc+hmzgNQydO3eW5557zldFuPh5wSslMDaY4QeZwAzE0qVL63IHfvxDKvz9RLnw00/XQ84VvxQxSwS/DLGSJezdz3KBXxiBKb/46wp/7WM9EfxF/MILL0jGjBl9N2oQDERhAu8TwVK/AwcOlC5duuhfXH6cCYNrQtX+lClTVJ7wVa9ePd/LBRbKw3UkSJDAd/dZ+BPGwxd/5c+aNUsjmZUrV9bZIpjdg7Hz+/XdvHlT/vjjD2nYsKFg7ZgyZcp4auZeRDcPIklY3gBrKOG/WFkZb9nGdUH+8IeUnzfKhZ9H7//OHb9E8Jc9liTH4jJYutjPcoHrwRc2hKbx/2+99ZaGcRGV8ev0M1wH0lb45YFf+pCLd99917fTbJE++P3332XkyJHSpEkTWbp0qaZ5/B65CBW5gMxOmjRJX1Pw3Xff6V/HuP8CP1v4fz9v+H2Hv/q//vprlQukTf10TZCLr776SqMwX375pcper169VDLw3o/7X4bpt7GiXPhtxB5yvviFgZsUC7H4XS7CXyJCoagpQfoAa4og/+3XeeD4axG/TFBPguvCWiR4fwXWhrDzTYhO3dLI4+NFecjhY0wQ4kW+2M9yUbt2bU1XISSNVXfx1zC+/PhXPh6+qPNB5KJKlSqC9CnekIkVhStWrGjrW1+duufCHwevZMD14WcHkc3MmTO7cRqRPib+yMDLL3/88UcdG0gFos8NGjQQ3IdeWj8pMhdJuYgMNQ/2CUW5wMMYL/QZP3685iKRD8eLsfz4IMYtgzGaP3++phKQC8ebELHCK9JYdr7e24nbE78MUReDv75QZ4FaH6ya6Ge5QLoA9xqigMh/49pwXYhkoPjWb7/ssTInXlaGhxdeXYB7bP/+/VpHgrw+vvy64XfDL7/8olEzrN7rx9Qiai6wWu+KFStUZCG1qF9CxAIRWr/VxNx/L1Eu/PrTdd95h5pc4HrwAF62bJnMmDFD/xp++umntfjR7xseYviFgqXascQ0Kvf9Fo1B1AJ1IxAk5PNR7Y6xQmgaY+XHt2/insNqlnj44v/xWu++ffvqGOEa/bZ0NsR89OjR+hCGZKBWCWkE3HsQJaQa/bph9tX333+vkQtcG35+/PZHx6FDh/T88TOECCbuu6FDh6rUYvZLVL8SParHnnIR1YQd2n+oyQWml+HhhUrwChUqSJ06dTzzcrhghxRjg7+0kA8O5IS3bNkiqHpHCuvZZ5/1XZEqxuXnn3+WHTt26DWhqBjRJaR6UH+BMLXfNowRtsAYYZl2vAkZf1XiF73fhAk1MXhzMyJMuNfw8MX0bkTPIB54Z49fNyyVjetAMSTqzPw4nXv58uWyaNEinZb+xhtv6H2HnymkexDN9Pu7hygXfv3pCuHIBR7GmIHw22+/6V+LsHrkI1Hc6ccN4U88fPHLHbl7XN/ixYtlyJAh+iCGPEEy/LQh+oKcMVII+H9MG8ZfkghPN23a1DMv8jNliuvAOEEwcK9hjPA+jvfff19efvllrVHw29RAXAMkEF/du3dXgcV6OJiaium2+Lny64ZoBdaHeOqpp7RGwY9rQkD08JI8/PwgQoa0Vf/+/bXGDFFaRi78eneG0HkjfTB27FidloVQLqY7ojYBNyeKt/z2siL8xYi/qhDCRZEWvmD1SB9gepbfcpH4CxK/SJDPxy8S/NLHL0PMfsFf+H5e5wI/RrgmPIghhH6tuYBYoI5k+PDhOg06MLMH4XbUK+AeDEwj9tOvDqSr8NcxUiH46x5CiJdjIRLot0hMgDvuN6yrgoJVzLbKlCmTr2aJBK4D6RDM5IHw4ZoC4wORrVatmu9TwIxc+Ok3xUPOFb8Mke/GDxtuWDyI8ZcJCoNy5sypf4n5acN6CfhliII0hAwDG2Yl4BciwtR+2vDgwkweTNvEL3c8uCB8kCTUKPgtV3w/+8A0aKRIIEx+nCqM2Tvnz5/XiBKiTBgj5MCzZ8+ur5H3289QYIywRgxy+ytXrtSoDK4JP0e4Jr8VEQeuCWOF33f4ufL7rBcU2GKNIvyBiN/bSZMm1dWIMUZ+jdQGxoly4aenFM+VBEiABEiABHxAgHLhg0HiKZIACZAACZCAnwhQLvw0WjxXEiABEiABEvABAcqFDwaJp0gCJEACJEACfiJAufDTaPFcSYAESIAESMAHBCgXPhgkniIJkAAJkAAJ+IkA5cJPo8VzJQEPEcDUTSyXHZhKi6lzWFYaC4X56e2UHkLKUyGBkCFAuQiZoeSFkICzBLDsMt6FgJUfsdZFYClzvIsDL2HiRgIk8PgSoFw8vmPPKycBSwSwSiJWF+zdu7cuOoUXZGHl0fLly+viRtxIgAQeXwKUi8d37HnlJGCJQJ8+fXTZb7xqHdukSZP0ldFYFbZ58+aaMlm9erUcPHhQsKoi0iUQDyx3js+wJDreD4EUClaLxHtJ8OKznTt3yt69e3UFxqtXr2raBSuzYmlxrJSJZbq3bt0qu3fv1uNiFU2saoiXPeG9DFhSGe1wTKy2mSRJEqlRo4aEhYXpKrboi9VEkcbBCrBYyRYrVmI1S6z8iJd64f/RvlixYpI1a1bfrmZpaYDZmQQsEKBcWIDHriTwOBMILxeIXODNm7t27VK5qFevnuC17HiQ4/XYeNAjdVK0aFF9ffm+ffv0bZ2QASxJDYGoVKmSSsJPP/0kP/74o74zAjUcWNIe7/XAmyPxrg8IAN6YG3iLKSQB75yBuGCZdbyvpWDBgpImTRrBUvI4Pl4vjndq4KVds2bNUqHBMSEe6AuJgOxgvxAfnC/2CxHCi8tSpEjBOpLH+WbntQdNgHIRNDJ2IAESAAGkRfAOmJEjR+o7U0aPHq21FtWrV9coAh7ygZfnIV0C0cBbIN9++22VELxrpUuXLtoWD3sIBGTjhx9+kBEjRugbSatWrapvXP3ggw+kc+fO+s4cpGIQgUDNBza88RMvfXruuedUGPAK+7Zt20rjxo3l9OnT+hI8vD0TL4OaN2+eCsTgwYNVXCBFiJogGjJs2DCtH8EbKfH+mrVr18pHH30kEydOlDx58vjytd68U0nALQKUC7fI87gk4HMCePAOGjRIH7wnTpzQBz/eIIrXyOPfEAOkJ/AyJmwQEEQF8FpppB0Q6cD38Mr50qVLS5YsWfSNpD///LO+aOu1116T4sWLa/oDb/1FJAISceHCBS0exbEC6RikXvCyp7x582q/rl27qtjg+0jXQF5QaLplyxbB67rx+nS8MRgigQgJ0jnt2rXTiAUkBzKEc8SxhgwZopGN8C/R8/nQ8fRJIMoJUC6iHDEPQAKhSQCRC0QBevXqpW8UnTlzpj70a9eurdEIvNa7RYsWGjUIbEhl4K2p+C9eB44IBkRkz549+rAvWbKkLFmyRNatWyevvPKKPtTRDkKAGgikKv7++299+yrqOrB99913mmaBnCAdgvQJoiOIVODNupAY9GnQoIGmVVBvgbdR4k2UiICUKVNG6yrefPNNadasmUoKIjA4R0Q2cL5In/j97bWheRfyqrxKgHLh1ZHheZGAxwkEai6mTZsmN27c0DqJ5cuXq2Dgwd+0aVP9LyIISDOg5gJpD0QA8NBGLQUKNvFKcKQpUMwJIUE6AnURnTp1knLlymlU4YsvvtB0C1IZ+Df29e677+p+BgwYoIWbaIvjQBJQY4HICSIXU6ZM0SgE5ALFn2h76dIlFYyvv/5aizkhRF9++aVGMnAcyAauCfUaqLegWHj8ZuTpeY4A5cJzQ8ITIgF/ELh/tggiEGPGjNFoBGopkI5AsWa2bNk00oBIAKQAszOQbkC6A59jmzFjhkYMUFy5Zs0arXOADKDAE1EJREjeeeedezUXqMOAiEAuUEcBGahbt64Ky8PkAmkRpFUwGyVRokR6LhAjRCZQgLpo0SL5448/pHDhwlp7AbmAhCACgvbcSIAEzAlQLsxZsSUJkEA4AvirH0WaKIQMbIheoMgTEQDMzkBKApEIPKTx1z/koVGjRpqamDx5sqZEIAio28DDH1NOsV4Gai5Q/4B+EALMMEEtB6IeEAvMKFm6dKkeFumUWrVqaUoEaZAePXpo3QUiGUh9oC3SIlWqVNHjjhs3TiMmOC5qOtC3RIkSeiwUkiIlg4gFCj1Rj4GCUdR7cCMBEjAnQLkwZ8WWJEAC4QggSgABQC1EYMNDHH/x48EMmQj8Gw9ybCiWDKxBgVRFYDop2uL7mN0xZ84cTX1g1geiCoF1MFAHgf9HEWhgv9gnjoW+2AeiEZAErKmB7+PfWC8Dx8excb4BsUBfiAv6oi3OBZ9h//h/HAuFnYhaoNaDGwmQgDkByoU5K7YkARKIYgKINEAusObESy+9pCkUbiRAAv4jQLnw35jxjEkgZAkg6oDZIadOndJCS6YjQnaoeWEhToByEeIDzMsjARIgARIgAacJUC6cJs7jkQAJkAAJkECIE6BchPgA8/JIgARIgARIwGkClAunifN4JEACJEACJBDiBCgXIT7AvDwSIAESIAEScJoA5cJp4jweCZAACZAACYQ4AcpFiA8wL48ESIAESIAEnCZAuXCaOI9HAiRAAiRAAiFOgHIR4gPMyyMBEiABEiABpwlQLpwmzuORAAmQAAmQQIgToFyE+ADz8kiABEiABEjAaQKUC6eJ83gkQAIkQAIkEOIEKBchPsC8PBIgARIgARJwmsD/AHJjpb9S1HAFAAAAAElFTkSuQmCC"/>
          <p:cNvSpPr>
            <a:spLocks noChangeAspect="1" noChangeArrowheads="1"/>
          </p:cNvSpPr>
          <p:nvPr/>
        </p:nvSpPr>
        <p:spPr bwMode="auto">
          <a:xfrm>
            <a:off x="592138" y="-876300"/>
            <a:ext cx="5095875"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2035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Relationships</a:t>
            </a:r>
            <a:endParaRPr lang="en-US" dirty="0"/>
          </a:p>
        </p:txBody>
      </p:sp>
      <p:sp>
        <p:nvSpPr>
          <p:cNvPr id="3" name="Content Placeholder 2"/>
          <p:cNvSpPr>
            <a:spLocks noGrp="1"/>
          </p:cNvSpPr>
          <p:nvPr>
            <p:ph idx="1"/>
          </p:nvPr>
        </p:nvSpPr>
        <p:spPr/>
        <p:txBody>
          <a:bodyPr/>
          <a:lstStyle/>
          <a:p>
            <a:r>
              <a:rPr lang="en-US" dirty="0" smtClean="0"/>
              <a:t>Where are the relationships among the variables? </a:t>
            </a:r>
          </a:p>
          <a:p>
            <a:r>
              <a:rPr lang="en-US" dirty="0" smtClean="0"/>
              <a:t>Are there any significant relationships with the target variable? </a:t>
            </a:r>
            <a:endParaRPr lang="en-US" dirty="0"/>
          </a:p>
        </p:txBody>
      </p:sp>
      <p:graphicFrame>
        <p:nvGraphicFramePr>
          <p:cNvPr id="4" name="Diagram 3"/>
          <p:cNvGraphicFramePr/>
          <p:nvPr>
            <p:extLst>
              <p:ext uri="{D42A27DB-BD31-4B8C-83A1-F6EECF244321}">
                <p14:modId xmlns:p14="http://schemas.microsoft.com/office/powerpoint/2010/main" val="546158881"/>
              </p:ext>
            </p:extLst>
          </p:nvPr>
        </p:nvGraphicFramePr>
        <p:xfrm>
          <a:off x="3581400" y="3733800"/>
          <a:ext cx="48768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33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Target Variable</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031807729"/>
              </p:ext>
            </p:extLst>
          </p:nvPr>
        </p:nvGraphicFramePr>
        <p:xfrm>
          <a:off x="457200" y="1646238"/>
          <a:ext cx="8229600" cy="4602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5763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Importance: Preliminary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461205"/>
              </p:ext>
            </p:extLst>
          </p:nvPr>
        </p:nvGraphicFramePr>
        <p:xfrm>
          <a:off x="228600" y="1524000"/>
          <a:ext cx="86106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4291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Attempted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8238604"/>
              </p:ext>
            </p:extLst>
          </p:nvPr>
        </p:nvGraphicFramePr>
        <p:xfrm>
          <a:off x="381000" y="3048000"/>
          <a:ext cx="8382003" cy="3124200"/>
        </p:xfrm>
        <a:graphic>
          <a:graphicData uri="http://schemas.openxmlformats.org/drawingml/2006/table">
            <a:tbl>
              <a:tblPr/>
              <a:tblGrid>
                <a:gridCol w="1212273"/>
                <a:gridCol w="692728"/>
                <a:gridCol w="450273"/>
                <a:gridCol w="646545"/>
                <a:gridCol w="600364"/>
                <a:gridCol w="692728"/>
                <a:gridCol w="450273"/>
                <a:gridCol w="646545"/>
                <a:gridCol w="600364"/>
                <a:gridCol w="692728"/>
                <a:gridCol w="450273"/>
                <a:gridCol w="646545"/>
                <a:gridCol w="600364"/>
              </a:tblGrid>
              <a:tr h="229721">
                <a:tc>
                  <a:txBody>
                    <a:bodyPr/>
                    <a:lstStyle/>
                    <a:p>
                      <a:pPr algn="l" fontAlgn="b"/>
                      <a:endParaRPr lang="en-US" sz="1100" b="0" i="0" u="none" strike="noStrike" dirty="0">
                        <a:solidFill>
                          <a:srgbClr val="FFFFFF"/>
                        </a:solidFill>
                        <a:effectLst/>
                        <a:latin typeface="Calibri"/>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100" b="1" i="0" u="none" strike="noStrike">
                          <a:solidFill>
                            <a:srgbClr val="FFFFFF"/>
                          </a:solidFill>
                          <a:effectLst/>
                          <a:latin typeface="Calibri"/>
                        </a:rPr>
                        <a:t>RandomForestClassifier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a:solidFill>
                            <a:srgbClr val="FFFFFF"/>
                          </a:solidFill>
                          <a:effectLst/>
                          <a:latin typeface="Calibri"/>
                        </a:rPr>
                        <a:t>XGBoost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a:solidFill>
                            <a:srgbClr val="FFFFFF"/>
                          </a:solidFill>
                          <a:effectLst/>
                          <a:latin typeface="Calibri"/>
                        </a:rPr>
                        <a:t>LightGBM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29721">
                <a:tc>
                  <a:txBody>
                    <a:bodyPr/>
                    <a:lstStyle/>
                    <a:p>
                      <a:pPr algn="l" fontAlgn="b"/>
                      <a:endParaRPr lang="en-US" sz="1100" b="0" i="0" u="none" strike="noStrike">
                        <a:solidFill>
                          <a:srgbClr val="FFFFFF"/>
                        </a:solidFill>
                        <a:effectLst/>
                        <a:latin typeface="Calibri"/>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precision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recall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f1-score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support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precision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recall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f1-score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support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precision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recall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f1-score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FFFF"/>
                          </a:solidFill>
                          <a:effectLst/>
                          <a:latin typeface="Calibri"/>
                        </a:rPr>
                        <a:t>support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0.16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1241</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1241</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1241</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1310</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1310</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1310</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0.28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203</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203</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203</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1086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rgbClr val="FFFFFF"/>
                          </a:solidFill>
                          <a:effectLst/>
                          <a:latin typeface="Calibri"/>
                        </a:rPr>
                        <a:t>0.59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1086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1086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2247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2247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2247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Class 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0.39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0.42</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1606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0.43</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1606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1606</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9721">
                <a:tc>
                  <a:txBody>
                    <a:bodyPr/>
                    <a:lstStyle/>
                    <a:p>
                      <a:pPr algn="l" fontAlgn="b"/>
                      <a:r>
                        <a:rPr lang="en-US" sz="1100" b="0" i="1" u="none" strike="noStrike">
                          <a:solidFill>
                            <a:srgbClr val="FFFFFF"/>
                          </a:solidFill>
                          <a:effectLst/>
                          <a:latin typeface="Calibri"/>
                        </a:rPr>
                        <a:t>Class 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0.91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FFFFFF"/>
                          </a:solidFill>
                          <a:effectLst/>
                          <a:latin typeface="Calibri"/>
                        </a:rPr>
                        <a:t>0.76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3898</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0.77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3898</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0.67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0.9</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0.77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3898</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accuracy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1" i="0" u="none" strike="noStrike" dirty="0">
                          <a:solidFill>
                            <a:schemeClr val="accent2">
                              <a:lumMod val="60000"/>
                              <a:lumOff val="40000"/>
                            </a:schemeClr>
                          </a:solidFill>
                          <a:effectLst/>
                          <a:latin typeface="Calibri"/>
                        </a:rPr>
                        <a:t>0.57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kumimoji="0" lang="en-US" sz="1100" b="1" i="0" u="none" strike="noStrike" kern="1200" dirty="0">
                          <a:solidFill>
                            <a:schemeClr val="accent2">
                              <a:lumMod val="60000"/>
                              <a:lumOff val="40000"/>
                            </a:schemeClr>
                          </a:solidFill>
                          <a:effectLst/>
                          <a:latin typeface="Calibri"/>
                          <a:ea typeface="+mn-ea"/>
                          <a:cs typeface="+mn-cs"/>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dirty="0">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accent2">
                              <a:lumMod val="60000"/>
                              <a:lumOff val="40000"/>
                            </a:schemeClr>
                          </a:solidFill>
                          <a:effectLst/>
                          <a:latin typeface="Calibri"/>
                          <a:ea typeface="+mn-ea"/>
                          <a:cs typeface="+mn-cs"/>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macro avg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0.48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0.51</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0532">
                <a:tc>
                  <a:txBody>
                    <a:bodyPr/>
                    <a:lstStyle/>
                    <a:p>
                      <a:pPr algn="l" fontAlgn="b"/>
                      <a:r>
                        <a:rPr lang="en-US" sz="1100" b="0" i="1" u="none" strike="noStrike">
                          <a:solidFill>
                            <a:srgbClr val="FFFFFF"/>
                          </a:solidFill>
                          <a:effectLst/>
                          <a:latin typeface="Calibri"/>
                        </a:rPr>
                        <a:t>weighted avg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0.57</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0.54</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0.55</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0.58</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0.56</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c>
                  <a:txBody>
                    <a:bodyPr/>
                    <a:lstStyle/>
                    <a:p>
                      <a:pPr algn="r" fontAlgn="b"/>
                      <a:r>
                        <a:rPr lang="en-US" sz="1100" b="0" i="0" u="none" strike="noStrike">
                          <a:solidFill>
                            <a:srgbClr val="FFFFFF"/>
                          </a:solidFill>
                          <a:effectLst/>
                          <a:latin typeface="Calibri"/>
                        </a:rPr>
                        <a:t>11877</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tcPr>
                </a:tc>
              </a:tr>
              <a:tr h="229717">
                <a:tc>
                  <a:txBody>
                    <a:bodyPr/>
                    <a:lstStyle/>
                    <a:p>
                      <a:pPr algn="l" fontAlgn="b"/>
                      <a:r>
                        <a:rPr lang="en-US" sz="1100" b="0" i="1" u="none" strike="noStrike">
                          <a:solidFill>
                            <a:srgbClr val="FFFFFF"/>
                          </a:solidFill>
                          <a:effectLst/>
                          <a:latin typeface="Calibri"/>
                        </a:rPr>
                        <a:t>AUC score: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accent2">
                              <a:lumMod val="60000"/>
                              <a:lumOff val="40000"/>
                            </a:schemeClr>
                          </a:solidFill>
                          <a:effectLst/>
                          <a:latin typeface="Calibri"/>
                          <a:ea typeface="+mn-ea"/>
                          <a:cs typeface="+mn-cs"/>
                        </a:rPr>
                        <a:t>0.853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accent2">
                              <a:lumMod val="60000"/>
                              <a:lumOff val="40000"/>
                            </a:schemeClr>
                          </a:solidFill>
                          <a:effectLst/>
                          <a:latin typeface="Calibri"/>
                          <a:ea typeface="+mn-ea"/>
                          <a:cs typeface="+mn-cs"/>
                        </a:rPr>
                        <a:t>0.862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rtl="0" eaLnBrk="1" fontAlgn="b" latinLnBrk="0" hangingPunct="1"/>
                      <a:r>
                        <a:rPr kumimoji="0" lang="en-US" sz="1100" b="1" i="0" u="none" strike="noStrike" kern="1200" dirty="0">
                          <a:solidFill>
                            <a:schemeClr val="accent2">
                              <a:lumMod val="60000"/>
                              <a:lumOff val="40000"/>
                            </a:schemeClr>
                          </a:solidFill>
                          <a:effectLst/>
                          <a:latin typeface="Calibri"/>
                          <a:ea typeface="+mn-ea"/>
                          <a:cs typeface="+mn-cs"/>
                        </a:rPr>
                        <a:t>0.867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FFFF"/>
                          </a:solidFill>
                          <a:effectLst/>
                          <a:latin typeface="Calibri"/>
                        </a:rPr>
                        <a:t> </a:t>
                      </a:r>
                    </a:p>
                  </a:txBody>
                  <a:tcPr marL="7620" marR="7620" marT="7620" marB="0" anchor="b">
                    <a:lnL w="6350" cap="flat" cmpd="sng" algn="ctr">
                      <a:solidFill>
                        <a:srgbClr val="F2F2F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125" name="Picture 5" descr="Random Forest vs Decision Tree | Top 10 Differences You Should Know"/>
          <p:cNvPicPr>
            <a:picLocks noChangeAspect="1" noChangeArrowheads="1"/>
          </p:cNvPicPr>
          <p:nvPr/>
        </p:nvPicPr>
        <p:blipFill rotWithShape="1">
          <a:blip r:embed="rId3">
            <a:extLst>
              <a:ext uri="{28A0092B-C50C-407E-A947-70E740481C1C}">
                <a14:useLocalDpi xmlns:a14="http://schemas.microsoft.com/office/drawing/2010/main" val="0"/>
              </a:ext>
            </a:extLst>
          </a:blip>
          <a:srcRect l="3739" t="6599" r="56152" b="8756"/>
          <a:stretch/>
        </p:blipFill>
        <p:spPr bwMode="auto">
          <a:xfrm>
            <a:off x="2133600" y="1688939"/>
            <a:ext cx="1206661" cy="12066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7" name="Picture 7" descr="XGBoost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1918412"/>
            <a:ext cx="1943100" cy="747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AutoShape 10" descr="Welcome to LightGBM's documentation! — LightGBM 3.3.2 docum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1"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2086176"/>
            <a:ext cx="1828800" cy="41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0" y="2971800"/>
            <a:ext cx="2362200" cy="3276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Tree>
    <p:extLst>
      <p:ext uri="{BB962C8B-B14F-4D97-AF65-F5344CB8AC3E}">
        <p14:creationId xmlns:p14="http://schemas.microsoft.com/office/powerpoint/2010/main" val="274630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1815</TotalTime>
  <Words>2023</Words>
  <Application>Microsoft Office PowerPoint</Application>
  <PresentationFormat>On-screen Show (4:3)</PresentationFormat>
  <Paragraphs>385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Predicting Life Insurance  Risk Results </vt:lpstr>
      <vt:lpstr>The Problem</vt:lpstr>
      <vt:lpstr>Target Audience: Who Benefits?</vt:lpstr>
      <vt:lpstr>Data Challenges</vt:lpstr>
      <vt:lpstr>The Risk Distribution</vt:lpstr>
      <vt:lpstr>Data Relationships</vt:lpstr>
      <vt:lpstr>Correlation: Target Variable</vt:lpstr>
      <vt:lpstr>Feature Importance: Preliminary</vt:lpstr>
      <vt:lpstr>Models Attempted</vt:lpstr>
      <vt:lpstr>Refine LightGBM</vt:lpstr>
      <vt:lpstr>The Best Model: LightGBM SMOTE </vt:lpstr>
      <vt:lpstr>Confusion Matrix</vt:lpstr>
      <vt:lpstr>Feature Importance: Final Model </vt:lpstr>
      <vt:lpstr>Recommendation for Prudential</vt:lpstr>
      <vt:lpstr>Future Improvements </vt:lpstr>
      <vt:lpstr>Thank you!</vt:lpstr>
    </vt:vector>
  </TitlesOfParts>
  <Company>The Abdallas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Brianna Abdalla</dc:creator>
  <cp:lastModifiedBy>Brianna Abdalla</cp:lastModifiedBy>
  <cp:revision>63</cp:revision>
  <dcterms:created xsi:type="dcterms:W3CDTF">2023-06-05T20:26:43Z</dcterms:created>
  <dcterms:modified xsi:type="dcterms:W3CDTF">2023-06-09T00:31:51Z</dcterms:modified>
</cp:coreProperties>
</file>