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8d4d56f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8d4d56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12a5f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12a5f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12a5f7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012a5f7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012a5f7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012a5f7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f8d4d56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f8d4d56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8d4d56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8d4d56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8d4d56f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8d4d56f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8d4d56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8d4d56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8d4d56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8d4d56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8d4d56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8d4d56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8d4d56f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8d4d56f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8d4d56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8d4d56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94cd3615d89f1d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94cd3615d89f1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8d4d56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8d4d56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12a5f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12a5f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bt5572/DS340W-Group1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209.05471v2.pdf" TargetMode="External"/><Relationship Id="rId4" Type="http://schemas.openxmlformats.org/officeDocument/2006/relationships/hyperlink" Target="https://arxiv.org/pdf/2302.13034.pdf" TargetMode="External"/><Relationship Id="rId5" Type="http://schemas.openxmlformats.org/officeDocument/2006/relationships/hyperlink" Target="https://arxiv.org/pdf/1808.0254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01500"/>
            <a:ext cx="7801500" cy="21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NANE: Neighborhood, Amenity, Noise, and Emotion feature impact in Real Estate Housing Price Prediction 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Malone &amp; Alvaro Tapia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Results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(1): NEURAL NETWORK &amp; DECISION TREES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very </a:t>
            </a:r>
            <a:r>
              <a:rPr lang="en"/>
              <a:t>inefficient besides choosing the best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dispersed data points away from the trend line.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0" y="2532400"/>
            <a:ext cx="3075188" cy="2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75" y="2532400"/>
            <a:ext cx="3075200" cy="229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Results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(2): XGBOOST REG. &amp; LOGISTIC REG.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improvement in the models and linear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cumulative</a:t>
            </a:r>
            <a:r>
              <a:rPr lang="en"/>
              <a:t> data points near the trend 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is the best model for Housing Price Prediction.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33" y="2795575"/>
            <a:ext cx="2919366" cy="21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550" y="2795575"/>
            <a:ext cx="2860758" cy="21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COMPARISON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0" y="1482077"/>
            <a:ext cx="3573024" cy="26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75" y="1482077"/>
            <a:ext cx="3545414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COMPARISON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13" y="1388963"/>
            <a:ext cx="54197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00" y="2128509"/>
            <a:ext cx="3013650" cy="163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330225" y="1737775"/>
            <a:ext cx="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Project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491389" y="1000950"/>
            <a:ext cx="14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Parent Paper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95100"/>
            <a:ext cx="45387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is the best performing model from the NANE parameters that </a:t>
            </a:r>
            <a:r>
              <a:rPr lang="en"/>
              <a:t>were</a:t>
            </a:r>
            <a:r>
              <a:rPr lang="en"/>
              <a:t> </a:t>
            </a:r>
            <a:r>
              <a:rPr lang="en"/>
              <a:t>selected.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NANE feature showed improvement in the machine learning model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5329" l="2541" r="12748" t="0"/>
          <a:stretch/>
        </p:blipFill>
        <p:spPr>
          <a:xfrm>
            <a:off x="5354450" y="1636425"/>
            <a:ext cx="3331324" cy="1770875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Potential Future Investigations: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Combine textual features with imagine features.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Investigate and analyze time as a potential variable. Future price prediction.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Study users reviews to </a:t>
            </a:r>
            <a:r>
              <a:rPr lang="en"/>
              <a:t>increase</a:t>
            </a:r>
            <a:r>
              <a:rPr lang="en"/>
              <a:t> the accuracy of model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Hope to bring value to users with this Research Paper.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87" y="2935674"/>
            <a:ext cx="3529824" cy="1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096100" y="1706700"/>
            <a:ext cx="49518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400">
                <a:solidFill>
                  <a:schemeClr val="dk1"/>
                </a:solidFill>
              </a:rPr>
              <a:t>Thank You</a:t>
            </a:r>
            <a:endParaRPr b="1" sz="7400"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941100" y="3126800"/>
            <a:ext cx="726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Link to Paper Information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https://github.com/abt5572/DS340W-Group10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Novelty &amp; Contribution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&amp; 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Feature Importance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Machine Learning (RMSE and MAE)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56600"/>
            <a:ext cx="83130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Price Prediction a 10 year study.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investment comprises 10% of Gross Domestic Product.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</a:t>
            </a:r>
            <a:r>
              <a:rPr lang="en"/>
              <a:t>inaccurate</a:t>
            </a:r>
            <a:r>
              <a:rPr lang="en"/>
              <a:t> predictions from platforms such as Zillow, &amp; Trulia.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NANE categories are expected to outperform parent paper’s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to find the best model among others </a:t>
            </a:r>
            <a:r>
              <a:rPr lang="en"/>
              <a:t>through</a:t>
            </a:r>
            <a:r>
              <a:rPr lang="en"/>
              <a:t> rigorous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549" y="3125900"/>
            <a:ext cx="3094900" cy="1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47694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PATE: Property, Amenities, Traffic, and Emotions Coming Together for Real Estate Price Prediction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Does Noise Affect Housing Prices? A Case Study in the Urban Area of Thessaloniki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Economic Value of Neighborhoods: Predicting Real Estate Prices From the Urban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506950" y="1532350"/>
            <a:ext cx="2408400" cy="2403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 1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 2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 3</a:t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188800" y="1017725"/>
            <a:ext cx="3044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Link to Papers !</a:t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&amp; Contributions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Different approach: Dataset with new features, and new models to analyze.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Changed feature importance process. Replace F-Score with Random Forest Classifier.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Dropped unwanted and non-important features based on Correlation Matrix and Feature Importance.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Proposed new models: Neural Networks, Decision Trees, and Logistic Regression.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Goal: Use different ML models to find the best one based on the parameters selected, to find the best RMSE, and MAE.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25" y="3139750"/>
            <a:ext cx="2654341" cy="173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29" y="3139750"/>
            <a:ext cx="2172531" cy="1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472" y="3139750"/>
            <a:ext cx="2133031" cy="17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96675"/>
            <a:ext cx="76893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</a:t>
            </a:r>
            <a:r>
              <a:rPr lang="en" sz="1500"/>
              <a:t> Data → </a:t>
            </a:r>
            <a:r>
              <a:rPr lang="en" sz="1500"/>
              <a:t>(data.csv) from our parent paper (Paper 1)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A.)	Feature Engineering → (RF) Importance and Selection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B.)	Machine Learning Models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→ </a:t>
            </a:r>
            <a:r>
              <a:rPr lang="en" sz="1500"/>
              <a:t>Train set with 75%, Test set with 10% Validation set with 15%.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→ Find RMSE and MAE to measure Error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C.)	Creation of visualization tools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→ Matrix plot, bar plot, scatterplots</a:t>
            </a:r>
            <a:endParaRPr sz="15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500" y="3020000"/>
            <a:ext cx="3696150" cy="14557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Machine Learning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Neural Network → 64 input layer units, 32 hidden units, 1 output unit layer (TensorFlow Keras API)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* Decision Tree → hyperparameters setting the random state of the model with 42 ; reproducibility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 XGBoost →  hyperparameters setting the random state of the model with 42 ; reproducibility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* Logistic Regression → regression set a 42 random state, utilized the scikit-learn python package.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625" y="2946187"/>
            <a:ext cx="2828200" cy="188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360025" y="3208975"/>
            <a:ext cx="2134200" cy="1359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GOAL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is to find which model is best a housing price predictions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Results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 better performance when performing Feature Importance using Random Forest Classifier (RFC).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RFC handles overfitting and </a:t>
            </a:r>
            <a:r>
              <a:rPr lang="en"/>
              <a:t>useful</a:t>
            </a:r>
            <a:r>
              <a:rPr lang="en"/>
              <a:t> when using large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determining the most impactful features vs. price.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750" y="2907096"/>
            <a:ext cx="3568150" cy="21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575" y="2907100"/>
            <a:ext cx="2954025" cy="21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64000" y="3478025"/>
            <a:ext cx="85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Parent paper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084300" y="3616625"/>
            <a:ext cx="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Project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Results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4407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R-value is a number range between −1 and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down the list of variables to focus on that had a greater impact on price valuations. Left with 19 variables.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the following parameters: 'Elvt', 'KchNum', 'HllNum', 'EdcNum', 'HthNum', 'RtlNum', 'RstNum', 'DstPct', 'AgrPct'.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correlation matrix t</a:t>
            </a:r>
            <a:r>
              <a:rPr lang="en"/>
              <a:t>o validate the right selection of features 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25" y="149500"/>
            <a:ext cx="2718650" cy="24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225" y="2646925"/>
            <a:ext cx="2718650" cy="24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8154025" y="941125"/>
            <a:ext cx="85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Parent paper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084300" y="3616625"/>
            <a:ext cx="9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Project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